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2" r:id="rId2"/>
    <p:sldMasterId id="2147483674" r:id="rId3"/>
  </p:sldMasterIdLst>
  <p:notesMasterIdLst>
    <p:notesMasterId r:id="rId13"/>
  </p:notesMasterIdLst>
  <p:sldIdLst>
    <p:sldId id="4121" r:id="rId4"/>
    <p:sldId id="4120" r:id="rId5"/>
    <p:sldId id="4112" r:id="rId6"/>
    <p:sldId id="4113" r:id="rId7"/>
    <p:sldId id="4087" r:id="rId8"/>
    <p:sldId id="4123" r:id="rId9"/>
    <p:sldId id="4118" r:id="rId10"/>
    <p:sldId id="4109" r:id="rId11"/>
    <p:sldId id="41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45BC"/>
    <a:srgbClr val="004358"/>
    <a:srgbClr val="48A16E"/>
    <a:srgbClr val="9359EB"/>
    <a:srgbClr val="408CB3"/>
    <a:srgbClr val="5BAC4F"/>
    <a:srgbClr val="6CCB5E"/>
    <a:srgbClr val="FF8AD8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26" autoAdjust="0"/>
  </p:normalViewPr>
  <p:slideViewPr>
    <p:cSldViewPr snapToGrid="0" snapToObjects="1" showGuides="1">
      <p:cViewPr varScale="1">
        <p:scale>
          <a:sx n="72" d="100"/>
          <a:sy n="72" d="100"/>
        </p:scale>
        <p:origin x="80" y="340"/>
      </p:cViewPr>
      <p:guideLst>
        <p:guide orient="horz" pos="3888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4150-6897-E841-9206-EBF9830B1C33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4A503-297C-B146-9D8F-153CFECD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77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E618-C4D4-4FC1-855F-39527B88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69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63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E618-C4D4-4FC1-855F-39527B88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54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4034AD-C8AA-4E61-ABD6-49DBE55A93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24377650 w 24377650"/>
              <a:gd name="connsiteY2" fmla="*/ 13716000 h 13716000"/>
              <a:gd name="connsiteX3" fmla="*/ 0 w 2437765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13716000">
                <a:moveTo>
                  <a:pt x="0" y="0"/>
                </a:moveTo>
                <a:lnTo>
                  <a:pt x="24377650" y="0"/>
                </a:lnTo>
                <a:lnTo>
                  <a:pt x="2437765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2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B6E990-4645-47DF-9679-0EF8B079FC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2342" y="921979"/>
            <a:ext cx="5289658" cy="5936021"/>
          </a:xfrm>
          <a:custGeom>
            <a:avLst/>
            <a:gdLst>
              <a:gd name="connsiteX0" fmla="*/ 7444300 w 10576560"/>
              <a:gd name="connsiteY0" fmla="*/ 0 h 11872042"/>
              <a:gd name="connsiteX1" fmla="*/ 8315304 w 10576560"/>
              <a:gd name="connsiteY1" fmla="*/ 238144 h 11872042"/>
              <a:gd name="connsiteX2" fmla="*/ 10576560 w 10576560"/>
              <a:gd name="connsiteY2" fmla="*/ 1544500 h 11872042"/>
              <a:gd name="connsiteX3" fmla="*/ 10576560 w 10576560"/>
              <a:gd name="connsiteY3" fmla="*/ 11872042 h 11872042"/>
              <a:gd name="connsiteX4" fmla="*/ 22320 w 10576560"/>
              <a:gd name="connsiteY4" fmla="*/ 11872042 h 11872042"/>
              <a:gd name="connsiteX5" fmla="*/ 15453 w 10576560"/>
              <a:gd name="connsiteY5" fmla="*/ 11838367 h 11872042"/>
              <a:gd name="connsiteX6" fmla="*/ 0 w 10576560"/>
              <a:gd name="connsiteY6" fmla="*/ 11609088 h 11872042"/>
              <a:gd name="connsiteX7" fmla="*/ 0 w 10576560"/>
              <a:gd name="connsiteY7" fmla="*/ 5035398 h 11872042"/>
              <a:gd name="connsiteX8" fmla="*/ 883877 w 10576560"/>
              <a:gd name="connsiteY8" fmla="*/ 3524993 h 11872042"/>
              <a:gd name="connsiteX9" fmla="*/ 6573296 w 10576560"/>
              <a:gd name="connsiteY9" fmla="*/ 238144 h 11872042"/>
              <a:gd name="connsiteX10" fmla="*/ 7444300 w 10576560"/>
              <a:gd name="connsiteY10" fmla="*/ 0 h 1187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6560" h="11872042">
                <a:moveTo>
                  <a:pt x="7444300" y="0"/>
                </a:moveTo>
                <a:cubicBezTo>
                  <a:pt x="7746792" y="0"/>
                  <a:pt x="8049284" y="79380"/>
                  <a:pt x="8315304" y="238144"/>
                </a:cubicBezTo>
                <a:lnTo>
                  <a:pt x="10576560" y="1544500"/>
                </a:lnTo>
                <a:lnTo>
                  <a:pt x="10576560" y="11872042"/>
                </a:lnTo>
                <a:lnTo>
                  <a:pt x="22320" y="11872042"/>
                </a:lnTo>
                <a:lnTo>
                  <a:pt x="15453" y="11838367"/>
                </a:lnTo>
                <a:cubicBezTo>
                  <a:pt x="5229" y="11762891"/>
                  <a:pt x="0" y="11686325"/>
                  <a:pt x="0" y="11609088"/>
                </a:cubicBezTo>
                <a:lnTo>
                  <a:pt x="0" y="5035398"/>
                </a:lnTo>
                <a:cubicBezTo>
                  <a:pt x="0" y="4408922"/>
                  <a:pt x="334671" y="3825359"/>
                  <a:pt x="883877" y="3524993"/>
                </a:cubicBezTo>
                <a:lnTo>
                  <a:pt x="6573296" y="238144"/>
                </a:lnTo>
                <a:cubicBezTo>
                  <a:pt x="6839318" y="79380"/>
                  <a:pt x="7141808" y="0"/>
                  <a:pt x="7444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6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350363-5003-496A-9D88-E66D1A165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7136" y="596173"/>
            <a:ext cx="3714815" cy="5665657"/>
          </a:xfrm>
          <a:custGeom>
            <a:avLst/>
            <a:gdLst>
              <a:gd name="connsiteX0" fmla="*/ 1227873 w 7427696"/>
              <a:gd name="connsiteY0" fmla="*/ 7700758 h 11331313"/>
              <a:gd name="connsiteX1" fmla="*/ 2830855 w 7427696"/>
              <a:gd name="connsiteY1" fmla="*/ 7700758 h 11331313"/>
              <a:gd name="connsiteX2" fmla="*/ 3199165 w 7427696"/>
              <a:gd name="connsiteY2" fmla="*/ 7916290 h 11331313"/>
              <a:gd name="connsiteX3" fmla="*/ 4000656 w 7427696"/>
              <a:gd name="connsiteY3" fmla="*/ 9303643 h 11331313"/>
              <a:gd name="connsiteX4" fmla="*/ 4000656 w 7427696"/>
              <a:gd name="connsiteY4" fmla="*/ 9728428 h 11331313"/>
              <a:gd name="connsiteX5" fmla="*/ 3199165 w 7427696"/>
              <a:gd name="connsiteY5" fmla="*/ 11115782 h 11331313"/>
              <a:gd name="connsiteX6" fmla="*/ 2830855 w 7427696"/>
              <a:gd name="connsiteY6" fmla="*/ 11331313 h 11331313"/>
              <a:gd name="connsiteX7" fmla="*/ 1227873 w 7427696"/>
              <a:gd name="connsiteY7" fmla="*/ 11331313 h 11331313"/>
              <a:gd name="connsiteX8" fmla="*/ 859563 w 7427696"/>
              <a:gd name="connsiteY8" fmla="*/ 11115782 h 11331313"/>
              <a:gd name="connsiteX9" fmla="*/ 58072 w 7427696"/>
              <a:gd name="connsiteY9" fmla="*/ 9728428 h 11331313"/>
              <a:gd name="connsiteX10" fmla="*/ 58072 w 7427696"/>
              <a:gd name="connsiteY10" fmla="*/ 9303643 h 11331313"/>
              <a:gd name="connsiteX11" fmla="*/ 859563 w 7427696"/>
              <a:gd name="connsiteY11" fmla="*/ 7916290 h 11331313"/>
              <a:gd name="connsiteX12" fmla="*/ 1227873 w 7427696"/>
              <a:gd name="connsiteY12" fmla="*/ 7700758 h 11331313"/>
              <a:gd name="connsiteX13" fmla="*/ 4596842 w 7427696"/>
              <a:gd name="connsiteY13" fmla="*/ 5838206 h 11331313"/>
              <a:gd name="connsiteX14" fmla="*/ 6199824 w 7427696"/>
              <a:gd name="connsiteY14" fmla="*/ 5838206 h 11331313"/>
              <a:gd name="connsiteX15" fmla="*/ 6568134 w 7427696"/>
              <a:gd name="connsiteY15" fmla="*/ 6053739 h 11331313"/>
              <a:gd name="connsiteX16" fmla="*/ 7369625 w 7427696"/>
              <a:gd name="connsiteY16" fmla="*/ 7441091 h 11331313"/>
              <a:gd name="connsiteX17" fmla="*/ 7369625 w 7427696"/>
              <a:gd name="connsiteY17" fmla="*/ 7865876 h 11331313"/>
              <a:gd name="connsiteX18" fmla="*/ 6568134 w 7427696"/>
              <a:gd name="connsiteY18" fmla="*/ 9253230 h 11331313"/>
              <a:gd name="connsiteX19" fmla="*/ 6199824 w 7427696"/>
              <a:gd name="connsiteY19" fmla="*/ 9468761 h 11331313"/>
              <a:gd name="connsiteX20" fmla="*/ 4596842 w 7427696"/>
              <a:gd name="connsiteY20" fmla="*/ 9468761 h 11331313"/>
              <a:gd name="connsiteX21" fmla="*/ 4228532 w 7427696"/>
              <a:gd name="connsiteY21" fmla="*/ 9253230 h 11331313"/>
              <a:gd name="connsiteX22" fmla="*/ 3427041 w 7427696"/>
              <a:gd name="connsiteY22" fmla="*/ 7865876 h 11331313"/>
              <a:gd name="connsiteX23" fmla="*/ 3427041 w 7427696"/>
              <a:gd name="connsiteY23" fmla="*/ 7441091 h 11331313"/>
              <a:gd name="connsiteX24" fmla="*/ 4228532 w 7427696"/>
              <a:gd name="connsiteY24" fmla="*/ 6053739 h 11331313"/>
              <a:gd name="connsiteX25" fmla="*/ 4596842 w 7427696"/>
              <a:gd name="connsiteY25" fmla="*/ 5838206 h 11331313"/>
              <a:gd name="connsiteX26" fmla="*/ 1227873 w 7427696"/>
              <a:gd name="connsiteY26" fmla="*/ 3826742 h 11331313"/>
              <a:gd name="connsiteX27" fmla="*/ 2830855 w 7427696"/>
              <a:gd name="connsiteY27" fmla="*/ 3826742 h 11331313"/>
              <a:gd name="connsiteX28" fmla="*/ 3199165 w 7427696"/>
              <a:gd name="connsiteY28" fmla="*/ 4042273 h 11331313"/>
              <a:gd name="connsiteX29" fmla="*/ 4000656 w 7427696"/>
              <a:gd name="connsiteY29" fmla="*/ 5429627 h 11331313"/>
              <a:gd name="connsiteX30" fmla="*/ 4000656 w 7427696"/>
              <a:gd name="connsiteY30" fmla="*/ 5854411 h 11331313"/>
              <a:gd name="connsiteX31" fmla="*/ 3199165 w 7427696"/>
              <a:gd name="connsiteY31" fmla="*/ 7241764 h 11331313"/>
              <a:gd name="connsiteX32" fmla="*/ 2830855 w 7427696"/>
              <a:gd name="connsiteY32" fmla="*/ 7457296 h 11331313"/>
              <a:gd name="connsiteX33" fmla="*/ 1227873 w 7427696"/>
              <a:gd name="connsiteY33" fmla="*/ 7457296 h 11331313"/>
              <a:gd name="connsiteX34" fmla="*/ 859563 w 7427696"/>
              <a:gd name="connsiteY34" fmla="*/ 7241764 h 11331313"/>
              <a:gd name="connsiteX35" fmla="*/ 58072 w 7427696"/>
              <a:gd name="connsiteY35" fmla="*/ 5854411 h 11331313"/>
              <a:gd name="connsiteX36" fmla="*/ 58072 w 7427696"/>
              <a:gd name="connsiteY36" fmla="*/ 5429627 h 11331313"/>
              <a:gd name="connsiteX37" fmla="*/ 859563 w 7427696"/>
              <a:gd name="connsiteY37" fmla="*/ 4042273 h 11331313"/>
              <a:gd name="connsiteX38" fmla="*/ 1227873 w 7427696"/>
              <a:gd name="connsiteY38" fmla="*/ 3826742 h 11331313"/>
              <a:gd name="connsiteX39" fmla="*/ 4596842 w 7427696"/>
              <a:gd name="connsiteY39" fmla="*/ 1964189 h 11331313"/>
              <a:gd name="connsiteX40" fmla="*/ 6199824 w 7427696"/>
              <a:gd name="connsiteY40" fmla="*/ 1964189 h 11331313"/>
              <a:gd name="connsiteX41" fmla="*/ 6568134 w 7427696"/>
              <a:gd name="connsiteY41" fmla="*/ 2179721 h 11331313"/>
              <a:gd name="connsiteX42" fmla="*/ 7369625 w 7427696"/>
              <a:gd name="connsiteY42" fmla="*/ 3567074 h 11331313"/>
              <a:gd name="connsiteX43" fmla="*/ 7369625 w 7427696"/>
              <a:gd name="connsiteY43" fmla="*/ 3991860 h 11331313"/>
              <a:gd name="connsiteX44" fmla="*/ 6568134 w 7427696"/>
              <a:gd name="connsiteY44" fmla="*/ 5379213 h 11331313"/>
              <a:gd name="connsiteX45" fmla="*/ 6199824 w 7427696"/>
              <a:gd name="connsiteY45" fmla="*/ 5594745 h 11331313"/>
              <a:gd name="connsiteX46" fmla="*/ 4596842 w 7427696"/>
              <a:gd name="connsiteY46" fmla="*/ 5594745 h 11331313"/>
              <a:gd name="connsiteX47" fmla="*/ 4228532 w 7427696"/>
              <a:gd name="connsiteY47" fmla="*/ 5379213 h 11331313"/>
              <a:gd name="connsiteX48" fmla="*/ 3427041 w 7427696"/>
              <a:gd name="connsiteY48" fmla="*/ 3991860 h 11331313"/>
              <a:gd name="connsiteX49" fmla="*/ 3427041 w 7427696"/>
              <a:gd name="connsiteY49" fmla="*/ 3567074 h 11331313"/>
              <a:gd name="connsiteX50" fmla="*/ 4228532 w 7427696"/>
              <a:gd name="connsiteY50" fmla="*/ 2179721 h 11331313"/>
              <a:gd name="connsiteX51" fmla="*/ 4596842 w 7427696"/>
              <a:gd name="connsiteY51" fmla="*/ 1964189 h 11331313"/>
              <a:gd name="connsiteX52" fmla="*/ 1227873 w 7427696"/>
              <a:gd name="connsiteY52" fmla="*/ 0 h 11331313"/>
              <a:gd name="connsiteX53" fmla="*/ 2830855 w 7427696"/>
              <a:gd name="connsiteY53" fmla="*/ 0 h 11331313"/>
              <a:gd name="connsiteX54" fmla="*/ 3199165 w 7427696"/>
              <a:gd name="connsiteY54" fmla="*/ 215531 h 11331313"/>
              <a:gd name="connsiteX55" fmla="*/ 4000656 w 7427696"/>
              <a:gd name="connsiteY55" fmla="*/ 1602885 h 11331313"/>
              <a:gd name="connsiteX56" fmla="*/ 4000656 w 7427696"/>
              <a:gd name="connsiteY56" fmla="*/ 2027670 h 11331313"/>
              <a:gd name="connsiteX57" fmla="*/ 3199165 w 7427696"/>
              <a:gd name="connsiteY57" fmla="*/ 3415022 h 11331313"/>
              <a:gd name="connsiteX58" fmla="*/ 2830855 w 7427696"/>
              <a:gd name="connsiteY58" fmla="*/ 3630554 h 11331313"/>
              <a:gd name="connsiteX59" fmla="*/ 1227873 w 7427696"/>
              <a:gd name="connsiteY59" fmla="*/ 3630554 h 11331313"/>
              <a:gd name="connsiteX60" fmla="*/ 859563 w 7427696"/>
              <a:gd name="connsiteY60" fmla="*/ 3415022 h 11331313"/>
              <a:gd name="connsiteX61" fmla="*/ 58072 w 7427696"/>
              <a:gd name="connsiteY61" fmla="*/ 2027670 h 11331313"/>
              <a:gd name="connsiteX62" fmla="*/ 58072 w 7427696"/>
              <a:gd name="connsiteY62" fmla="*/ 1602885 h 11331313"/>
              <a:gd name="connsiteX63" fmla="*/ 859563 w 7427696"/>
              <a:gd name="connsiteY63" fmla="*/ 215531 h 11331313"/>
              <a:gd name="connsiteX64" fmla="*/ 1227873 w 7427696"/>
              <a:gd name="connsiteY64" fmla="*/ 0 h 1133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427696" h="11331313">
                <a:moveTo>
                  <a:pt x="1227873" y="7700758"/>
                </a:moveTo>
                <a:lnTo>
                  <a:pt x="2830855" y="7700758"/>
                </a:lnTo>
                <a:cubicBezTo>
                  <a:pt x="2981527" y="7700758"/>
                  <a:pt x="3121736" y="7782367"/>
                  <a:pt x="3199165" y="7916290"/>
                </a:cubicBezTo>
                <a:lnTo>
                  <a:pt x="4000656" y="9303643"/>
                </a:lnTo>
                <a:cubicBezTo>
                  <a:pt x="4078085" y="9433380"/>
                  <a:pt x="4078085" y="9598691"/>
                  <a:pt x="4000656" y="9728428"/>
                </a:cubicBezTo>
                <a:lnTo>
                  <a:pt x="3199165" y="11115782"/>
                </a:lnTo>
                <a:cubicBezTo>
                  <a:pt x="3121736" y="11247612"/>
                  <a:pt x="2981527" y="11331313"/>
                  <a:pt x="2830855" y="11331313"/>
                </a:cubicBezTo>
                <a:lnTo>
                  <a:pt x="1227873" y="11331313"/>
                </a:lnTo>
                <a:cubicBezTo>
                  <a:pt x="1075108" y="11331313"/>
                  <a:pt x="932807" y="11247612"/>
                  <a:pt x="859563" y="11115782"/>
                </a:cubicBezTo>
                <a:lnTo>
                  <a:pt x="58072" y="9728428"/>
                </a:lnTo>
                <a:cubicBezTo>
                  <a:pt x="-19357" y="9598691"/>
                  <a:pt x="-19357" y="9433380"/>
                  <a:pt x="58072" y="9303643"/>
                </a:cubicBezTo>
                <a:lnTo>
                  <a:pt x="859563" y="7916290"/>
                </a:lnTo>
                <a:cubicBezTo>
                  <a:pt x="932807" y="7782367"/>
                  <a:pt x="1075108" y="7700758"/>
                  <a:pt x="1227873" y="7700758"/>
                </a:cubicBezTo>
                <a:close/>
                <a:moveTo>
                  <a:pt x="4596842" y="5838206"/>
                </a:moveTo>
                <a:lnTo>
                  <a:pt x="6199824" y="5838206"/>
                </a:lnTo>
                <a:cubicBezTo>
                  <a:pt x="6350496" y="5838206"/>
                  <a:pt x="6490705" y="5919816"/>
                  <a:pt x="6568134" y="6053739"/>
                </a:cubicBezTo>
                <a:lnTo>
                  <a:pt x="7369625" y="7441091"/>
                </a:lnTo>
                <a:cubicBezTo>
                  <a:pt x="7447054" y="7570828"/>
                  <a:pt x="7447054" y="7736139"/>
                  <a:pt x="7369625" y="7865876"/>
                </a:cubicBezTo>
                <a:lnTo>
                  <a:pt x="6568134" y="9253230"/>
                </a:lnTo>
                <a:cubicBezTo>
                  <a:pt x="6490705" y="9385060"/>
                  <a:pt x="6350496" y="9468761"/>
                  <a:pt x="6199824" y="9468761"/>
                </a:cubicBezTo>
                <a:lnTo>
                  <a:pt x="4596842" y="9468761"/>
                </a:lnTo>
                <a:cubicBezTo>
                  <a:pt x="4444077" y="9468761"/>
                  <a:pt x="4301776" y="9385060"/>
                  <a:pt x="4228532" y="9253230"/>
                </a:cubicBezTo>
                <a:lnTo>
                  <a:pt x="3427041" y="7865876"/>
                </a:lnTo>
                <a:cubicBezTo>
                  <a:pt x="3349612" y="7736139"/>
                  <a:pt x="3349612" y="7570828"/>
                  <a:pt x="3427041" y="7441091"/>
                </a:cubicBezTo>
                <a:lnTo>
                  <a:pt x="4228532" y="6053739"/>
                </a:lnTo>
                <a:cubicBezTo>
                  <a:pt x="4301776" y="5919816"/>
                  <a:pt x="4444077" y="5838206"/>
                  <a:pt x="4596842" y="5838206"/>
                </a:cubicBezTo>
                <a:close/>
                <a:moveTo>
                  <a:pt x="1227873" y="3826742"/>
                </a:moveTo>
                <a:lnTo>
                  <a:pt x="2830855" y="3826742"/>
                </a:lnTo>
                <a:cubicBezTo>
                  <a:pt x="2981527" y="3826742"/>
                  <a:pt x="3121736" y="3908351"/>
                  <a:pt x="3199165" y="4042273"/>
                </a:cubicBezTo>
                <a:lnTo>
                  <a:pt x="4000656" y="5429627"/>
                </a:lnTo>
                <a:cubicBezTo>
                  <a:pt x="4078085" y="5559364"/>
                  <a:pt x="4078085" y="5724675"/>
                  <a:pt x="4000656" y="5854411"/>
                </a:cubicBezTo>
                <a:lnTo>
                  <a:pt x="3199165" y="7241764"/>
                </a:lnTo>
                <a:cubicBezTo>
                  <a:pt x="3121736" y="7373594"/>
                  <a:pt x="2981527" y="7457296"/>
                  <a:pt x="2830855" y="7457296"/>
                </a:cubicBezTo>
                <a:lnTo>
                  <a:pt x="1227873" y="7457296"/>
                </a:lnTo>
                <a:cubicBezTo>
                  <a:pt x="1075108" y="7457296"/>
                  <a:pt x="932807" y="7373594"/>
                  <a:pt x="859563" y="7241764"/>
                </a:cubicBezTo>
                <a:lnTo>
                  <a:pt x="58072" y="5854411"/>
                </a:lnTo>
                <a:cubicBezTo>
                  <a:pt x="-19357" y="5724675"/>
                  <a:pt x="-19357" y="5559364"/>
                  <a:pt x="58072" y="5429627"/>
                </a:cubicBezTo>
                <a:lnTo>
                  <a:pt x="859563" y="4042273"/>
                </a:lnTo>
                <a:cubicBezTo>
                  <a:pt x="932807" y="3908351"/>
                  <a:pt x="1075108" y="3826742"/>
                  <a:pt x="1227873" y="3826742"/>
                </a:cubicBezTo>
                <a:close/>
                <a:moveTo>
                  <a:pt x="4596842" y="1964189"/>
                </a:moveTo>
                <a:lnTo>
                  <a:pt x="6199824" y="1964189"/>
                </a:lnTo>
                <a:cubicBezTo>
                  <a:pt x="6350496" y="1964189"/>
                  <a:pt x="6490705" y="2045798"/>
                  <a:pt x="6568134" y="2179721"/>
                </a:cubicBezTo>
                <a:lnTo>
                  <a:pt x="7369625" y="3567074"/>
                </a:lnTo>
                <a:cubicBezTo>
                  <a:pt x="7447054" y="3696812"/>
                  <a:pt x="7447054" y="3862123"/>
                  <a:pt x="7369625" y="3991860"/>
                </a:cubicBezTo>
                <a:lnTo>
                  <a:pt x="6568134" y="5379213"/>
                </a:lnTo>
                <a:cubicBezTo>
                  <a:pt x="6490705" y="5511044"/>
                  <a:pt x="6350496" y="5594745"/>
                  <a:pt x="6199824" y="5594745"/>
                </a:cubicBezTo>
                <a:lnTo>
                  <a:pt x="4596842" y="5594745"/>
                </a:lnTo>
                <a:cubicBezTo>
                  <a:pt x="4444077" y="5594745"/>
                  <a:pt x="4301776" y="5511044"/>
                  <a:pt x="4228532" y="5379213"/>
                </a:cubicBezTo>
                <a:lnTo>
                  <a:pt x="3427041" y="3991860"/>
                </a:lnTo>
                <a:cubicBezTo>
                  <a:pt x="3349612" y="3862123"/>
                  <a:pt x="3349612" y="3696812"/>
                  <a:pt x="3427041" y="3567074"/>
                </a:cubicBezTo>
                <a:lnTo>
                  <a:pt x="4228532" y="2179721"/>
                </a:lnTo>
                <a:cubicBezTo>
                  <a:pt x="4301776" y="2045798"/>
                  <a:pt x="4444077" y="1964189"/>
                  <a:pt x="4596842" y="1964189"/>
                </a:cubicBezTo>
                <a:close/>
                <a:moveTo>
                  <a:pt x="1227873" y="0"/>
                </a:moveTo>
                <a:lnTo>
                  <a:pt x="2830855" y="0"/>
                </a:lnTo>
                <a:cubicBezTo>
                  <a:pt x="2981527" y="0"/>
                  <a:pt x="3121736" y="81609"/>
                  <a:pt x="3199165" y="215531"/>
                </a:cubicBezTo>
                <a:lnTo>
                  <a:pt x="4000656" y="1602885"/>
                </a:lnTo>
                <a:cubicBezTo>
                  <a:pt x="4078085" y="1732622"/>
                  <a:pt x="4078085" y="1897932"/>
                  <a:pt x="4000656" y="2027670"/>
                </a:cubicBezTo>
                <a:lnTo>
                  <a:pt x="3199165" y="3415022"/>
                </a:lnTo>
                <a:cubicBezTo>
                  <a:pt x="3121736" y="3546853"/>
                  <a:pt x="2981527" y="3630554"/>
                  <a:pt x="2830855" y="3630554"/>
                </a:cubicBezTo>
                <a:lnTo>
                  <a:pt x="1227873" y="3630554"/>
                </a:lnTo>
                <a:cubicBezTo>
                  <a:pt x="1075108" y="3630554"/>
                  <a:pt x="932807" y="3546853"/>
                  <a:pt x="859563" y="3415022"/>
                </a:cubicBezTo>
                <a:lnTo>
                  <a:pt x="58072" y="2027670"/>
                </a:lnTo>
                <a:cubicBezTo>
                  <a:pt x="-19357" y="1897932"/>
                  <a:pt x="-19357" y="1732622"/>
                  <a:pt x="58072" y="1602885"/>
                </a:cubicBezTo>
                <a:lnTo>
                  <a:pt x="859563" y="215531"/>
                </a:lnTo>
                <a:cubicBezTo>
                  <a:pt x="932807" y="81609"/>
                  <a:pt x="1075108" y="0"/>
                  <a:pt x="12278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0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36B6C2-EC6B-4E03-AEBD-78E64C25EE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0851" y="1859684"/>
            <a:ext cx="4752750" cy="4250256"/>
          </a:xfrm>
          <a:custGeom>
            <a:avLst/>
            <a:gdLst>
              <a:gd name="connsiteX0" fmla="*/ 2874916 w 9503025"/>
              <a:gd name="connsiteY0" fmla="*/ 0 h 8500512"/>
              <a:gd name="connsiteX1" fmla="*/ 6628110 w 9503025"/>
              <a:gd name="connsiteY1" fmla="*/ 0 h 8500512"/>
              <a:gd name="connsiteX2" fmla="*/ 7490462 w 9503025"/>
              <a:gd name="connsiteY2" fmla="*/ 504642 h 8500512"/>
              <a:gd name="connsiteX3" fmla="*/ 9367058 w 9503025"/>
              <a:gd name="connsiteY3" fmla="*/ 3752964 h 8500512"/>
              <a:gd name="connsiteX4" fmla="*/ 9367058 w 9503025"/>
              <a:gd name="connsiteY4" fmla="*/ 4747548 h 8500512"/>
              <a:gd name="connsiteX5" fmla="*/ 7490462 w 9503025"/>
              <a:gd name="connsiteY5" fmla="*/ 7995871 h 8500512"/>
              <a:gd name="connsiteX6" fmla="*/ 6628110 w 9503025"/>
              <a:gd name="connsiteY6" fmla="*/ 8500512 h 8500512"/>
              <a:gd name="connsiteX7" fmla="*/ 2874916 w 9503025"/>
              <a:gd name="connsiteY7" fmla="*/ 8500512 h 8500512"/>
              <a:gd name="connsiteX8" fmla="*/ 2012564 w 9503025"/>
              <a:gd name="connsiteY8" fmla="*/ 7995871 h 8500512"/>
              <a:gd name="connsiteX9" fmla="*/ 135968 w 9503025"/>
              <a:gd name="connsiteY9" fmla="*/ 4747548 h 8500512"/>
              <a:gd name="connsiteX10" fmla="*/ 135968 w 9503025"/>
              <a:gd name="connsiteY10" fmla="*/ 3752964 h 8500512"/>
              <a:gd name="connsiteX11" fmla="*/ 2012564 w 9503025"/>
              <a:gd name="connsiteY11" fmla="*/ 504642 h 8500512"/>
              <a:gd name="connsiteX12" fmla="*/ 2874916 w 9503025"/>
              <a:gd name="connsiteY12" fmla="*/ 0 h 850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03025" h="8500512">
                <a:moveTo>
                  <a:pt x="2874916" y="0"/>
                </a:moveTo>
                <a:lnTo>
                  <a:pt x="6628110" y="0"/>
                </a:lnTo>
                <a:cubicBezTo>
                  <a:pt x="6980890" y="0"/>
                  <a:pt x="7309172" y="191078"/>
                  <a:pt x="7490462" y="504642"/>
                </a:cubicBezTo>
                <a:lnTo>
                  <a:pt x="9367058" y="3752964"/>
                </a:lnTo>
                <a:cubicBezTo>
                  <a:pt x="9548348" y="4056729"/>
                  <a:pt x="9548348" y="4443784"/>
                  <a:pt x="9367058" y="4747548"/>
                </a:cubicBezTo>
                <a:lnTo>
                  <a:pt x="7490462" y="7995871"/>
                </a:lnTo>
                <a:cubicBezTo>
                  <a:pt x="7309172" y="8304535"/>
                  <a:pt x="6980890" y="8500512"/>
                  <a:pt x="6628110" y="8500512"/>
                </a:cubicBezTo>
                <a:lnTo>
                  <a:pt x="2874916" y="8500512"/>
                </a:lnTo>
                <a:cubicBezTo>
                  <a:pt x="2517236" y="8500512"/>
                  <a:pt x="2184054" y="8304535"/>
                  <a:pt x="2012564" y="7995871"/>
                </a:cubicBezTo>
                <a:lnTo>
                  <a:pt x="135968" y="4747548"/>
                </a:lnTo>
                <a:cubicBezTo>
                  <a:pt x="-45322" y="4443784"/>
                  <a:pt x="-45322" y="4056729"/>
                  <a:pt x="135968" y="3752964"/>
                </a:cubicBezTo>
                <a:lnTo>
                  <a:pt x="2012564" y="504642"/>
                </a:lnTo>
                <a:cubicBezTo>
                  <a:pt x="2184054" y="191078"/>
                  <a:pt x="2517236" y="0"/>
                  <a:pt x="287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6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2724A9-C0AD-47BF-936F-E0ED4B6792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0950" y="1268236"/>
            <a:ext cx="4131384" cy="5208764"/>
          </a:xfrm>
          <a:custGeom>
            <a:avLst/>
            <a:gdLst>
              <a:gd name="connsiteX0" fmla="*/ 1365564 w 8260616"/>
              <a:gd name="connsiteY0" fmla="*/ 6379852 h 10417528"/>
              <a:gd name="connsiteX1" fmla="*/ 3148298 w 8260616"/>
              <a:gd name="connsiteY1" fmla="*/ 6379852 h 10417528"/>
              <a:gd name="connsiteX2" fmla="*/ 3557910 w 8260616"/>
              <a:gd name="connsiteY2" fmla="*/ 6619553 h 10417528"/>
              <a:gd name="connsiteX3" fmla="*/ 4449278 w 8260616"/>
              <a:gd name="connsiteY3" fmla="*/ 8162481 h 10417528"/>
              <a:gd name="connsiteX4" fmla="*/ 4449278 w 8260616"/>
              <a:gd name="connsiteY4" fmla="*/ 8634900 h 10417528"/>
              <a:gd name="connsiteX5" fmla="*/ 3557910 w 8260616"/>
              <a:gd name="connsiteY5" fmla="*/ 10177827 h 10417528"/>
              <a:gd name="connsiteX6" fmla="*/ 3148298 w 8260616"/>
              <a:gd name="connsiteY6" fmla="*/ 10417528 h 10417528"/>
              <a:gd name="connsiteX7" fmla="*/ 1365564 w 8260616"/>
              <a:gd name="connsiteY7" fmla="*/ 10417528 h 10417528"/>
              <a:gd name="connsiteX8" fmla="*/ 955953 w 8260616"/>
              <a:gd name="connsiteY8" fmla="*/ 10177827 h 10417528"/>
              <a:gd name="connsiteX9" fmla="*/ 64584 w 8260616"/>
              <a:gd name="connsiteY9" fmla="*/ 8634900 h 10417528"/>
              <a:gd name="connsiteX10" fmla="*/ 64584 w 8260616"/>
              <a:gd name="connsiteY10" fmla="*/ 8162481 h 10417528"/>
              <a:gd name="connsiteX11" fmla="*/ 955953 w 8260616"/>
              <a:gd name="connsiteY11" fmla="*/ 6619553 h 10417528"/>
              <a:gd name="connsiteX12" fmla="*/ 1365564 w 8260616"/>
              <a:gd name="connsiteY12" fmla="*/ 6379852 h 10417528"/>
              <a:gd name="connsiteX13" fmla="*/ 5112318 w 8260616"/>
              <a:gd name="connsiteY13" fmla="*/ 4308439 h 10417528"/>
              <a:gd name="connsiteX14" fmla="*/ 6895056 w 8260616"/>
              <a:gd name="connsiteY14" fmla="*/ 4308439 h 10417528"/>
              <a:gd name="connsiteX15" fmla="*/ 7304666 w 8260616"/>
              <a:gd name="connsiteY15" fmla="*/ 4548140 h 10417528"/>
              <a:gd name="connsiteX16" fmla="*/ 8196032 w 8260616"/>
              <a:gd name="connsiteY16" fmla="*/ 6091067 h 10417528"/>
              <a:gd name="connsiteX17" fmla="*/ 8196032 w 8260616"/>
              <a:gd name="connsiteY17" fmla="*/ 6563486 h 10417528"/>
              <a:gd name="connsiteX18" fmla="*/ 7304666 w 8260616"/>
              <a:gd name="connsiteY18" fmla="*/ 8106414 h 10417528"/>
              <a:gd name="connsiteX19" fmla="*/ 6895056 w 8260616"/>
              <a:gd name="connsiteY19" fmla="*/ 8346114 h 10417528"/>
              <a:gd name="connsiteX20" fmla="*/ 5112318 w 8260616"/>
              <a:gd name="connsiteY20" fmla="*/ 8346114 h 10417528"/>
              <a:gd name="connsiteX21" fmla="*/ 4702706 w 8260616"/>
              <a:gd name="connsiteY21" fmla="*/ 8106414 h 10417528"/>
              <a:gd name="connsiteX22" fmla="*/ 3811340 w 8260616"/>
              <a:gd name="connsiteY22" fmla="*/ 6563486 h 10417528"/>
              <a:gd name="connsiteX23" fmla="*/ 3811340 w 8260616"/>
              <a:gd name="connsiteY23" fmla="*/ 6091067 h 10417528"/>
              <a:gd name="connsiteX24" fmla="*/ 4702706 w 8260616"/>
              <a:gd name="connsiteY24" fmla="*/ 4548140 h 10417528"/>
              <a:gd name="connsiteX25" fmla="*/ 5112318 w 8260616"/>
              <a:gd name="connsiteY25" fmla="*/ 4308439 h 10417528"/>
              <a:gd name="connsiteX26" fmla="*/ 1365564 w 8260616"/>
              <a:gd name="connsiteY26" fmla="*/ 2071414 h 10417528"/>
              <a:gd name="connsiteX27" fmla="*/ 3148298 w 8260616"/>
              <a:gd name="connsiteY27" fmla="*/ 2071414 h 10417528"/>
              <a:gd name="connsiteX28" fmla="*/ 3557910 w 8260616"/>
              <a:gd name="connsiteY28" fmla="*/ 2311114 h 10417528"/>
              <a:gd name="connsiteX29" fmla="*/ 4449278 w 8260616"/>
              <a:gd name="connsiteY29" fmla="*/ 3854042 h 10417528"/>
              <a:gd name="connsiteX30" fmla="*/ 4449278 w 8260616"/>
              <a:gd name="connsiteY30" fmla="*/ 4326462 h 10417528"/>
              <a:gd name="connsiteX31" fmla="*/ 3557910 w 8260616"/>
              <a:gd name="connsiteY31" fmla="*/ 5869388 h 10417528"/>
              <a:gd name="connsiteX32" fmla="*/ 3148298 w 8260616"/>
              <a:gd name="connsiteY32" fmla="*/ 6109090 h 10417528"/>
              <a:gd name="connsiteX33" fmla="*/ 1365564 w 8260616"/>
              <a:gd name="connsiteY33" fmla="*/ 6109090 h 10417528"/>
              <a:gd name="connsiteX34" fmla="*/ 955953 w 8260616"/>
              <a:gd name="connsiteY34" fmla="*/ 5869388 h 10417528"/>
              <a:gd name="connsiteX35" fmla="*/ 64584 w 8260616"/>
              <a:gd name="connsiteY35" fmla="*/ 4326462 h 10417528"/>
              <a:gd name="connsiteX36" fmla="*/ 64584 w 8260616"/>
              <a:gd name="connsiteY36" fmla="*/ 3854042 h 10417528"/>
              <a:gd name="connsiteX37" fmla="*/ 955953 w 8260616"/>
              <a:gd name="connsiteY37" fmla="*/ 2311114 h 10417528"/>
              <a:gd name="connsiteX38" fmla="*/ 1365564 w 8260616"/>
              <a:gd name="connsiteY38" fmla="*/ 2071414 h 10417528"/>
              <a:gd name="connsiteX39" fmla="*/ 5112318 w 8260616"/>
              <a:gd name="connsiteY39" fmla="*/ 0 h 10417528"/>
              <a:gd name="connsiteX40" fmla="*/ 6895056 w 8260616"/>
              <a:gd name="connsiteY40" fmla="*/ 0 h 10417528"/>
              <a:gd name="connsiteX41" fmla="*/ 7304666 w 8260616"/>
              <a:gd name="connsiteY41" fmla="*/ 239701 h 10417528"/>
              <a:gd name="connsiteX42" fmla="*/ 8196032 w 8260616"/>
              <a:gd name="connsiteY42" fmla="*/ 1782627 h 10417528"/>
              <a:gd name="connsiteX43" fmla="*/ 8196032 w 8260616"/>
              <a:gd name="connsiteY43" fmla="*/ 2255047 h 10417528"/>
              <a:gd name="connsiteX44" fmla="*/ 7304666 w 8260616"/>
              <a:gd name="connsiteY44" fmla="*/ 3797975 h 10417528"/>
              <a:gd name="connsiteX45" fmla="*/ 6895056 w 8260616"/>
              <a:gd name="connsiteY45" fmla="*/ 4037676 h 10417528"/>
              <a:gd name="connsiteX46" fmla="*/ 5112318 w 8260616"/>
              <a:gd name="connsiteY46" fmla="*/ 4037676 h 10417528"/>
              <a:gd name="connsiteX47" fmla="*/ 4702706 w 8260616"/>
              <a:gd name="connsiteY47" fmla="*/ 3797975 h 10417528"/>
              <a:gd name="connsiteX48" fmla="*/ 3811340 w 8260616"/>
              <a:gd name="connsiteY48" fmla="*/ 2255047 h 10417528"/>
              <a:gd name="connsiteX49" fmla="*/ 3811340 w 8260616"/>
              <a:gd name="connsiteY49" fmla="*/ 1782627 h 10417528"/>
              <a:gd name="connsiteX50" fmla="*/ 4702706 w 8260616"/>
              <a:gd name="connsiteY50" fmla="*/ 239701 h 10417528"/>
              <a:gd name="connsiteX51" fmla="*/ 5112318 w 8260616"/>
              <a:gd name="connsiteY51" fmla="*/ 0 h 104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260616" h="10417528">
                <a:moveTo>
                  <a:pt x="1365564" y="6379852"/>
                </a:moveTo>
                <a:lnTo>
                  <a:pt x="3148298" y="6379852"/>
                </a:lnTo>
                <a:cubicBezTo>
                  <a:pt x="3315866" y="6379852"/>
                  <a:pt x="3471800" y="6470613"/>
                  <a:pt x="3557910" y="6619553"/>
                </a:cubicBezTo>
                <a:lnTo>
                  <a:pt x="4449278" y="8162481"/>
                </a:lnTo>
                <a:cubicBezTo>
                  <a:pt x="4535388" y="8306766"/>
                  <a:pt x="4535388" y="8490615"/>
                  <a:pt x="4449278" y="8634900"/>
                </a:cubicBezTo>
                <a:lnTo>
                  <a:pt x="3557910" y="10177827"/>
                </a:lnTo>
                <a:cubicBezTo>
                  <a:pt x="3471800" y="10324440"/>
                  <a:pt x="3315866" y="10417528"/>
                  <a:pt x="3148298" y="10417528"/>
                </a:cubicBezTo>
                <a:lnTo>
                  <a:pt x="1365564" y="10417528"/>
                </a:lnTo>
                <a:cubicBezTo>
                  <a:pt x="1195668" y="10417528"/>
                  <a:pt x="1037408" y="10324440"/>
                  <a:pt x="955953" y="10177827"/>
                </a:cubicBezTo>
                <a:lnTo>
                  <a:pt x="64584" y="8634900"/>
                </a:lnTo>
                <a:cubicBezTo>
                  <a:pt x="-21528" y="8490615"/>
                  <a:pt x="-21528" y="8306766"/>
                  <a:pt x="64584" y="8162481"/>
                </a:cubicBezTo>
                <a:lnTo>
                  <a:pt x="955953" y="6619553"/>
                </a:lnTo>
                <a:cubicBezTo>
                  <a:pt x="1037408" y="6470613"/>
                  <a:pt x="1195668" y="6379852"/>
                  <a:pt x="1365564" y="6379852"/>
                </a:cubicBezTo>
                <a:close/>
                <a:moveTo>
                  <a:pt x="5112318" y="4308439"/>
                </a:moveTo>
                <a:lnTo>
                  <a:pt x="6895056" y="4308439"/>
                </a:lnTo>
                <a:cubicBezTo>
                  <a:pt x="7062624" y="4308439"/>
                  <a:pt x="7218554" y="4399200"/>
                  <a:pt x="7304666" y="4548140"/>
                </a:cubicBezTo>
                <a:lnTo>
                  <a:pt x="8196032" y="6091067"/>
                </a:lnTo>
                <a:cubicBezTo>
                  <a:pt x="8282144" y="6235352"/>
                  <a:pt x="8282144" y="6419201"/>
                  <a:pt x="8196032" y="6563486"/>
                </a:cubicBezTo>
                <a:lnTo>
                  <a:pt x="7304666" y="8106414"/>
                </a:lnTo>
                <a:cubicBezTo>
                  <a:pt x="7218554" y="8253026"/>
                  <a:pt x="7062624" y="8346114"/>
                  <a:pt x="6895056" y="8346114"/>
                </a:cubicBezTo>
                <a:lnTo>
                  <a:pt x="5112318" y="8346114"/>
                </a:lnTo>
                <a:cubicBezTo>
                  <a:pt x="4942422" y="8346114"/>
                  <a:pt x="4784164" y="8253026"/>
                  <a:pt x="4702706" y="8106414"/>
                </a:cubicBezTo>
                <a:lnTo>
                  <a:pt x="3811340" y="6563486"/>
                </a:lnTo>
                <a:cubicBezTo>
                  <a:pt x="3725228" y="6419201"/>
                  <a:pt x="3725228" y="6235352"/>
                  <a:pt x="3811340" y="6091067"/>
                </a:cubicBezTo>
                <a:lnTo>
                  <a:pt x="4702706" y="4548140"/>
                </a:lnTo>
                <a:cubicBezTo>
                  <a:pt x="4784164" y="4399200"/>
                  <a:pt x="4942422" y="4308439"/>
                  <a:pt x="5112318" y="4308439"/>
                </a:cubicBezTo>
                <a:close/>
                <a:moveTo>
                  <a:pt x="1365564" y="2071414"/>
                </a:moveTo>
                <a:lnTo>
                  <a:pt x="3148298" y="2071414"/>
                </a:lnTo>
                <a:cubicBezTo>
                  <a:pt x="3315866" y="2071414"/>
                  <a:pt x="3471800" y="2162174"/>
                  <a:pt x="3557910" y="2311114"/>
                </a:cubicBezTo>
                <a:lnTo>
                  <a:pt x="4449278" y="3854042"/>
                </a:lnTo>
                <a:cubicBezTo>
                  <a:pt x="4535388" y="3998327"/>
                  <a:pt x="4535388" y="4182176"/>
                  <a:pt x="4449278" y="4326462"/>
                </a:cubicBezTo>
                <a:lnTo>
                  <a:pt x="3557910" y="5869388"/>
                </a:lnTo>
                <a:cubicBezTo>
                  <a:pt x="3471800" y="6016001"/>
                  <a:pt x="3315866" y="6109090"/>
                  <a:pt x="3148298" y="6109090"/>
                </a:cubicBezTo>
                <a:lnTo>
                  <a:pt x="1365564" y="6109090"/>
                </a:lnTo>
                <a:cubicBezTo>
                  <a:pt x="1195668" y="6109090"/>
                  <a:pt x="1037408" y="6016001"/>
                  <a:pt x="955953" y="5869388"/>
                </a:cubicBezTo>
                <a:lnTo>
                  <a:pt x="64584" y="4326462"/>
                </a:lnTo>
                <a:cubicBezTo>
                  <a:pt x="-21528" y="4182176"/>
                  <a:pt x="-21528" y="3998327"/>
                  <a:pt x="64584" y="3854042"/>
                </a:cubicBezTo>
                <a:lnTo>
                  <a:pt x="955953" y="2311114"/>
                </a:lnTo>
                <a:cubicBezTo>
                  <a:pt x="1037408" y="2162174"/>
                  <a:pt x="1195668" y="2071414"/>
                  <a:pt x="1365564" y="2071414"/>
                </a:cubicBezTo>
                <a:close/>
                <a:moveTo>
                  <a:pt x="5112318" y="0"/>
                </a:moveTo>
                <a:lnTo>
                  <a:pt x="6895056" y="0"/>
                </a:lnTo>
                <a:cubicBezTo>
                  <a:pt x="7062624" y="0"/>
                  <a:pt x="7218554" y="90761"/>
                  <a:pt x="7304666" y="239701"/>
                </a:cubicBezTo>
                <a:lnTo>
                  <a:pt x="8196032" y="1782627"/>
                </a:lnTo>
                <a:cubicBezTo>
                  <a:pt x="8282144" y="1926914"/>
                  <a:pt x="8282144" y="2110763"/>
                  <a:pt x="8196032" y="2255047"/>
                </a:cubicBezTo>
                <a:lnTo>
                  <a:pt x="7304666" y="3797975"/>
                </a:lnTo>
                <a:cubicBezTo>
                  <a:pt x="7218554" y="3944588"/>
                  <a:pt x="7062624" y="4037676"/>
                  <a:pt x="6895056" y="4037676"/>
                </a:cubicBezTo>
                <a:lnTo>
                  <a:pt x="5112318" y="4037676"/>
                </a:lnTo>
                <a:cubicBezTo>
                  <a:pt x="4942422" y="4037676"/>
                  <a:pt x="4784164" y="3944588"/>
                  <a:pt x="4702706" y="3797975"/>
                </a:cubicBezTo>
                <a:lnTo>
                  <a:pt x="3811340" y="2255047"/>
                </a:lnTo>
                <a:cubicBezTo>
                  <a:pt x="3725228" y="2110763"/>
                  <a:pt x="3725228" y="1926914"/>
                  <a:pt x="3811340" y="1782627"/>
                </a:cubicBezTo>
                <a:lnTo>
                  <a:pt x="4702706" y="239701"/>
                </a:lnTo>
                <a:cubicBezTo>
                  <a:pt x="4784164" y="90761"/>
                  <a:pt x="4942422" y="0"/>
                  <a:pt x="51123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4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6DF881-5BD0-4A50-992E-53AA78ADEA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1990" y="3429000"/>
            <a:ext cx="6491369" cy="3429000"/>
          </a:xfrm>
          <a:custGeom>
            <a:avLst/>
            <a:gdLst>
              <a:gd name="connsiteX0" fmla="*/ 3926598 w 12979357"/>
              <a:gd name="connsiteY0" fmla="*/ 0 h 6858000"/>
              <a:gd name="connsiteX1" fmla="*/ 9052758 w 12979357"/>
              <a:gd name="connsiteY1" fmla="*/ 0 h 6858000"/>
              <a:gd name="connsiteX2" fmla="*/ 10230570 w 12979357"/>
              <a:gd name="connsiteY2" fmla="*/ 689246 h 6858000"/>
              <a:gd name="connsiteX3" fmla="*/ 12793651 w 12979357"/>
              <a:gd name="connsiteY3" fmla="*/ 5125847 h 6858000"/>
              <a:gd name="connsiteX4" fmla="*/ 12793651 w 12979357"/>
              <a:gd name="connsiteY4" fmla="*/ 6484263 h 6858000"/>
              <a:gd name="connsiteX5" fmla="*/ 12577739 w 12979357"/>
              <a:gd name="connsiteY5" fmla="*/ 6858000 h 6858000"/>
              <a:gd name="connsiteX6" fmla="*/ 401619 w 12979357"/>
              <a:gd name="connsiteY6" fmla="*/ 6858000 h 6858000"/>
              <a:gd name="connsiteX7" fmla="*/ 185706 w 12979357"/>
              <a:gd name="connsiteY7" fmla="*/ 6484263 h 6858000"/>
              <a:gd name="connsiteX8" fmla="*/ 185706 w 12979357"/>
              <a:gd name="connsiteY8" fmla="*/ 5125847 h 6858000"/>
              <a:gd name="connsiteX9" fmla="*/ 2748786 w 12979357"/>
              <a:gd name="connsiteY9" fmla="*/ 689246 h 6858000"/>
              <a:gd name="connsiteX10" fmla="*/ 3926598 w 12979357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79357" h="6858000">
                <a:moveTo>
                  <a:pt x="3926598" y="0"/>
                </a:moveTo>
                <a:lnTo>
                  <a:pt x="9052758" y="0"/>
                </a:lnTo>
                <a:cubicBezTo>
                  <a:pt x="9534590" y="0"/>
                  <a:pt x="9982962" y="260977"/>
                  <a:pt x="10230570" y="689246"/>
                </a:cubicBezTo>
                <a:lnTo>
                  <a:pt x="12793651" y="5125847"/>
                </a:lnTo>
                <a:cubicBezTo>
                  <a:pt x="13041259" y="5540732"/>
                  <a:pt x="13041259" y="6069378"/>
                  <a:pt x="12793651" y="6484263"/>
                </a:cubicBezTo>
                <a:lnTo>
                  <a:pt x="12577739" y="6858000"/>
                </a:lnTo>
                <a:lnTo>
                  <a:pt x="401619" y="6858000"/>
                </a:lnTo>
                <a:lnTo>
                  <a:pt x="185706" y="6484263"/>
                </a:lnTo>
                <a:cubicBezTo>
                  <a:pt x="-61902" y="6069378"/>
                  <a:pt x="-61902" y="5540732"/>
                  <a:pt x="185706" y="5125847"/>
                </a:cubicBezTo>
                <a:lnTo>
                  <a:pt x="2748786" y="689246"/>
                </a:lnTo>
                <a:cubicBezTo>
                  <a:pt x="2983010" y="260977"/>
                  <a:pt x="3438074" y="0"/>
                  <a:pt x="39265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05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40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3700" b="1" i="0" kern="1200" spc="-145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79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spc="-50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38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4000" b="0" i="0" kern="1200">
          <a:solidFill>
            <a:schemeClr val="tx2"/>
          </a:solidFill>
          <a:latin typeface="DM Sans" pitchFamily="2" charset="77"/>
          <a:ea typeface="Open Sans Light" panose="020B0306030504020204" pitchFamily="34" charset="0"/>
          <a:cs typeface="Poppins Light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dirty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arida.ahangari@yal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7A30E5-572B-D9AE-0639-88F3D5AECB6E}"/>
              </a:ext>
            </a:extLst>
          </p:cNvPr>
          <p:cNvSpPr txBox="1"/>
          <p:nvPr/>
        </p:nvSpPr>
        <p:spPr>
          <a:xfrm>
            <a:off x="703119" y="1180651"/>
            <a:ext cx="1078576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venir Book" panose="02000503020000020003" pitchFamily="2" charset="0"/>
              </a:rPr>
              <a:t>A Novel Therapeutic Approach for Pulmonary Fibrosis: Targeting Profibrotic Macrophages Using Mir-33 Inhibitor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0EA65-8F5C-E3A4-535F-D01F1565E097}"/>
              </a:ext>
            </a:extLst>
          </p:cNvPr>
          <p:cNvSpPr txBox="1"/>
          <p:nvPr/>
        </p:nvSpPr>
        <p:spPr>
          <a:xfrm>
            <a:off x="2502797" y="5050598"/>
            <a:ext cx="74607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venir"/>
                <a:cs typeface="Arial" panose="020B0604020202020204" pitchFamily="34" charset="0"/>
              </a:rPr>
              <a:t>Farida Ahangari, M.D.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venir"/>
                <a:cs typeface="Arial" panose="020B0604020202020204" pitchFamily="34" charset="0"/>
              </a:rPr>
              <a:t>Pulmonary, Critical Care &amp; Sleep Medicine at Yale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645BC"/>
                </a:solidFill>
                <a:effectLst/>
                <a:uLnTx/>
                <a:uFillTx/>
                <a:latin typeface="Avenir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farida.ahangari@yale.edu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645BC"/>
              </a:solidFill>
              <a:effectLst/>
              <a:uLnTx/>
              <a:uFillTx/>
              <a:latin typeface="Avenir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507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C6BBC-1D5C-C1DB-20EA-54184CBE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"/>
            <a:ext cx="10515600" cy="94408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Book" panose="02000503020000020003" pitchFamily="2" charset="0"/>
              </a:rPr>
              <a:t>Our Team</a:t>
            </a:r>
          </a:p>
        </p:txBody>
      </p:sp>
      <p:pic>
        <p:nvPicPr>
          <p:cNvPr id="3" name="Picture 2" descr="https://images-cdn.medicine.yale.edu/Profile/images/cd307242-79f2-45e9-84e3-7ee626f89920_w0">
            <a:extLst>
              <a:ext uri="{FF2B5EF4-FFF2-40B4-BE49-F238E27FC236}">
                <a16:creationId xmlns:a16="http://schemas.microsoft.com/office/drawing/2014/main" id="{461BB213-9C0B-8533-DF2D-53ED815FB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46" y="1086622"/>
            <a:ext cx="13745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John Puziss's picture">
            <a:extLst>
              <a:ext uri="{FF2B5EF4-FFF2-40B4-BE49-F238E27FC236}">
                <a16:creationId xmlns:a16="http://schemas.microsoft.com/office/drawing/2014/main" id="{181B3AE5-F200-E2BB-F0CF-20BE3794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52" y="1070601"/>
            <a:ext cx="147287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D789E0-033D-7C4F-4588-316297825A6A}"/>
              </a:ext>
            </a:extLst>
          </p:cNvPr>
          <p:cNvSpPr txBox="1"/>
          <p:nvPr/>
        </p:nvSpPr>
        <p:spPr>
          <a:xfrm>
            <a:off x="2792494" y="2965633"/>
            <a:ext cx="214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645BC"/>
                </a:solidFill>
                <a:latin typeface="Avenir"/>
                <a:cs typeface="Arial" panose="020B0604020202020204" pitchFamily="34" charset="0"/>
              </a:rPr>
              <a:t>Naftali Kaminski, MD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Investigator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Chief, Yale PCCSM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D3CC2-2D5E-1B76-57CA-4F81B52CCF5B}"/>
              </a:ext>
            </a:extLst>
          </p:cNvPr>
          <p:cNvSpPr txBox="1"/>
          <p:nvPr/>
        </p:nvSpPr>
        <p:spPr>
          <a:xfrm>
            <a:off x="10058870" y="2963376"/>
            <a:ext cx="1587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645BC"/>
                </a:solidFill>
                <a:latin typeface="Avenir"/>
                <a:cs typeface="Arial" panose="020B0604020202020204" pitchFamily="34" charset="0"/>
              </a:rPr>
              <a:t>John Puziss, PhD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Director of Business 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Development,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OCR, Yale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546D6-DE88-C333-4396-89E1F11B7AB6}"/>
              </a:ext>
            </a:extLst>
          </p:cNvPr>
          <p:cNvSpPr txBox="1"/>
          <p:nvPr/>
        </p:nvSpPr>
        <p:spPr>
          <a:xfrm>
            <a:off x="1" y="3909594"/>
            <a:ext cx="12192000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645BC"/>
              </a:solidFill>
              <a:latin typeface="Avenir"/>
              <a:cs typeface="Arial" panose="020B0604020202020204" pitchFamily="34" charset="0"/>
            </a:endParaRPr>
          </a:p>
          <a:p>
            <a:pPr marL="917575" indent="-3397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645BC"/>
                </a:solidFill>
                <a:latin typeface="Avenir"/>
                <a:cs typeface="Arial" panose="020B0604020202020204" pitchFamily="34" charset="0"/>
              </a:rPr>
              <a:t>Expertise in metabolism, lung diseases and drug development</a:t>
            </a:r>
          </a:p>
          <a:p>
            <a:pPr marL="917575" indent="-339725"/>
            <a:r>
              <a:rPr lang="en-US" sz="2000" b="1" dirty="0">
                <a:solidFill>
                  <a:srgbClr val="0645BC"/>
                </a:solidFill>
                <a:latin typeface="Avenir"/>
                <a:cs typeface="Arial" panose="020B0604020202020204" pitchFamily="34" charset="0"/>
              </a:rPr>
              <a:t> </a:t>
            </a:r>
          </a:p>
          <a:p>
            <a:pPr marL="917575" indent="-3397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645BC"/>
                </a:solidFill>
                <a:latin typeface="Avenir"/>
                <a:cs typeface="Arial" panose="020B0604020202020204" pitchFamily="34" charset="0"/>
              </a:rPr>
              <a:t>Track record of discovery and innovation </a:t>
            </a:r>
          </a:p>
          <a:p>
            <a:pPr marL="917575" lvl="1" indent="341313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645BC"/>
                </a:solidFill>
                <a:latin typeface="Avenir"/>
                <a:cs typeface="Arial" panose="020B0604020202020204" pitchFamily="34" charset="0"/>
              </a:rPr>
              <a:t>New Molecular targets </a:t>
            </a:r>
          </a:p>
          <a:p>
            <a:pPr marL="917575" lvl="1" indent="341313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645BC"/>
                </a:solidFill>
                <a:latin typeface="Avenir"/>
                <a:cs typeface="Arial" panose="020B0604020202020204" pitchFamily="34" charset="0"/>
              </a:rPr>
              <a:t>microRNA/ncRNA </a:t>
            </a:r>
          </a:p>
          <a:p>
            <a:pPr marL="917575" lvl="1" indent="341313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645BC"/>
                </a:solidFill>
                <a:latin typeface="Avenir"/>
                <a:cs typeface="Arial" panose="020B0604020202020204" pitchFamily="34" charset="0"/>
              </a:rPr>
              <a:t>Industry collaborations and relations </a:t>
            </a:r>
          </a:p>
          <a:p>
            <a:endParaRPr lang="en-US" sz="1600" dirty="0">
              <a:solidFill>
                <a:srgbClr val="0645BC"/>
              </a:solidFill>
            </a:endParaRPr>
          </a:p>
        </p:txBody>
      </p:sp>
      <p:pic>
        <p:nvPicPr>
          <p:cNvPr id="8" name="Picture 2" descr="Farida Ahangari, MD &lt; Pulmonary, Critical Care and Sleep ...">
            <a:extLst>
              <a:ext uri="{FF2B5EF4-FFF2-40B4-BE49-F238E27FC236}">
                <a16:creationId xmlns:a16="http://schemas.microsoft.com/office/drawing/2014/main" id="{56DE3DF2-AF49-2CA3-48AC-F8BDD563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6" y="1070601"/>
            <a:ext cx="14986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wearing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05DC8352-6FA7-F731-9919-1865EEECF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027" y="1068640"/>
            <a:ext cx="1374558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241B6-4A61-270A-B9ED-3BC4900A92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28" r="10053"/>
          <a:stretch/>
        </p:blipFill>
        <p:spPr>
          <a:xfrm>
            <a:off x="7770658" y="1070601"/>
            <a:ext cx="1374555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889D57-7171-0573-B626-D8FD42C88FD5}"/>
              </a:ext>
            </a:extLst>
          </p:cNvPr>
          <p:cNvSpPr txBox="1"/>
          <p:nvPr/>
        </p:nvSpPr>
        <p:spPr>
          <a:xfrm>
            <a:off x="7714647" y="2970179"/>
            <a:ext cx="21495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645BC"/>
                </a:solidFill>
                <a:latin typeface="Avenir"/>
                <a:cs typeface="Arial" panose="020B0604020202020204" pitchFamily="34" charset="0"/>
              </a:rPr>
              <a:t>Raman Bahal, PhD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Consultant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Associate Professor of Pharmaceutics, UCONN</a:t>
            </a:r>
            <a:endParaRPr lang="en-US" dirty="0">
              <a:solidFill>
                <a:srgbClr val="000000"/>
              </a:solidFill>
              <a:latin typeface="Avenir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D8A6F-7A65-3241-807C-90CDF29AE41F}"/>
              </a:ext>
            </a:extLst>
          </p:cNvPr>
          <p:cNvSpPr txBox="1"/>
          <p:nvPr/>
        </p:nvSpPr>
        <p:spPr>
          <a:xfrm>
            <a:off x="5134437" y="2968918"/>
            <a:ext cx="229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645BC"/>
                </a:solidFill>
                <a:latin typeface="Avenir"/>
                <a:cs typeface="Arial" panose="020B0604020202020204" pitchFamily="34" charset="0"/>
              </a:rPr>
              <a:t>Carlos Fernandez-Hernando, PhD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Investigator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Director, Yale VBT Program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A708C0-8E73-966E-894D-BBCA56D36AC1}"/>
              </a:ext>
            </a:extLst>
          </p:cNvPr>
          <p:cNvSpPr txBox="1"/>
          <p:nvPr/>
        </p:nvSpPr>
        <p:spPr>
          <a:xfrm>
            <a:off x="325536" y="2978175"/>
            <a:ext cx="1887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645BC"/>
                </a:solidFill>
                <a:latin typeface="Avenir"/>
                <a:cs typeface="Arial" panose="020B0604020202020204" pitchFamily="34" charset="0"/>
              </a:rPr>
              <a:t>Farida Ahangari, MD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Investigator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Assistant Professor</a:t>
            </a:r>
          </a:p>
          <a:p>
            <a:r>
              <a:rPr lang="en-US" sz="1200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Yale PCCSM</a:t>
            </a:r>
          </a:p>
        </p:txBody>
      </p:sp>
    </p:spTree>
    <p:extLst>
      <p:ext uri="{BB962C8B-B14F-4D97-AF65-F5344CB8AC3E}">
        <p14:creationId xmlns:p14="http://schemas.microsoft.com/office/powerpoint/2010/main" val="362421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0469FCA-1D44-3761-244D-049A1C8A7C0B}"/>
              </a:ext>
            </a:extLst>
          </p:cNvPr>
          <p:cNvGrpSpPr/>
          <p:nvPr/>
        </p:nvGrpSpPr>
        <p:grpSpPr>
          <a:xfrm>
            <a:off x="1746881" y="1601858"/>
            <a:ext cx="4530555" cy="1739423"/>
            <a:chOff x="1746881" y="1440738"/>
            <a:chExt cx="4530555" cy="17394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20ECDA-71AA-4E17-833D-1E878A31047B}"/>
                </a:ext>
              </a:extLst>
            </p:cNvPr>
            <p:cNvSpPr txBox="1"/>
            <p:nvPr/>
          </p:nvSpPr>
          <p:spPr>
            <a:xfrm>
              <a:off x="1746882" y="1440738"/>
              <a:ext cx="4530554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914217"/>
              <a:r>
                <a:rPr lang="en-US" sz="2000" b="1" spc="-15" dirty="0">
                  <a:solidFill>
                    <a:srgbClr val="111240"/>
                  </a:solidFill>
                  <a:latin typeface="Avenir Book" panose="02000503020000020003" pitchFamily="2" charset="0"/>
                  <a:cs typeface="Poppins" pitchFamily="2" charset="77"/>
                </a:rPr>
                <a:t>Debilitating, and fatal lung disease of unknown origin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A1B1F3-90B3-4758-B255-035C4B10A979}"/>
                </a:ext>
              </a:extLst>
            </p:cNvPr>
            <p:cNvSpPr txBox="1"/>
            <p:nvPr/>
          </p:nvSpPr>
          <p:spPr>
            <a:xfrm>
              <a:off x="1746881" y="2105764"/>
              <a:ext cx="4530555" cy="107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00"/>
                </a:spcBef>
              </a:pPr>
              <a:r>
                <a:rPr lang="en-US" dirty="0">
                  <a:latin typeface="Avenir Book" panose="02000503020000020003" pitchFamily="2" charset="0"/>
                </a:rPr>
                <a:t>Metabolically deranged profibrotic macrophages are one of the dominating cells in the IPF lungs</a:t>
              </a:r>
              <a:r>
                <a:rPr lang="en-US" spc="-10" dirty="0">
                  <a:solidFill>
                    <a:srgbClr val="747994"/>
                  </a:solidFill>
                  <a:latin typeface="Avenir Book" panose="02000503020000020003" pitchFamily="2" charset="0"/>
                  <a:cs typeface="Poppins" pitchFamily="2" charset="77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6255C34-431E-9EDF-FA6F-EF6CBCCC1E3E}"/>
              </a:ext>
            </a:extLst>
          </p:cNvPr>
          <p:cNvGrpSpPr/>
          <p:nvPr/>
        </p:nvGrpSpPr>
        <p:grpSpPr>
          <a:xfrm>
            <a:off x="1746881" y="3986497"/>
            <a:ext cx="4530555" cy="1983464"/>
            <a:chOff x="1746881" y="3986497"/>
            <a:chExt cx="4530555" cy="19834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61E3D7-8C56-4792-9BD4-E3EE16A8D35D}"/>
                </a:ext>
              </a:extLst>
            </p:cNvPr>
            <p:cNvSpPr txBox="1"/>
            <p:nvPr/>
          </p:nvSpPr>
          <p:spPr>
            <a:xfrm>
              <a:off x="1746881" y="3986497"/>
              <a:ext cx="4167679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914217"/>
              <a:r>
                <a:rPr lang="en-US" sz="2000" b="1" spc="-15" dirty="0">
                  <a:solidFill>
                    <a:srgbClr val="111240"/>
                  </a:solidFill>
                  <a:latin typeface="Avenir Book" panose="02000503020000020003" pitchFamily="2" charset="0"/>
                  <a:cs typeface="Poppins" pitchFamily="2" charset="77"/>
                </a:rPr>
                <a:t>2 FDA approved drugs since 2014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2A5A03-A65D-451D-B542-3979D93A791B}"/>
                </a:ext>
              </a:extLst>
            </p:cNvPr>
            <p:cNvSpPr txBox="1"/>
            <p:nvPr/>
          </p:nvSpPr>
          <p:spPr>
            <a:xfrm>
              <a:off x="1746882" y="4407995"/>
              <a:ext cx="4530554" cy="156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914217">
                <a:lnSpc>
                  <a:spcPct val="13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spc="-10" dirty="0">
                  <a:solidFill>
                    <a:srgbClr val="747994"/>
                  </a:solidFill>
                  <a:latin typeface="Avenir Book" panose="02000503020000020003" pitchFamily="2" charset="0"/>
                  <a:cs typeface="Poppins" pitchFamily="2" charset="77"/>
                </a:rPr>
                <a:t>Neither cure IPF nor improve the symptoms, no effects on QOL</a:t>
              </a:r>
            </a:p>
            <a:p>
              <a:pPr marL="171450" indent="-171450" defTabSz="914217">
                <a:lnSpc>
                  <a:spcPct val="13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spc="-10" dirty="0">
                  <a:solidFill>
                    <a:srgbClr val="747994"/>
                  </a:solidFill>
                  <a:latin typeface="Avenir Book" panose="02000503020000020003" pitchFamily="2" charset="0"/>
                  <a:cs typeface="Poppins" pitchFamily="2" charset="77"/>
                </a:rPr>
                <a:t>Sales:&gt; $1.9 B, Market expected to reach:  $4.2 B by 2025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878EBE-C5CA-AA11-A816-AC883A7AF5A0}"/>
              </a:ext>
            </a:extLst>
          </p:cNvPr>
          <p:cNvGrpSpPr/>
          <p:nvPr/>
        </p:nvGrpSpPr>
        <p:grpSpPr>
          <a:xfrm>
            <a:off x="7310729" y="1601858"/>
            <a:ext cx="4043071" cy="1900096"/>
            <a:chOff x="7773814" y="1602305"/>
            <a:chExt cx="4043071" cy="19000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6DDF13-8D42-4971-B997-6B8F6EBC0ADB}"/>
                </a:ext>
              </a:extLst>
            </p:cNvPr>
            <p:cNvSpPr txBox="1"/>
            <p:nvPr/>
          </p:nvSpPr>
          <p:spPr>
            <a:xfrm>
              <a:off x="7773815" y="1602305"/>
              <a:ext cx="4000775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914217"/>
              <a:r>
                <a:rPr lang="en-US" sz="2000" b="1" spc="-15" dirty="0">
                  <a:solidFill>
                    <a:srgbClr val="111240"/>
                  </a:solidFill>
                  <a:latin typeface="Avenir Book" panose="02000503020000020003" pitchFamily="2" charset="0"/>
                  <a:cs typeface="Poppins" pitchFamily="2" charset="77"/>
                </a:rPr>
                <a:t>190,000 patients in the US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93CB8A-C9F0-4A70-B250-5D1B454A0C35}"/>
                </a:ext>
              </a:extLst>
            </p:cNvPr>
            <p:cNvSpPr txBox="1"/>
            <p:nvPr/>
          </p:nvSpPr>
          <p:spPr>
            <a:xfrm>
              <a:off x="7773814" y="2044310"/>
              <a:ext cx="4043071" cy="1458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914217">
                <a:lnSpc>
                  <a:spcPct val="12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spc="-10" dirty="0">
                  <a:solidFill>
                    <a:srgbClr val="747994"/>
                  </a:solidFill>
                  <a:latin typeface="Avenir Book" panose="02000503020000020003" pitchFamily="2" charset="0"/>
                  <a:cs typeface="Poppins" pitchFamily="2" charset="77"/>
                </a:rPr>
                <a:t>30,000 to 40,000 new cases each year, 6M WW</a:t>
              </a:r>
            </a:p>
            <a:p>
              <a:pPr marL="171450" indent="-171450" defTabSz="914217">
                <a:lnSpc>
                  <a:spcPct val="12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spc="-10" dirty="0">
                  <a:solidFill>
                    <a:srgbClr val="747994"/>
                  </a:solidFill>
                  <a:latin typeface="Avenir Book" panose="02000503020000020003" pitchFamily="2" charset="0"/>
                  <a:cs typeface="Poppins" pitchFamily="2" charset="77"/>
                </a:rPr>
                <a:t>Half of the patients will die 3 years after diagnosis (30,000 death a year)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680077-6A10-BBFB-DDDB-D30B6ECA4AE7}"/>
              </a:ext>
            </a:extLst>
          </p:cNvPr>
          <p:cNvGrpSpPr/>
          <p:nvPr/>
        </p:nvGrpSpPr>
        <p:grpSpPr>
          <a:xfrm>
            <a:off x="7310730" y="3964884"/>
            <a:ext cx="4167680" cy="1879589"/>
            <a:chOff x="7773815" y="3986497"/>
            <a:chExt cx="4167680" cy="187958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906951-0A99-4F6D-BF1A-B1EEAEC5E94E}"/>
                </a:ext>
              </a:extLst>
            </p:cNvPr>
            <p:cNvSpPr txBox="1"/>
            <p:nvPr/>
          </p:nvSpPr>
          <p:spPr>
            <a:xfrm>
              <a:off x="7773815" y="3986497"/>
              <a:ext cx="3122784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914217"/>
              <a:r>
                <a:rPr lang="en-US" sz="2000" b="1" spc="-15" dirty="0">
                  <a:solidFill>
                    <a:srgbClr val="111240"/>
                  </a:solidFill>
                  <a:latin typeface="Avenir Book" panose="02000503020000020003" pitchFamily="2" charset="0"/>
                  <a:cs typeface="Poppins" pitchFamily="2" charset="77"/>
                </a:rPr>
                <a:t>Huge Unmet Need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0BD4F2-A3BB-4487-97FF-DA47004F8047}"/>
                </a:ext>
              </a:extLst>
            </p:cNvPr>
            <p:cNvSpPr txBox="1"/>
            <p:nvPr/>
          </p:nvSpPr>
          <p:spPr>
            <a:xfrm>
              <a:off x="7773815" y="4407995"/>
              <a:ext cx="4167680" cy="1458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914217">
                <a:lnSpc>
                  <a:spcPct val="12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spc="-10" dirty="0">
                  <a:solidFill>
                    <a:srgbClr val="747994"/>
                  </a:solidFill>
                  <a:latin typeface="Avenir Book" panose="02000503020000020003" pitchFamily="2" charset="0"/>
                  <a:cs typeface="Poppins" pitchFamily="2" charset="77"/>
                </a:rPr>
                <a:t>Urgent need for the development of more effective &amp; safe therapy</a:t>
              </a:r>
            </a:p>
            <a:p>
              <a:pPr marL="171450" indent="-171450" defTabSz="914217">
                <a:lnSpc>
                  <a:spcPct val="12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latin typeface="Avenir Book" panose="02000503020000020003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Lung transplantation remains the only curative option</a:t>
              </a:r>
              <a:endParaRPr lang="en-US" spc="-10" dirty="0">
                <a:solidFill>
                  <a:srgbClr val="747994"/>
                </a:solidFill>
                <a:latin typeface="Avenir Book" panose="02000503020000020003" pitchFamily="2" charset="0"/>
                <a:cs typeface="Poppins" pitchFamily="2" charset="77"/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73D434-6B32-4411-99F0-167F14DF6AFB}"/>
              </a:ext>
            </a:extLst>
          </p:cNvPr>
          <p:cNvSpPr/>
          <p:nvPr/>
        </p:nvSpPr>
        <p:spPr>
          <a:xfrm>
            <a:off x="1104490" y="2217337"/>
            <a:ext cx="454824" cy="508464"/>
          </a:xfrm>
          <a:custGeom>
            <a:avLst/>
            <a:gdLst>
              <a:gd name="connsiteX0" fmla="*/ 1919817 w 3839634"/>
              <a:gd name="connsiteY0" fmla="*/ 0 h 4292465"/>
              <a:gd name="connsiteX1" fmla="*/ 2144441 w 3839634"/>
              <a:gd name="connsiteY1" fmla="*/ 61416 h 4292465"/>
              <a:gd name="connsiteX2" fmla="*/ 3611690 w 3839634"/>
              <a:gd name="connsiteY2" fmla="*/ 909064 h 4292465"/>
              <a:gd name="connsiteX3" fmla="*/ 3839634 w 3839634"/>
              <a:gd name="connsiteY3" fmla="*/ 1298584 h 4292465"/>
              <a:gd name="connsiteX4" fmla="*/ 3839634 w 3839634"/>
              <a:gd name="connsiteY4" fmla="*/ 2993881 h 4292465"/>
              <a:gd name="connsiteX5" fmla="*/ 3611690 w 3839634"/>
              <a:gd name="connsiteY5" fmla="*/ 3383401 h 4292465"/>
              <a:gd name="connsiteX6" fmla="*/ 2144441 w 3839634"/>
              <a:gd name="connsiteY6" fmla="*/ 4231049 h 4292465"/>
              <a:gd name="connsiteX7" fmla="*/ 1695193 w 3839634"/>
              <a:gd name="connsiteY7" fmla="*/ 4231049 h 4292465"/>
              <a:gd name="connsiteX8" fmla="*/ 227944 w 3839634"/>
              <a:gd name="connsiteY8" fmla="*/ 3383401 h 4292465"/>
              <a:gd name="connsiteX9" fmla="*/ 0 w 3839634"/>
              <a:gd name="connsiteY9" fmla="*/ 2993881 h 4292465"/>
              <a:gd name="connsiteX10" fmla="*/ 0 w 3839634"/>
              <a:gd name="connsiteY10" fmla="*/ 1298584 h 4292465"/>
              <a:gd name="connsiteX11" fmla="*/ 227944 w 3839634"/>
              <a:gd name="connsiteY11" fmla="*/ 909064 h 4292465"/>
              <a:gd name="connsiteX12" fmla="*/ 1695193 w 3839634"/>
              <a:gd name="connsiteY12" fmla="*/ 61416 h 4292465"/>
              <a:gd name="connsiteX13" fmla="*/ 1919817 w 3839634"/>
              <a:gd name="connsiteY13" fmla="*/ 0 h 429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9634" h="4292465">
                <a:moveTo>
                  <a:pt x="1919817" y="0"/>
                </a:moveTo>
                <a:cubicBezTo>
                  <a:pt x="1997827" y="0"/>
                  <a:pt x="2075836" y="20472"/>
                  <a:pt x="2144441" y="61416"/>
                </a:cubicBezTo>
                <a:lnTo>
                  <a:pt x="3611690" y="909064"/>
                </a:lnTo>
                <a:cubicBezTo>
                  <a:pt x="3753325" y="986526"/>
                  <a:pt x="3839634" y="1137022"/>
                  <a:pt x="3839634" y="1298584"/>
                </a:cubicBezTo>
                <a:lnTo>
                  <a:pt x="3839634" y="2993881"/>
                </a:lnTo>
                <a:cubicBezTo>
                  <a:pt x="3839634" y="3153230"/>
                  <a:pt x="3753325" y="3301513"/>
                  <a:pt x="3611690" y="3383401"/>
                </a:cubicBezTo>
                <a:lnTo>
                  <a:pt x="2144441" y="4231049"/>
                </a:lnTo>
                <a:cubicBezTo>
                  <a:pt x="2007232" y="4312937"/>
                  <a:pt x="1832402" y="4312937"/>
                  <a:pt x="1695193" y="4231049"/>
                </a:cubicBezTo>
                <a:lnTo>
                  <a:pt x="227944" y="3383401"/>
                </a:lnTo>
                <a:cubicBezTo>
                  <a:pt x="88522" y="3301513"/>
                  <a:pt x="0" y="3153230"/>
                  <a:pt x="0" y="2993881"/>
                </a:cubicBezTo>
                <a:lnTo>
                  <a:pt x="0" y="1298584"/>
                </a:lnTo>
                <a:cubicBezTo>
                  <a:pt x="0" y="1137022"/>
                  <a:pt x="88522" y="986526"/>
                  <a:pt x="227944" y="909064"/>
                </a:cubicBezTo>
                <a:lnTo>
                  <a:pt x="1695193" y="61416"/>
                </a:lnTo>
                <a:cubicBezTo>
                  <a:pt x="1763798" y="20472"/>
                  <a:pt x="1841807" y="0"/>
                  <a:pt x="1919817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defTabSz="914217" hangingPunct="0"/>
            <a:endParaRPr lang="en-US" sz="900" dirty="0">
              <a:solidFill>
                <a:srgbClr val="747994"/>
              </a:solidFill>
              <a:latin typeface="Poppins" panose="00000500000000000000" pitchFamily="2" charset="0"/>
              <a:ea typeface="Microsoft YaHei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200A2E-DD65-4C02-BF99-5A23C4FDE423}"/>
              </a:ext>
            </a:extLst>
          </p:cNvPr>
          <p:cNvSpPr/>
          <p:nvPr/>
        </p:nvSpPr>
        <p:spPr>
          <a:xfrm>
            <a:off x="1104490" y="4570109"/>
            <a:ext cx="454824" cy="508464"/>
          </a:xfrm>
          <a:custGeom>
            <a:avLst/>
            <a:gdLst>
              <a:gd name="connsiteX0" fmla="*/ 1919817 w 3839634"/>
              <a:gd name="connsiteY0" fmla="*/ 0 h 4292465"/>
              <a:gd name="connsiteX1" fmla="*/ 2144441 w 3839634"/>
              <a:gd name="connsiteY1" fmla="*/ 61416 h 4292465"/>
              <a:gd name="connsiteX2" fmla="*/ 3611690 w 3839634"/>
              <a:gd name="connsiteY2" fmla="*/ 909064 h 4292465"/>
              <a:gd name="connsiteX3" fmla="*/ 3839634 w 3839634"/>
              <a:gd name="connsiteY3" fmla="*/ 1298584 h 4292465"/>
              <a:gd name="connsiteX4" fmla="*/ 3839634 w 3839634"/>
              <a:gd name="connsiteY4" fmla="*/ 2993881 h 4292465"/>
              <a:gd name="connsiteX5" fmla="*/ 3611690 w 3839634"/>
              <a:gd name="connsiteY5" fmla="*/ 3383401 h 4292465"/>
              <a:gd name="connsiteX6" fmla="*/ 2144441 w 3839634"/>
              <a:gd name="connsiteY6" fmla="*/ 4231049 h 4292465"/>
              <a:gd name="connsiteX7" fmla="*/ 1695193 w 3839634"/>
              <a:gd name="connsiteY7" fmla="*/ 4231049 h 4292465"/>
              <a:gd name="connsiteX8" fmla="*/ 227944 w 3839634"/>
              <a:gd name="connsiteY8" fmla="*/ 3383401 h 4292465"/>
              <a:gd name="connsiteX9" fmla="*/ 0 w 3839634"/>
              <a:gd name="connsiteY9" fmla="*/ 2993881 h 4292465"/>
              <a:gd name="connsiteX10" fmla="*/ 0 w 3839634"/>
              <a:gd name="connsiteY10" fmla="*/ 1298584 h 4292465"/>
              <a:gd name="connsiteX11" fmla="*/ 227944 w 3839634"/>
              <a:gd name="connsiteY11" fmla="*/ 909064 h 4292465"/>
              <a:gd name="connsiteX12" fmla="*/ 1695193 w 3839634"/>
              <a:gd name="connsiteY12" fmla="*/ 61416 h 4292465"/>
              <a:gd name="connsiteX13" fmla="*/ 1919817 w 3839634"/>
              <a:gd name="connsiteY13" fmla="*/ 0 h 429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9634" h="4292465">
                <a:moveTo>
                  <a:pt x="1919817" y="0"/>
                </a:moveTo>
                <a:cubicBezTo>
                  <a:pt x="1997827" y="0"/>
                  <a:pt x="2075836" y="20472"/>
                  <a:pt x="2144441" y="61416"/>
                </a:cubicBezTo>
                <a:lnTo>
                  <a:pt x="3611690" y="909064"/>
                </a:lnTo>
                <a:cubicBezTo>
                  <a:pt x="3753325" y="986526"/>
                  <a:pt x="3839634" y="1137022"/>
                  <a:pt x="3839634" y="1298584"/>
                </a:cubicBezTo>
                <a:lnTo>
                  <a:pt x="3839634" y="2993881"/>
                </a:lnTo>
                <a:cubicBezTo>
                  <a:pt x="3839634" y="3153230"/>
                  <a:pt x="3753325" y="3301513"/>
                  <a:pt x="3611690" y="3383401"/>
                </a:cubicBezTo>
                <a:lnTo>
                  <a:pt x="2144441" y="4231049"/>
                </a:lnTo>
                <a:cubicBezTo>
                  <a:pt x="2007232" y="4312937"/>
                  <a:pt x="1832402" y="4312937"/>
                  <a:pt x="1695193" y="4231049"/>
                </a:cubicBezTo>
                <a:lnTo>
                  <a:pt x="227944" y="3383401"/>
                </a:lnTo>
                <a:cubicBezTo>
                  <a:pt x="88522" y="3301513"/>
                  <a:pt x="0" y="3153230"/>
                  <a:pt x="0" y="2993881"/>
                </a:cubicBezTo>
                <a:lnTo>
                  <a:pt x="0" y="1298584"/>
                </a:lnTo>
                <a:cubicBezTo>
                  <a:pt x="0" y="1137022"/>
                  <a:pt x="88522" y="986526"/>
                  <a:pt x="227944" y="909064"/>
                </a:cubicBezTo>
                <a:lnTo>
                  <a:pt x="1695193" y="61416"/>
                </a:lnTo>
                <a:cubicBezTo>
                  <a:pt x="1763798" y="20472"/>
                  <a:pt x="1841807" y="0"/>
                  <a:pt x="1919817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defTabSz="914217" hangingPunct="0"/>
            <a:endParaRPr lang="en-US" sz="900" dirty="0">
              <a:solidFill>
                <a:srgbClr val="747994"/>
              </a:solidFill>
              <a:latin typeface="Poppins" panose="00000500000000000000" pitchFamily="2" charset="0"/>
              <a:ea typeface="Microsoft YaHei" pitchFamily="2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D4ABAC-34E5-4BA8-80CB-A20130C09BA8}"/>
              </a:ext>
            </a:extLst>
          </p:cNvPr>
          <p:cNvSpPr/>
          <p:nvPr/>
        </p:nvSpPr>
        <p:spPr>
          <a:xfrm>
            <a:off x="6668337" y="2297674"/>
            <a:ext cx="454824" cy="508464"/>
          </a:xfrm>
          <a:custGeom>
            <a:avLst/>
            <a:gdLst>
              <a:gd name="connsiteX0" fmla="*/ 1919817 w 3839634"/>
              <a:gd name="connsiteY0" fmla="*/ 0 h 4292465"/>
              <a:gd name="connsiteX1" fmla="*/ 2144441 w 3839634"/>
              <a:gd name="connsiteY1" fmla="*/ 61416 h 4292465"/>
              <a:gd name="connsiteX2" fmla="*/ 3611690 w 3839634"/>
              <a:gd name="connsiteY2" fmla="*/ 909064 h 4292465"/>
              <a:gd name="connsiteX3" fmla="*/ 3839634 w 3839634"/>
              <a:gd name="connsiteY3" fmla="*/ 1298584 h 4292465"/>
              <a:gd name="connsiteX4" fmla="*/ 3839634 w 3839634"/>
              <a:gd name="connsiteY4" fmla="*/ 2993881 h 4292465"/>
              <a:gd name="connsiteX5" fmla="*/ 3611690 w 3839634"/>
              <a:gd name="connsiteY5" fmla="*/ 3383401 h 4292465"/>
              <a:gd name="connsiteX6" fmla="*/ 2144441 w 3839634"/>
              <a:gd name="connsiteY6" fmla="*/ 4231049 h 4292465"/>
              <a:gd name="connsiteX7" fmla="*/ 1695193 w 3839634"/>
              <a:gd name="connsiteY7" fmla="*/ 4231049 h 4292465"/>
              <a:gd name="connsiteX8" fmla="*/ 227944 w 3839634"/>
              <a:gd name="connsiteY8" fmla="*/ 3383401 h 4292465"/>
              <a:gd name="connsiteX9" fmla="*/ 0 w 3839634"/>
              <a:gd name="connsiteY9" fmla="*/ 2993881 h 4292465"/>
              <a:gd name="connsiteX10" fmla="*/ 0 w 3839634"/>
              <a:gd name="connsiteY10" fmla="*/ 1298584 h 4292465"/>
              <a:gd name="connsiteX11" fmla="*/ 227944 w 3839634"/>
              <a:gd name="connsiteY11" fmla="*/ 909064 h 4292465"/>
              <a:gd name="connsiteX12" fmla="*/ 1695193 w 3839634"/>
              <a:gd name="connsiteY12" fmla="*/ 61416 h 4292465"/>
              <a:gd name="connsiteX13" fmla="*/ 1919817 w 3839634"/>
              <a:gd name="connsiteY13" fmla="*/ 0 h 429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9634" h="4292465">
                <a:moveTo>
                  <a:pt x="1919817" y="0"/>
                </a:moveTo>
                <a:cubicBezTo>
                  <a:pt x="1997827" y="0"/>
                  <a:pt x="2075836" y="20472"/>
                  <a:pt x="2144441" y="61416"/>
                </a:cubicBezTo>
                <a:lnTo>
                  <a:pt x="3611690" y="909064"/>
                </a:lnTo>
                <a:cubicBezTo>
                  <a:pt x="3753325" y="986526"/>
                  <a:pt x="3839634" y="1137022"/>
                  <a:pt x="3839634" y="1298584"/>
                </a:cubicBezTo>
                <a:lnTo>
                  <a:pt x="3839634" y="2993881"/>
                </a:lnTo>
                <a:cubicBezTo>
                  <a:pt x="3839634" y="3153230"/>
                  <a:pt x="3753325" y="3301513"/>
                  <a:pt x="3611690" y="3383401"/>
                </a:cubicBezTo>
                <a:lnTo>
                  <a:pt x="2144441" y="4231049"/>
                </a:lnTo>
                <a:cubicBezTo>
                  <a:pt x="2007232" y="4312937"/>
                  <a:pt x="1832402" y="4312937"/>
                  <a:pt x="1695193" y="4231049"/>
                </a:cubicBezTo>
                <a:lnTo>
                  <a:pt x="227944" y="3383401"/>
                </a:lnTo>
                <a:cubicBezTo>
                  <a:pt x="88522" y="3301513"/>
                  <a:pt x="0" y="3153230"/>
                  <a:pt x="0" y="2993881"/>
                </a:cubicBezTo>
                <a:lnTo>
                  <a:pt x="0" y="1298584"/>
                </a:lnTo>
                <a:cubicBezTo>
                  <a:pt x="0" y="1137022"/>
                  <a:pt x="88522" y="986526"/>
                  <a:pt x="227944" y="909064"/>
                </a:cubicBezTo>
                <a:lnTo>
                  <a:pt x="1695193" y="61416"/>
                </a:lnTo>
                <a:cubicBezTo>
                  <a:pt x="1763798" y="20472"/>
                  <a:pt x="1841807" y="0"/>
                  <a:pt x="1919817" y="0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defTabSz="914217" hangingPunct="0"/>
            <a:endParaRPr lang="en-US" sz="900" dirty="0">
              <a:solidFill>
                <a:srgbClr val="747994"/>
              </a:solidFill>
              <a:latin typeface="Poppins" panose="00000500000000000000" pitchFamily="2" charset="0"/>
              <a:ea typeface="Microsoft YaHei" pitchFamily="2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1B2C2-519B-4665-9FBB-02523AC05B57}"/>
              </a:ext>
            </a:extLst>
          </p:cNvPr>
          <p:cNvSpPr/>
          <p:nvPr/>
        </p:nvSpPr>
        <p:spPr>
          <a:xfrm>
            <a:off x="6668337" y="4650446"/>
            <a:ext cx="454824" cy="508464"/>
          </a:xfrm>
          <a:custGeom>
            <a:avLst/>
            <a:gdLst>
              <a:gd name="connsiteX0" fmla="*/ 1919817 w 3839634"/>
              <a:gd name="connsiteY0" fmla="*/ 0 h 4292465"/>
              <a:gd name="connsiteX1" fmla="*/ 2144441 w 3839634"/>
              <a:gd name="connsiteY1" fmla="*/ 61416 h 4292465"/>
              <a:gd name="connsiteX2" fmla="*/ 3611690 w 3839634"/>
              <a:gd name="connsiteY2" fmla="*/ 909064 h 4292465"/>
              <a:gd name="connsiteX3" fmla="*/ 3839634 w 3839634"/>
              <a:gd name="connsiteY3" fmla="*/ 1298584 h 4292465"/>
              <a:gd name="connsiteX4" fmla="*/ 3839634 w 3839634"/>
              <a:gd name="connsiteY4" fmla="*/ 2993881 h 4292465"/>
              <a:gd name="connsiteX5" fmla="*/ 3611690 w 3839634"/>
              <a:gd name="connsiteY5" fmla="*/ 3383401 h 4292465"/>
              <a:gd name="connsiteX6" fmla="*/ 2144441 w 3839634"/>
              <a:gd name="connsiteY6" fmla="*/ 4231049 h 4292465"/>
              <a:gd name="connsiteX7" fmla="*/ 1695193 w 3839634"/>
              <a:gd name="connsiteY7" fmla="*/ 4231049 h 4292465"/>
              <a:gd name="connsiteX8" fmla="*/ 227944 w 3839634"/>
              <a:gd name="connsiteY8" fmla="*/ 3383401 h 4292465"/>
              <a:gd name="connsiteX9" fmla="*/ 0 w 3839634"/>
              <a:gd name="connsiteY9" fmla="*/ 2993881 h 4292465"/>
              <a:gd name="connsiteX10" fmla="*/ 0 w 3839634"/>
              <a:gd name="connsiteY10" fmla="*/ 1298584 h 4292465"/>
              <a:gd name="connsiteX11" fmla="*/ 227944 w 3839634"/>
              <a:gd name="connsiteY11" fmla="*/ 909064 h 4292465"/>
              <a:gd name="connsiteX12" fmla="*/ 1695193 w 3839634"/>
              <a:gd name="connsiteY12" fmla="*/ 61416 h 4292465"/>
              <a:gd name="connsiteX13" fmla="*/ 1919817 w 3839634"/>
              <a:gd name="connsiteY13" fmla="*/ 0 h 429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9634" h="4292465">
                <a:moveTo>
                  <a:pt x="1919817" y="0"/>
                </a:moveTo>
                <a:cubicBezTo>
                  <a:pt x="1997827" y="0"/>
                  <a:pt x="2075836" y="20472"/>
                  <a:pt x="2144441" y="61416"/>
                </a:cubicBezTo>
                <a:lnTo>
                  <a:pt x="3611690" y="909064"/>
                </a:lnTo>
                <a:cubicBezTo>
                  <a:pt x="3753325" y="986526"/>
                  <a:pt x="3839634" y="1137022"/>
                  <a:pt x="3839634" y="1298584"/>
                </a:cubicBezTo>
                <a:lnTo>
                  <a:pt x="3839634" y="2993881"/>
                </a:lnTo>
                <a:cubicBezTo>
                  <a:pt x="3839634" y="3153230"/>
                  <a:pt x="3753325" y="3301513"/>
                  <a:pt x="3611690" y="3383401"/>
                </a:cubicBezTo>
                <a:lnTo>
                  <a:pt x="2144441" y="4231049"/>
                </a:lnTo>
                <a:cubicBezTo>
                  <a:pt x="2007232" y="4312937"/>
                  <a:pt x="1832402" y="4312937"/>
                  <a:pt x="1695193" y="4231049"/>
                </a:cubicBezTo>
                <a:lnTo>
                  <a:pt x="227944" y="3383401"/>
                </a:lnTo>
                <a:cubicBezTo>
                  <a:pt x="88522" y="3301513"/>
                  <a:pt x="0" y="3153230"/>
                  <a:pt x="0" y="2993881"/>
                </a:cubicBezTo>
                <a:lnTo>
                  <a:pt x="0" y="1298584"/>
                </a:lnTo>
                <a:cubicBezTo>
                  <a:pt x="0" y="1137022"/>
                  <a:pt x="88522" y="986526"/>
                  <a:pt x="227944" y="909064"/>
                </a:cubicBezTo>
                <a:lnTo>
                  <a:pt x="1695193" y="61416"/>
                </a:lnTo>
                <a:cubicBezTo>
                  <a:pt x="1763798" y="20472"/>
                  <a:pt x="1841807" y="0"/>
                  <a:pt x="1919817" y="0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defTabSz="914217" hangingPunct="0"/>
            <a:endParaRPr lang="en-US" sz="900" dirty="0">
              <a:solidFill>
                <a:srgbClr val="747994"/>
              </a:solidFill>
              <a:latin typeface="Poppins" panose="00000500000000000000" pitchFamily="2" charset="0"/>
              <a:ea typeface="Microsoft YaHei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D272-17C7-A447-6DFD-604E4104C066}"/>
              </a:ext>
            </a:extLst>
          </p:cNvPr>
          <p:cNvSpPr txBox="1">
            <a:spLocks/>
          </p:cNvSpPr>
          <p:nvPr/>
        </p:nvSpPr>
        <p:spPr>
          <a:xfrm>
            <a:off x="838200" y="170974"/>
            <a:ext cx="10515600" cy="71706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00" b="1" i="0" kern="1200" spc="-145" baseline="0">
                <a:solidFill>
                  <a:schemeClr val="tx2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r>
              <a:rPr lang="en-US" sz="3600" dirty="0">
                <a:latin typeface="Avenir"/>
                <a:cs typeface="Arial" panose="020B0604020202020204" pitchFamily="34" charset="0"/>
              </a:rPr>
              <a:t>Idiopathic Pulmonary Fibrosis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026297-AA7E-7F77-6584-789B1C9A6BD0}"/>
              </a:ext>
            </a:extLst>
          </p:cNvPr>
          <p:cNvGrpSpPr/>
          <p:nvPr/>
        </p:nvGrpSpPr>
        <p:grpSpPr>
          <a:xfrm>
            <a:off x="11331110" y="35507"/>
            <a:ext cx="756163" cy="696451"/>
            <a:chOff x="10762849" y="29476"/>
            <a:chExt cx="1181902" cy="108857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65309F-ED4B-194C-6794-DC9B14624CD8}"/>
                </a:ext>
              </a:extLst>
            </p:cNvPr>
            <p:cNvSpPr/>
            <p:nvPr/>
          </p:nvSpPr>
          <p:spPr>
            <a:xfrm>
              <a:off x="10762849" y="29476"/>
              <a:ext cx="1181902" cy="108857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Graphic 25" descr="Lungs with solid fill">
              <a:extLst>
                <a:ext uri="{FF2B5EF4-FFF2-40B4-BE49-F238E27FC236}">
                  <a16:creationId xmlns:a16="http://schemas.microsoft.com/office/drawing/2014/main" id="{1029FAF3-0286-25C2-731C-8E3EC1C46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96600" y="11656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0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138DEFF-113F-F3B5-A9CB-E446878E48A2}"/>
              </a:ext>
            </a:extLst>
          </p:cNvPr>
          <p:cNvGrpSpPr/>
          <p:nvPr/>
        </p:nvGrpSpPr>
        <p:grpSpPr>
          <a:xfrm>
            <a:off x="5626024" y="1537143"/>
            <a:ext cx="6087734" cy="5298194"/>
            <a:chOff x="4366310" y="1377465"/>
            <a:chExt cx="6087734" cy="551217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CF7909-A52E-538F-28AF-88C2A5B9BDBC}"/>
                </a:ext>
              </a:extLst>
            </p:cNvPr>
            <p:cNvSpPr/>
            <p:nvPr/>
          </p:nvSpPr>
          <p:spPr>
            <a:xfrm>
              <a:off x="4366310" y="1377465"/>
              <a:ext cx="6087734" cy="551217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Avenir" panose="02000503020000020003"/>
                </a:rPr>
                <a:t>Macrophage targeted miR-33 KO mice </a:t>
              </a:r>
              <a:r>
                <a:rPr lang="en-US" b="1" dirty="0">
                  <a:solidFill>
                    <a:schemeClr val="tx2"/>
                  </a:solidFill>
                  <a:latin typeface="Avenir" panose="02000503020000020003"/>
                </a:rPr>
                <a:t>a</a:t>
              </a:r>
              <a:r>
                <a:rPr lang="en-US" sz="1800" b="1" dirty="0">
                  <a:solidFill>
                    <a:schemeClr val="tx2"/>
                  </a:solidFill>
                  <a:latin typeface="Avenir" panose="02000503020000020003"/>
                </a:rPr>
                <a:t>re </a:t>
              </a:r>
              <a:r>
                <a:rPr lang="en-US" b="1" dirty="0">
                  <a:solidFill>
                    <a:schemeClr val="tx2"/>
                  </a:solidFill>
                  <a:latin typeface="Avenir" panose="02000503020000020003"/>
                </a:rPr>
                <a:t>p</a:t>
              </a:r>
              <a:r>
                <a:rPr lang="en-US" sz="1800" b="1" dirty="0">
                  <a:solidFill>
                    <a:schemeClr val="tx2"/>
                  </a:solidFill>
                  <a:latin typeface="Avenir" panose="02000503020000020003"/>
                </a:rPr>
                <a:t>rotected </a:t>
              </a:r>
              <a:r>
                <a:rPr lang="en-US" b="1" dirty="0">
                  <a:solidFill>
                    <a:schemeClr val="tx2"/>
                  </a:solidFill>
                  <a:latin typeface="Avenir" panose="02000503020000020003"/>
                </a:rPr>
                <a:t>a</a:t>
              </a:r>
              <a:r>
                <a:rPr lang="en-US" sz="1800" b="1" dirty="0">
                  <a:solidFill>
                    <a:schemeClr val="tx2"/>
                  </a:solidFill>
                  <a:latin typeface="Avenir" panose="02000503020000020003"/>
                </a:rPr>
                <a:t>gainst Bleomycin-Induced Lung Fibrosis</a:t>
              </a:r>
            </a:p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4E94D9-61AA-AC63-D2B9-9E954E24F695}"/>
                </a:ext>
              </a:extLst>
            </p:cNvPr>
            <p:cNvSpPr/>
            <p:nvPr/>
          </p:nvSpPr>
          <p:spPr>
            <a:xfrm>
              <a:off x="6338610" y="2003586"/>
              <a:ext cx="3490270" cy="2226374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03A6547-FD4C-CFED-508A-7EEF7E7D9049}"/>
                </a:ext>
              </a:extLst>
            </p:cNvPr>
            <p:cNvSpPr/>
            <p:nvPr/>
          </p:nvSpPr>
          <p:spPr>
            <a:xfrm>
              <a:off x="6356845" y="4358059"/>
              <a:ext cx="3490270" cy="2531576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D506ED1-6CC2-192F-7E20-630F154F45D4}"/>
                </a:ext>
              </a:extLst>
            </p:cNvPr>
            <p:cNvGrpSpPr/>
            <p:nvPr/>
          </p:nvGrpSpPr>
          <p:grpSpPr>
            <a:xfrm>
              <a:off x="6376981" y="2003586"/>
              <a:ext cx="3451899" cy="4852912"/>
              <a:chOff x="6376981" y="1982771"/>
              <a:chExt cx="3451899" cy="4852912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F10D676-6AB2-A7EA-F0E1-23B0216C9B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005" t="4018" r="5518" b="7882"/>
              <a:stretch/>
            </p:blipFill>
            <p:spPr>
              <a:xfrm>
                <a:off x="6416380" y="4374144"/>
                <a:ext cx="3412500" cy="246153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14528B-9841-6CD7-0AE6-7F9C62E577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34" t="6753"/>
              <a:stretch/>
            </p:blipFill>
            <p:spPr>
              <a:xfrm>
                <a:off x="6376981" y="1982771"/>
                <a:ext cx="3398707" cy="2215837"/>
              </a:xfrm>
              <a:prstGeom prst="rect">
                <a:avLst/>
              </a:prstGeom>
            </p:spPr>
          </p:pic>
        </p:grpSp>
        <p:sp>
          <p:nvSpPr>
            <p:cNvPr id="44" name="Notched Right Arrow 43">
              <a:extLst>
                <a:ext uri="{FF2B5EF4-FFF2-40B4-BE49-F238E27FC236}">
                  <a16:creationId xmlns:a16="http://schemas.microsoft.com/office/drawing/2014/main" id="{6331C416-68B0-8402-39FD-3525D1B9FEB1}"/>
                </a:ext>
              </a:extLst>
            </p:cNvPr>
            <p:cNvSpPr/>
            <p:nvPr/>
          </p:nvSpPr>
          <p:spPr>
            <a:xfrm>
              <a:off x="4434223" y="3923064"/>
              <a:ext cx="1669812" cy="709816"/>
            </a:xfrm>
            <a:prstGeom prst="notchedRightArrow">
              <a:avLst>
                <a:gd name="adj1" fmla="val 50000"/>
                <a:gd name="adj2" fmla="val 40394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9F8BC98-9B64-7791-142F-85432ADFC4AC}"/>
              </a:ext>
            </a:extLst>
          </p:cNvPr>
          <p:cNvGrpSpPr/>
          <p:nvPr/>
        </p:nvGrpSpPr>
        <p:grpSpPr>
          <a:xfrm>
            <a:off x="192521" y="3355426"/>
            <a:ext cx="5219934" cy="3473099"/>
            <a:chOff x="192521" y="3355426"/>
            <a:chExt cx="5219934" cy="347309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E3E8AD-810D-6DC0-8D48-A87EDB5DA5D8}"/>
                </a:ext>
              </a:extLst>
            </p:cNvPr>
            <p:cNvGrpSpPr/>
            <p:nvPr/>
          </p:nvGrpSpPr>
          <p:grpSpPr>
            <a:xfrm>
              <a:off x="192521" y="3900646"/>
              <a:ext cx="5219934" cy="2927879"/>
              <a:chOff x="192521" y="3900646"/>
              <a:chExt cx="5219934" cy="29278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97FFEEE-C751-2B9A-F9EB-8D0BE16DE4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83" t="6019" r="2850"/>
              <a:stretch/>
            </p:blipFill>
            <p:spPr>
              <a:xfrm>
                <a:off x="723228" y="4465209"/>
                <a:ext cx="3893457" cy="2185842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C78A955-3385-DB49-77CA-AD65394156A8}"/>
                  </a:ext>
                </a:extLst>
              </p:cNvPr>
              <p:cNvSpPr/>
              <p:nvPr/>
            </p:nvSpPr>
            <p:spPr>
              <a:xfrm>
                <a:off x="192521" y="3900646"/>
                <a:ext cx="5219934" cy="2927879"/>
              </a:xfrm>
              <a:prstGeom prst="rect">
                <a:avLst/>
              </a:prstGeom>
              <a:no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B3028B-C7E1-452B-67F9-EE6FE970766D}"/>
                  </a:ext>
                </a:extLst>
              </p:cNvPr>
              <p:cNvSpPr/>
              <p:nvPr/>
            </p:nvSpPr>
            <p:spPr>
              <a:xfrm>
                <a:off x="192521" y="3930506"/>
                <a:ext cx="5219934" cy="457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miR-33 Is Increased in IPF Lung monocytes/ macrophages</a:t>
                </a:r>
              </a:p>
            </p:txBody>
          </p:sp>
        </p:grpSp>
        <p:sp>
          <p:nvSpPr>
            <p:cNvPr id="45" name="Notched Right Arrow 44">
              <a:extLst>
                <a:ext uri="{FF2B5EF4-FFF2-40B4-BE49-F238E27FC236}">
                  <a16:creationId xmlns:a16="http://schemas.microsoft.com/office/drawing/2014/main" id="{D86B6B0B-883C-0525-471B-CC3ADBBF9C37}"/>
                </a:ext>
              </a:extLst>
            </p:cNvPr>
            <p:cNvSpPr/>
            <p:nvPr/>
          </p:nvSpPr>
          <p:spPr>
            <a:xfrm rot="5400000">
              <a:off x="-160603" y="3720807"/>
              <a:ext cx="1249212" cy="518449"/>
            </a:xfrm>
            <a:prstGeom prst="notchedRightArrow">
              <a:avLst>
                <a:gd name="adj1" fmla="val 50000"/>
                <a:gd name="adj2" fmla="val 40394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BFD272-17C7-A447-6DFD-604E4104C066}"/>
              </a:ext>
            </a:extLst>
          </p:cNvPr>
          <p:cNvSpPr txBox="1">
            <a:spLocks/>
          </p:cNvSpPr>
          <p:nvPr/>
        </p:nvSpPr>
        <p:spPr>
          <a:xfrm>
            <a:off x="2206171" y="159340"/>
            <a:ext cx="10515600" cy="6455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00" b="1" i="0" kern="1200" spc="-145" baseline="0">
                <a:solidFill>
                  <a:schemeClr val="tx2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pPr defTabSz="457189"/>
            <a:r>
              <a:rPr lang="en-US" sz="3600" b="1" dirty="0">
                <a:latin typeface="Avenir"/>
                <a:cs typeface="Arial" panose="020B0604020202020204" pitchFamily="34" charset="0"/>
              </a:rPr>
              <a:t>in Pulmonary Fibrosis  </a:t>
            </a:r>
            <a:endParaRPr lang="en-US" sz="3600" dirty="0">
              <a:latin typeface="Avenir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3A1214-B3E9-F0BF-6941-F90EF21BF4D4}"/>
              </a:ext>
            </a:extLst>
          </p:cNvPr>
          <p:cNvGrpSpPr/>
          <p:nvPr/>
        </p:nvGrpSpPr>
        <p:grpSpPr>
          <a:xfrm>
            <a:off x="11331110" y="35507"/>
            <a:ext cx="756163" cy="696451"/>
            <a:chOff x="10762849" y="29476"/>
            <a:chExt cx="1181902" cy="108857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F290CE-646D-4F06-61A1-7836FA37422D}"/>
                </a:ext>
              </a:extLst>
            </p:cNvPr>
            <p:cNvSpPr/>
            <p:nvPr/>
          </p:nvSpPr>
          <p:spPr>
            <a:xfrm>
              <a:off x="10762849" y="29476"/>
              <a:ext cx="1181902" cy="108857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13" descr="Lungs with solid fill">
              <a:extLst>
                <a:ext uri="{FF2B5EF4-FFF2-40B4-BE49-F238E27FC236}">
                  <a16:creationId xmlns:a16="http://schemas.microsoft.com/office/drawing/2014/main" id="{9FE83498-3BC4-5987-758E-2DD967E72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96600" y="116561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72AC9C8-7C43-B4F1-8171-0EE5B36E5FA8}"/>
              </a:ext>
            </a:extLst>
          </p:cNvPr>
          <p:cNvSpPr txBox="1"/>
          <p:nvPr/>
        </p:nvSpPr>
        <p:spPr>
          <a:xfrm>
            <a:off x="183785" y="814804"/>
            <a:ext cx="11504414" cy="6463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285750" indent="-285750" defTabSz="457189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  <a:latin typeface="Avenir" panose="02000503020000020003"/>
                <a:cs typeface="Arial" panose="020B0604020202020204" pitchFamily="34" charset="0"/>
              </a:rPr>
              <a:t>Master regulators of fatty acid metabolism and mitochondrial function</a:t>
            </a:r>
          </a:p>
          <a:p>
            <a:pPr marL="285750" indent="-285750" defTabSz="457189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  <a:latin typeface="Avenir" panose="02000503020000020003"/>
                <a:cs typeface="Arial" panose="020B0604020202020204" pitchFamily="34" charset="0"/>
              </a:rPr>
              <a:t>Regulatory role in macrophage metabolism and immune cell 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99642E-5E87-0925-5C7D-CDBE059C2C8A}"/>
              </a:ext>
            </a:extLst>
          </p:cNvPr>
          <p:cNvGrpSpPr/>
          <p:nvPr/>
        </p:nvGrpSpPr>
        <p:grpSpPr>
          <a:xfrm>
            <a:off x="183785" y="1537143"/>
            <a:ext cx="5219934" cy="2286000"/>
            <a:chOff x="204779" y="1417405"/>
            <a:chExt cx="5219934" cy="2286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6A56084-6F96-0D85-4D08-0E506669AA4C}"/>
                </a:ext>
              </a:extLst>
            </p:cNvPr>
            <p:cNvGrpSpPr/>
            <p:nvPr/>
          </p:nvGrpSpPr>
          <p:grpSpPr>
            <a:xfrm>
              <a:off x="418348" y="1614646"/>
              <a:ext cx="4792796" cy="1980812"/>
              <a:chOff x="380412" y="1125124"/>
              <a:chExt cx="3594597" cy="1485609"/>
            </a:xfrm>
          </p:grpSpPr>
          <p:pic>
            <p:nvPicPr>
              <p:cNvPr id="21" name="Picture 2" descr="miR-33: A Metabolic Conundrum: Trends in Endocrinology &amp; Metabolism">
                <a:extLst>
                  <a:ext uri="{FF2B5EF4-FFF2-40B4-BE49-F238E27FC236}">
                    <a16:creationId xmlns:a16="http://schemas.microsoft.com/office/drawing/2014/main" id="{76369FFB-E7C4-1623-6593-23846DB946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412" y="1125124"/>
                <a:ext cx="1688707" cy="922998"/>
              </a:xfrm>
              <a:prstGeom prst="rect">
                <a:avLst/>
              </a:prstGeom>
              <a:solidFill>
                <a:srgbClr val="002060"/>
              </a:solidFill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2C969C8-031B-BF59-C016-70D7D89CF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69119" y="1132364"/>
                <a:ext cx="1905890" cy="1478369"/>
              </a:xfrm>
              <a:prstGeom prst="rect">
                <a:avLst/>
              </a:prstGeom>
              <a:solidFill>
                <a:srgbClr val="002060"/>
              </a:solidFill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0F047B-1F11-0FDC-4C7C-F35B55ACBC84}"/>
                </a:ext>
              </a:extLst>
            </p:cNvPr>
            <p:cNvSpPr/>
            <p:nvPr/>
          </p:nvSpPr>
          <p:spPr>
            <a:xfrm>
              <a:off x="204779" y="1417405"/>
              <a:ext cx="5219934" cy="22860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7367F-B066-3B26-5681-B16D0FC4655C}"/>
              </a:ext>
            </a:extLst>
          </p:cNvPr>
          <p:cNvGrpSpPr/>
          <p:nvPr/>
        </p:nvGrpSpPr>
        <p:grpSpPr>
          <a:xfrm>
            <a:off x="1544151" y="5070159"/>
            <a:ext cx="2534366" cy="1616866"/>
            <a:chOff x="1544151" y="5070159"/>
            <a:chExt cx="2534366" cy="161686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0465A6B-CA77-42AC-C24D-D14ED1FB6FC9}"/>
                </a:ext>
              </a:extLst>
            </p:cNvPr>
            <p:cNvSpPr/>
            <p:nvPr/>
          </p:nvSpPr>
          <p:spPr>
            <a:xfrm rot="16200000">
              <a:off x="3019557" y="5592091"/>
              <a:ext cx="1580892" cy="537028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2C8115-1E78-4A00-6B58-0B6778AB18EF}"/>
                </a:ext>
              </a:extLst>
            </p:cNvPr>
            <p:cNvSpPr/>
            <p:nvPr/>
          </p:nvSpPr>
          <p:spPr>
            <a:xfrm rot="16200000">
              <a:off x="1084715" y="5565569"/>
              <a:ext cx="1580892" cy="66201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A3B68832-119B-2202-7972-D3A8759496E2}"/>
              </a:ext>
            </a:extLst>
          </p:cNvPr>
          <p:cNvSpPr/>
          <p:nvPr/>
        </p:nvSpPr>
        <p:spPr>
          <a:xfrm>
            <a:off x="9385957" y="3075594"/>
            <a:ext cx="1676041" cy="1158358"/>
          </a:xfrm>
          <a:prstGeom prst="ellipse">
            <a:avLst/>
          </a:prstGeom>
          <a:noFill/>
          <a:ln w="412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Notched Right Arrow 6">
            <a:extLst>
              <a:ext uri="{FF2B5EF4-FFF2-40B4-BE49-F238E27FC236}">
                <a16:creationId xmlns:a16="http://schemas.microsoft.com/office/drawing/2014/main" id="{EA1D351A-F192-32FA-8274-C9C548C5A36C}"/>
              </a:ext>
            </a:extLst>
          </p:cNvPr>
          <p:cNvSpPr/>
          <p:nvPr/>
        </p:nvSpPr>
        <p:spPr>
          <a:xfrm rot="6442730" flipV="1">
            <a:off x="10783752" y="5855940"/>
            <a:ext cx="600553" cy="124479"/>
          </a:xfrm>
          <a:prstGeom prst="notchedRightArrow">
            <a:avLst>
              <a:gd name="adj1" fmla="val 50000"/>
              <a:gd name="adj2" fmla="val 348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43" name="Notched Right Arrow 6">
            <a:extLst>
              <a:ext uri="{FF2B5EF4-FFF2-40B4-BE49-F238E27FC236}">
                <a16:creationId xmlns:a16="http://schemas.microsoft.com/office/drawing/2014/main" id="{891812A3-11CE-0E07-B447-D90DE6867C34}"/>
              </a:ext>
            </a:extLst>
          </p:cNvPr>
          <p:cNvSpPr/>
          <p:nvPr/>
        </p:nvSpPr>
        <p:spPr>
          <a:xfrm rot="6442730" flipV="1">
            <a:off x="10794228" y="4724477"/>
            <a:ext cx="600553" cy="146433"/>
          </a:xfrm>
          <a:prstGeom prst="notchedRightArrow">
            <a:avLst>
              <a:gd name="adj1" fmla="val 50000"/>
              <a:gd name="adj2" fmla="val 348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2CBA3-CB6B-16CF-4C74-683B07B2FFA2}"/>
              </a:ext>
            </a:extLst>
          </p:cNvPr>
          <p:cNvSpPr txBox="1"/>
          <p:nvPr/>
        </p:nvSpPr>
        <p:spPr>
          <a:xfrm>
            <a:off x="2767262" y="87761"/>
            <a:ext cx="619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venir"/>
                <a:cs typeface="Arial" panose="020B0604020202020204" pitchFamily="34" charset="0"/>
              </a:rPr>
              <a:t>miR-33 Family 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86">
            <a:extLst>
              <a:ext uri="{FF2B5EF4-FFF2-40B4-BE49-F238E27FC236}">
                <a16:creationId xmlns:a16="http://schemas.microsoft.com/office/drawing/2014/main" id="{563A48C5-D656-1D47-8FBA-679AA28D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094" y="999681"/>
            <a:ext cx="2313346" cy="4077807"/>
          </a:xfrm>
          <a:custGeom>
            <a:avLst/>
            <a:gdLst>
              <a:gd name="T0" fmla="*/ 2746 w 2747"/>
              <a:gd name="T1" fmla="*/ 3413 h 3414"/>
              <a:gd name="T2" fmla="*/ 2746 w 2747"/>
              <a:gd name="T3" fmla="*/ 416 h 3414"/>
              <a:gd name="T4" fmla="*/ 2746 w 2747"/>
              <a:gd name="T5" fmla="*/ 416 h 3414"/>
              <a:gd name="T6" fmla="*/ 2330 w 2747"/>
              <a:gd name="T7" fmla="*/ 0 h 3414"/>
              <a:gd name="T8" fmla="*/ 358 w 2747"/>
              <a:gd name="T9" fmla="*/ 0 h 3414"/>
              <a:gd name="T10" fmla="*/ 358 w 2747"/>
              <a:gd name="T11" fmla="*/ 0 h 3414"/>
              <a:gd name="T12" fmla="*/ 0 w 2747"/>
              <a:gd name="T13" fmla="*/ 358 h 3414"/>
              <a:gd name="T14" fmla="*/ 0 w 2747"/>
              <a:gd name="T15" fmla="*/ 3361 h 3414"/>
              <a:gd name="T16" fmla="*/ 0 w 2747"/>
              <a:gd name="T17" fmla="*/ 3361 h 3414"/>
              <a:gd name="T18" fmla="*/ 1337 w 2747"/>
              <a:gd name="T19" fmla="*/ 2943 h 3414"/>
              <a:gd name="T20" fmla="*/ 1337 w 2747"/>
              <a:gd name="T21" fmla="*/ 2943 h 3414"/>
              <a:gd name="T22" fmla="*/ 2746 w 2747"/>
              <a:gd name="T23" fmla="*/ 3413 h 3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7" h="3414">
                <a:moveTo>
                  <a:pt x="2746" y="3413"/>
                </a:moveTo>
                <a:lnTo>
                  <a:pt x="2746" y="416"/>
                </a:lnTo>
                <a:lnTo>
                  <a:pt x="2746" y="416"/>
                </a:lnTo>
                <a:cubicBezTo>
                  <a:pt x="2746" y="186"/>
                  <a:pt x="2560" y="0"/>
                  <a:pt x="2330" y="0"/>
                </a:cubicBezTo>
                <a:lnTo>
                  <a:pt x="358" y="0"/>
                </a:lnTo>
                <a:lnTo>
                  <a:pt x="358" y="0"/>
                </a:lnTo>
                <a:cubicBezTo>
                  <a:pt x="161" y="0"/>
                  <a:pt x="0" y="160"/>
                  <a:pt x="0" y="358"/>
                </a:cubicBezTo>
                <a:lnTo>
                  <a:pt x="0" y="3361"/>
                </a:lnTo>
                <a:lnTo>
                  <a:pt x="0" y="3361"/>
                </a:lnTo>
                <a:cubicBezTo>
                  <a:pt x="380" y="3098"/>
                  <a:pt x="840" y="2943"/>
                  <a:pt x="1337" y="2943"/>
                </a:cubicBezTo>
                <a:lnTo>
                  <a:pt x="1337" y="2943"/>
                </a:lnTo>
                <a:cubicBezTo>
                  <a:pt x="1866" y="2943"/>
                  <a:pt x="2354" y="3118"/>
                  <a:pt x="2746" y="3413"/>
                </a:cubicBezTo>
              </a:path>
            </a:pathLst>
          </a:custGeom>
          <a:solidFill>
            <a:schemeClr val="accent2">
              <a:lumMod val="40000"/>
              <a:lumOff val="60000"/>
              <a:alpha val="1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4"/>
              </a:solidFill>
              <a:latin typeface="Poppins" pitchFamily="2" charset="77"/>
            </a:endParaRPr>
          </a:p>
        </p:txBody>
      </p:sp>
      <p:sp>
        <p:nvSpPr>
          <p:cNvPr id="34" name="Freeform 89">
            <a:extLst>
              <a:ext uri="{FF2B5EF4-FFF2-40B4-BE49-F238E27FC236}">
                <a16:creationId xmlns:a16="http://schemas.microsoft.com/office/drawing/2014/main" id="{8EDA8956-2C5A-864F-A527-1FFCCB11F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583" y="999682"/>
            <a:ext cx="2357033" cy="4164760"/>
          </a:xfrm>
          <a:custGeom>
            <a:avLst/>
            <a:gdLst>
              <a:gd name="T0" fmla="*/ 2744 w 2745"/>
              <a:gd name="T1" fmla="*/ 3413 h 3414"/>
              <a:gd name="T2" fmla="*/ 2744 w 2745"/>
              <a:gd name="T3" fmla="*/ 416 h 3414"/>
              <a:gd name="T4" fmla="*/ 2744 w 2745"/>
              <a:gd name="T5" fmla="*/ 416 h 3414"/>
              <a:gd name="T6" fmla="*/ 2329 w 2745"/>
              <a:gd name="T7" fmla="*/ 0 h 3414"/>
              <a:gd name="T8" fmla="*/ 357 w 2745"/>
              <a:gd name="T9" fmla="*/ 0 h 3414"/>
              <a:gd name="T10" fmla="*/ 357 w 2745"/>
              <a:gd name="T11" fmla="*/ 0 h 3414"/>
              <a:gd name="T12" fmla="*/ 0 w 2745"/>
              <a:gd name="T13" fmla="*/ 358 h 3414"/>
              <a:gd name="T14" fmla="*/ 0 w 2745"/>
              <a:gd name="T15" fmla="*/ 3362 h 3414"/>
              <a:gd name="T16" fmla="*/ 0 w 2745"/>
              <a:gd name="T17" fmla="*/ 3362 h 3414"/>
              <a:gd name="T18" fmla="*/ 1337 w 2745"/>
              <a:gd name="T19" fmla="*/ 2944 h 3414"/>
              <a:gd name="T20" fmla="*/ 1337 w 2745"/>
              <a:gd name="T21" fmla="*/ 2944 h 3414"/>
              <a:gd name="T22" fmla="*/ 2744 w 2745"/>
              <a:gd name="T23" fmla="*/ 3413 h 3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5" h="3414">
                <a:moveTo>
                  <a:pt x="2744" y="3413"/>
                </a:moveTo>
                <a:lnTo>
                  <a:pt x="2744" y="416"/>
                </a:lnTo>
                <a:lnTo>
                  <a:pt x="2744" y="416"/>
                </a:lnTo>
                <a:cubicBezTo>
                  <a:pt x="2744" y="186"/>
                  <a:pt x="2558" y="0"/>
                  <a:pt x="2329" y="0"/>
                </a:cubicBezTo>
                <a:lnTo>
                  <a:pt x="357" y="0"/>
                </a:lnTo>
                <a:lnTo>
                  <a:pt x="357" y="0"/>
                </a:lnTo>
                <a:cubicBezTo>
                  <a:pt x="160" y="0"/>
                  <a:pt x="0" y="161"/>
                  <a:pt x="0" y="358"/>
                </a:cubicBezTo>
                <a:lnTo>
                  <a:pt x="0" y="3362"/>
                </a:lnTo>
                <a:lnTo>
                  <a:pt x="0" y="3362"/>
                </a:lnTo>
                <a:cubicBezTo>
                  <a:pt x="379" y="3098"/>
                  <a:pt x="840" y="2944"/>
                  <a:pt x="1337" y="2944"/>
                </a:cubicBezTo>
                <a:lnTo>
                  <a:pt x="1337" y="2944"/>
                </a:lnTo>
                <a:cubicBezTo>
                  <a:pt x="1864" y="2944"/>
                  <a:pt x="2352" y="3118"/>
                  <a:pt x="2744" y="3413"/>
                </a:cubicBezTo>
              </a:path>
            </a:pathLst>
          </a:custGeom>
          <a:solidFill>
            <a:schemeClr val="accent4">
              <a:lumMod val="40000"/>
              <a:lumOff val="60000"/>
              <a:alpha val="1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4"/>
              </a:solidFill>
              <a:latin typeface="Poppins" pitchFamily="2" charset="77"/>
            </a:endParaRPr>
          </a:p>
        </p:txBody>
      </p:sp>
      <p:sp>
        <p:nvSpPr>
          <p:cNvPr id="30" name="Freeform 85">
            <a:extLst>
              <a:ext uri="{FF2B5EF4-FFF2-40B4-BE49-F238E27FC236}">
                <a16:creationId xmlns:a16="http://schemas.microsoft.com/office/drawing/2014/main" id="{4855F9A3-C781-AE4C-A758-D028B0AA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27" y="926115"/>
            <a:ext cx="2831846" cy="4077808"/>
          </a:xfrm>
          <a:custGeom>
            <a:avLst/>
            <a:gdLst>
              <a:gd name="T0" fmla="*/ 2746 w 2747"/>
              <a:gd name="T1" fmla="*/ 3413 h 3414"/>
              <a:gd name="T2" fmla="*/ 2746 w 2747"/>
              <a:gd name="T3" fmla="*/ 415 h 3414"/>
              <a:gd name="T4" fmla="*/ 2746 w 2747"/>
              <a:gd name="T5" fmla="*/ 415 h 3414"/>
              <a:gd name="T6" fmla="*/ 2330 w 2747"/>
              <a:gd name="T7" fmla="*/ 0 h 3414"/>
              <a:gd name="T8" fmla="*/ 358 w 2747"/>
              <a:gd name="T9" fmla="*/ 0 h 3414"/>
              <a:gd name="T10" fmla="*/ 358 w 2747"/>
              <a:gd name="T11" fmla="*/ 0 h 3414"/>
              <a:gd name="T12" fmla="*/ 0 w 2747"/>
              <a:gd name="T13" fmla="*/ 357 h 3414"/>
              <a:gd name="T14" fmla="*/ 0 w 2747"/>
              <a:gd name="T15" fmla="*/ 3361 h 3414"/>
              <a:gd name="T16" fmla="*/ 0 w 2747"/>
              <a:gd name="T17" fmla="*/ 3361 h 3414"/>
              <a:gd name="T18" fmla="*/ 1337 w 2747"/>
              <a:gd name="T19" fmla="*/ 2943 h 3414"/>
              <a:gd name="T20" fmla="*/ 1337 w 2747"/>
              <a:gd name="T21" fmla="*/ 2943 h 3414"/>
              <a:gd name="T22" fmla="*/ 2746 w 2747"/>
              <a:gd name="T23" fmla="*/ 3413 h 3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7" h="3414">
                <a:moveTo>
                  <a:pt x="2746" y="3413"/>
                </a:moveTo>
                <a:lnTo>
                  <a:pt x="2746" y="415"/>
                </a:lnTo>
                <a:lnTo>
                  <a:pt x="2746" y="415"/>
                </a:lnTo>
                <a:cubicBezTo>
                  <a:pt x="2746" y="186"/>
                  <a:pt x="2560" y="0"/>
                  <a:pt x="2330" y="0"/>
                </a:cubicBezTo>
                <a:lnTo>
                  <a:pt x="358" y="0"/>
                </a:lnTo>
                <a:lnTo>
                  <a:pt x="358" y="0"/>
                </a:lnTo>
                <a:cubicBezTo>
                  <a:pt x="160" y="0"/>
                  <a:pt x="0" y="160"/>
                  <a:pt x="0" y="357"/>
                </a:cubicBezTo>
                <a:lnTo>
                  <a:pt x="0" y="3361"/>
                </a:lnTo>
                <a:lnTo>
                  <a:pt x="0" y="3361"/>
                </a:lnTo>
                <a:cubicBezTo>
                  <a:pt x="379" y="3097"/>
                  <a:pt x="840" y="2943"/>
                  <a:pt x="1337" y="2943"/>
                </a:cubicBezTo>
                <a:lnTo>
                  <a:pt x="1337" y="2943"/>
                </a:lnTo>
                <a:cubicBezTo>
                  <a:pt x="1865" y="2943"/>
                  <a:pt x="2353" y="3118"/>
                  <a:pt x="2746" y="3413"/>
                </a:cubicBezTo>
              </a:path>
            </a:pathLst>
          </a:custGeom>
          <a:solidFill>
            <a:schemeClr val="accent1">
              <a:lumMod val="40000"/>
              <a:lumOff val="60000"/>
              <a:alpha val="1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4"/>
              </a:solidFill>
              <a:latin typeface="Poppins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F2A17F1-7E70-EC44-B334-DEF9FD1D4EAE}"/>
              </a:ext>
            </a:extLst>
          </p:cNvPr>
          <p:cNvSpPr/>
          <p:nvPr/>
        </p:nvSpPr>
        <p:spPr>
          <a:xfrm>
            <a:off x="1572547" y="4935631"/>
            <a:ext cx="1830216" cy="1005491"/>
          </a:xfrm>
          <a:custGeom>
            <a:avLst/>
            <a:gdLst>
              <a:gd name="connsiteX0" fmla="*/ 0 w 623455"/>
              <a:gd name="connsiteY0" fmla="*/ 0 h 1226127"/>
              <a:gd name="connsiteX1" fmla="*/ 0 w 623455"/>
              <a:gd name="connsiteY1" fmla="*/ 0 h 1226127"/>
              <a:gd name="connsiteX2" fmla="*/ 10391 w 623455"/>
              <a:gd name="connsiteY2" fmla="*/ 1101436 h 1226127"/>
              <a:gd name="connsiteX3" fmla="*/ 623455 w 623455"/>
              <a:gd name="connsiteY3" fmla="*/ 1226127 h 122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455" h="1226127">
                <a:moveTo>
                  <a:pt x="0" y="0"/>
                </a:moveTo>
                <a:lnTo>
                  <a:pt x="0" y="0"/>
                </a:lnTo>
                <a:cubicBezTo>
                  <a:pt x="3464" y="367145"/>
                  <a:pt x="6927" y="734291"/>
                  <a:pt x="10391" y="1101436"/>
                </a:cubicBezTo>
                <a:lnTo>
                  <a:pt x="623455" y="1226127"/>
                </a:lnTo>
              </a:path>
            </a:pathLst>
          </a:custGeom>
          <a:noFill/>
          <a:ln w="76200" cap="rnd">
            <a:solidFill>
              <a:schemeClr val="tx1">
                <a:lumMod val="75000"/>
                <a:alpha val="1509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Poppins" pitchFamily="2" charset="77"/>
            </a:endParaRPr>
          </a:p>
        </p:txBody>
      </p:sp>
      <p:sp>
        <p:nvSpPr>
          <p:cNvPr id="32" name="Freeform 87">
            <a:extLst>
              <a:ext uri="{FF2B5EF4-FFF2-40B4-BE49-F238E27FC236}">
                <a16:creationId xmlns:a16="http://schemas.microsoft.com/office/drawing/2014/main" id="{47F3886D-37A4-BA44-991F-D4C229B87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919" y="955303"/>
            <a:ext cx="3997714" cy="4253830"/>
          </a:xfrm>
          <a:custGeom>
            <a:avLst/>
            <a:gdLst>
              <a:gd name="T0" fmla="*/ 2746 w 2747"/>
              <a:gd name="T1" fmla="*/ 3413 h 3414"/>
              <a:gd name="T2" fmla="*/ 2746 w 2747"/>
              <a:gd name="T3" fmla="*/ 416 h 3414"/>
              <a:gd name="T4" fmla="*/ 2746 w 2747"/>
              <a:gd name="T5" fmla="*/ 416 h 3414"/>
              <a:gd name="T6" fmla="*/ 2330 w 2747"/>
              <a:gd name="T7" fmla="*/ 0 h 3414"/>
              <a:gd name="T8" fmla="*/ 358 w 2747"/>
              <a:gd name="T9" fmla="*/ 0 h 3414"/>
              <a:gd name="T10" fmla="*/ 358 w 2747"/>
              <a:gd name="T11" fmla="*/ 0 h 3414"/>
              <a:gd name="T12" fmla="*/ 0 w 2747"/>
              <a:gd name="T13" fmla="*/ 358 h 3414"/>
              <a:gd name="T14" fmla="*/ 0 w 2747"/>
              <a:gd name="T15" fmla="*/ 3361 h 3414"/>
              <a:gd name="T16" fmla="*/ 0 w 2747"/>
              <a:gd name="T17" fmla="*/ 3361 h 3414"/>
              <a:gd name="T18" fmla="*/ 1336 w 2747"/>
              <a:gd name="T19" fmla="*/ 2943 h 3414"/>
              <a:gd name="T20" fmla="*/ 1336 w 2747"/>
              <a:gd name="T21" fmla="*/ 2943 h 3414"/>
              <a:gd name="T22" fmla="*/ 2746 w 2747"/>
              <a:gd name="T23" fmla="*/ 3413 h 3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7" h="3414">
                <a:moveTo>
                  <a:pt x="2746" y="3413"/>
                </a:moveTo>
                <a:lnTo>
                  <a:pt x="2746" y="416"/>
                </a:lnTo>
                <a:lnTo>
                  <a:pt x="2746" y="416"/>
                </a:lnTo>
                <a:cubicBezTo>
                  <a:pt x="2746" y="186"/>
                  <a:pt x="2559" y="0"/>
                  <a:pt x="2330" y="0"/>
                </a:cubicBezTo>
                <a:lnTo>
                  <a:pt x="358" y="0"/>
                </a:lnTo>
                <a:lnTo>
                  <a:pt x="358" y="0"/>
                </a:lnTo>
                <a:cubicBezTo>
                  <a:pt x="160" y="0"/>
                  <a:pt x="0" y="160"/>
                  <a:pt x="0" y="358"/>
                </a:cubicBezTo>
                <a:lnTo>
                  <a:pt x="0" y="3361"/>
                </a:lnTo>
                <a:lnTo>
                  <a:pt x="0" y="3361"/>
                </a:lnTo>
                <a:cubicBezTo>
                  <a:pt x="379" y="3098"/>
                  <a:pt x="840" y="2943"/>
                  <a:pt x="1336" y="2943"/>
                </a:cubicBezTo>
                <a:lnTo>
                  <a:pt x="1336" y="2943"/>
                </a:lnTo>
                <a:cubicBezTo>
                  <a:pt x="1865" y="2943"/>
                  <a:pt x="2353" y="3118"/>
                  <a:pt x="2746" y="3413"/>
                </a:cubicBezTo>
              </a:path>
            </a:pathLst>
          </a:custGeom>
          <a:solidFill>
            <a:schemeClr val="accent5">
              <a:lumMod val="40000"/>
              <a:lumOff val="60000"/>
              <a:alpha val="1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4"/>
              </a:solidFill>
              <a:latin typeface="Poppins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B4C7A1A-0EEB-BE41-B394-743334E6F1E5}"/>
              </a:ext>
            </a:extLst>
          </p:cNvPr>
          <p:cNvSpPr/>
          <p:nvPr/>
        </p:nvSpPr>
        <p:spPr>
          <a:xfrm flipH="1">
            <a:off x="7990816" y="5126907"/>
            <a:ext cx="2076001" cy="775790"/>
          </a:xfrm>
          <a:custGeom>
            <a:avLst/>
            <a:gdLst>
              <a:gd name="connsiteX0" fmla="*/ 0 w 623455"/>
              <a:gd name="connsiteY0" fmla="*/ 0 h 1226127"/>
              <a:gd name="connsiteX1" fmla="*/ 0 w 623455"/>
              <a:gd name="connsiteY1" fmla="*/ 0 h 1226127"/>
              <a:gd name="connsiteX2" fmla="*/ 10391 w 623455"/>
              <a:gd name="connsiteY2" fmla="*/ 1101436 h 1226127"/>
              <a:gd name="connsiteX3" fmla="*/ 623455 w 623455"/>
              <a:gd name="connsiteY3" fmla="*/ 1226127 h 1226127"/>
              <a:gd name="connsiteX0" fmla="*/ 10851 w 634306"/>
              <a:gd name="connsiteY0" fmla="*/ 0 h 1226127"/>
              <a:gd name="connsiteX1" fmla="*/ 10851 w 634306"/>
              <a:gd name="connsiteY1" fmla="*/ 0 h 1226127"/>
              <a:gd name="connsiteX2" fmla="*/ 460 w 634306"/>
              <a:gd name="connsiteY2" fmla="*/ 766820 h 1226127"/>
              <a:gd name="connsiteX3" fmla="*/ 634306 w 634306"/>
              <a:gd name="connsiteY3" fmla="*/ 1226127 h 1226127"/>
              <a:gd name="connsiteX0" fmla="*/ 10851 w 634306"/>
              <a:gd name="connsiteY0" fmla="*/ 0 h 1226127"/>
              <a:gd name="connsiteX1" fmla="*/ 10851 w 634306"/>
              <a:gd name="connsiteY1" fmla="*/ 0 h 1226127"/>
              <a:gd name="connsiteX2" fmla="*/ 460 w 634306"/>
              <a:gd name="connsiteY2" fmla="*/ 766820 h 1226127"/>
              <a:gd name="connsiteX3" fmla="*/ 634306 w 634306"/>
              <a:gd name="connsiteY3" fmla="*/ 1226127 h 1226127"/>
              <a:gd name="connsiteX0" fmla="*/ 10851 w 634306"/>
              <a:gd name="connsiteY0" fmla="*/ 0 h 1226127"/>
              <a:gd name="connsiteX1" fmla="*/ 10851 w 634306"/>
              <a:gd name="connsiteY1" fmla="*/ 0 h 1226127"/>
              <a:gd name="connsiteX2" fmla="*/ 460 w 634306"/>
              <a:gd name="connsiteY2" fmla="*/ 766820 h 1226127"/>
              <a:gd name="connsiteX3" fmla="*/ 634306 w 634306"/>
              <a:gd name="connsiteY3" fmla="*/ 1226127 h 1226127"/>
              <a:gd name="connsiteX0" fmla="*/ 10851 w 634306"/>
              <a:gd name="connsiteY0" fmla="*/ 0 h 1226127"/>
              <a:gd name="connsiteX1" fmla="*/ 10851 w 634306"/>
              <a:gd name="connsiteY1" fmla="*/ 0 h 1226127"/>
              <a:gd name="connsiteX2" fmla="*/ 460 w 634306"/>
              <a:gd name="connsiteY2" fmla="*/ 766820 h 1226127"/>
              <a:gd name="connsiteX3" fmla="*/ 634306 w 634306"/>
              <a:gd name="connsiteY3" fmla="*/ 1226127 h 1226127"/>
              <a:gd name="connsiteX0" fmla="*/ 10851 w 634306"/>
              <a:gd name="connsiteY0" fmla="*/ 0 h 1226127"/>
              <a:gd name="connsiteX1" fmla="*/ 10851 w 634306"/>
              <a:gd name="connsiteY1" fmla="*/ 0 h 1226127"/>
              <a:gd name="connsiteX2" fmla="*/ 460 w 634306"/>
              <a:gd name="connsiteY2" fmla="*/ 766820 h 1226127"/>
              <a:gd name="connsiteX3" fmla="*/ 634306 w 634306"/>
              <a:gd name="connsiteY3" fmla="*/ 1226127 h 122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306" h="1226127">
                <a:moveTo>
                  <a:pt x="10851" y="0"/>
                </a:moveTo>
                <a:lnTo>
                  <a:pt x="10851" y="0"/>
                </a:lnTo>
                <a:cubicBezTo>
                  <a:pt x="14315" y="367145"/>
                  <a:pt x="-3004" y="399675"/>
                  <a:pt x="460" y="766820"/>
                </a:cubicBezTo>
                <a:cubicBezTo>
                  <a:pt x="163251" y="880087"/>
                  <a:pt x="492296" y="1106884"/>
                  <a:pt x="634306" y="1226127"/>
                </a:cubicBezTo>
              </a:path>
            </a:pathLst>
          </a:custGeom>
          <a:noFill/>
          <a:ln w="76200" cap="rnd">
            <a:solidFill>
              <a:schemeClr val="tx1">
                <a:lumMod val="75000"/>
                <a:alpha val="1509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Poppins" pitchFamily="2" charset="77"/>
            </a:endParaRPr>
          </a:p>
        </p:txBody>
      </p:sp>
      <p:sp>
        <p:nvSpPr>
          <p:cNvPr id="25" name="Freeform 76">
            <a:extLst>
              <a:ext uri="{FF2B5EF4-FFF2-40B4-BE49-F238E27FC236}">
                <a16:creationId xmlns:a16="http://schemas.microsoft.com/office/drawing/2014/main" id="{E1D2C059-2A57-E240-A598-47CA20595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66" y="4433828"/>
            <a:ext cx="1632964" cy="610857"/>
          </a:xfrm>
          <a:custGeom>
            <a:avLst/>
            <a:gdLst>
              <a:gd name="T0" fmla="*/ 1195 w 2747"/>
              <a:gd name="T1" fmla="*/ 1840 h 1903"/>
              <a:gd name="T2" fmla="*/ 1195 w 2747"/>
              <a:gd name="T3" fmla="*/ 1840 h 1903"/>
              <a:gd name="T4" fmla="*/ 1550 w 2747"/>
              <a:gd name="T5" fmla="*/ 1840 h 1903"/>
              <a:gd name="T6" fmla="*/ 2746 w 2747"/>
              <a:gd name="T7" fmla="*/ 1162 h 1903"/>
              <a:gd name="T8" fmla="*/ 2746 w 2747"/>
              <a:gd name="T9" fmla="*/ 470 h 1903"/>
              <a:gd name="T10" fmla="*/ 2746 w 2747"/>
              <a:gd name="T11" fmla="*/ 470 h 1903"/>
              <a:gd name="T12" fmla="*/ 1337 w 2747"/>
              <a:gd name="T13" fmla="*/ 0 h 1903"/>
              <a:gd name="T14" fmla="*/ 1337 w 2747"/>
              <a:gd name="T15" fmla="*/ 0 h 1903"/>
              <a:gd name="T16" fmla="*/ 0 w 2747"/>
              <a:gd name="T17" fmla="*/ 418 h 1903"/>
              <a:gd name="T18" fmla="*/ 0 w 2747"/>
              <a:gd name="T19" fmla="*/ 1162 h 1903"/>
              <a:gd name="T20" fmla="*/ 1195 w 2747"/>
              <a:gd name="T21" fmla="*/ 1840 h 1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7" h="1903">
                <a:moveTo>
                  <a:pt x="1195" y="1840"/>
                </a:moveTo>
                <a:lnTo>
                  <a:pt x="1195" y="1840"/>
                </a:lnTo>
                <a:cubicBezTo>
                  <a:pt x="1305" y="1902"/>
                  <a:pt x="1440" y="1902"/>
                  <a:pt x="1550" y="1840"/>
                </a:cubicBezTo>
                <a:lnTo>
                  <a:pt x="2746" y="1162"/>
                </a:lnTo>
                <a:lnTo>
                  <a:pt x="2746" y="470"/>
                </a:lnTo>
                <a:lnTo>
                  <a:pt x="2746" y="470"/>
                </a:lnTo>
                <a:cubicBezTo>
                  <a:pt x="2353" y="175"/>
                  <a:pt x="1865" y="0"/>
                  <a:pt x="1337" y="0"/>
                </a:cubicBezTo>
                <a:lnTo>
                  <a:pt x="1337" y="0"/>
                </a:lnTo>
                <a:cubicBezTo>
                  <a:pt x="840" y="0"/>
                  <a:pt x="379" y="154"/>
                  <a:pt x="0" y="418"/>
                </a:cubicBezTo>
                <a:lnTo>
                  <a:pt x="0" y="1162"/>
                </a:lnTo>
                <a:lnTo>
                  <a:pt x="1195" y="184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4"/>
              </a:solidFill>
              <a:latin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B036B-B4B4-804B-B02C-905075288C2A}"/>
              </a:ext>
            </a:extLst>
          </p:cNvPr>
          <p:cNvSpPr txBox="1"/>
          <p:nvPr/>
        </p:nvSpPr>
        <p:spPr>
          <a:xfrm>
            <a:off x="850040" y="4503180"/>
            <a:ext cx="1445015" cy="3377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sz="1700" b="1" spc="-15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Function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39111A9D-2CD3-95E5-EC19-C909E296B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8"/>
          <a:stretch/>
        </p:blipFill>
        <p:spPr>
          <a:xfrm>
            <a:off x="311846" y="1172524"/>
            <a:ext cx="2551208" cy="2768404"/>
          </a:xfrm>
          <a:prstGeom prst="rect">
            <a:avLst/>
          </a:prstGeom>
        </p:spPr>
      </p:pic>
      <p:sp>
        <p:nvSpPr>
          <p:cNvPr id="29" name="Freeform 84">
            <a:extLst>
              <a:ext uri="{FF2B5EF4-FFF2-40B4-BE49-F238E27FC236}">
                <a16:creationId xmlns:a16="http://schemas.microsoft.com/office/drawing/2014/main" id="{25506456-E55E-5D43-85A3-04CA17891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966" y="4601273"/>
            <a:ext cx="1537150" cy="640080"/>
          </a:xfrm>
          <a:custGeom>
            <a:avLst/>
            <a:gdLst>
              <a:gd name="T0" fmla="*/ 1195 w 2745"/>
              <a:gd name="T1" fmla="*/ 1839 h 1903"/>
              <a:gd name="T2" fmla="*/ 1195 w 2745"/>
              <a:gd name="T3" fmla="*/ 1839 h 1903"/>
              <a:gd name="T4" fmla="*/ 1549 w 2745"/>
              <a:gd name="T5" fmla="*/ 1839 h 1903"/>
              <a:gd name="T6" fmla="*/ 2744 w 2745"/>
              <a:gd name="T7" fmla="*/ 1161 h 1903"/>
              <a:gd name="T8" fmla="*/ 2744 w 2745"/>
              <a:gd name="T9" fmla="*/ 469 h 1903"/>
              <a:gd name="T10" fmla="*/ 2744 w 2745"/>
              <a:gd name="T11" fmla="*/ 469 h 1903"/>
              <a:gd name="T12" fmla="*/ 1337 w 2745"/>
              <a:gd name="T13" fmla="*/ 0 h 1903"/>
              <a:gd name="T14" fmla="*/ 1337 w 2745"/>
              <a:gd name="T15" fmla="*/ 0 h 1903"/>
              <a:gd name="T16" fmla="*/ 0 w 2745"/>
              <a:gd name="T17" fmla="*/ 418 h 1903"/>
              <a:gd name="T18" fmla="*/ 0 w 2745"/>
              <a:gd name="T19" fmla="*/ 1161 h 1903"/>
              <a:gd name="T20" fmla="*/ 1195 w 2745"/>
              <a:gd name="T21" fmla="*/ 1839 h 1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5" h="1903">
                <a:moveTo>
                  <a:pt x="1195" y="1839"/>
                </a:moveTo>
                <a:lnTo>
                  <a:pt x="1195" y="1839"/>
                </a:lnTo>
                <a:cubicBezTo>
                  <a:pt x="1305" y="1902"/>
                  <a:pt x="1439" y="1902"/>
                  <a:pt x="1549" y="1839"/>
                </a:cubicBezTo>
                <a:lnTo>
                  <a:pt x="2744" y="1161"/>
                </a:lnTo>
                <a:lnTo>
                  <a:pt x="2744" y="469"/>
                </a:lnTo>
                <a:lnTo>
                  <a:pt x="2744" y="469"/>
                </a:lnTo>
                <a:cubicBezTo>
                  <a:pt x="2352" y="174"/>
                  <a:pt x="1864" y="0"/>
                  <a:pt x="1337" y="0"/>
                </a:cubicBezTo>
                <a:lnTo>
                  <a:pt x="1337" y="0"/>
                </a:lnTo>
                <a:cubicBezTo>
                  <a:pt x="840" y="0"/>
                  <a:pt x="379" y="154"/>
                  <a:pt x="0" y="418"/>
                </a:cubicBezTo>
                <a:lnTo>
                  <a:pt x="0" y="1161"/>
                </a:lnTo>
                <a:lnTo>
                  <a:pt x="1195" y="1839"/>
                </a:lnTo>
              </a:path>
            </a:pathLst>
          </a:custGeom>
          <a:solidFill>
            <a:srgbClr val="408CB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4"/>
              </a:solidFill>
              <a:latin typeface="Poppins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1C26C1-D87C-944D-B988-2E38028F00A7}"/>
              </a:ext>
            </a:extLst>
          </p:cNvPr>
          <p:cNvCxnSpPr>
            <a:cxnSpLocks/>
          </p:cNvCxnSpPr>
          <p:nvPr/>
        </p:nvCxnSpPr>
        <p:spPr>
          <a:xfrm>
            <a:off x="6716541" y="5209133"/>
            <a:ext cx="0" cy="394721"/>
          </a:xfrm>
          <a:prstGeom prst="line">
            <a:avLst/>
          </a:prstGeom>
          <a:noFill/>
          <a:ln w="76200" cap="rnd">
            <a:solidFill>
              <a:schemeClr val="tx1">
                <a:lumMod val="75000"/>
                <a:alpha val="1509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FF1B4B-5E69-5E0A-B274-02FCAEDB0635}"/>
              </a:ext>
            </a:extLst>
          </p:cNvPr>
          <p:cNvGrpSpPr/>
          <p:nvPr/>
        </p:nvGrpSpPr>
        <p:grpSpPr>
          <a:xfrm>
            <a:off x="5682361" y="1149296"/>
            <a:ext cx="2015840" cy="2927552"/>
            <a:chOff x="6885316" y="2026795"/>
            <a:chExt cx="1430979" cy="2078173"/>
          </a:xfrm>
        </p:grpSpPr>
        <p:pic>
          <p:nvPicPr>
            <p:cNvPr id="35" name="Picture 34" descr="Diagram, schematic&#10;&#10;Description automatically generated">
              <a:extLst>
                <a:ext uri="{FF2B5EF4-FFF2-40B4-BE49-F238E27FC236}">
                  <a16:creationId xmlns:a16="http://schemas.microsoft.com/office/drawing/2014/main" id="{25D16992-3135-2C29-A48B-15E062272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6554" y="2026795"/>
              <a:ext cx="1419741" cy="202687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B7AD98C-776E-FEF8-B9D4-49D4D8E8D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9368"/>
            <a:stretch/>
          </p:blipFill>
          <p:spPr>
            <a:xfrm>
              <a:off x="6885316" y="4034094"/>
              <a:ext cx="1419741" cy="70874"/>
            </a:xfrm>
            <a:prstGeom prst="rect">
              <a:avLst/>
            </a:prstGeom>
          </p:spPr>
        </p:pic>
      </p:grpSp>
      <p:pic>
        <p:nvPicPr>
          <p:cNvPr id="38" name="Picture 37" descr="A picture containing map&#10;&#10;Description automatically generated">
            <a:extLst>
              <a:ext uri="{FF2B5EF4-FFF2-40B4-BE49-F238E27FC236}">
                <a16:creationId xmlns:a16="http://schemas.microsoft.com/office/drawing/2014/main" id="{065F8299-86B2-81B8-9684-D0F629A1D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211" y="1149296"/>
            <a:ext cx="3836630" cy="2521595"/>
          </a:xfrm>
          <a:prstGeom prst="rect">
            <a:avLst/>
          </a:prstGeom>
        </p:spPr>
      </p:pic>
      <p:sp>
        <p:nvSpPr>
          <p:cNvPr id="26" name="Freeform 78">
            <a:extLst>
              <a:ext uri="{FF2B5EF4-FFF2-40B4-BE49-F238E27FC236}">
                <a16:creationId xmlns:a16="http://schemas.microsoft.com/office/drawing/2014/main" id="{2C54041C-E6C5-0040-950F-58FBBAFE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835" y="4526994"/>
            <a:ext cx="1501286" cy="599913"/>
          </a:xfrm>
          <a:custGeom>
            <a:avLst/>
            <a:gdLst>
              <a:gd name="T0" fmla="*/ 1196 w 2747"/>
              <a:gd name="T1" fmla="*/ 1840 h 1903"/>
              <a:gd name="T2" fmla="*/ 1196 w 2747"/>
              <a:gd name="T3" fmla="*/ 1840 h 1903"/>
              <a:gd name="T4" fmla="*/ 1551 w 2747"/>
              <a:gd name="T5" fmla="*/ 1840 h 1903"/>
              <a:gd name="T6" fmla="*/ 2746 w 2747"/>
              <a:gd name="T7" fmla="*/ 1162 h 1903"/>
              <a:gd name="T8" fmla="*/ 2746 w 2747"/>
              <a:gd name="T9" fmla="*/ 470 h 1903"/>
              <a:gd name="T10" fmla="*/ 2746 w 2747"/>
              <a:gd name="T11" fmla="*/ 470 h 1903"/>
              <a:gd name="T12" fmla="*/ 1337 w 2747"/>
              <a:gd name="T13" fmla="*/ 0 h 1903"/>
              <a:gd name="T14" fmla="*/ 1337 w 2747"/>
              <a:gd name="T15" fmla="*/ 0 h 1903"/>
              <a:gd name="T16" fmla="*/ 0 w 2747"/>
              <a:gd name="T17" fmla="*/ 418 h 1903"/>
              <a:gd name="T18" fmla="*/ 0 w 2747"/>
              <a:gd name="T19" fmla="*/ 1162 h 1903"/>
              <a:gd name="T20" fmla="*/ 1196 w 2747"/>
              <a:gd name="T21" fmla="*/ 1840 h 1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7" h="1903">
                <a:moveTo>
                  <a:pt x="1196" y="1840"/>
                </a:moveTo>
                <a:lnTo>
                  <a:pt x="1196" y="1840"/>
                </a:lnTo>
                <a:cubicBezTo>
                  <a:pt x="1306" y="1902"/>
                  <a:pt x="1441" y="1902"/>
                  <a:pt x="1551" y="1840"/>
                </a:cubicBezTo>
                <a:lnTo>
                  <a:pt x="2746" y="1162"/>
                </a:lnTo>
                <a:lnTo>
                  <a:pt x="2746" y="470"/>
                </a:lnTo>
                <a:lnTo>
                  <a:pt x="2746" y="470"/>
                </a:lnTo>
                <a:cubicBezTo>
                  <a:pt x="2354" y="175"/>
                  <a:pt x="1866" y="0"/>
                  <a:pt x="1337" y="0"/>
                </a:cubicBezTo>
                <a:lnTo>
                  <a:pt x="1337" y="0"/>
                </a:lnTo>
                <a:cubicBezTo>
                  <a:pt x="840" y="0"/>
                  <a:pt x="380" y="155"/>
                  <a:pt x="0" y="418"/>
                </a:cubicBezTo>
                <a:lnTo>
                  <a:pt x="0" y="1162"/>
                </a:lnTo>
                <a:lnTo>
                  <a:pt x="1196" y="184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4"/>
              </a:solidFill>
              <a:latin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E7A58-60D5-F14C-AD51-24B4C3D3F875}"/>
              </a:ext>
            </a:extLst>
          </p:cNvPr>
          <p:cNvSpPr txBox="1"/>
          <p:nvPr/>
        </p:nvSpPr>
        <p:spPr>
          <a:xfrm>
            <a:off x="3526172" y="4620702"/>
            <a:ext cx="1514143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sz="1700" b="1" spc="-15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Damage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BBBADC7-EC93-C146-9D6F-F794B8E5AB61}"/>
              </a:ext>
            </a:extLst>
          </p:cNvPr>
          <p:cNvSpPr/>
          <p:nvPr/>
        </p:nvSpPr>
        <p:spPr>
          <a:xfrm>
            <a:off x="4254737" y="5057875"/>
            <a:ext cx="562686" cy="570389"/>
          </a:xfrm>
          <a:custGeom>
            <a:avLst/>
            <a:gdLst>
              <a:gd name="connsiteX0" fmla="*/ 0 w 623455"/>
              <a:gd name="connsiteY0" fmla="*/ 0 h 1226127"/>
              <a:gd name="connsiteX1" fmla="*/ 0 w 623455"/>
              <a:gd name="connsiteY1" fmla="*/ 0 h 1226127"/>
              <a:gd name="connsiteX2" fmla="*/ 10391 w 623455"/>
              <a:gd name="connsiteY2" fmla="*/ 1101436 h 1226127"/>
              <a:gd name="connsiteX3" fmla="*/ 623455 w 623455"/>
              <a:gd name="connsiteY3" fmla="*/ 1226127 h 1226127"/>
              <a:gd name="connsiteX0" fmla="*/ 10851 w 634306"/>
              <a:gd name="connsiteY0" fmla="*/ 0 h 1226127"/>
              <a:gd name="connsiteX1" fmla="*/ 10851 w 634306"/>
              <a:gd name="connsiteY1" fmla="*/ 0 h 1226127"/>
              <a:gd name="connsiteX2" fmla="*/ 460 w 634306"/>
              <a:gd name="connsiteY2" fmla="*/ 766820 h 1226127"/>
              <a:gd name="connsiteX3" fmla="*/ 634306 w 634306"/>
              <a:gd name="connsiteY3" fmla="*/ 1226127 h 1226127"/>
              <a:gd name="connsiteX0" fmla="*/ 10851 w 634306"/>
              <a:gd name="connsiteY0" fmla="*/ 0 h 1226127"/>
              <a:gd name="connsiteX1" fmla="*/ 10851 w 634306"/>
              <a:gd name="connsiteY1" fmla="*/ 0 h 1226127"/>
              <a:gd name="connsiteX2" fmla="*/ 460 w 634306"/>
              <a:gd name="connsiteY2" fmla="*/ 766820 h 1226127"/>
              <a:gd name="connsiteX3" fmla="*/ 634306 w 634306"/>
              <a:gd name="connsiteY3" fmla="*/ 1226127 h 1226127"/>
              <a:gd name="connsiteX0" fmla="*/ 10851 w 634306"/>
              <a:gd name="connsiteY0" fmla="*/ 0 h 1226127"/>
              <a:gd name="connsiteX1" fmla="*/ 10851 w 634306"/>
              <a:gd name="connsiteY1" fmla="*/ 0 h 1226127"/>
              <a:gd name="connsiteX2" fmla="*/ 460 w 634306"/>
              <a:gd name="connsiteY2" fmla="*/ 766820 h 1226127"/>
              <a:gd name="connsiteX3" fmla="*/ 634306 w 634306"/>
              <a:gd name="connsiteY3" fmla="*/ 1226127 h 1226127"/>
              <a:gd name="connsiteX0" fmla="*/ 10851 w 634306"/>
              <a:gd name="connsiteY0" fmla="*/ 0 h 1226127"/>
              <a:gd name="connsiteX1" fmla="*/ 10851 w 634306"/>
              <a:gd name="connsiteY1" fmla="*/ 0 h 1226127"/>
              <a:gd name="connsiteX2" fmla="*/ 460 w 634306"/>
              <a:gd name="connsiteY2" fmla="*/ 766820 h 1226127"/>
              <a:gd name="connsiteX3" fmla="*/ 634306 w 634306"/>
              <a:gd name="connsiteY3" fmla="*/ 1226127 h 1226127"/>
              <a:gd name="connsiteX0" fmla="*/ 10851 w 634306"/>
              <a:gd name="connsiteY0" fmla="*/ 0 h 1226127"/>
              <a:gd name="connsiteX1" fmla="*/ 10851 w 634306"/>
              <a:gd name="connsiteY1" fmla="*/ 0 h 1226127"/>
              <a:gd name="connsiteX2" fmla="*/ 460 w 634306"/>
              <a:gd name="connsiteY2" fmla="*/ 766820 h 1226127"/>
              <a:gd name="connsiteX3" fmla="*/ 634306 w 634306"/>
              <a:gd name="connsiteY3" fmla="*/ 1226127 h 122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306" h="1226127">
                <a:moveTo>
                  <a:pt x="10851" y="0"/>
                </a:moveTo>
                <a:lnTo>
                  <a:pt x="10851" y="0"/>
                </a:lnTo>
                <a:cubicBezTo>
                  <a:pt x="14315" y="367145"/>
                  <a:pt x="-3004" y="399675"/>
                  <a:pt x="460" y="766820"/>
                </a:cubicBezTo>
                <a:cubicBezTo>
                  <a:pt x="163251" y="880087"/>
                  <a:pt x="492296" y="1106884"/>
                  <a:pt x="634306" y="1226127"/>
                </a:cubicBezTo>
              </a:path>
            </a:pathLst>
          </a:custGeom>
          <a:noFill/>
          <a:ln w="76200" cap="rnd">
            <a:solidFill>
              <a:schemeClr val="tx1">
                <a:lumMod val="75000"/>
                <a:alpha val="1509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Poppins" pitchFamily="2" charset="77"/>
            </a:endParaRPr>
          </a:p>
        </p:txBody>
      </p:sp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1F4CAD66-E17D-1282-E93F-5D40C621AD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604"/>
          <a:stretch/>
        </p:blipFill>
        <p:spPr>
          <a:xfrm>
            <a:off x="3291845" y="1149296"/>
            <a:ext cx="2082954" cy="20278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DCF85A0-E17A-BEC0-8742-AAD4196676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03" t="53600"/>
          <a:stretch/>
        </p:blipFill>
        <p:spPr>
          <a:xfrm>
            <a:off x="3291845" y="3253914"/>
            <a:ext cx="931953" cy="22453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0EC60CE-5FD7-B3D5-D348-F91988483448}"/>
              </a:ext>
            </a:extLst>
          </p:cNvPr>
          <p:cNvSpPr txBox="1"/>
          <p:nvPr/>
        </p:nvSpPr>
        <p:spPr>
          <a:xfrm>
            <a:off x="26608" y="287428"/>
            <a:ext cx="121387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/>
            <a:r>
              <a:rPr lang="en-US" sz="2800" b="1" dirty="0">
                <a:solidFill>
                  <a:schemeClr val="tx2"/>
                </a:solidFill>
                <a:latin typeface="Avenir"/>
                <a:cs typeface="Arial" panose="020B0604020202020204" pitchFamily="34" charset="0"/>
              </a:rPr>
              <a:t>miR-33 Inhibition Improves Mitochondrial Homeostasis in Macrophages</a:t>
            </a:r>
            <a:endParaRPr lang="en-US" sz="2800" dirty="0">
              <a:solidFill>
                <a:schemeClr val="tx2"/>
              </a:solidFill>
              <a:latin typeface="Avenir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2D3F7-792F-EC4D-9567-6FA26A949181}"/>
              </a:ext>
            </a:extLst>
          </p:cNvPr>
          <p:cNvSpPr txBox="1"/>
          <p:nvPr/>
        </p:nvSpPr>
        <p:spPr>
          <a:xfrm>
            <a:off x="5927170" y="4685146"/>
            <a:ext cx="1514143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sz="1700" b="1" spc="-15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Expression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78E559-5B75-2739-631D-7B831E174B03}"/>
              </a:ext>
            </a:extLst>
          </p:cNvPr>
          <p:cNvGrpSpPr/>
          <p:nvPr/>
        </p:nvGrpSpPr>
        <p:grpSpPr>
          <a:xfrm>
            <a:off x="3393580" y="5517389"/>
            <a:ext cx="4156195" cy="1274174"/>
            <a:chOff x="3659181" y="5583626"/>
            <a:chExt cx="4156195" cy="12741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C92B88-3841-FACD-4793-700361B7A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8043" y="5583626"/>
              <a:ext cx="1347333" cy="127417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CA4D01-504F-7A1A-C57A-6C2B07E2799B}"/>
                </a:ext>
              </a:extLst>
            </p:cNvPr>
            <p:cNvSpPr txBox="1"/>
            <p:nvPr/>
          </p:nvSpPr>
          <p:spPr>
            <a:xfrm>
              <a:off x="3659181" y="6007360"/>
              <a:ext cx="2907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venir" panose="02000503020000020003"/>
                </a:rPr>
                <a:t>Healthy Macrophages after miR-33 Inhibition</a:t>
              </a:r>
            </a:p>
          </p:txBody>
        </p:sp>
      </p:grpSp>
      <p:sp>
        <p:nvSpPr>
          <p:cNvPr id="27" name="Freeform 80">
            <a:extLst>
              <a:ext uri="{FF2B5EF4-FFF2-40B4-BE49-F238E27FC236}">
                <a16:creationId xmlns:a16="http://schemas.microsoft.com/office/drawing/2014/main" id="{9D1A0C03-4B8D-3342-A986-93577FCA6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6447" y="4615592"/>
            <a:ext cx="2124439" cy="640080"/>
          </a:xfrm>
          <a:custGeom>
            <a:avLst/>
            <a:gdLst>
              <a:gd name="T0" fmla="*/ 1195 w 2747"/>
              <a:gd name="T1" fmla="*/ 1840 h 1903"/>
              <a:gd name="T2" fmla="*/ 1195 w 2747"/>
              <a:gd name="T3" fmla="*/ 1840 h 1903"/>
              <a:gd name="T4" fmla="*/ 1550 w 2747"/>
              <a:gd name="T5" fmla="*/ 1840 h 1903"/>
              <a:gd name="T6" fmla="*/ 2746 w 2747"/>
              <a:gd name="T7" fmla="*/ 1162 h 1903"/>
              <a:gd name="T8" fmla="*/ 2746 w 2747"/>
              <a:gd name="T9" fmla="*/ 470 h 1903"/>
              <a:gd name="T10" fmla="*/ 2746 w 2747"/>
              <a:gd name="T11" fmla="*/ 470 h 1903"/>
              <a:gd name="T12" fmla="*/ 1336 w 2747"/>
              <a:gd name="T13" fmla="*/ 0 h 1903"/>
              <a:gd name="T14" fmla="*/ 1336 w 2747"/>
              <a:gd name="T15" fmla="*/ 0 h 1903"/>
              <a:gd name="T16" fmla="*/ 0 w 2747"/>
              <a:gd name="T17" fmla="*/ 418 h 1903"/>
              <a:gd name="T18" fmla="*/ 0 w 2747"/>
              <a:gd name="T19" fmla="*/ 1162 h 1903"/>
              <a:gd name="T20" fmla="*/ 1195 w 2747"/>
              <a:gd name="T21" fmla="*/ 1840 h 1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7" h="1903">
                <a:moveTo>
                  <a:pt x="1195" y="1840"/>
                </a:moveTo>
                <a:lnTo>
                  <a:pt x="1195" y="1840"/>
                </a:lnTo>
                <a:cubicBezTo>
                  <a:pt x="1305" y="1902"/>
                  <a:pt x="1440" y="1902"/>
                  <a:pt x="1550" y="1840"/>
                </a:cubicBezTo>
                <a:lnTo>
                  <a:pt x="2746" y="1162"/>
                </a:lnTo>
                <a:lnTo>
                  <a:pt x="2746" y="470"/>
                </a:lnTo>
                <a:lnTo>
                  <a:pt x="2746" y="470"/>
                </a:lnTo>
                <a:cubicBezTo>
                  <a:pt x="2353" y="175"/>
                  <a:pt x="1865" y="0"/>
                  <a:pt x="1336" y="0"/>
                </a:cubicBezTo>
                <a:lnTo>
                  <a:pt x="1336" y="0"/>
                </a:lnTo>
                <a:cubicBezTo>
                  <a:pt x="840" y="0"/>
                  <a:pt x="379" y="155"/>
                  <a:pt x="0" y="418"/>
                </a:cubicBezTo>
                <a:lnTo>
                  <a:pt x="0" y="1162"/>
                </a:lnTo>
                <a:lnTo>
                  <a:pt x="1195" y="184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4"/>
              </a:solidFill>
              <a:latin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E855B-D2BD-2644-A961-6DB3AA2DE639}"/>
              </a:ext>
            </a:extLst>
          </p:cNvPr>
          <p:cNvSpPr txBox="1"/>
          <p:nvPr/>
        </p:nvSpPr>
        <p:spPr>
          <a:xfrm>
            <a:off x="9345304" y="4713417"/>
            <a:ext cx="1514143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sz="1700" b="1" spc="-15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8718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D01E75F-9919-430B-E5FA-1CB0327DAAC9}"/>
              </a:ext>
            </a:extLst>
          </p:cNvPr>
          <p:cNvGrpSpPr/>
          <p:nvPr/>
        </p:nvGrpSpPr>
        <p:grpSpPr>
          <a:xfrm>
            <a:off x="127795" y="1169503"/>
            <a:ext cx="4615543" cy="5576255"/>
            <a:chOff x="-1" y="1281745"/>
            <a:chExt cx="4615543" cy="55762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21A996-8EF7-3569-7E66-19C911A1853E}"/>
                </a:ext>
              </a:extLst>
            </p:cNvPr>
            <p:cNvSpPr/>
            <p:nvPr/>
          </p:nvSpPr>
          <p:spPr>
            <a:xfrm>
              <a:off x="-1" y="1281745"/>
              <a:ext cx="4615543" cy="5576255"/>
            </a:xfrm>
            <a:prstGeom prst="rect">
              <a:avLst/>
            </a:prstGeom>
            <a:solidFill>
              <a:srgbClr val="408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44450">
                <a:lnSpc>
                  <a:spcPct val="125000"/>
                </a:lnSpc>
                <a:spcBef>
                  <a:spcPts val="400"/>
                </a:spcBef>
                <a:tabLst>
                  <a:tab pos="163513" algn="l"/>
                </a:tabLst>
              </a:pPr>
              <a:r>
                <a:rPr lang="en-US" sz="2400" b="1" dirty="0">
                  <a:solidFill>
                    <a:schemeClr val="bg1"/>
                  </a:solidFill>
                  <a:latin typeface="Avenir Book" panose="02000503020000020003" pitchFamily="2" charset="0"/>
                  <a:ea typeface="Calibri" panose="020F0502020204030204" pitchFamily="34" charset="0"/>
                </a:rPr>
                <a:t>Peptide Nucleic Acids (PNAs):</a:t>
              </a:r>
            </a:p>
            <a:p>
              <a:pPr marL="522288" indent="-223838">
                <a:lnSpc>
                  <a:spcPct val="12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tabLst>
                  <a:tab pos="163513" algn="l"/>
                </a:tabLst>
              </a:pPr>
              <a:r>
                <a:rPr lang="en-US" dirty="0">
                  <a:solidFill>
                    <a:schemeClr val="bg1"/>
                  </a:solidFill>
                  <a:latin typeface="Avenir Book" panose="02000503020000020003" pitchFamily="2" charset="0"/>
                  <a:ea typeface="Calibri" panose="020F0502020204030204" pitchFamily="34" charset="0"/>
                </a:rPr>
                <a:t>Synthetic nucleic acid analogs with pseudo-peptide backbone</a:t>
              </a:r>
            </a:p>
            <a:p>
              <a:pPr marL="522288" indent="-223838">
                <a:lnSpc>
                  <a:spcPct val="12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tabLst>
                  <a:tab pos="163513" algn="l"/>
                </a:tabLst>
              </a:pPr>
              <a:r>
                <a:rPr lang="en-US" dirty="0">
                  <a:solidFill>
                    <a:schemeClr val="bg1"/>
                  </a:solidFill>
                  <a:latin typeface="Avenir Book" panose="02000503020000020003" pitchFamily="2" charset="0"/>
                  <a:ea typeface="Calibri" panose="020F0502020204030204" pitchFamily="34" charset="0"/>
                </a:rPr>
                <a:t>Resistant to nuclease enzymes</a:t>
              </a:r>
            </a:p>
            <a:p>
              <a:pPr marL="522288" indent="-223838">
                <a:lnSpc>
                  <a:spcPct val="12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tabLst>
                  <a:tab pos="163513" algn="l"/>
                </a:tabLst>
              </a:pPr>
              <a:r>
                <a:rPr lang="en-US" dirty="0">
                  <a:solidFill>
                    <a:schemeClr val="bg1"/>
                  </a:solidFill>
                  <a:latin typeface="Avenir Book" panose="02000503020000020003" pitchFamily="2" charset="0"/>
                  <a:ea typeface="Calibri" panose="020F0502020204030204" pitchFamily="34" charset="0"/>
                </a:rPr>
                <a:t>Strong binding with DNA and RNA targets </a:t>
              </a:r>
            </a:p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6229F7-A622-7A0F-5327-14E4A7E1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778" y="3892271"/>
              <a:ext cx="3152736" cy="209288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05C0F9-DE6C-BAE9-C166-0B1EE1571D52}"/>
              </a:ext>
            </a:extLst>
          </p:cNvPr>
          <p:cNvGrpSpPr/>
          <p:nvPr/>
        </p:nvGrpSpPr>
        <p:grpSpPr>
          <a:xfrm>
            <a:off x="5122162" y="3957631"/>
            <a:ext cx="6764111" cy="2900369"/>
            <a:chOff x="5122162" y="3957631"/>
            <a:chExt cx="6764111" cy="29003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D9C2295-2976-FB43-9183-7F1547D11074}"/>
                </a:ext>
              </a:extLst>
            </p:cNvPr>
            <p:cNvSpPr/>
            <p:nvPr/>
          </p:nvSpPr>
          <p:spPr>
            <a:xfrm>
              <a:off x="5122162" y="3971944"/>
              <a:ext cx="6764111" cy="2886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id="{B91F3E9F-DDBA-A118-B407-7391D17ED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889" b="11050"/>
            <a:stretch/>
          </p:blipFill>
          <p:spPr>
            <a:xfrm>
              <a:off x="6071058" y="4341096"/>
              <a:ext cx="4575422" cy="24703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251D64-74F0-E136-0B55-D54793B06D66}"/>
                </a:ext>
              </a:extLst>
            </p:cNvPr>
            <p:cNvSpPr txBox="1"/>
            <p:nvPr/>
          </p:nvSpPr>
          <p:spPr>
            <a:xfrm>
              <a:off x="5333557" y="3957631"/>
              <a:ext cx="60628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43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miR-33 level  in BAL macrophages is decreased</a:t>
              </a:r>
              <a:endParaRPr lang="en-US" dirty="0">
                <a:solidFill>
                  <a:srgbClr val="004358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6365CB-158B-4938-4B54-3971E20606CE}"/>
              </a:ext>
            </a:extLst>
          </p:cNvPr>
          <p:cNvSpPr txBox="1"/>
          <p:nvPr/>
        </p:nvSpPr>
        <p:spPr>
          <a:xfrm>
            <a:off x="63897" y="-8811"/>
            <a:ext cx="12064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venir" panose="02000503020000020003"/>
              </a:rPr>
              <a:t>Therapeutic Approach: Using </a:t>
            </a:r>
            <a:r>
              <a:rPr lang="en-US" sz="3600" b="1" dirty="0">
                <a:solidFill>
                  <a:schemeClr val="tx2"/>
                </a:solidFill>
                <a:latin typeface="Avenir" panose="02000503020000020003"/>
                <a:ea typeface="Calibri" panose="020F0502020204030204" pitchFamily="34" charset="0"/>
              </a:rPr>
              <a:t>Peptide Nucleic Acids (PNAs) </a:t>
            </a:r>
            <a:r>
              <a:rPr lang="en-US" sz="3600" b="1" dirty="0">
                <a:solidFill>
                  <a:schemeClr val="tx2"/>
                </a:solidFill>
                <a:latin typeface="Avenir" panose="02000503020000020003"/>
              </a:rPr>
              <a:t>to inhibit miR-33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B15CFA-BAF3-2894-A172-05EBC2085C5E}"/>
              </a:ext>
            </a:extLst>
          </p:cNvPr>
          <p:cNvGrpSpPr/>
          <p:nvPr/>
        </p:nvGrpSpPr>
        <p:grpSpPr>
          <a:xfrm>
            <a:off x="5122162" y="1310032"/>
            <a:ext cx="6764111" cy="2543398"/>
            <a:chOff x="5300094" y="1281745"/>
            <a:chExt cx="6764111" cy="254339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CFC0952-6B7B-7CFE-2375-3ABBC8239C17}"/>
                </a:ext>
              </a:extLst>
            </p:cNvPr>
            <p:cNvGrpSpPr/>
            <p:nvPr/>
          </p:nvGrpSpPr>
          <p:grpSpPr>
            <a:xfrm>
              <a:off x="5300094" y="1281745"/>
              <a:ext cx="6764111" cy="2543398"/>
              <a:chOff x="5143074" y="1281745"/>
              <a:chExt cx="6764111" cy="254339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373DBB4-4EC1-5BC2-879C-7D88ECB35C8D}"/>
                  </a:ext>
                </a:extLst>
              </p:cNvPr>
              <p:cNvSpPr/>
              <p:nvPr/>
            </p:nvSpPr>
            <p:spPr>
              <a:xfrm>
                <a:off x="5143074" y="1281745"/>
                <a:ext cx="6764111" cy="2543398"/>
              </a:xfrm>
              <a:prstGeom prst="rect">
                <a:avLst/>
              </a:prstGeom>
              <a:noFill/>
              <a:ln w="38100">
                <a:solidFill>
                  <a:srgbClr val="0043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9C3EC80-E3F6-0CBE-0A55-132E8916E090}"/>
                  </a:ext>
                </a:extLst>
              </p:cNvPr>
              <p:cNvSpPr/>
              <p:nvPr/>
            </p:nvSpPr>
            <p:spPr>
              <a:xfrm>
                <a:off x="5143074" y="1281745"/>
                <a:ext cx="6764111" cy="592025"/>
              </a:xfrm>
              <a:prstGeom prst="rect">
                <a:avLst/>
              </a:prstGeom>
              <a:solidFill>
                <a:srgbClr val="004358"/>
              </a:solidFill>
              <a:ln w="38100">
                <a:solidFill>
                  <a:srgbClr val="0043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Avenir" panose="02000503020000020003"/>
                    <a:cs typeface="Arial" panose="020B0604020202020204" pitchFamily="34" charset="0"/>
                  </a:rPr>
                  <a:t>Accumulation of the compound inside the lung macrophages after IV and IN injection</a:t>
                </a:r>
                <a:endParaRPr lang="en-US" dirty="0"/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63F2E94-365E-54AA-26AD-6AF461F28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7472" y="1947170"/>
              <a:ext cx="6629354" cy="180457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893E9F-B534-FEB1-9D56-2052CBD29C65}"/>
              </a:ext>
            </a:extLst>
          </p:cNvPr>
          <p:cNvGrpSpPr/>
          <p:nvPr/>
        </p:nvGrpSpPr>
        <p:grpSpPr>
          <a:xfrm>
            <a:off x="6033147" y="2264928"/>
            <a:ext cx="4494247" cy="1053051"/>
            <a:chOff x="6211079" y="2236641"/>
            <a:chExt cx="4494247" cy="1053051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2ECD4C-0C8A-C85D-988D-E2232393C480}"/>
                </a:ext>
              </a:extLst>
            </p:cNvPr>
            <p:cNvCxnSpPr>
              <a:cxnSpLocks/>
            </p:cNvCxnSpPr>
            <p:nvPr/>
          </p:nvCxnSpPr>
          <p:spPr>
            <a:xfrm>
              <a:off x="10462221" y="2349237"/>
              <a:ext cx="243105" cy="18885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CBD5352-F37B-0B77-3B25-777E762DC83B}"/>
                </a:ext>
              </a:extLst>
            </p:cNvPr>
            <p:cNvGrpSpPr/>
            <p:nvPr/>
          </p:nvGrpSpPr>
          <p:grpSpPr>
            <a:xfrm>
              <a:off x="6211079" y="2236641"/>
              <a:ext cx="4166154" cy="1053051"/>
              <a:chOff x="6211079" y="2236641"/>
              <a:chExt cx="4166154" cy="1053051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5F07DAC8-101F-E3E4-629B-E5C7E73D3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3846" y="3100098"/>
                <a:ext cx="273286" cy="18959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31F8EBF8-A7DE-FDA4-A4BD-47C6B4E90D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4184" y="2706426"/>
                <a:ext cx="243105" cy="21643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46545653-CED5-8FBE-D607-A5BEB56B7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1079" y="3012271"/>
                <a:ext cx="243105" cy="25073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71526BB-5242-6673-DCDB-49201FEDF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7590" y="2330907"/>
                <a:ext cx="220683" cy="207185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385AB2A-DD77-C1CE-E108-BF5C8B8518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18612" y="2368925"/>
                <a:ext cx="209310" cy="184519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F144A0B-36DB-CAA4-21A2-6C31D6102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34128" y="2236641"/>
                <a:ext cx="243105" cy="188855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65DD5271-DB99-FC61-9C53-D48387DBD5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0209" y="2755028"/>
                <a:ext cx="243105" cy="188855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498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AC87646-D3E8-C77B-484E-CD666090883D}"/>
              </a:ext>
            </a:extLst>
          </p:cNvPr>
          <p:cNvGrpSpPr/>
          <p:nvPr/>
        </p:nvGrpSpPr>
        <p:grpSpPr>
          <a:xfrm>
            <a:off x="8229808" y="763323"/>
            <a:ext cx="3962191" cy="6106966"/>
            <a:chOff x="8229808" y="763323"/>
            <a:chExt cx="3962191" cy="610696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A7DBCB8-54BC-01E1-48F2-D35DFDEAA8FF}"/>
                </a:ext>
              </a:extLst>
            </p:cNvPr>
            <p:cNvGrpSpPr/>
            <p:nvPr/>
          </p:nvGrpSpPr>
          <p:grpSpPr>
            <a:xfrm>
              <a:off x="8229808" y="911665"/>
              <a:ext cx="3962191" cy="5958624"/>
              <a:chOff x="8229808" y="911665"/>
              <a:chExt cx="3962191" cy="595862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3038AB-FE64-C4C2-6DC0-9516585CBF89}"/>
                  </a:ext>
                </a:extLst>
              </p:cNvPr>
              <p:cNvSpPr/>
              <p:nvPr/>
            </p:nvSpPr>
            <p:spPr>
              <a:xfrm>
                <a:off x="8229808" y="911665"/>
                <a:ext cx="3962191" cy="59586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Picture 7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9600F100-1259-A54A-1857-1F9128D29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43599" y="1480937"/>
                <a:ext cx="2276290" cy="241004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4182F49-BB11-8BF6-8E17-AA8F424AD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3599" y="3952734"/>
                <a:ext cx="2289232" cy="2891877"/>
              </a:xfrm>
              <a:prstGeom prst="rect">
                <a:avLst/>
              </a:prstGeom>
            </p:spPr>
          </p:pic>
        </p:grpSp>
        <p:sp>
          <p:nvSpPr>
            <p:cNvPr id="6" name="Freeform 80">
              <a:extLst>
                <a:ext uri="{FF2B5EF4-FFF2-40B4-BE49-F238E27FC236}">
                  <a16:creationId xmlns:a16="http://schemas.microsoft.com/office/drawing/2014/main" id="{20A02C89-9FA7-8FCA-8204-A059BA29C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809" y="763323"/>
              <a:ext cx="3950457" cy="676310"/>
            </a:xfrm>
            <a:custGeom>
              <a:avLst/>
              <a:gdLst>
                <a:gd name="T0" fmla="*/ 1195 w 2747"/>
                <a:gd name="T1" fmla="*/ 1840 h 1903"/>
                <a:gd name="T2" fmla="*/ 1195 w 2747"/>
                <a:gd name="T3" fmla="*/ 1840 h 1903"/>
                <a:gd name="T4" fmla="*/ 1550 w 2747"/>
                <a:gd name="T5" fmla="*/ 1840 h 1903"/>
                <a:gd name="T6" fmla="*/ 2746 w 2747"/>
                <a:gd name="T7" fmla="*/ 1162 h 1903"/>
                <a:gd name="T8" fmla="*/ 2746 w 2747"/>
                <a:gd name="T9" fmla="*/ 470 h 1903"/>
                <a:gd name="T10" fmla="*/ 2746 w 2747"/>
                <a:gd name="T11" fmla="*/ 470 h 1903"/>
                <a:gd name="T12" fmla="*/ 1336 w 2747"/>
                <a:gd name="T13" fmla="*/ 0 h 1903"/>
                <a:gd name="T14" fmla="*/ 1336 w 2747"/>
                <a:gd name="T15" fmla="*/ 0 h 1903"/>
                <a:gd name="T16" fmla="*/ 0 w 2747"/>
                <a:gd name="T17" fmla="*/ 418 h 1903"/>
                <a:gd name="T18" fmla="*/ 0 w 2747"/>
                <a:gd name="T19" fmla="*/ 1162 h 1903"/>
                <a:gd name="T20" fmla="*/ 1195 w 2747"/>
                <a:gd name="T21" fmla="*/ 1840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7" h="1903">
                  <a:moveTo>
                    <a:pt x="1195" y="1840"/>
                  </a:moveTo>
                  <a:lnTo>
                    <a:pt x="1195" y="1840"/>
                  </a:lnTo>
                  <a:cubicBezTo>
                    <a:pt x="1305" y="1902"/>
                    <a:pt x="1440" y="1902"/>
                    <a:pt x="1550" y="1840"/>
                  </a:cubicBezTo>
                  <a:lnTo>
                    <a:pt x="2746" y="1162"/>
                  </a:lnTo>
                  <a:lnTo>
                    <a:pt x="2746" y="470"/>
                  </a:lnTo>
                  <a:lnTo>
                    <a:pt x="2746" y="470"/>
                  </a:lnTo>
                  <a:cubicBezTo>
                    <a:pt x="2353" y="175"/>
                    <a:pt x="1865" y="0"/>
                    <a:pt x="1336" y="0"/>
                  </a:cubicBezTo>
                  <a:lnTo>
                    <a:pt x="1336" y="0"/>
                  </a:lnTo>
                  <a:cubicBezTo>
                    <a:pt x="840" y="0"/>
                    <a:pt x="379" y="155"/>
                    <a:pt x="0" y="418"/>
                  </a:cubicBezTo>
                  <a:lnTo>
                    <a:pt x="0" y="1162"/>
                  </a:lnTo>
                  <a:lnTo>
                    <a:pt x="1195" y="184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defTabSz="914217"/>
              <a:r>
                <a:rPr lang="en-US" sz="1800" b="1" i="1" dirty="0">
                  <a:solidFill>
                    <a:schemeClr val="bg1"/>
                  </a:solidFill>
                  <a:latin typeface="Avenir" panose="02000503020000020003"/>
                </a:rPr>
                <a:t>Ex </a:t>
              </a:r>
              <a:r>
                <a:rPr lang="en-US" b="1" i="1" dirty="0">
                  <a:solidFill>
                    <a:schemeClr val="bg1"/>
                  </a:solidFill>
                  <a:latin typeface="Avenir" panose="02000503020000020003"/>
                </a:rPr>
                <a:t>v</a:t>
              </a:r>
              <a:r>
                <a:rPr lang="en-US" sz="1800" b="1" i="1" dirty="0">
                  <a:solidFill>
                    <a:schemeClr val="bg1"/>
                  </a:solidFill>
                  <a:latin typeface="Avenir" panose="02000503020000020003"/>
                </a:rPr>
                <a:t>ivo </a:t>
              </a:r>
              <a:r>
                <a:rPr lang="en-US" sz="1800" b="1" dirty="0">
                  <a:solidFill>
                    <a:schemeClr val="bg1"/>
                  </a:solidFill>
                  <a:latin typeface="Avenir" panose="02000503020000020003"/>
                </a:rPr>
                <a:t>Human IPF</a:t>
              </a:r>
            </a:p>
            <a:p>
              <a:pPr algn="ctr" defTabSz="914217"/>
              <a:r>
                <a:rPr lang="en-US" b="1" dirty="0">
                  <a:solidFill>
                    <a:schemeClr val="bg1"/>
                  </a:solidFill>
                  <a:latin typeface="Avenir" panose="02000503020000020003"/>
                </a:rPr>
                <a:t>(PCLS)</a:t>
              </a:r>
              <a:endParaRPr lang="en-US" dirty="0">
                <a:solidFill>
                  <a:schemeClr val="bg1"/>
                </a:solidFill>
                <a:latin typeface="Poppins" pitchFamily="2" charset="77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1E633C-B842-6C45-F794-9D93335E3ED3}"/>
              </a:ext>
            </a:extLst>
          </p:cNvPr>
          <p:cNvGrpSpPr/>
          <p:nvPr/>
        </p:nvGrpSpPr>
        <p:grpSpPr>
          <a:xfrm>
            <a:off x="11734" y="762342"/>
            <a:ext cx="3329343" cy="6082269"/>
            <a:chOff x="11734" y="775731"/>
            <a:chExt cx="3329343" cy="60822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E019A4E-2B62-2679-5863-AE96613CF94E}"/>
                </a:ext>
              </a:extLst>
            </p:cNvPr>
            <p:cNvSpPr/>
            <p:nvPr/>
          </p:nvSpPr>
          <p:spPr>
            <a:xfrm>
              <a:off x="11734" y="899376"/>
              <a:ext cx="3329343" cy="59586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5" name="Freeform 80">
              <a:extLst>
                <a:ext uri="{FF2B5EF4-FFF2-40B4-BE49-F238E27FC236}">
                  <a16:creationId xmlns:a16="http://schemas.microsoft.com/office/drawing/2014/main" id="{F7E94DCD-5FF1-CB71-B792-5290987DE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5" y="775731"/>
              <a:ext cx="3329342" cy="646331"/>
            </a:xfrm>
            <a:custGeom>
              <a:avLst/>
              <a:gdLst>
                <a:gd name="T0" fmla="*/ 1195 w 2747"/>
                <a:gd name="T1" fmla="*/ 1840 h 1903"/>
                <a:gd name="T2" fmla="*/ 1195 w 2747"/>
                <a:gd name="T3" fmla="*/ 1840 h 1903"/>
                <a:gd name="T4" fmla="*/ 1550 w 2747"/>
                <a:gd name="T5" fmla="*/ 1840 h 1903"/>
                <a:gd name="T6" fmla="*/ 2746 w 2747"/>
                <a:gd name="T7" fmla="*/ 1162 h 1903"/>
                <a:gd name="T8" fmla="*/ 2746 w 2747"/>
                <a:gd name="T9" fmla="*/ 470 h 1903"/>
                <a:gd name="T10" fmla="*/ 2746 w 2747"/>
                <a:gd name="T11" fmla="*/ 470 h 1903"/>
                <a:gd name="T12" fmla="*/ 1336 w 2747"/>
                <a:gd name="T13" fmla="*/ 0 h 1903"/>
                <a:gd name="T14" fmla="*/ 1336 w 2747"/>
                <a:gd name="T15" fmla="*/ 0 h 1903"/>
                <a:gd name="T16" fmla="*/ 0 w 2747"/>
                <a:gd name="T17" fmla="*/ 418 h 1903"/>
                <a:gd name="T18" fmla="*/ 0 w 2747"/>
                <a:gd name="T19" fmla="*/ 1162 h 1903"/>
                <a:gd name="T20" fmla="*/ 1195 w 2747"/>
                <a:gd name="T21" fmla="*/ 1840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7" h="1903">
                  <a:moveTo>
                    <a:pt x="1195" y="1840"/>
                  </a:moveTo>
                  <a:lnTo>
                    <a:pt x="1195" y="1840"/>
                  </a:lnTo>
                  <a:cubicBezTo>
                    <a:pt x="1305" y="1902"/>
                    <a:pt x="1440" y="1902"/>
                    <a:pt x="1550" y="1840"/>
                  </a:cubicBezTo>
                  <a:lnTo>
                    <a:pt x="2746" y="1162"/>
                  </a:lnTo>
                  <a:lnTo>
                    <a:pt x="2746" y="470"/>
                  </a:lnTo>
                  <a:lnTo>
                    <a:pt x="2746" y="470"/>
                  </a:lnTo>
                  <a:cubicBezTo>
                    <a:pt x="2353" y="175"/>
                    <a:pt x="1865" y="0"/>
                    <a:pt x="1336" y="0"/>
                  </a:cubicBezTo>
                  <a:lnTo>
                    <a:pt x="1336" y="0"/>
                  </a:lnTo>
                  <a:cubicBezTo>
                    <a:pt x="840" y="0"/>
                    <a:pt x="379" y="155"/>
                    <a:pt x="0" y="418"/>
                  </a:cubicBezTo>
                  <a:lnTo>
                    <a:pt x="0" y="1162"/>
                  </a:lnTo>
                  <a:lnTo>
                    <a:pt x="1195" y="184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defTabSz="914217"/>
              <a:r>
                <a:rPr lang="en-US" sz="1800" b="1" i="1" dirty="0">
                  <a:solidFill>
                    <a:schemeClr val="bg1"/>
                  </a:solidFill>
                  <a:latin typeface="Avenir" panose="02000503020000020003"/>
                </a:rPr>
                <a:t>Ex vivo </a:t>
              </a:r>
              <a:r>
                <a:rPr lang="en-US" sz="1800" b="1" dirty="0">
                  <a:solidFill>
                    <a:schemeClr val="bg1"/>
                  </a:solidFill>
                  <a:latin typeface="Avenir" panose="02000503020000020003"/>
                </a:rPr>
                <a:t>Mice Model</a:t>
              </a:r>
            </a:p>
            <a:p>
              <a:pPr algn="ctr" defTabSz="914217"/>
              <a:r>
                <a:rPr lang="en-US" b="1" dirty="0">
                  <a:solidFill>
                    <a:schemeClr val="bg1"/>
                  </a:solidFill>
                  <a:latin typeface="Avenir" panose="02000503020000020003"/>
                </a:rPr>
                <a:t>(PCLS)</a:t>
              </a:r>
              <a:endParaRPr lang="en-US" dirty="0">
                <a:solidFill>
                  <a:schemeClr val="bg1"/>
                </a:solidFill>
                <a:latin typeface="Poppins" pitchFamily="2" charset="77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D1F38A-CC40-0241-D80F-57A847127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3480"/>
            <a:stretch/>
          </p:blipFill>
          <p:spPr>
            <a:xfrm>
              <a:off x="193346" y="3997451"/>
              <a:ext cx="2923025" cy="278789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A13A50-E220-765D-F95E-E52A89E358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8355"/>
            <a:stretch/>
          </p:blipFill>
          <p:spPr>
            <a:xfrm>
              <a:off x="193346" y="1759654"/>
              <a:ext cx="2923025" cy="20542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FF080E-5566-88D7-6D81-B5A5AB9FC762}"/>
              </a:ext>
            </a:extLst>
          </p:cNvPr>
          <p:cNvGrpSpPr/>
          <p:nvPr/>
        </p:nvGrpSpPr>
        <p:grpSpPr>
          <a:xfrm>
            <a:off x="3479383" y="759204"/>
            <a:ext cx="4618896" cy="6085407"/>
            <a:chOff x="3458303" y="772593"/>
            <a:chExt cx="4618896" cy="60854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700DA-1533-3D44-D533-F5D55C8ABBA0}"/>
                </a:ext>
              </a:extLst>
            </p:cNvPr>
            <p:cNvSpPr/>
            <p:nvPr/>
          </p:nvSpPr>
          <p:spPr>
            <a:xfrm>
              <a:off x="3458307" y="968151"/>
              <a:ext cx="4618892" cy="58898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E43A402D-17B4-A949-2E4E-254EFE497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303" y="772593"/>
              <a:ext cx="4618890" cy="668915"/>
            </a:xfrm>
            <a:custGeom>
              <a:avLst/>
              <a:gdLst>
                <a:gd name="T0" fmla="*/ 1195 w 2747"/>
                <a:gd name="T1" fmla="*/ 1840 h 1903"/>
                <a:gd name="T2" fmla="*/ 1195 w 2747"/>
                <a:gd name="T3" fmla="*/ 1840 h 1903"/>
                <a:gd name="T4" fmla="*/ 1550 w 2747"/>
                <a:gd name="T5" fmla="*/ 1840 h 1903"/>
                <a:gd name="T6" fmla="*/ 2746 w 2747"/>
                <a:gd name="T7" fmla="*/ 1162 h 1903"/>
                <a:gd name="T8" fmla="*/ 2746 w 2747"/>
                <a:gd name="T9" fmla="*/ 470 h 1903"/>
                <a:gd name="T10" fmla="*/ 2746 w 2747"/>
                <a:gd name="T11" fmla="*/ 470 h 1903"/>
                <a:gd name="T12" fmla="*/ 1336 w 2747"/>
                <a:gd name="T13" fmla="*/ 0 h 1903"/>
                <a:gd name="T14" fmla="*/ 1336 w 2747"/>
                <a:gd name="T15" fmla="*/ 0 h 1903"/>
                <a:gd name="T16" fmla="*/ 0 w 2747"/>
                <a:gd name="T17" fmla="*/ 418 h 1903"/>
                <a:gd name="T18" fmla="*/ 0 w 2747"/>
                <a:gd name="T19" fmla="*/ 1162 h 1903"/>
                <a:gd name="T20" fmla="*/ 1195 w 2747"/>
                <a:gd name="T21" fmla="*/ 1840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7" h="1903">
                  <a:moveTo>
                    <a:pt x="1195" y="1840"/>
                  </a:moveTo>
                  <a:lnTo>
                    <a:pt x="1195" y="1840"/>
                  </a:lnTo>
                  <a:cubicBezTo>
                    <a:pt x="1305" y="1902"/>
                    <a:pt x="1440" y="1902"/>
                    <a:pt x="1550" y="1840"/>
                  </a:cubicBezTo>
                  <a:lnTo>
                    <a:pt x="2746" y="1162"/>
                  </a:lnTo>
                  <a:lnTo>
                    <a:pt x="2746" y="470"/>
                  </a:lnTo>
                  <a:lnTo>
                    <a:pt x="2746" y="470"/>
                  </a:lnTo>
                  <a:cubicBezTo>
                    <a:pt x="2353" y="175"/>
                    <a:pt x="1865" y="0"/>
                    <a:pt x="1336" y="0"/>
                  </a:cubicBezTo>
                  <a:lnTo>
                    <a:pt x="1336" y="0"/>
                  </a:lnTo>
                  <a:cubicBezTo>
                    <a:pt x="840" y="0"/>
                    <a:pt x="379" y="155"/>
                    <a:pt x="0" y="418"/>
                  </a:cubicBezTo>
                  <a:lnTo>
                    <a:pt x="0" y="1162"/>
                  </a:lnTo>
                  <a:lnTo>
                    <a:pt x="1195" y="184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defTabSz="914217"/>
              <a:endParaRPr lang="en-US" dirty="0">
                <a:solidFill>
                  <a:schemeClr val="bg1"/>
                </a:solidFill>
                <a:latin typeface="Avenir Book" panose="02000503020000020003" pitchFamily="2" charset="0"/>
              </a:endParaRPr>
            </a:p>
            <a:p>
              <a:pPr algn="ctr" defTabSz="914217"/>
              <a:r>
                <a:rPr lang="en-US" b="1" i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In vivo </a:t>
              </a:r>
              <a:r>
                <a:rPr lang="en-US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Mice Model</a:t>
              </a:r>
            </a:p>
            <a:p>
              <a:pPr algn="ctr" defTabSz="914217"/>
              <a:r>
                <a:rPr lang="en-US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IN. Delivery</a:t>
              </a:r>
            </a:p>
            <a:p>
              <a:pPr defTabSz="914217"/>
              <a:endParaRPr lang="en-US" dirty="0">
                <a:solidFill>
                  <a:srgbClr val="747994"/>
                </a:solidFill>
                <a:latin typeface="Poppins" pitchFamily="2" charset="77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D4E40D-A567-BE85-A7D9-E5FBC6CA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4295" y="1536915"/>
              <a:ext cx="4285099" cy="278553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3DABE-27E4-D01D-3BBA-A1B4FACC7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22689" y="4686082"/>
              <a:ext cx="4285099" cy="16418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78CA9-7676-089C-BA78-A0D239E6C525}"/>
              </a:ext>
            </a:extLst>
          </p:cNvPr>
          <p:cNvGrpSpPr/>
          <p:nvPr/>
        </p:nvGrpSpPr>
        <p:grpSpPr>
          <a:xfrm>
            <a:off x="10681058" y="2179029"/>
            <a:ext cx="1446844" cy="724256"/>
            <a:chOff x="10681058" y="2179029"/>
            <a:chExt cx="1446844" cy="7242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4FE255-5287-25E8-EE8D-F71DAE335AEB}"/>
                </a:ext>
              </a:extLst>
            </p:cNvPr>
            <p:cNvSpPr txBox="1"/>
            <p:nvPr/>
          </p:nvSpPr>
          <p:spPr>
            <a:xfrm>
              <a:off x="10810719" y="2179029"/>
              <a:ext cx="13171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4358"/>
                  </a:solidFill>
                </a:rPr>
                <a:t>Fibrosis Genes</a:t>
              </a: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CD72033F-FF7D-74BE-B3BC-2E15A99E5D87}"/>
                </a:ext>
              </a:extLst>
            </p:cNvPr>
            <p:cNvSpPr/>
            <p:nvPr/>
          </p:nvSpPr>
          <p:spPr>
            <a:xfrm>
              <a:off x="10681058" y="2233281"/>
              <a:ext cx="182880" cy="670004"/>
            </a:xfrm>
            <a:prstGeom prst="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257BA0-9229-8BE0-B3EF-0F8F9F245074}"/>
              </a:ext>
            </a:extLst>
          </p:cNvPr>
          <p:cNvGrpSpPr/>
          <p:nvPr/>
        </p:nvGrpSpPr>
        <p:grpSpPr>
          <a:xfrm>
            <a:off x="10590700" y="4416937"/>
            <a:ext cx="1645214" cy="923330"/>
            <a:chOff x="10590700" y="4416937"/>
            <a:chExt cx="1645214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EF6074-B2A3-14C7-2B9C-4B306C425D47}"/>
                </a:ext>
              </a:extLst>
            </p:cNvPr>
            <p:cNvSpPr txBox="1"/>
            <p:nvPr/>
          </p:nvSpPr>
          <p:spPr>
            <a:xfrm>
              <a:off x="10729666" y="4416937"/>
              <a:ext cx="1506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358"/>
                  </a:solidFill>
                </a:rPr>
                <a:t>IPF Macrophage Signature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00EFC18-DDC0-A501-80EE-C70DC9D9D1AA}"/>
                </a:ext>
              </a:extLst>
            </p:cNvPr>
            <p:cNvSpPr/>
            <p:nvPr/>
          </p:nvSpPr>
          <p:spPr>
            <a:xfrm>
              <a:off x="10590700" y="4622163"/>
              <a:ext cx="182880" cy="670004"/>
            </a:xfrm>
            <a:prstGeom prst="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76FF2C9-FD20-2B67-6CDF-6F604E3DC8F8}"/>
              </a:ext>
            </a:extLst>
          </p:cNvPr>
          <p:cNvSpPr txBox="1"/>
          <p:nvPr/>
        </p:nvSpPr>
        <p:spPr>
          <a:xfrm>
            <a:off x="118872" y="-20975"/>
            <a:ext cx="121317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tx2"/>
                </a:solidFill>
                <a:latin typeface="Avenir" panose="02000503020000020003"/>
                <a:ea typeface="Calibri" panose="020F0502020204030204" pitchFamily="34" charset="0"/>
              </a:rPr>
              <a:t>PNA-33</a:t>
            </a:r>
            <a:r>
              <a:rPr lang="en-US" sz="3500" b="1" dirty="0">
                <a:solidFill>
                  <a:schemeClr val="tx2"/>
                </a:solidFill>
                <a:latin typeface="Avenir" panose="02000503020000020003"/>
              </a:rPr>
              <a:t> Blunts Lung Fibrosis In </a:t>
            </a:r>
            <a:r>
              <a:rPr lang="en-US" sz="3500" b="1" i="1" dirty="0">
                <a:solidFill>
                  <a:schemeClr val="tx2"/>
                </a:solidFill>
                <a:latin typeface="Avenir" panose="02000503020000020003"/>
              </a:rPr>
              <a:t>In Vivo </a:t>
            </a:r>
            <a:r>
              <a:rPr lang="en-US" sz="3500" b="1" dirty="0">
                <a:solidFill>
                  <a:schemeClr val="tx2"/>
                </a:solidFill>
                <a:latin typeface="Avenir" panose="02000503020000020003"/>
              </a:rPr>
              <a:t>and </a:t>
            </a:r>
            <a:r>
              <a:rPr lang="en-US" sz="3500" b="1" i="1" dirty="0">
                <a:solidFill>
                  <a:schemeClr val="tx2"/>
                </a:solidFill>
                <a:latin typeface="Avenir" panose="02000503020000020003"/>
              </a:rPr>
              <a:t>Ex Vivo </a:t>
            </a:r>
            <a:r>
              <a:rPr lang="en-US" sz="3500" b="1" dirty="0">
                <a:solidFill>
                  <a:schemeClr val="tx2"/>
                </a:solidFill>
                <a:latin typeface="Avenir" panose="02000503020000020003"/>
              </a:rPr>
              <a:t>Models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AE2448-BC81-F223-5350-3F2EFB79F712}"/>
              </a:ext>
            </a:extLst>
          </p:cNvPr>
          <p:cNvSpPr/>
          <p:nvPr/>
        </p:nvSpPr>
        <p:spPr>
          <a:xfrm>
            <a:off x="5030491" y="2666577"/>
            <a:ext cx="3034581" cy="1760547"/>
          </a:xfrm>
          <a:prstGeom prst="ellipse">
            <a:avLst/>
          </a:prstGeom>
          <a:noFill/>
          <a:ln w="412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08BDD623-BD3E-9B8F-64DB-A06B2A006049}"/>
              </a:ext>
            </a:extLst>
          </p:cNvPr>
          <p:cNvSpPr/>
          <p:nvPr/>
        </p:nvSpPr>
        <p:spPr>
          <a:xfrm rot="2151423">
            <a:off x="2875700" y="5296378"/>
            <a:ext cx="236675" cy="50332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2FDBC589-EAA7-4D25-57AD-E551A51C0CF7}"/>
              </a:ext>
            </a:extLst>
          </p:cNvPr>
          <p:cNvSpPr/>
          <p:nvPr/>
        </p:nvSpPr>
        <p:spPr>
          <a:xfrm rot="2151423">
            <a:off x="2766089" y="2864692"/>
            <a:ext cx="236675" cy="50332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727C9-E9BB-402C-812D-140942FE1ED3}"/>
              </a:ext>
            </a:extLst>
          </p:cNvPr>
          <p:cNvSpPr txBox="1"/>
          <p:nvPr/>
        </p:nvSpPr>
        <p:spPr>
          <a:xfrm>
            <a:off x="1994847" y="303531"/>
            <a:ext cx="753724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914217"/>
            <a:r>
              <a:rPr lang="en-US" sz="3600" b="1" spc="-145" dirty="0">
                <a:solidFill>
                  <a:schemeClr val="tx2"/>
                </a:solidFill>
                <a:latin typeface="Avenir Book" panose="02000503020000020003" pitchFamily="2" charset="0"/>
                <a:cs typeface="Poppins" pitchFamily="2" charset="77"/>
              </a:rPr>
              <a:t>Summary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002ADA-29E4-BBD9-2F2B-4C34571B9CF1}"/>
              </a:ext>
            </a:extLst>
          </p:cNvPr>
          <p:cNvGrpSpPr/>
          <p:nvPr/>
        </p:nvGrpSpPr>
        <p:grpSpPr>
          <a:xfrm>
            <a:off x="802431" y="3624443"/>
            <a:ext cx="9964714" cy="707886"/>
            <a:chOff x="802430" y="3576862"/>
            <a:chExt cx="9964714" cy="70788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87E495-4420-4B4D-ADE5-4BDB6B2A68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430" y="3726357"/>
              <a:ext cx="365760" cy="408896"/>
            </a:xfrm>
            <a:custGeom>
              <a:avLst/>
              <a:gdLst>
                <a:gd name="connsiteX0" fmla="*/ 1919817 w 3839634"/>
                <a:gd name="connsiteY0" fmla="*/ 0 h 4292465"/>
                <a:gd name="connsiteX1" fmla="*/ 2144441 w 3839634"/>
                <a:gd name="connsiteY1" fmla="*/ 61416 h 4292465"/>
                <a:gd name="connsiteX2" fmla="*/ 3611690 w 3839634"/>
                <a:gd name="connsiteY2" fmla="*/ 909064 h 4292465"/>
                <a:gd name="connsiteX3" fmla="*/ 3839634 w 3839634"/>
                <a:gd name="connsiteY3" fmla="*/ 1298584 h 4292465"/>
                <a:gd name="connsiteX4" fmla="*/ 3839634 w 3839634"/>
                <a:gd name="connsiteY4" fmla="*/ 2993881 h 4292465"/>
                <a:gd name="connsiteX5" fmla="*/ 3611690 w 3839634"/>
                <a:gd name="connsiteY5" fmla="*/ 3383401 h 4292465"/>
                <a:gd name="connsiteX6" fmla="*/ 2144441 w 3839634"/>
                <a:gd name="connsiteY6" fmla="*/ 4231049 h 4292465"/>
                <a:gd name="connsiteX7" fmla="*/ 1695193 w 3839634"/>
                <a:gd name="connsiteY7" fmla="*/ 4231049 h 4292465"/>
                <a:gd name="connsiteX8" fmla="*/ 227944 w 3839634"/>
                <a:gd name="connsiteY8" fmla="*/ 3383401 h 4292465"/>
                <a:gd name="connsiteX9" fmla="*/ 0 w 3839634"/>
                <a:gd name="connsiteY9" fmla="*/ 2993881 h 4292465"/>
                <a:gd name="connsiteX10" fmla="*/ 0 w 3839634"/>
                <a:gd name="connsiteY10" fmla="*/ 1298584 h 4292465"/>
                <a:gd name="connsiteX11" fmla="*/ 227944 w 3839634"/>
                <a:gd name="connsiteY11" fmla="*/ 909064 h 4292465"/>
                <a:gd name="connsiteX12" fmla="*/ 1695193 w 3839634"/>
                <a:gd name="connsiteY12" fmla="*/ 61416 h 4292465"/>
                <a:gd name="connsiteX13" fmla="*/ 1919817 w 3839634"/>
                <a:gd name="connsiteY13" fmla="*/ 0 h 429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39634" h="4292465">
                  <a:moveTo>
                    <a:pt x="1919817" y="0"/>
                  </a:moveTo>
                  <a:cubicBezTo>
                    <a:pt x="1997827" y="0"/>
                    <a:pt x="2075836" y="20472"/>
                    <a:pt x="2144441" y="61416"/>
                  </a:cubicBezTo>
                  <a:lnTo>
                    <a:pt x="3611690" y="909064"/>
                  </a:lnTo>
                  <a:cubicBezTo>
                    <a:pt x="3753325" y="986526"/>
                    <a:pt x="3839634" y="1137022"/>
                    <a:pt x="3839634" y="1298584"/>
                  </a:cubicBezTo>
                  <a:lnTo>
                    <a:pt x="3839634" y="2993881"/>
                  </a:lnTo>
                  <a:cubicBezTo>
                    <a:pt x="3839634" y="3153230"/>
                    <a:pt x="3753325" y="3301513"/>
                    <a:pt x="3611690" y="3383401"/>
                  </a:cubicBezTo>
                  <a:lnTo>
                    <a:pt x="2144441" y="4231049"/>
                  </a:lnTo>
                  <a:cubicBezTo>
                    <a:pt x="2007232" y="4312937"/>
                    <a:pt x="1832402" y="4312937"/>
                    <a:pt x="1695193" y="4231049"/>
                  </a:cubicBezTo>
                  <a:lnTo>
                    <a:pt x="227944" y="3383401"/>
                  </a:lnTo>
                  <a:cubicBezTo>
                    <a:pt x="88522" y="3301513"/>
                    <a:pt x="0" y="3153230"/>
                    <a:pt x="0" y="2993881"/>
                  </a:cubicBezTo>
                  <a:lnTo>
                    <a:pt x="0" y="1298584"/>
                  </a:lnTo>
                  <a:cubicBezTo>
                    <a:pt x="0" y="1137022"/>
                    <a:pt x="88522" y="986526"/>
                    <a:pt x="227944" y="909064"/>
                  </a:cubicBezTo>
                  <a:lnTo>
                    <a:pt x="1695193" y="61416"/>
                  </a:lnTo>
                  <a:cubicBezTo>
                    <a:pt x="1763798" y="20472"/>
                    <a:pt x="1841807" y="0"/>
                    <a:pt x="1919817" y="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defTabSz="914217" hangingPunct="0"/>
              <a:endParaRPr lang="en-US" sz="900" dirty="0">
                <a:solidFill>
                  <a:srgbClr val="747994"/>
                </a:solidFill>
                <a:latin typeface="Poppins" panose="00000500000000000000" pitchFamily="2" charset="0"/>
                <a:ea typeface="Microsoft YaHei" pitchFamily="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FC5409-CF31-4EF1-B2AA-81AEB4DF1B32}"/>
                </a:ext>
              </a:extLst>
            </p:cNvPr>
            <p:cNvSpPr txBox="1"/>
            <p:nvPr/>
          </p:nvSpPr>
          <p:spPr>
            <a:xfrm>
              <a:off x="1424855" y="3576862"/>
              <a:ext cx="934228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Avenir"/>
                  <a:cs typeface="Arial" panose="020B0604020202020204" pitchFamily="34" charset="0"/>
                </a:rPr>
                <a:t>Identified Potential Therapeutic Candidate: </a:t>
              </a:r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  <a:latin typeface="Avenir"/>
                  <a:cs typeface="Arial" panose="020B0604020202020204" pitchFamily="34" charset="0"/>
                </a:rPr>
                <a:t>Localized (Intranasal) lung delivery of PNA-33 resolves lung fibrosis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450AED-50CC-74EB-2A38-6A29429694B0}"/>
              </a:ext>
            </a:extLst>
          </p:cNvPr>
          <p:cNvGrpSpPr/>
          <p:nvPr/>
        </p:nvGrpSpPr>
        <p:grpSpPr>
          <a:xfrm>
            <a:off x="802431" y="2666671"/>
            <a:ext cx="9964714" cy="707886"/>
            <a:chOff x="802430" y="2618401"/>
            <a:chExt cx="9964714" cy="70788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B4EC38-C8BB-4402-81A3-593067B6F7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430" y="2767896"/>
              <a:ext cx="365760" cy="408896"/>
            </a:xfrm>
            <a:custGeom>
              <a:avLst/>
              <a:gdLst>
                <a:gd name="connsiteX0" fmla="*/ 1919817 w 3839634"/>
                <a:gd name="connsiteY0" fmla="*/ 0 h 4292465"/>
                <a:gd name="connsiteX1" fmla="*/ 2144441 w 3839634"/>
                <a:gd name="connsiteY1" fmla="*/ 61416 h 4292465"/>
                <a:gd name="connsiteX2" fmla="*/ 3611690 w 3839634"/>
                <a:gd name="connsiteY2" fmla="*/ 909064 h 4292465"/>
                <a:gd name="connsiteX3" fmla="*/ 3839634 w 3839634"/>
                <a:gd name="connsiteY3" fmla="*/ 1298584 h 4292465"/>
                <a:gd name="connsiteX4" fmla="*/ 3839634 w 3839634"/>
                <a:gd name="connsiteY4" fmla="*/ 2993881 h 4292465"/>
                <a:gd name="connsiteX5" fmla="*/ 3611690 w 3839634"/>
                <a:gd name="connsiteY5" fmla="*/ 3383401 h 4292465"/>
                <a:gd name="connsiteX6" fmla="*/ 2144441 w 3839634"/>
                <a:gd name="connsiteY6" fmla="*/ 4231049 h 4292465"/>
                <a:gd name="connsiteX7" fmla="*/ 1695193 w 3839634"/>
                <a:gd name="connsiteY7" fmla="*/ 4231049 h 4292465"/>
                <a:gd name="connsiteX8" fmla="*/ 227944 w 3839634"/>
                <a:gd name="connsiteY8" fmla="*/ 3383401 h 4292465"/>
                <a:gd name="connsiteX9" fmla="*/ 0 w 3839634"/>
                <a:gd name="connsiteY9" fmla="*/ 2993881 h 4292465"/>
                <a:gd name="connsiteX10" fmla="*/ 0 w 3839634"/>
                <a:gd name="connsiteY10" fmla="*/ 1298584 h 4292465"/>
                <a:gd name="connsiteX11" fmla="*/ 227944 w 3839634"/>
                <a:gd name="connsiteY11" fmla="*/ 909064 h 4292465"/>
                <a:gd name="connsiteX12" fmla="*/ 1695193 w 3839634"/>
                <a:gd name="connsiteY12" fmla="*/ 61416 h 4292465"/>
                <a:gd name="connsiteX13" fmla="*/ 1919817 w 3839634"/>
                <a:gd name="connsiteY13" fmla="*/ 0 h 429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39634" h="4292465">
                  <a:moveTo>
                    <a:pt x="1919817" y="0"/>
                  </a:moveTo>
                  <a:cubicBezTo>
                    <a:pt x="1997827" y="0"/>
                    <a:pt x="2075836" y="20472"/>
                    <a:pt x="2144441" y="61416"/>
                  </a:cubicBezTo>
                  <a:lnTo>
                    <a:pt x="3611690" y="909064"/>
                  </a:lnTo>
                  <a:cubicBezTo>
                    <a:pt x="3753325" y="986526"/>
                    <a:pt x="3839634" y="1137022"/>
                    <a:pt x="3839634" y="1298584"/>
                  </a:cubicBezTo>
                  <a:lnTo>
                    <a:pt x="3839634" y="2993881"/>
                  </a:lnTo>
                  <a:cubicBezTo>
                    <a:pt x="3839634" y="3153230"/>
                    <a:pt x="3753325" y="3301513"/>
                    <a:pt x="3611690" y="3383401"/>
                  </a:cubicBezTo>
                  <a:lnTo>
                    <a:pt x="2144441" y="4231049"/>
                  </a:lnTo>
                  <a:cubicBezTo>
                    <a:pt x="2007232" y="4312937"/>
                    <a:pt x="1832402" y="4312937"/>
                    <a:pt x="1695193" y="4231049"/>
                  </a:cubicBezTo>
                  <a:lnTo>
                    <a:pt x="227944" y="3383401"/>
                  </a:lnTo>
                  <a:cubicBezTo>
                    <a:pt x="88522" y="3301513"/>
                    <a:pt x="0" y="3153230"/>
                    <a:pt x="0" y="2993881"/>
                  </a:cubicBezTo>
                  <a:lnTo>
                    <a:pt x="0" y="1298584"/>
                  </a:lnTo>
                  <a:cubicBezTo>
                    <a:pt x="0" y="1137022"/>
                    <a:pt x="88522" y="986526"/>
                    <a:pt x="227944" y="909064"/>
                  </a:cubicBezTo>
                  <a:lnTo>
                    <a:pt x="1695193" y="61416"/>
                  </a:lnTo>
                  <a:cubicBezTo>
                    <a:pt x="1763798" y="20472"/>
                    <a:pt x="1841807" y="0"/>
                    <a:pt x="1919817" y="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defTabSz="914217" hangingPunct="0"/>
              <a:endParaRPr lang="en-US" sz="900" dirty="0">
                <a:solidFill>
                  <a:srgbClr val="747994"/>
                </a:solidFill>
                <a:latin typeface="Poppins" panose="00000500000000000000" pitchFamily="2" charset="0"/>
                <a:ea typeface="Microsoft YaHei" pitchFamily="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84F2EA-E536-411E-92D1-DA115ECF50D3}"/>
                </a:ext>
              </a:extLst>
            </p:cNvPr>
            <p:cNvSpPr txBox="1"/>
            <p:nvPr/>
          </p:nvSpPr>
          <p:spPr>
            <a:xfrm>
              <a:off x="1424855" y="2618401"/>
              <a:ext cx="934228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Avenir"/>
                  <a:cs typeface="Arial" panose="020B0604020202020204" pitchFamily="34" charset="0"/>
                </a:rPr>
                <a:t>Novel Mechanism of Action: </a:t>
              </a:r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  <a:latin typeface="Avenir"/>
                  <a:cs typeface="Arial" panose="020B0604020202020204" pitchFamily="34" charset="0"/>
                </a:rPr>
                <a:t>Altering profibrotic MQ signature, Improving mitochondrial homeostasis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FC1A89-6599-1302-FE8C-50C7B2ABFDF1}"/>
              </a:ext>
            </a:extLst>
          </p:cNvPr>
          <p:cNvGrpSpPr/>
          <p:nvPr/>
        </p:nvGrpSpPr>
        <p:grpSpPr>
          <a:xfrm>
            <a:off x="802431" y="1401122"/>
            <a:ext cx="9964713" cy="1015663"/>
            <a:chOff x="802430" y="1401122"/>
            <a:chExt cx="9964713" cy="101566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F03E3-2708-4F47-9173-6CB4DD3AC7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430" y="1704505"/>
              <a:ext cx="365760" cy="408896"/>
            </a:xfrm>
            <a:custGeom>
              <a:avLst/>
              <a:gdLst>
                <a:gd name="connsiteX0" fmla="*/ 1919817 w 3839634"/>
                <a:gd name="connsiteY0" fmla="*/ 0 h 4292465"/>
                <a:gd name="connsiteX1" fmla="*/ 2144441 w 3839634"/>
                <a:gd name="connsiteY1" fmla="*/ 61416 h 4292465"/>
                <a:gd name="connsiteX2" fmla="*/ 3611690 w 3839634"/>
                <a:gd name="connsiteY2" fmla="*/ 909064 h 4292465"/>
                <a:gd name="connsiteX3" fmla="*/ 3839634 w 3839634"/>
                <a:gd name="connsiteY3" fmla="*/ 1298584 h 4292465"/>
                <a:gd name="connsiteX4" fmla="*/ 3839634 w 3839634"/>
                <a:gd name="connsiteY4" fmla="*/ 2993881 h 4292465"/>
                <a:gd name="connsiteX5" fmla="*/ 3611690 w 3839634"/>
                <a:gd name="connsiteY5" fmla="*/ 3383401 h 4292465"/>
                <a:gd name="connsiteX6" fmla="*/ 2144441 w 3839634"/>
                <a:gd name="connsiteY6" fmla="*/ 4231049 h 4292465"/>
                <a:gd name="connsiteX7" fmla="*/ 1695193 w 3839634"/>
                <a:gd name="connsiteY7" fmla="*/ 4231049 h 4292465"/>
                <a:gd name="connsiteX8" fmla="*/ 227944 w 3839634"/>
                <a:gd name="connsiteY8" fmla="*/ 3383401 h 4292465"/>
                <a:gd name="connsiteX9" fmla="*/ 0 w 3839634"/>
                <a:gd name="connsiteY9" fmla="*/ 2993881 h 4292465"/>
                <a:gd name="connsiteX10" fmla="*/ 0 w 3839634"/>
                <a:gd name="connsiteY10" fmla="*/ 1298584 h 4292465"/>
                <a:gd name="connsiteX11" fmla="*/ 227944 w 3839634"/>
                <a:gd name="connsiteY11" fmla="*/ 909064 h 4292465"/>
                <a:gd name="connsiteX12" fmla="*/ 1695193 w 3839634"/>
                <a:gd name="connsiteY12" fmla="*/ 61416 h 4292465"/>
                <a:gd name="connsiteX13" fmla="*/ 1919817 w 3839634"/>
                <a:gd name="connsiteY13" fmla="*/ 0 h 429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39634" h="4292465">
                  <a:moveTo>
                    <a:pt x="1919817" y="0"/>
                  </a:moveTo>
                  <a:cubicBezTo>
                    <a:pt x="1997827" y="0"/>
                    <a:pt x="2075836" y="20472"/>
                    <a:pt x="2144441" y="61416"/>
                  </a:cubicBezTo>
                  <a:lnTo>
                    <a:pt x="3611690" y="909064"/>
                  </a:lnTo>
                  <a:cubicBezTo>
                    <a:pt x="3753325" y="986526"/>
                    <a:pt x="3839634" y="1137022"/>
                    <a:pt x="3839634" y="1298584"/>
                  </a:cubicBezTo>
                  <a:lnTo>
                    <a:pt x="3839634" y="2993881"/>
                  </a:lnTo>
                  <a:cubicBezTo>
                    <a:pt x="3839634" y="3153230"/>
                    <a:pt x="3753325" y="3301513"/>
                    <a:pt x="3611690" y="3383401"/>
                  </a:cubicBezTo>
                  <a:lnTo>
                    <a:pt x="2144441" y="4231049"/>
                  </a:lnTo>
                  <a:cubicBezTo>
                    <a:pt x="2007232" y="4312937"/>
                    <a:pt x="1832402" y="4312937"/>
                    <a:pt x="1695193" y="4231049"/>
                  </a:cubicBezTo>
                  <a:lnTo>
                    <a:pt x="227944" y="3383401"/>
                  </a:lnTo>
                  <a:cubicBezTo>
                    <a:pt x="88522" y="3301513"/>
                    <a:pt x="0" y="3153230"/>
                    <a:pt x="0" y="2993881"/>
                  </a:cubicBezTo>
                  <a:lnTo>
                    <a:pt x="0" y="1298584"/>
                  </a:lnTo>
                  <a:cubicBezTo>
                    <a:pt x="0" y="1137022"/>
                    <a:pt x="88522" y="986526"/>
                    <a:pt x="227944" y="909064"/>
                  </a:cubicBezTo>
                  <a:lnTo>
                    <a:pt x="1695193" y="61416"/>
                  </a:lnTo>
                  <a:cubicBezTo>
                    <a:pt x="1763798" y="20472"/>
                    <a:pt x="1841807" y="0"/>
                    <a:pt x="1919817" y="0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defTabSz="914217" hangingPunct="0"/>
              <a:endParaRPr lang="en-US" sz="900" dirty="0">
                <a:solidFill>
                  <a:srgbClr val="747994"/>
                </a:solidFill>
                <a:latin typeface="Poppins" panose="00000500000000000000" pitchFamily="2" charset="0"/>
                <a:ea typeface="Microsoft YaHei" pitchFamily="2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698613-EC75-4F3A-BCB4-F7D68AE1FFD1}"/>
                </a:ext>
              </a:extLst>
            </p:cNvPr>
            <p:cNvSpPr txBox="1"/>
            <p:nvPr/>
          </p:nvSpPr>
          <p:spPr>
            <a:xfrm>
              <a:off x="1424854" y="1401122"/>
              <a:ext cx="934228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Avenir"/>
                  <a:cs typeface="Arial" panose="020B0604020202020204" pitchFamily="34" charset="0"/>
                </a:rPr>
                <a:t>Innovative Approach with new IP: </a:t>
              </a:r>
              <a:r>
                <a:rPr lang="en-US" sz="2000" u="sng" dirty="0">
                  <a:solidFill>
                    <a:schemeClr val="tx1">
                      <a:lumMod val="75000"/>
                    </a:schemeClr>
                  </a:solidFill>
                  <a:latin typeface="Avenir"/>
                  <a:cs typeface="Arial" panose="020B0604020202020204" pitchFamily="34" charset="0"/>
                </a:rPr>
                <a:t>Macrophages targeted therapy </a:t>
              </a:r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  <a:latin typeface="Avenir"/>
                  <a:cs typeface="Arial" panose="020B0604020202020204" pitchFamily="34" charset="0"/>
                </a:rPr>
                <a:t>for pulmonary fibrosis (Stable compound, efficacious, well recognized, safe, easy to modify). Yale has filed patent for PF (Methods of use, application &amp; formulation)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BA72D6-33A0-5C96-3E5C-076F10ABB4BD}"/>
              </a:ext>
            </a:extLst>
          </p:cNvPr>
          <p:cNvGrpSpPr/>
          <p:nvPr/>
        </p:nvGrpSpPr>
        <p:grpSpPr>
          <a:xfrm>
            <a:off x="802431" y="4582216"/>
            <a:ext cx="9964714" cy="1260245"/>
            <a:chOff x="802430" y="4582216"/>
            <a:chExt cx="9964714" cy="126024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FBC2735-4C79-4254-B0A8-E3FD0EDEC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430" y="5433565"/>
              <a:ext cx="365760" cy="408896"/>
            </a:xfrm>
            <a:custGeom>
              <a:avLst/>
              <a:gdLst>
                <a:gd name="connsiteX0" fmla="*/ 1919817 w 3839634"/>
                <a:gd name="connsiteY0" fmla="*/ 0 h 4292465"/>
                <a:gd name="connsiteX1" fmla="*/ 2144441 w 3839634"/>
                <a:gd name="connsiteY1" fmla="*/ 61416 h 4292465"/>
                <a:gd name="connsiteX2" fmla="*/ 3611690 w 3839634"/>
                <a:gd name="connsiteY2" fmla="*/ 909064 h 4292465"/>
                <a:gd name="connsiteX3" fmla="*/ 3839634 w 3839634"/>
                <a:gd name="connsiteY3" fmla="*/ 1298584 h 4292465"/>
                <a:gd name="connsiteX4" fmla="*/ 3839634 w 3839634"/>
                <a:gd name="connsiteY4" fmla="*/ 2993881 h 4292465"/>
                <a:gd name="connsiteX5" fmla="*/ 3611690 w 3839634"/>
                <a:gd name="connsiteY5" fmla="*/ 3383401 h 4292465"/>
                <a:gd name="connsiteX6" fmla="*/ 2144441 w 3839634"/>
                <a:gd name="connsiteY6" fmla="*/ 4231049 h 4292465"/>
                <a:gd name="connsiteX7" fmla="*/ 1695193 w 3839634"/>
                <a:gd name="connsiteY7" fmla="*/ 4231049 h 4292465"/>
                <a:gd name="connsiteX8" fmla="*/ 227944 w 3839634"/>
                <a:gd name="connsiteY8" fmla="*/ 3383401 h 4292465"/>
                <a:gd name="connsiteX9" fmla="*/ 0 w 3839634"/>
                <a:gd name="connsiteY9" fmla="*/ 2993881 h 4292465"/>
                <a:gd name="connsiteX10" fmla="*/ 0 w 3839634"/>
                <a:gd name="connsiteY10" fmla="*/ 1298584 h 4292465"/>
                <a:gd name="connsiteX11" fmla="*/ 227944 w 3839634"/>
                <a:gd name="connsiteY11" fmla="*/ 909064 h 4292465"/>
                <a:gd name="connsiteX12" fmla="*/ 1695193 w 3839634"/>
                <a:gd name="connsiteY12" fmla="*/ 61416 h 4292465"/>
                <a:gd name="connsiteX13" fmla="*/ 1919817 w 3839634"/>
                <a:gd name="connsiteY13" fmla="*/ 0 h 429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39634" h="4292465">
                  <a:moveTo>
                    <a:pt x="1919817" y="0"/>
                  </a:moveTo>
                  <a:cubicBezTo>
                    <a:pt x="1997827" y="0"/>
                    <a:pt x="2075836" y="20472"/>
                    <a:pt x="2144441" y="61416"/>
                  </a:cubicBezTo>
                  <a:lnTo>
                    <a:pt x="3611690" y="909064"/>
                  </a:lnTo>
                  <a:cubicBezTo>
                    <a:pt x="3753325" y="986526"/>
                    <a:pt x="3839634" y="1137022"/>
                    <a:pt x="3839634" y="1298584"/>
                  </a:cubicBezTo>
                  <a:lnTo>
                    <a:pt x="3839634" y="2993881"/>
                  </a:lnTo>
                  <a:cubicBezTo>
                    <a:pt x="3839634" y="3153230"/>
                    <a:pt x="3753325" y="3301513"/>
                    <a:pt x="3611690" y="3383401"/>
                  </a:cubicBezTo>
                  <a:lnTo>
                    <a:pt x="2144441" y="4231049"/>
                  </a:lnTo>
                  <a:cubicBezTo>
                    <a:pt x="2007232" y="4312937"/>
                    <a:pt x="1832402" y="4312937"/>
                    <a:pt x="1695193" y="4231049"/>
                  </a:cubicBezTo>
                  <a:lnTo>
                    <a:pt x="227944" y="3383401"/>
                  </a:lnTo>
                  <a:cubicBezTo>
                    <a:pt x="88522" y="3301513"/>
                    <a:pt x="0" y="3153230"/>
                    <a:pt x="0" y="2993881"/>
                  </a:cubicBezTo>
                  <a:lnTo>
                    <a:pt x="0" y="1298584"/>
                  </a:lnTo>
                  <a:cubicBezTo>
                    <a:pt x="0" y="1137022"/>
                    <a:pt x="88522" y="986526"/>
                    <a:pt x="227944" y="909064"/>
                  </a:cubicBezTo>
                  <a:lnTo>
                    <a:pt x="1695193" y="61416"/>
                  </a:lnTo>
                  <a:cubicBezTo>
                    <a:pt x="1763798" y="20472"/>
                    <a:pt x="1841807" y="0"/>
                    <a:pt x="1919817" y="0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defTabSz="914217" hangingPunct="0"/>
              <a:endParaRPr lang="en-US" sz="900" dirty="0">
                <a:solidFill>
                  <a:srgbClr val="747994"/>
                </a:solidFill>
                <a:latin typeface="Poppins" panose="00000500000000000000" pitchFamily="2" charset="0"/>
                <a:ea typeface="Microsoft YaHei" pitchFamily="2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DE83B9-733C-CE6B-A396-BF59FB254E30}"/>
                </a:ext>
              </a:extLst>
            </p:cNvPr>
            <p:cNvGrpSpPr/>
            <p:nvPr/>
          </p:nvGrpSpPr>
          <p:grpSpPr>
            <a:xfrm>
              <a:off x="802430" y="4582216"/>
              <a:ext cx="9964714" cy="564001"/>
              <a:chOff x="802430" y="4582216"/>
              <a:chExt cx="9964714" cy="56400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B18CF59-BD84-4448-BFCE-DEB2458BF6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2430" y="4659768"/>
                <a:ext cx="365760" cy="408896"/>
              </a:xfrm>
              <a:custGeom>
                <a:avLst/>
                <a:gdLst>
                  <a:gd name="connsiteX0" fmla="*/ 1919817 w 3839634"/>
                  <a:gd name="connsiteY0" fmla="*/ 0 h 4292465"/>
                  <a:gd name="connsiteX1" fmla="*/ 2144441 w 3839634"/>
                  <a:gd name="connsiteY1" fmla="*/ 61416 h 4292465"/>
                  <a:gd name="connsiteX2" fmla="*/ 3611690 w 3839634"/>
                  <a:gd name="connsiteY2" fmla="*/ 909064 h 4292465"/>
                  <a:gd name="connsiteX3" fmla="*/ 3839634 w 3839634"/>
                  <a:gd name="connsiteY3" fmla="*/ 1298584 h 4292465"/>
                  <a:gd name="connsiteX4" fmla="*/ 3839634 w 3839634"/>
                  <a:gd name="connsiteY4" fmla="*/ 2993881 h 4292465"/>
                  <a:gd name="connsiteX5" fmla="*/ 3611690 w 3839634"/>
                  <a:gd name="connsiteY5" fmla="*/ 3383401 h 4292465"/>
                  <a:gd name="connsiteX6" fmla="*/ 2144441 w 3839634"/>
                  <a:gd name="connsiteY6" fmla="*/ 4231049 h 4292465"/>
                  <a:gd name="connsiteX7" fmla="*/ 1695193 w 3839634"/>
                  <a:gd name="connsiteY7" fmla="*/ 4231049 h 4292465"/>
                  <a:gd name="connsiteX8" fmla="*/ 227944 w 3839634"/>
                  <a:gd name="connsiteY8" fmla="*/ 3383401 h 4292465"/>
                  <a:gd name="connsiteX9" fmla="*/ 0 w 3839634"/>
                  <a:gd name="connsiteY9" fmla="*/ 2993881 h 4292465"/>
                  <a:gd name="connsiteX10" fmla="*/ 0 w 3839634"/>
                  <a:gd name="connsiteY10" fmla="*/ 1298584 h 4292465"/>
                  <a:gd name="connsiteX11" fmla="*/ 227944 w 3839634"/>
                  <a:gd name="connsiteY11" fmla="*/ 909064 h 4292465"/>
                  <a:gd name="connsiteX12" fmla="*/ 1695193 w 3839634"/>
                  <a:gd name="connsiteY12" fmla="*/ 61416 h 4292465"/>
                  <a:gd name="connsiteX13" fmla="*/ 1919817 w 3839634"/>
                  <a:gd name="connsiteY13" fmla="*/ 0 h 429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39634" h="4292465">
                    <a:moveTo>
                      <a:pt x="1919817" y="0"/>
                    </a:moveTo>
                    <a:cubicBezTo>
                      <a:pt x="1997827" y="0"/>
                      <a:pt x="2075836" y="20472"/>
                      <a:pt x="2144441" y="61416"/>
                    </a:cubicBezTo>
                    <a:lnTo>
                      <a:pt x="3611690" y="909064"/>
                    </a:lnTo>
                    <a:cubicBezTo>
                      <a:pt x="3753325" y="986526"/>
                      <a:pt x="3839634" y="1137022"/>
                      <a:pt x="3839634" y="1298584"/>
                    </a:cubicBezTo>
                    <a:lnTo>
                      <a:pt x="3839634" y="2993881"/>
                    </a:lnTo>
                    <a:cubicBezTo>
                      <a:pt x="3839634" y="3153230"/>
                      <a:pt x="3753325" y="3301513"/>
                      <a:pt x="3611690" y="3383401"/>
                    </a:cubicBezTo>
                    <a:lnTo>
                      <a:pt x="2144441" y="4231049"/>
                    </a:lnTo>
                    <a:cubicBezTo>
                      <a:pt x="2007232" y="4312937"/>
                      <a:pt x="1832402" y="4312937"/>
                      <a:pt x="1695193" y="4231049"/>
                    </a:cubicBezTo>
                    <a:lnTo>
                      <a:pt x="227944" y="3383401"/>
                    </a:lnTo>
                    <a:cubicBezTo>
                      <a:pt x="88522" y="3301513"/>
                      <a:pt x="0" y="3153230"/>
                      <a:pt x="0" y="2993881"/>
                    </a:cubicBezTo>
                    <a:lnTo>
                      <a:pt x="0" y="1298584"/>
                    </a:lnTo>
                    <a:cubicBezTo>
                      <a:pt x="0" y="1137022"/>
                      <a:pt x="88522" y="986526"/>
                      <a:pt x="227944" y="909064"/>
                    </a:cubicBezTo>
                    <a:lnTo>
                      <a:pt x="1695193" y="61416"/>
                    </a:lnTo>
                    <a:cubicBezTo>
                      <a:pt x="1763798" y="20472"/>
                      <a:pt x="1841807" y="0"/>
                      <a:pt x="19198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square" lIns="45000" tIns="22500" rIns="45000" bIns="22500" anchor="ctr" anchorCtr="1" compatLnSpc="0">
                <a:noAutofit/>
              </a:bodyPr>
              <a:lstStyle/>
              <a:p>
                <a:pPr defTabSz="914217" hangingPunct="0"/>
                <a:endParaRPr lang="en-US" sz="900" dirty="0">
                  <a:solidFill>
                    <a:srgbClr val="747994"/>
                  </a:solidFill>
                  <a:latin typeface="Poppins" panose="00000500000000000000" pitchFamily="2" charset="0"/>
                  <a:ea typeface="Microsoft YaHei" pitchFamily="2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F8EEAC-B125-4480-B4CC-70D67C6F6B02}"/>
                  </a:ext>
                </a:extLst>
              </p:cNvPr>
              <p:cNvSpPr txBox="1"/>
              <p:nvPr/>
            </p:nvSpPr>
            <p:spPr>
              <a:xfrm>
                <a:off x="1424855" y="4582216"/>
                <a:ext cx="9342289" cy="5640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914217">
                  <a:lnSpc>
                    <a:spcPts val="1800"/>
                  </a:lnSpc>
                </a:pPr>
                <a:r>
                  <a:rPr lang="en-US" sz="2000" b="1" spc="-10" dirty="0">
                    <a:solidFill>
                      <a:schemeClr val="tx1">
                        <a:lumMod val="75000"/>
                      </a:schemeClr>
                    </a:solidFill>
                    <a:latin typeface="Avenir" panose="02000503020000020003"/>
                    <a:cs typeface="Poppins" pitchFamily="2" charset="77"/>
                  </a:rPr>
                  <a:t>Next Steps to Optimize Candidate: </a:t>
                </a:r>
                <a:r>
                  <a:rPr lang="en-US" sz="2000" spc="-10" dirty="0">
                    <a:solidFill>
                      <a:schemeClr val="tx1">
                        <a:lumMod val="75000"/>
                      </a:schemeClr>
                    </a:solidFill>
                    <a:latin typeface="Avenir" panose="02000503020000020003"/>
                    <a:cs typeface="Poppins" pitchFamily="2" charset="77"/>
                  </a:rPr>
                  <a:t>Need </a:t>
                </a:r>
                <a:r>
                  <a:rPr lang="en-US" sz="2000" spc="-10" dirty="0" err="1">
                    <a:solidFill>
                      <a:schemeClr val="tx1">
                        <a:lumMod val="75000"/>
                      </a:schemeClr>
                    </a:solidFill>
                    <a:latin typeface="Avenir" panose="02000503020000020003"/>
                    <a:cs typeface="Poppins" pitchFamily="2" charset="77"/>
                  </a:rPr>
                  <a:t>Blavatnik</a:t>
                </a:r>
                <a:r>
                  <a:rPr lang="en-US" sz="2000" spc="-10" dirty="0">
                    <a:solidFill>
                      <a:schemeClr val="tx1">
                        <a:lumMod val="75000"/>
                      </a:schemeClr>
                    </a:solidFill>
                    <a:latin typeface="Avenir" panose="02000503020000020003"/>
                    <a:cs typeface="Poppins" pitchFamily="2" charset="77"/>
                  </a:rPr>
                  <a:t> funding for dose optimization, oral formulation, PK/PD, Toxicity and IND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AE0419-E5AA-421A-88A7-630B769AD2B0}"/>
                </a:ext>
              </a:extLst>
            </p:cNvPr>
            <p:cNvSpPr txBox="1"/>
            <p:nvPr/>
          </p:nvSpPr>
          <p:spPr>
            <a:xfrm>
              <a:off x="1424855" y="5471429"/>
              <a:ext cx="9342289" cy="3331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217">
                <a:lnSpc>
                  <a:spcPts val="1800"/>
                </a:lnSpc>
              </a:pP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Avenir" panose="02000503020000020003"/>
                  <a:cs typeface="Arial" panose="020B0604020202020204" pitchFamily="34" charset="0"/>
                </a:rPr>
                <a:t>Potential for IND Enablement in 3 Years: </a:t>
              </a:r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  <a:latin typeface="Avenir" panose="02000503020000020003"/>
                  <a:cs typeface="Arial" panose="020B0604020202020204" pitchFamily="34" charset="0"/>
                </a:rPr>
                <a:t>Plausible case that the road to humans is open</a:t>
              </a:r>
              <a:endParaRPr lang="en-US" sz="2000" spc="-10" dirty="0">
                <a:solidFill>
                  <a:schemeClr val="tx1">
                    <a:lumMod val="75000"/>
                  </a:schemeClr>
                </a:solidFill>
                <a:latin typeface="Avenir" panose="02000503020000020003"/>
                <a:cs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0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">
            <a:extLst>
              <a:ext uri="{FF2B5EF4-FFF2-40B4-BE49-F238E27FC236}">
                <a16:creationId xmlns:a16="http://schemas.microsoft.com/office/drawing/2014/main" id="{493A0CB4-7E0D-564C-9E73-AE6788EEE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" y="2034162"/>
            <a:ext cx="12191169" cy="444983"/>
          </a:xfrm>
          <a:custGeom>
            <a:avLst/>
            <a:gdLst>
              <a:gd name="T0" fmla="*/ 0 w 19570"/>
              <a:gd name="T1" fmla="*/ 712 h 713"/>
              <a:gd name="T2" fmla="*/ 19569 w 19570"/>
              <a:gd name="T3" fmla="*/ 712 h 713"/>
              <a:gd name="T4" fmla="*/ 19569 w 19570"/>
              <a:gd name="T5" fmla="*/ 0 h 713"/>
              <a:gd name="T6" fmla="*/ 0 w 19570"/>
              <a:gd name="T7" fmla="*/ 0 h 713"/>
              <a:gd name="T8" fmla="*/ 0 w 19570"/>
              <a:gd name="T9" fmla="*/ 712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70" h="713">
                <a:moveTo>
                  <a:pt x="0" y="712"/>
                </a:moveTo>
                <a:lnTo>
                  <a:pt x="19569" y="712"/>
                </a:lnTo>
                <a:lnTo>
                  <a:pt x="19569" y="0"/>
                </a:lnTo>
                <a:lnTo>
                  <a:pt x="0" y="0"/>
                </a:lnTo>
                <a:lnTo>
                  <a:pt x="0" y="712"/>
                </a:lnTo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25" name="Freeform 325">
            <a:extLst>
              <a:ext uri="{FF2B5EF4-FFF2-40B4-BE49-F238E27FC236}">
                <a16:creationId xmlns:a16="http://schemas.microsoft.com/office/drawing/2014/main" id="{9ED66E3A-00FC-A24F-A339-C8FA7594A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253" y="2036191"/>
            <a:ext cx="3789301" cy="444983"/>
          </a:xfrm>
          <a:custGeom>
            <a:avLst/>
            <a:gdLst>
              <a:gd name="T0" fmla="*/ 3324 w 3857"/>
              <a:gd name="T1" fmla="*/ 0 h 713"/>
              <a:gd name="T2" fmla="*/ 0 w 3857"/>
              <a:gd name="T3" fmla="*/ 0 h 713"/>
              <a:gd name="T4" fmla="*/ 0 w 3857"/>
              <a:gd name="T5" fmla="*/ 712 h 713"/>
              <a:gd name="T6" fmla="*/ 3324 w 3857"/>
              <a:gd name="T7" fmla="*/ 712 h 713"/>
              <a:gd name="T8" fmla="*/ 3856 w 3857"/>
              <a:gd name="T9" fmla="*/ 356 h 713"/>
              <a:gd name="T10" fmla="*/ 3324 w 3857"/>
              <a:gd name="T11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57" h="713">
                <a:moveTo>
                  <a:pt x="3324" y="0"/>
                </a:moveTo>
                <a:lnTo>
                  <a:pt x="0" y="0"/>
                </a:lnTo>
                <a:lnTo>
                  <a:pt x="0" y="712"/>
                </a:lnTo>
                <a:lnTo>
                  <a:pt x="3324" y="712"/>
                </a:lnTo>
                <a:lnTo>
                  <a:pt x="3856" y="356"/>
                </a:lnTo>
                <a:lnTo>
                  <a:pt x="3324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26" name="Freeform 326">
            <a:extLst>
              <a:ext uri="{FF2B5EF4-FFF2-40B4-BE49-F238E27FC236}">
                <a16:creationId xmlns:a16="http://schemas.microsoft.com/office/drawing/2014/main" id="{5F841A19-0601-1A43-9035-68613F68A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430" y="2034162"/>
            <a:ext cx="2746" cy="444983"/>
          </a:xfrm>
          <a:custGeom>
            <a:avLst/>
            <a:gdLst>
              <a:gd name="T0" fmla="*/ 0 w 1"/>
              <a:gd name="T1" fmla="*/ 712 h 713"/>
              <a:gd name="T2" fmla="*/ 0 w 1"/>
              <a:gd name="T3" fmla="*/ 0 h 713"/>
              <a:gd name="T4" fmla="*/ 0 w 1"/>
              <a:gd name="T5" fmla="*/ 712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713">
                <a:moveTo>
                  <a:pt x="0" y="712"/>
                </a:moveTo>
                <a:lnTo>
                  <a:pt x="0" y="0"/>
                </a:lnTo>
                <a:lnTo>
                  <a:pt x="0" y="712"/>
                </a:lnTo>
              </a:path>
            </a:pathLst>
          </a:custGeom>
          <a:solidFill>
            <a:srgbClr val="5C9E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5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27" name="Freeform 327">
            <a:extLst>
              <a:ext uri="{FF2B5EF4-FFF2-40B4-BE49-F238E27FC236}">
                <a16:creationId xmlns:a16="http://schemas.microsoft.com/office/drawing/2014/main" id="{4A4EF78F-4E4B-FD4C-8022-3041B18AF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969" y="2036192"/>
            <a:ext cx="3932087" cy="444983"/>
          </a:xfrm>
          <a:custGeom>
            <a:avLst/>
            <a:gdLst>
              <a:gd name="T0" fmla="*/ 3325 w 3857"/>
              <a:gd name="T1" fmla="*/ 0 h 713"/>
              <a:gd name="T2" fmla="*/ 0 w 3857"/>
              <a:gd name="T3" fmla="*/ 0 h 713"/>
              <a:gd name="T4" fmla="*/ 532 w 3857"/>
              <a:gd name="T5" fmla="*/ 356 h 713"/>
              <a:gd name="T6" fmla="*/ 0 w 3857"/>
              <a:gd name="T7" fmla="*/ 712 h 713"/>
              <a:gd name="T8" fmla="*/ 3325 w 3857"/>
              <a:gd name="T9" fmla="*/ 712 h 713"/>
              <a:gd name="T10" fmla="*/ 3856 w 3857"/>
              <a:gd name="T11" fmla="*/ 356 h 713"/>
              <a:gd name="T12" fmla="*/ 3325 w 3857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7" h="713">
                <a:moveTo>
                  <a:pt x="3325" y="0"/>
                </a:moveTo>
                <a:lnTo>
                  <a:pt x="0" y="0"/>
                </a:lnTo>
                <a:lnTo>
                  <a:pt x="532" y="356"/>
                </a:lnTo>
                <a:lnTo>
                  <a:pt x="0" y="712"/>
                </a:lnTo>
                <a:lnTo>
                  <a:pt x="3325" y="712"/>
                </a:lnTo>
                <a:lnTo>
                  <a:pt x="3856" y="356"/>
                </a:lnTo>
                <a:lnTo>
                  <a:pt x="3325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28" name="Freeform 348">
            <a:extLst>
              <a:ext uri="{FF2B5EF4-FFF2-40B4-BE49-F238E27FC236}">
                <a16:creationId xmlns:a16="http://schemas.microsoft.com/office/drawing/2014/main" id="{115033F1-F43A-2848-94CB-EDC524A8E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988" y="2556155"/>
            <a:ext cx="45719" cy="3533749"/>
          </a:xfrm>
          <a:custGeom>
            <a:avLst/>
            <a:gdLst>
              <a:gd name="T0" fmla="*/ 0 w 12"/>
              <a:gd name="T1" fmla="*/ 3805 h 3806"/>
              <a:gd name="T2" fmla="*/ 11 w 12"/>
              <a:gd name="T3" fmla="*/ 3805 h 3806"/>
              <a:gd name="T4" fmla="*/ 11 w 12"/>
              <a:gd name="T5" fmla="*/ 0 h 3806"/>
              <a:gd name="T6" fmla="*/ 0 w 12"/>
              <a:gd name="T7" fmla="*/ 0 h 3806"/>
              <a:gd name="T8" fmla="*/ 0 w 12"/>
              <a:gd name="T9" fmla="*/ 3805 h 3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3806">
                <a:moveTo>
                  <a:pt x="0" y="3805"/>
                </a:moveTo>
                <a:lnTo>
                  <a:pt x="11" y="3805"/>
                </a:lnTo>
                <a:lnTo>
                  <a:pt x="11" y="0"/>
                </a:lnTo>
                <a:lnTo>
                  <a:pt x="0" y="0"/>
                </a:lnTo>
                <a:lnTo>
                  <a:pt x="0" y="3805"/>
                </a:lnTo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37" name="Freeform 357">
            <a:extLst>
              <a:ext uri="{FF2B5EF4-FFF2-40B4-BE49-F238E27FC236}">
                <a16:creationId xmlns:a16="http://schemas.microsoft.com/office/drawing/2014/main" id="{CD6C6DF7-EF6A-034D-BF7D-F221963F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76" y="2695495"/>
            <a:ext cx="607046" cy="497174"/>
          </a:xfrm>
          <a:custGeom>
            <a:avLst/>
            <a:gdLst>
              <a:gd name="T0" fmla="*/ 376 w 974"/>
              <a:gd name="T1" fmla="*/ 220 h 797"/>
              <a:gd name="T2" fmla="*/ 398 w 974"/>
              <a:gd name="T3" fmla="*/ 198 h 797"/>
              <a:gd name="T4" fmla="*/ 376 w 974"/>
              <a:gd name="T5" fmla="*/ 176 h 797"/>
              <a:gd name="T6" fmla="*/ 243 w 974"/>
              <a:gd name="T7" fmla="*/ 176 h 797"/>
              <a:gd name="T8" fmla="*/ 221 w 974"/>
              <a:gd name="T9" fmla="*/ 198 h 797"/>
              <a:gd name="T10" fmla="*/ 243 w 974"/>
              <a:gd name="T11" fmla="*/ 309 h 797"/>
              <a:gd name="T12" fmla="*/ 287 w 974"/>
              <a:gd name="T13" fmla="*/ 309 h 797"/>
              <a:gd name="T14" fmla="*/ 310 w 974"/>
              <a:gd name="T15" fmla="*/ 287 h 797"/>
              <a:gd name="T16" fmla="*/ 243 w 974"/>
              <a:gd name="T17" fmla="*/ 265 h 797"/>
              <a:gd name="T18" fmla="*/ 221 w 974"/>
              <a:gd name="T19" fmla="*/ 287 h 797"/>
              <a:gd name="T20" fmla="*/ 243 w 974"/>
              <a:gd name="T21" fmla="*/ 309 h 797"/>
              <a:gd name="T22" fmla="*/ 840 w 974"/>
              <a:gd name="T23" fmla="*/ 751 h 797"/>
              <a:gd name="T24" fmla="*/ 840 w 974"/>
              <a:gd name="T25" fmla="*/ 663 h 797"/>
              <a:gd name="T26" fmla="*/ 863 w 974"/>
              <a:gd name="T27" fmla="*/ 641 h 797"/>
              <a:gd name="T28" fmla="*/ 840 w 974"/>
              <a:gd name="T29" fmla="*/ 132 h 797"/>
              <a:gd name="T30" fmla="*/ 929 w 974"/>
              <a:gd name="T31" fmla="*/ 751 h 797"/>
              <a:gd name="T32" fmla="*/ 796 w 974"/>
              <a:gd name="T33" fmla="*/ 619 h 797"/>
              <a:gd name="T34" fmla="*/ 774 w 974"/>
              <a:gd name="T35" fmla="*/ 641 h 797"/>
              <a:gd name="T36" fmla="*/ 796 w 974"/>
              <a:gd name="T37" fmla="*/ 751 h 797"/>
              <a:gd name="T38" fmla="*/ 177 w 974"/>
              <a:gd name="T39" fmla="*/ 663 h 797"/>
              <a:gd name="T40" fmla="*/ 199 w 974"/>
              <a:gd name="T41" fmla="*/ 641 h 797"/>
              <a:gd name="T42" fmla="*/ 177 w 974"/>
              <a:gd name="T43" fmla="*/ 619 h 797"/>
              <a:gd name="T44" fmla="*/ 796 w 974"/>
              <a:gd name="T45" fmla="*/ 132 h 797"/>
              <a:gd name="T46" fmla="*/ 132 w 974"/>
              <a:gd name="T47" fmla="*/ 619 h 797"/>
              <a:gd name="T48" fmla="*/ 110 w 974"/>
              <a:gd name="T49" fmla="*/ 641 h 797"/>
              <a:gd name="T50" fmla="*/ 132 w 974"/>
              <a:gd name="T51" fmla="*/ 663 h 797"/>
              <a:gd name="T52" fmla="*/ 44 w 974"/>
              <a:gd name="T53" fmla="*/ 751 h 797"/>
              <a:gd name="T54" fmla="*/ 132 w 974"/>
              <a:gd name="T55" fmla="*/ 132 h 797"/>
              <a:gd name="T56" fmla="*/ 398 w 974"/>
              <a:gd name="T57" fmla="*/ 44 h 797"/>
              <a:gd name="T58" fmla="*/ 575 w 974"/>
              <a:gd name="T59" fmla="*/ 44 h 797"/>
              <a:gd name="T60" fmla="*/ 354 w 974"/>
              <a:gd name="T61" fmla="*/ 88 h 797"/>
              <a:gd name="T62" fmla="*/ 398 w 974"/>
              <a:gd name="T63" fmla="*/ 44 h 797"/>
              <a:gd name="T64" fmla="*/ 663 w 974"/>
              <a:gd name="T65" fmla="*/ 88 h 797"/>
              <a:gd name="T66" fmla="*/ 575 w 974"/>
              <a:gd name="T67" fmla="*/ 0 h 797"/>
              <a:gd name="T68" fmla="*/ 398 w 974"/>
              <a:gd name="T69" fmla="*/ 0 h 797"/>
              <a:gd name="T70" fmla="*/ 44 w 974"/>
              <a:gd name="T71" fmla="*/ 88 h 797"/>
              <a:gd name="T72" fmla="*/ 0 w 974"/>
              <a:gd name="T73" fmla="*/ 132 h 797"/>
              <a:gd name="T74" fmla="*/ 0 w 974"/>
              <a:gd name="T75" fmla="*/ 751 h 797"/>
              <a:gd name="T76" fmla="*/ 929 w 974"/>
              <a:gd name="T77" fmla="*/ 796 h 797"/>
              <a:gd name="T78" fmla="*/ 973 w 974"/>
              <a:gd name="T79" fmla="*/ 751 h 797"/>
              <a:gd name="T80" fmla="*/ 973 w 974"/>
              <a:gd name="T81" fmla="*/ 132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4" h="797">
                <a:moveTo>
                  <a:pt x="243" y="220"/>
                </a:moveTo>
                <a:lnTo>
                  <a:pt x="376" y="220"/>
                </a:lnTo>
                <a:lnTo>
                  <a:pt x="376" y="220"/>
                </a:lnTo>
                <a:cubicBezTo>
                  <a:pt x="388" y="220"/>
                  <a:pt x="398" y="211"/>
                  <a:pt x="398" y="198"/>
                </a:cubicBezTo>
                <a:lnTo>
                  <a:pt x="398" y="198"/>
                </a:lnTo>
                <a:cubicBezTo>
                  <a:pt x="398" y="186"/>
                  <a:pt x="388" y="176"/>
                  <a:pt x="376" y="176"/>
                </a:cubicBezTo>
                <a:lnTo>
                  <a:pt x="243" y="176"/>
                </a:lnTo>
                <a:lnTo>
                  <a:pt x="243" y="176"/>
                </a:lnTo>
                <a:cubicBezTo>
                  <a:pt x="231" y="176"/>
                  <a:pt x="221" y="186"/>
                  <a:pt x="221" y="198"/>
                </a:cubicBezTo>
                <a:lnTo>
                  <a:pt x="221" y="198"/>
                </a:lnTo>
                <a:cubicBezTo>
                  <a:pt x="221" y="211"/>
                  <a:pt x="231" y="220"/>
                  <a:pt x="243" y="220"/>
                </a:cubicBezTo>
                <a:close/>
                <a:moveTo>
                  <a:pt x="243" y="309"/>
                </a:moveTo>
                <a:lnTo>
                  <a:pt x="287" y="309"/>
                </a:lnTo>
                <a:lnTo>
                  <a:pt x="287" y="309"/>
                </a:lnTo>
                <a:cubicBezTo>
                  <a:pt x="299" y="309"/>
                  <a:pt x="310" y="299"/>
                  <a:pt x="310" y="287"/>
                </a:cubicBezTo>
                <a:lnTo>
                  <a:pt x="310" y="287"/>
                </a:lnTo>
                <a:cubicBezTo>
                  <a:pt x="310" y="275"/>
                  <a:pt x="299" y="265"/>
                  <a:pt x="287" y="265"/>
                </a:cubicBezTo>
                <a:lnTo>
                  <a:pt x="243" y="265"/>
                </a:lnTo>
                <a:lnTo>
                  <a:pt x="243" y="265"/>
                </a:lnTo>
                <a:cubicBezTo>
                  <a:pt x="231" y="265"/>
                  <a:pt x="221" y="275"/>
                  <a:pt x="221" y="287"/>
                </a:cubicBezTo>
                <a:lnTo>
                  <a:pt x="221" y="287"/>
                </a:lnTo>
                <a:cubicBezTo>
                  <a:pt x="221" y="299"/>
                  <a:pt x="231" y="309"/>
                  <a:pt x="243" y="309"/>
                </a:cubicBezTo>
                <a:close/>
                <a:moveTo>
                  <a:pt x="929" y="751"/>
                </a:moveTo>
                <a:lnTo>
                  <a:pt x="840" y="751"/>
                </a:lnTo>
                <a:lnTo>
                  <a:pt x="840" y="663"/>
                </a:lnTo>
                <a:lnTo>
                  <a:pt x="840" y="663"/>
                </a:lnTo>
                <a:cubicBezTo>
                  <a:pt x="852" y="663"/>
                  <a:pt x="863" y="653"/>
                  <a:pt x="863" y="641"/>
                </a:cubicBezTo>
                <a:lnTo>
                  <a:pt x="863" y="641"/>
                </a:lnTo>
                <a:cubicBezTo>
                  <a:pt x="863" y="628"/>
                  <a:pt x="852" y="619"/>
                  <a:pt x="840" y="619"/>
                </a:cubicBezTo>
                <a:lnTo>
                  <a:pt x="840" y="132"/>
                </a:lnTo>
                <a:lnTo>
                  <a:pt x="929" y="132"/>
                </a:lnTo>
                <a:lnTo>
                  <a:pt x="929" y="751"/>
                </a:lnTo>
                <a:close/>
                <a:moveTo>
                  <a:pt x="796" y="619"/>
                </a:moveTo>
                <a:lnTo>
                  <a:pt x="796" y="619"/>
                </a:lnTo>
                <a:cubicBezTo>
                  <a:pt x="784" y="619"/>
                  <a:pt x="774" y="628"/>
                  <a:pt x="774" y="641"/>
                </a:cubicBezTo>
                <a:lnTo>
                  <a:pt x="774" y="641"/>
                </a:lnTo>
                <a:cubicBezTo>
                  <a:pt x="774" y="653"/>
                  <a:pt x="784" y="663"/>
                  <a:pt x="796" y="663"/>
                </a:cubicBezTo>
                <a:lnTo>
                  <a:pt x="796" y="751"/>
                </a:lnTo>
                <a:lnTo>
                  <a:pt x="177" y="751"/>
                </a:lnTo>
                <a:lnTo>
                  <a:pt x="177" y="663"/>
                </a:lnTo>
                <a:lnTo>
                  <a:pt x="177" y="663"/>
                </a:lnTo>
                <a:cubicBezTo>
                  <a:pt x="189" y="663"/>
                  <a:pt x="199" y="653"/>
                  <a:pt x="199" y="641"/>
                </a:cubicBezTo>
                <a:lnTo>
                  <a:pt x="199" y="641"/>
                </a:lnTo>
                <a:cubicBezTo>
                  <a:pt x="199" y="628"/>
                  <a:pt x="189" y="619"/>
                  <a:pt x="177" y="619"/>
                </a:cubicBezTo>
                <a:lnTo>
                  <a:pt x="177" y="132"/>
                </a:lnTo>
                <a:lnTo>
                  <a:pt x="796" y="132"/>
                </a:lnTo>
                <a:lnTo>
                  <a:pt x="796" y="619"/>
                </a:lnTo>
                <a:close/>
                <a:moveTo>
                  <a:pt x="132" y="619"/>
                </a:moveTo>
                <a:lnTo>
                  <a:pt x="132" y="619"/>
                </a:lnTo>
                <a:cubicBezTo>
                  <a:pt x="120" y="619"/>
                  <a:pt x="110" y="628"/>
                  <a:pt x="110" y="641"/>
                </a:cubicBezTo>
                <a:lnTo>
                  <a:pt x="110" y="641"/>
                </a:lnTo>
                <a:cubicBezTo>
                  <a:pt x="110" y="653"/>
                  <a:pt x="120" y="663"/>
                  <a:pt x="132" y="663"/>
                </a:cubicBezTo>
                <a:lnTo>
                  <a:pt x="132" y="751"/>
                </a:lnTo>
                <a:lnTo>
                  <a:pt x="44" y="751"/>
                </a:lnTo>
                <a:lnTo>
                  <a:pt x="44" y="132"/>
                </a:lnTo>
                <a:lnTo>
                  <a:pt x="132" y="132"/>
                </a:lnTo>
                <a:lnTo>
                  <a:pt x="132" y="619"/>
                </a:lnTo>
                <a:close/>
                <a:moveTo>
                  <a:pt x="398" y="44"/>
                </a:moveTo>
                <a:lnTo>
                  <a:pt x="575" y="44"/>
                </a:lnTo>
                <a:lnTo>
                  <a:pt x="575" y="44"/>
                </a:lnTo>
                <a:cubicBezTo>
                  <a:pt x="599" y="44"/>
                  <a:pt x="619" y="63"/>
                  <a:pt x="619" y="88"/>
                </a:cubicBezTo>
                <a:lnTo>
                  <a:pt x="354" y="88"/>
                </a:lnTo>
                <a:lnTo>
                  <a:pt x="354" y="88"/>
                </a:lnTo>
                <a:cubicBezTo>
                  <a:pt x="354" y="63"/>
                  <a:pt x="373" y="44"/>
                  <a:pt x="398" y="44"/>
                </a:cubicBezTo>
                <a:close/>
                <a:moveTo>
                  <a:pt x="929" y="88"/>
                </a:moveTo>
                <a:lnTo>
                  <a:pt x="663" y="88"/>
                </a:lnTo>
                <a:lnTo>
                  <a:pt x="663" y="88"/>
                </a:lnTo>
                <a:cubicBezTo>
                  <a:pt x="663" y="40"/>
                  <a:pt x="624" y="0"/>
                  <a:pt x="575" y="0"/>
                </a:cubicBezTo>
                <a:lnTo>
                  <a:pt x="398" y="0"/>
                </a:lnTo>
                <a:lnTo>
                  <a:pt x="398" y="0"/>
                </a:lnTo>
                <a:cubicBezTo>
                  <a:pt x="349" y="0"/>
                  <a:pt x="310" y="40"/>
                  <a:pt x="310" y="88"/>
                </a:cubicBezTo>
                <a:lnTo>
                  <a:pt x="44" y="88"/>
                </a:lnTo>
                <a:lnTo>
                  <a:pt x="44" y="88"/>
                </a:lnTo>
                <a:cubicBezTo>
                  <a:pt x="20" y="88"/>
                  <a:pt x="0" y="108"/>
                  <a:pt x="0" y="132"/>
                </a:cubicBezTo>
                <a:lnTo>
                  <a:pt x="0" y="751"/>
                </a:lnTo>
                <a:lnTo>
                  <a:pt x="0" y="751"/>
                </a:lnTo>
                <a:cubicBezTo>
                  <a:pt x="0" y="776"/>
                  <a:pt x="20" y="796"/>
                  <a:pt x="44" y="796"/>
                </a:cubicBezTo>
                <a:lnTo>
                  <a:pt x="929" y="796"/>
                </a:lnTo>
                <a:lnTo>
                  <a:pt x="929" y="796"/>
                </a:lnTo>
                <a:cubicBezTo>
                  <a:pt x="953" y="796"/>
                  <a:pt x="973" y="776"/>
                  <a:pt x="973" y="751"/>
                </a:cubicBezTo>
                <a:lnTo>
                  <a:pt x="973" y="132"/>
                </a:lnTo>
                <a:lnTo>
                  <a:pt x="973" y="132"/>
                </a:lnTo>
                <a:cubicBezTo>
                  <a:pt x="973" y="108"/>
                  <a:pt x="953" y="88"/>
                  <a:pt x="929" y="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ED498-D704-524F-A5EA-F3583F8AB2BB}"/>
              </a:ext>
            </a:extLst>
          </p:cNvPr>
          <p:cNvSpPr txBox="1"/>
          <p:nvPr/>
        </p:nvSpPr>
        <p:spPr>
          <a:xfrm>
            <a:off x="635676" y="262227"/>
            <a:ext cx="10915168" cy="6340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>
              <a:lnSpc>
                <a:spcPts val="4440"/>
              </a:lnSpc>
            </a:pPr>
            <a:r>
              <a:rPr lang="en-US" sz="3600" b="1" spc="-145" dirty="0" err="1">
                <a:solidFill>
                  <a:schemeClr val="tx2"/>
                </a:solidFill>
                <a:latin typeface="Avenir Book" panose="02000503020000020003" pitchFamily="2" charset="0"/>
              </a:rPr>
              <a:t>Blavatnik</a:t>
            </a:r>
            <a:r>
              <a:rPr lang="en-US" sz="3600" b="1" spc="-145" dirty="0">
                <a:solidFill>
                  <a:schemeClr val="tx2"/>
                </a:solidFill>
                <a:latin typeface="Avenir Book" panose="02000503020000020003" pitchFamily="2" charset="0"/>
              </a:rPr>
              <a:t> Funding Proposal: $300K for PNA-33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745AD-F1FC-974F-BA20-9235ACF24274}"/>
              </a:ext>
            </a:extLst>
          </p:cNvPr>
          <p:cNvSpPr txBox="1"/>
          <p:nvPr/>
        </p:nvSpPr>
        <p:spPr>
          <a:xfrm>
            <a:off x="4089877" y="1555472"/>
            <a:ext cx="1095814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2600" b="1" spc="-20" dirty="0">
                <a:solidFill>
                  <a:srgbClr val="111340"/>
                </a:solidFill>
                <a:latin typeface="Avenir Book" panose="02000503020000020003" pitchFamily="2" charset="0"/>
              </a:rPr>
              <a:t>Year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CDAB8-08E6-A149-BCC9-5853992C8834}"/>
              </a:ext>
            </a:extLst>
          </p:cNvPr>
          <p:cNvSpPr txBox="1"/>
          <p:nvPr/>
        </p:nvSpPr>
        <p:spPr>
          <a:xfrm>
            <a:off x="7602618" y="1607336"/>
            <a:ext cx="1079591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2600" b="1" spc="-20" dirty="0">
                <a:solidFill>
                  <a:srgbClr val="111340"/>
                </a:solidFill>
                <a:latin typeface="Avenir Book" panose="02000503020000020003" pitchFamily="2" charset="0"/>
              </a:rPr>
              <a:t>Year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4919E-D30C-724A-A8DF-67D582960117}"/>
              </a:ext>
            </a:extLst>
          </p:cNvPr>
          <p:cNvSpPr txBox="1"/>
          <p:nvPr/>
        </p:nvSpPr>
        <p:spPr>
          <a:xfrm>
            <a:off x="103202" y="3678206"/>
            <a:ext cx="2679347" cy="117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defTabSz="914217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spc="-15" dirty="0">
                <a:solidFill>
                  <a:schemeClr val="tx2"/>
                </a:solidFill>
                <a:latin typeface="Avenir Book" panose="02000503020000020003" pitchFamily="2" charset="0"/>
              </a:rPr>
              <a:t>Efficacy Studies</a:t>
            </a:r>
          </a:p>
          <a:p>
            <a:pPr marL="342900" indent="-342900" defTabSz="914217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spc="-15" dirty="0">
                <a:solidFill>
                  <a:schemeClr val="tx2"/>
                </a:solidFill>
                <a:latin typeface="Avenir Book" panose="02000503020000020003" pitchFamily="2" charset="0"/>
              </a:rPr>
              <a:t>Optimization</a:t>
            </a:r>
          </a:p>
          <a:p>
            <a:pPr marL="342900" indent="-342900" defTabSz="914217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spc="-15" dirty="0">
                <a:solidFill>
                  <a:schemeClr val="tx2"/>
                </a:solidFill>
                <a:latin typeface="Avenir Book" panose="02000503020000020003" pitchFamily="2" charset="0"/>
              </a:rPr>
              <a:t>Characterization</a:t>
            </a:r>
          </a:p>
          <a:p>
            <a:pPr marL="342900" indent="-342900" defTabSz="914217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spc="-15" dirty="0">
                <a:solidFill>
                  <a:schemeClr val="tx2"/>
                </a:solidFill>
                <a:latin typeface="Avenir Book" panose="02000503020000020003" pitchFamily="2" charset="0"/>
              </a:rPr>
              <a:t>Safety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7E37CF-80D5-3A42-81BB-DE151F3787A0}"/>
              </a:ext>
            </a:extLst>
          </p:cNvPr>
          <p:cNvSpPr txBox="1"/>
          <p:nvPr/>
        </p:nvSpPr>
        <p:spPr>
          <a:xfrm>
            <a:off x="431417" y="3259020"/>
            <a:ext cx="977512" cy="36990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914217">
              <a:lnSpc>
                <a:spcPts val="2160"/>
              </a:lnSpc>
            </a:pPr>
            <a:r>
              <a:rPr lang="en-US" b="1" spc="-15" dirty="0">
                <a:solidFill>
                  <a:srgbClr val="5C9EE6"/>
                </a:solidFill>
                <a:latin typeface="Avenir" panose="02000503020000020003"/>
              </a:rPr>
              <a:t>Project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E39985-3956-25B3-71A8-4E77F227C572}"/>
              </a:ext>
            </a:extLst>
          </p:cNvPr>
          <p:cNvSpPr/>
          <p:nvPr/>
        </p:nvSpPr>
        <p:spPr>
          <a:xfrm>
            <a:off x="2955709" y="4261456"/>
            <a:ext cx="3542849" cy="1828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2"/>
                </a:solidFill>
                <a:effectLst/>
                <a:latin typeface="Avenir"/>
                <a:ea typeface="Calibri" panose="020F0502020204030204" pitchFamily="34" charset="0"/>
                <a:cs typeface="Times New Roman" panose="02020603050405020304" pitchFamily="18" charset="0"/>
              </a:rPr>
              <a:t>Efficacy Studies (</a:t>
            </a:r>
            <a:r>
              <a:rPr lang="en-US" b="1" i="1" dirty="0">
                <a:solidFill>
                  <a:schemeClr val="tx2"/>
                </a:solidFill>
                <a:effectLst/>
                <a:latin typeface="Avenir"/>
                <a:ea typeface="Calibri" panose="020F0502020204030204" pitchFamily="34" charset="0"/>
                <a:cs typeface="Times New Roman" panose="02020603050405020304" pitchFamily="18" charset="0"/>
              </a:rPr>
              <a:t>Ex vivo</a:t>
            </a:r>
            <a:r>
              <a:rPr lang="en-US" b="1" dirty="0">
                <a:solidFill>
                  <a:schemeClr val="tx2"/>
                </a:solidFill>
                <a:effectLst/>
                <a:latin typeface="Avenir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effectLst/>
                <a:latin typeface="Avenir"/>
                <a:ea typeface="Calibri" panose="020F0502020204030204" pitchFamily="34" charset="0"/>
                <a:cs typeface="Times New Roman" panose="02020603050405020304" pitchFamily="18" charset="0"/>
              </a:rPr>
              <a:t>Human IPF Lung, Precision Cut Lung Slices, PCLS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effectLst/>
                <a:latin typeface="Avenir"/>
                <a:ea typeface="Calibri" panose="020F0502020204030204" pitchFamily="34" charset="0"/>
                <a:cs typeface="Times New Roman" panose="02020603050405020304" pitchFamily="18" charset="0"/>
              </a:rPr>
              <a:t>Comparing with the other 2 approved drugs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effectLst/>
                <a:latin typeface="Avenir"/>
                <a:ea typeface="Calibri" panose="020F0502020204030204" pitchFamily="34" charset="0"/>
                <a:cs typeface="Times New Roman" panose="02020603050405020304" pitchFamily="18" charset="0"/>
              </a:rPr>
              <a:t>Biomarker discovery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1AF519-90ED-17C7-6238-B93C2B71F395}"/>
              </a:ext>
            </a:extLst>
          </p:cNvPr>
          <p:cNvSpPr/>
          <p:nvPr/>
        </p:nvSpPr>
        <p:spPr>
          <a:xfrm>
            <a:off x="2973118" y="2538218"/>
            <a:ext cx="3525440" cy="167791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dirty="0">
                <a:solidFill>
                  <a:srgbClr val="000000"/>
                </a:solidFill>
                <a:effectLst/>
                <a:latin typeface="Avenir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Efficacy Studies (</a:t>
            </a:r>
            <a:r>
              <a:rPr lang="en-US" b="1" i="1" kern="1200" dirty="0">
                <a:solidFill>
                  <a:srgbClr val="000000"/>
                </a:solidFill>
                <a:effectLst/>
                <a:latin typeface="Avenir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In vivo</a:t>
            </a:r>
            <a:r>
              <a:rPr lang="en-US" b="1" kern="1200" dirty="0">
                <a:solidFill>
                  <a:srgbClr val="000000"/>
                </a:solidFill>
                <a:effectLst/>
                <a:latin typeface="Avenir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venir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Dose Optimization,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venir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Oral &amp; Inhalational Formulation/Delivery</a:t>
            </a:r>
            <a:endParaRPr lang="en-US" sz="1600" dirty="0">
              <a:latin typeface="Avenir" panose="0200050302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venir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venir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econd </a:t>
            </a:r>
            <a:r>
              <a:rPr lang="en-US" sz="1600" dirty="0">
                <a:solidFill>
                  <a:srgbClr val="000000"/>
                </a:solidFill>
                <a:latin typeface="Avenir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venir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nimal </a:t>
            </a:r>
            <a:r>
              <a:rPr lang="en-US" sz="1600" dirty="0">
                <a:solidFill>
                  <a:srgbClr val="000000"/>
                </a:solidFill>
                <a:latin typeface="Avenir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venir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odel (TGF</a:t>
            </a:r>
            <a:r>
              <a:rPr lang="el-GR" sz="1600" kern="1200" dirty="0">
                <a:solidFill>
                  <a:srgbClr val="000000"/>
                </a:solidFill>
                <a:effectLst/>
                <a:latin typeface="Avenir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venir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 mice model)</a:t>
            </a:r>
          </a:p>
        </p:txBody>
      </p:sp>
      <p:sp>
        <p:nvSpPr>
          <p:cNvPr id="43" name="Freeform 348">
            <a:extLst>
              <a:ext uri="{FF2B5EF4-FFF2-40B4-BE49-F238E27FC236}">
                <a16:creationId xmlns:a16="http://schemas.microsoft.com/office/drawing/2014/main" id="{F0B55663-330B-DB3F-FC3D-86DBB0F0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967" y="2538219"/>
            <a:ext cx="45719" cy="3551686"/>
          </a:xfrm>
          <a:custGeom>
            <a:avLst/>
            <a:gdLst>
              <a:gd name="T0" fmla="*/ 0 w 12"/>
              <a:gd name="T1" fmla="*/ 3805 h 3806"/>
              <a:gd name="T2" fmla="*/ 11 w 12"/>
              <a:gd name="T3" fmla="*/ 3805 h 3806"/>
              <a:gd name="T4" fmla="*/ 11 w 12"/>
              <a:gd name="T5" fmla="*/ 0 h 3806"/>
              <a:gd name="T6" fmla="*/ 0 w 12"/>
              <a:gd name="T7" fmla="*/ 0 h 3806"/>
              <a:gd name="T8" fmla="*/ 0 w 12"/>
              <a:gd name="T9" fmla="*/ 3805 h 3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3806">
                <a:moveTo>
                  <a:pt x="0" y="3805"/>
                </a:moveTo>
                <a:lnTo>
                  <a:pt x="11" y="3805"/>
                </a:lnTo>
                <a:lnTo>
                  <a:pt x="11" y="0"/>
                </a:lnTo>
                <a:lnTo>
                  <a:pt x="0" y="0"/>
                </a:lnTo>
                <a:lnTo>
                  <a:pt x="0" y="3805"/>
                </a:lnTo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ED1D21-1F39-0424-71E8-8B24951DFBE2}"/>
              </a:ext>
            </a:extLst>
          </p:cNvPr>
          <p:cNvSpPr/>
          <p:nvPr/>
        </p:nvSpPr>
        <p:spPr>
          <a:xfrm>
            <a:off x="6711054" y="2556155"/>
            <a:ext cx="3370791" cy="16779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venir"/>
                <a:ea typeface="Times New Roman" panose="02020603050405020304" pitchFamily="18" charset="0"/>
                <a:cs typeface="Calibri" panose="020F0502020204030204" pitchFamily="34" charset="0"/>
              </a:rPr>
              <a:t>PK/PD </a:t>
            </a: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venir"/>
                <a:ea typeface="Times New Roman" panose="02020603050405020304" pitchFamily="18" charset="0"/>
                <a:cs typeface="Calibri" panose="020F0502020204030204" pitchFamily="34" charset="0"/>
              </a:rPr>
              <a:t>Detailed Toxicology</a:t>
            </a:r>
            <a:r>
              <a:rPr lang="en-US" sz="1800" b="1" kern="1200" dirty="0">
                <a:solidFill>
                  <a:srgbClr val="ED7D31"/>
                </a:solidFill>
                <a:effectLst/>
                <a:latin typeface="Avenir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6D925AA9-76FD-1852-7245-730E804C25B0}"/>
              </a:ext>
            </a:extLst>
          </p:cNvPr>
          <p:cNvSpPr/>
          <p:nvPr/>
        </p:nvSpPr>
        <p:spPr>
          <a:xfrm>
            <a:off x="9236612" y="4308717"/>
            <a:ext cx="2969378" cy="161796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venir"/>
              </a:rPr>
              <a:t>Proceed toward IND Application</a:t>
            </a:r>
          </a:p>
          <a:p>
            <a:pPr fontAlgn="ctr"/>
            <a:endParaRPr lang="en-US" sz="800" b="1" i="0" u="none" strike="noStrike" dirty="0">
              <a:solidFill>
                <a:srgbClr val="000000"/>
              </a:solidFill>
              <a:effectLst/>
              <a:latin typeface="Avenir"/>
            </a:endParaRPr>
          </a:p>
          <a:p>
            <a:pPr fontAlgn="ctr"/>
            <a:r>
              <a:rPr lang="en-US" sz="1800" i="0" u="none" strike="noStrike" dirty="0">
                <a:solidFill>
                  <a:srgbClr val="000000"/>
                </a:solidFill>
                <a:effectLst/>
                <a:latin typeface="Avenir"/>
              </a:rPr>
              <a:t>Additional source of funding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053A2E7-7152-5BF8-057F-B4BCF2BA57DB}"/>
              </a:ext>
            </a:extLst>
          </p:cNvPr>
          <p:cNvSpPr/>
          <p:nvPr/>
        </p:nvSpPr>
        <p:spPr>
          <a:xfrm>
            <a:off x="1856465" y="2873437"/>
            <a:ext cx="1116652" cy="52167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$100K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75C031-0608-5AEC-E3F0-83A923BCF395}"/>
              </a:ext>
            </a:extLst>
          </p:cNvPr>
          <p:cNvSpPr/>
          <p:nvPr/>
        </p:nvSpPr>
        <p:spPr>
          <a:xfrm>
            <a:off x="1856465" y="4611123"/>
            <a:ext cx="1116652" cy="52167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$50K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C820B30-2D23-5C2A-9375-3AE82E81FF56}"/>
              </a:ext>
            </a:extLst>
          </p:cNvPr>
          <p:cNvSpPr/>
          <p:nvPr/>
        </p:nvSpPr>
        <p:spPr>
          <a:xfrm>
            <a:off x="9980557" y="2649551"/>
            <a:ext cx="1116652" cy="52167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$150K</a:t>
            </a:r>
          </a:p>
        </p:txBody>
      </p:sp>
    </p:spTree>
    <p:extLst>
      <p:ext uri="{BB962C8B-B14F-4D97-AF65-F5344CB8AC3E}">
        <p14:creationId xmlns:p14="http://schemas.microsoft.com/office/powerpoint/2010/main" val="16710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Custom 13">
      <a:dk1>
        <a:srgbClr val="747994"/>
      </a:dk1>
      <a:lt1>
        <a:srgbClr val="FFFFFF"/>
      </a:lt1>
      <a:dk2>
        <a:srgbClr val="111240"/>
      </a:dk2>
      <a:lt2>
        <a:srgbClr val="FFFFFF"/>
      </a:lt2>
      <a:accent1>
        <a:srgbClr val="4DADB5"/>
      </a:accent1>
      <a:accent2>
        <a:srgbClr val="3984A3"/>
      </a:accent2>
      <a:accent3>
        <a:srgbClr val="2B526A"/>
      </a:accent3>
      <a:accent4>
        <a:srgbClr val="6C88B7"/>
      </a:accent4>
      <a:accent5>
        <a:srgbClr val="4C5974"/>
      </a:accent5>
      <a:accent6>
        <a:srgbClr val="303942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AI - Big Data Infographics - S1">
      <a:dk1>
        <a:srgbClr val="747994"/>
      </a:dk1>
      <a:lt1>
        <a:srgbClr val="FFFFFF"/>
      </a:lt1>
      <a:dk2>
        <a:srgbClr val="111340"/>
      </a:dk2>
      <a:lt2>
        <a:srgbClr val="FFFFFF"/>
      </a:lt2>
      <a:accent1>
        <a:srgbClr val="87C143"/>
      </a:accent1>
      <a:accent2>
        <a:srgbClr val="51AF8B"/>
      </a:accent2>
      <a:accent3>
        <a:srgbClr val="408CB3"/>
      </a:accent3>
      <a:accent4>
        <a:srgbClr val="3470B2"/>
      </a:accent4>
      <a:accent5>
        <a:srgbClr val="7769B2"/>
      </a:accent5>
      <a:accent6>
        <a:srgbClr val="C3C8CE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Theme">
  <a:themeElements>
    <a:clrScheme name="Ai - Timeline_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5C9EE6"/>
      </a:accent1>
      <a:accent2>
        <a:srgbClr val="4CCCAC"/>
      </a:accent2>
      <a:accent3>
        <a:srgbClr val="9FD468"/>
      </a:accent3>
      <a:accent4>
        <a:srgbClr val="FCCA5E"/>
      </a:accent4>
      <a:accent5>
        <a:srgbClr val="EA5362"/>
      </a:accent5>
      <a:accent6>
        <a:srgbClr val="52647F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13001</TotalTime>
  <Words>580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Avenir</vt:lpstr>
      <vt:lpstr>Avenir Book</vt:lpstr>
      <vt:lpstr>Calibri</vt:lpstr>
      <vt:lpstr>Courier New</vt:lpstr>
      <vt:lpstr>DM Sans</vt:lpstr>
      <vt:lpstr>Poppins</vt:lpstr>
      <vt:lpstr>Default Theme</vt:lpstr>
      <vt:lpstr>1_Default Theme</vt:lpstr>
      <vt:lpstr>2_Default Theme</vt:lpstr>
      <vt:lpstr>PowerPoint Presentation</vt:lpstr>
      <vt:lpstr>Our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Ahangari, Farida</dc:creator>
  <cp:lastModifiedBy>Farida Ahangari</cp:lastModifiedBy>
  <cp:revision>122</cp:revision>
  <dcterms:created xsi:type="dcterms:W3CDTF">2022-02-07T04:59:08Z</dcterms:created>
  <dcterms:modified xsi:type="dcterms:W3CDTF">2022-12-06T21:03:29Z</dcterms:modified>
</cp:coreProperties>
</file>