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920" r:id="rId2"/>
    <p:sldId id="1924" r:id="rId3"/>
    <p:sldId id="375" r:id="rId4"/>
    <p:sldId id="1926" r:id="rId5"/>
    <p:sldId id="1927" r:id="rId6"/>
    <p:sldId id="1923" r:id="rId7"/>
    <p:sldId id="449" r:id="rId8"/>
    <p:sldId id="1929" r:id="rId9"/>
    <p:sldId id="1949" r:id="rId10"/>
    <p:sldId id="1916" r:id="rId11"/>
    <p:sldId id="1912" r:id="rId12"/>
    <p:sldId id="1922" r:id="rId13"/>
    <p:sldId id="1560" r:id="rId14"/>
    <p:sldId id="484" r:id="rId15"/>
    <p:sldId id="19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50" d="100"/>
          <a:sy n="50" d="100"/>
        </p:scale>
        <p:origin x="6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3DADD-3E02-BA42-B9F2-4065E8F4A480}" type="doc">
      <dgm:prSet loTypeId="urn:microsoft.com/office/officeart/2008/layout/HorizontalMultiLevelHierarchy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EBEF4F-4149-C848-AABB-5EED4F4D0E37}">
      <dgm:prSet phldrT="[Text]" custT="1"/>
      <dgm:spPr/>
      <dgm:t>
        <a:bodyPr/>
        <a:lstStyle/>
        <a:p>
          <a:r>
            <a:rPr lang="en-US" sz="3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PAMS</a:t>
          </a:r>
        </a:p>
      </dgm:t>
    </dgm:pt>
    <dgm:pt modelId="{80A59CC2-D60F-7348-A4CB-032047131D27}" type="parTrans" cxnId="{2A04D9F6-CB12-D943-ADAA-500F82ADCF46}">
      <dgm:prSet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3654844B-A01A-9D43-89E4-12CFC7F7E0B2}" type="sibTrans" cxnId="{2A04D9F6-CB12-D943-ADAA-500F82ADCF46}">
      <dgm:prSet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982B3EFD-DDD2-D94E-BBFC-5BEB755D5B01}">
      <dgm:prSet phldrT="[Text]" custT="1"/>
      <dgm:spPr/>
      <dgm:t>
        <a:bodyPr/>
        <a:lstStyle/>
        <a:p>
          <a:r>
            <a:rPr lang="en-US" sz="3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Class I</a:t>
          </a:r>
        </a:p>
      </dgm:t>
    </dgm:pt>
    <dgm:pt modelId="{0DC2FF1A-B494-1248-9F9B-65A9CC6AD5C3}" type="parTrans" cxnId="{97C4B5F8-A9D6-BF47-A9CE-856C78111F56}">
      <dgm:prSet custT="1"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7A33B397-D0CB-C444-BF6F-069DD7CCD819}" type="sibTrans" cxnId="{97C4B5F8-A9D6-BF47-A9CE-856C78111F56}">
      <dgm:prSet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840D14D1-4E45-F947-A5F8-4D79378DB1D7}">
      <dgm:prSet phldrT="[Text]" custT="1"/>
      <dgm:spPr/>
      <dgm:t>
        <a:bodyPr/>
        <a:lstStyle/>
        <a:p>
          <a:r>
            <a:rPr lang="en-US" sz="3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Class II</a:t>
          </a:r>
        </a:p>
      </dgm:t>
    </dgm:pt>
    <dgm:pt modelId="{B858E4FC-31B0-9A48-9FF5-B4F7D3EF8BB4}" type="parTrans" cxnId="{1C2CBAED-3031-2E41-ACDD-A38DB2720363}">
      <dgm:prSet custT="1"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8AACFB75-BA2F-C541-BCE4-316BF04DDBCE}" type="sibTrans" cxnId="{1C2CBAED-3031-2E41-ACDD-A38DB2720363}">
      <dgm:prSet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729EC76E-338C-FB40-81F2-7E62FA3F66F2}">
      <dgm:prSet phldrT="[Text]" custT="1"/>
      <dgm:spPr/>
      <dgm:t>
        <a:bodyPr/>
        <a:lstStyle/>
        <a:p>
          <a:r>
            <a:rPr lang="en-US" sz="32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Class III</a:t>
          </a:r>
        </a:p>
      </dgm:t>
    </dgm:pt>
    <dgm:pt modelId="{A972EDB4-A500-0B49-92C3-A9024417EDE3}" type="parTrans" cxnId="{34364AB8-9AE8-474C-B707-0BB16A7A6CA5}">
      <dgm:prSet custT="1"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E1E84E01-E858-054E-9280-80EEE4A1FB00}" type="sibTrans" cxnId="{34364AB8-9AE8-474C-B707-0BB16A7A6CA5}">
      <dgm:prSet/>
      <dgm:spPr/>
      <dgm:t>
        <a:bodyPr/>
        <a:lstStyle/>
        <a:p>
          <a:endParaRPr lang="en-US" sz="3200">
            <a:latin typeface="Cambria" panose="02040503050406030204" pitchFamily="18" charset="0"/>
          </a:endParaRPr>
        </a:p>
      </dgm:t>
    </dgm:pt>
    <dgm:pt modelId="{E54DEC0C-5EF4-4946-BC44-12E7AB9E4FDB}" type="pres">
      <dgm:prSet presAssocID="{0683DADD-3E02-BA42-B9F2-4065E8F4A48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E5ECDA9-6FC2-EC45-A1BD-732BB8847BF0}" type="pres">
      <dgm:prSet presAssocID="{98EBEF4F-4149-C848-AABB-5EED4F4D0E37}" presName="root1" presStyleCnt="0"/>
      <dgm:spPr/>
    </dgm:pt>
    <dgm:pt modelId="{5DB8AA4B-2333-1748-99D3-14A5239A097C}" type="pres">
      <dgm:prSet presAssocID="{98EBEF4F-4149-C848-AABB-5EED4F4D0E37}" presName="LevelOneTextNode" presStyleLbl="node0" presStyleIdx="0" presStyleCnt="1">
        <dgm:presLayoutVars>
          <dgm:chPref val="3"/>
        </dgm:presLayoutVars>
      </dgm:prSet>
      <dgm:spPr/>
    </dgm:pt>
    <dgm:pt modelId="{EA0F9CC7-35C4-CB4C-B856-D9B2B2D832DC}" type="pres">
      <dgm:prSet presAssocID="{98EBEF4F-4149-C848-AABB-5EED4F4D0E37}" presName="level2hierChild" presStyleCnt="0"/>
      <dgm:spPr/>
    </dgm:pt>
    <dgm:pt modelId="{D0EA89A7-3D68-9B45-9521-488E6CA1AC10}" type="pres">
      <dgm:prSet presAssocID="{0DC2FF1A-B494-1248-9F9B-65A9CC6AD5C3}" presName="conn2-1" presStyleLbl="parChTrans1D2" presStyleIdx="0" presStyleCnt="3"/>
      <dgm:spPr/>
    </dgm:pt>
    <dgm:pt modelId="{5995F83F-75E6-FF46-B39D-74F74B9E5528}" type="pres">
      <dgm:prSet presAssocID="{0DC2FF1A-B494-1248-9F9B-65A9CC6AD5C3}" presName="connTx" presStyleLbl="parChTrans1D2" presStyleIdx="0" presStyleCnt="3"/>
      <dgm:spPr/>
    </dgm:pt>
    <dgm:pt modelId="{F9F5275F-6CAA-374C-A76E-A96421032A12}" type="pres">
      <dgm:prSet presAssocID="{982B3EFD-DDD2-D94E-BBFC-5BEB755D5B01}" presName="root2" presStyleCnt="0"/>
      <dgm:spPr/>
    </dgm:pt>
    <dgm:pt modelId="{6A231A4A-DFA1-634B-BA5F-F6D0B46E79E7}" type="pres">
      <dgm:prSet presAssocID="{982B3EFD-DDD2-D94E-BBFC-5BEB755D5B01}" presName="LevelTwoTextNode" presStyleLbl="node2" presStyleIdx="0" presStyleCnt="3" custScaleX="122994">
        <dgm:presLayoutVars>
          <dgm:chPref val="3"/>
        </dgm:presLayoutVars>
      </dgm:prSet>
      <dgm:spPr/>
    </dgm:pt>
    <dgm:pt modelId="{44F46B37-C2CE-B247-BE55-E922EC84EA0B}" type="pres">
      <dgm:prSet presAssocID="{982B3EFD-DDD2-D94E-BBFC-5BEB755D5B01}" presName="level3hierChild" presStyleCnt="0"/>
      <dgm:spPr/>
    </dgm:pt>
    <dgm:pt modelId="{03CDFAC1-9FBF-9245-AFEC-59F7E366D117}" type="pres">
      <dgm:prSet presAssocID="{B858E4FC-31B0-9A48-9FF5-B4F7D3EF8BB4}" presName="conn2-1" presStyleLbl="parChTrans1D2" presStyleIdx="1" presStyleCnt="3"/>
      <dgm:spPr/>
    </dgm:pt>
    <dgm:pt modelId="{570F6361-1C3C-D445-860D-CC07ABD43F08}" type="pres">
      <dgm:prSet presAssocID="{B858E4FC-31B0-9A48-9FF5-B4F7D3EF8BB4}" presName="connTx" presStyleLbl="parChTrans1D2" presStyleIdx="1" presStyleCnt="3"/>
      <dgm:spPr/>
    </dgm:pt>
    <dgm:pt modelId="{6F5B51B4-FF91-D243-8D0C-C0D5BAF3287C}" type="pres">
      <dgm:prSet presAssocID="{840D14D1-4E45-F947-A5F8-4D79378DB1D7}" presName="root2" presStyleCnt="0"/>
      <dgm:spPr/>
    </dgm:pt>
    <dgm:pt modelId="{E95C2DEF-5341-F04F-A553-89FEBF400ECE}" type="pres">
      <dgm:prSet presAssocID="{840D14D1-4E45-F947-A5F8-4D79378DB1D7}" presName="LevelTwoTextNode" presStyleLbl="node2" presStyleIdx="1" presStyleCnt="3" custScaleX="122994">
        <dgm:presLayoutVars>
          <dgm:chPref val="3"/>
        </dgm:presLayoutVars>
      </dgm:prSet>
      <dgm:spPr/>
    </dgm:pt>
    <dgm:pt modelId="{CFD397D9-FA31-5F4C-8A2C-C6FF1C93A09A}" type="pres">
      <dgm:prSet presAssocID="{840D14D1-4E45-F947-A5F8-4D79378DB1D7}" presName="level3hierChild" presStyleCnt="0"/>
      <dgm:spPr/>
    </dgm:pt>
    <dgm:pt modelId="{8E119772-F0FC-F44B-9DD9-6907A3804CD4}" type="pres">
      <dgm:prSet presAssocID="{A972EDB4-A500-0B49-92C3-A9024417EDE3}" presName="conn2-1" presStyleLbl="parChTrans1D2" presStyleIdx="2" presStyleCnt="3"/>
      <dgm:spPr/>
    </dgm:pt>
    <dgm:pt modelId="{7281F9EB-52FC-6949-8115-F1FA7E81D7B3}" type="pres">
      <dgm:prSet presAssocID="{A972EDB4-A500-0B49-92C3-A9024417EDE3}" presName="connTx" presStyleLbl="parChTrans1D2" presStyleIdx="2" presStyleCnt="3"/>
      <dgm:spPr/>
    </dgm:pt>
    <dgm:pt modelId="{7657B629-F592-6C46-8D92-61B9A558B907}" type="pres">
      <dgm:prSet presAssocID="{729EC76E-338C-FB40-81F2-7E62FA3F66F2}" presName="root2" presStyleCnt="0"/>
      <dgm:spPr/>
    </dgm:pt>
    <dgm:pt modelId="{9ADEE846-05B2-A147-B772-5570CD839DF7}" type="pres">
      <dgm:prSet presAssocID="{729EC76E-338C-FB40-81F2-7E62FA3F66F2}" presName="LevelTwoTextNode" presStyleLbl="node2" presStyleIdx="2" presStyleCnt="3" custScaleX="122994">
        <dgm:presLayoutVars>
          <dgm:chPref val="3"/>
        </dgm:presLayoutVars>
      </dgm:prSet>
      <dgm:spPr/>
    </dgm:pt>
    <dgm:pt modelId="{9595B45D-C349-7944-A517-28232862C840}" type="pres">
      <dgm:prSet presAssocID="{729EC76E-338C-FB40-81F2-7E62FA3F66F2}" presName="level3hierChild" presStyleCnt="0"/>
      <dgm:spPr/>
    </dgm:pt>
  </dgm:ptLst>
  <dgm:cxnLst>
    <dgm:cxn modelId="{45376D1D-4DE6-F848-9E86-185520D0AF63}" type="presOf" srcId="{729EC76E-338C-FB40-81F2-7E62FA3F66F2}" destId="{9ADEE846-05B2-A147-B772-5570CD839DF7}" srcOrd="0" destOrd="0" presId="urn:microsoft.com/office/officeart/2008/layout/HorizontalMultiLevelHierarchy"/>
    <dgm:cxn modelId="{CED7452B-1915-FE48-B7FC-C2235B30B483}" type="presOf" srcId="{0DC2FF1A-B494-1248-9F9B-65A9CC6AD5C3}" destId="{D0EA89A7-3D68-9B45-9521-488E6CA1AC10}" srcOrd="0" destOrd="0" presId="urn:microsoft.com/office/officeart/2008/layout/HorizontalMultiLevelHierarchy"/>
    <dgm:cxn modelId="{3C3A1234-6819-FA40-A09B-0D9F11E508FB}" type="presOf" srcId="{982B3EFD-DDD2-D94E-BBFC-5BEB755D5B01}" destId="{6A231A4A-DFA1-634B-BA5F-F6D0B46E79E7}" srcOrd="0" destOrd="0" presId="urn:microsoft.com/office/officeart/2008/layout/HorizontalMultiLevelHierarchy"/>
    <dgm:cxn modelId="{6AF22042-E330-DF4E-A9C2-7A3C7617AC44}" type="presOf" srcId="{B858E4FC-31B0-9A48-9FF5-B4F7D3EF8BB4}" destId="{570F6361-1C3C-D445-860D-CC07ABD43F08}" srcOrd="1" destOrd="0" presId="urn:microsoft.com/office/officeart/2008/layout/HorizontalMultiLevelHierarchy"/>
    <dgm:cxn modelId="{7AF8B44C-8E89-744C-93DC-547D18F2F405}" type="presOf" srcId="{840D14D1-4E45-F947-A5F8-4D79378DB1D7}" destId="{E95C2DEF-5341-F04F-A553-89FEBF400ECE}" srcOrd="0" destOrd="0" presId="urn:microsoft.com/office/officeart/2008/layout/HorizontalMultiLevelHierarchy"/>
    <dgm:cxn modelId="{8C50C8A1-FD2C-A145-ABDD-5C249CCDCF2E}" type="presOf" srcId="{A972EDB4-A500-0B49-92C3-A9024417EDE3}" destId="{8E119772-F0FC-F44B-9DD9-6907A3804CD4}" srcOrd="0" destOrd="0" presId="urn:microsoft.com/office/officeart/2008/layout/HorizontalMultiLevelHierarchy"/>
    <dgm:cxn modelId="{34364AB8-9AE8-474C-B707-0BB16A7A6CA5}" srcId="{98EBEF4F-4149-C848-AABB-5EED4F4D0E37}" destId="{729EC76E-338C-FB40-81F2-7E62FA3F66F2}" srcOrd="2" destOrd="0" parTransId="{A972EDB4-A500-0B49-92C3-A9024417EDE3}" sibTransId="{E1E84E01-E858-054E-9280-80EEE4A1FB00}"/>
    <dgm:cxn modelId="{EB9A14BA-2A64-F746-B055-C6617A980986}" type="presOf" srcId="{98EBEF4F-4149-C848-AABB-5EED4F4D0E37}" destId="{5DB8AA4B-2333-1748-99D3-14A5239A097C}" srcOrd="0" destOrd="0" presId="urn:microsoft.com/office/officeart/2008/layout/HorizontalMultiLevelHierarchy"/>
    <dgm:cxn modelId="{AFD121D2-80D6-464C-91EF-8DF27ABE7AEE}" type="presOf" srcId="{0683DADD-3E02-BA42-B9F2-4065E8F4A480}" destId="{E54DEC0C-5EF4-4946-BC44-12E7AB9E4FDB}" srcOrd="0" destOrd="0" presId="urn:microsoft.com/office/officeart/2008/layout/HorizontalMultiLevelHierarchy"/>
    <dgm:cxn modelId="{66B4F0E1-B990-404B-B0DB-B0ED495221A5}" type="presOf" srcId="{0DC2FF1A-B494-1248-9F9B-65A9CC6AD5C3}" destId="{5995F83F-75E6-FF46-B39D-74F74B9E5528}" srcOrd="1" destOrd="0" presId="urn:microsoft.com/office/officeart/2008/layout/HorizontalMultiLevelHierarchy"/>
    <dgm:cxn modelId="{D7C3A9E4-ECB0-FC40-96A6-FC764E5D65D3}" type="presOf" srcId="{A972EDB4-A500-0B49-92C3-A9024417EDE3}" destId="{7281F9EB-52FC-6949-8115-F1FA7E81D7B3}" srcOrd="1" destOrd="0" presId="urn:microsoft.com/office/officeart/2008/layout/HorizontalMultiLevelHierarchy"/>
    <dgm:cxn modelId="{1C2CBAED-3031-2E41-ACDD-A38DB2720363}" srcId="{98EBEF4F-4149-C848-AABB-5EED4F4D0E37}" destId="{840D14D1-4E45-F947-A5F8-4D79378DB1D7}" srcOrd="1" destOrd="0" parTransId="{B858E4FC-31B0-9A48-9FF5-B4F7D3EF8BB4}" sibTransId="{8AACFB75-BA2F-C541-BCE4-316BF04DDBCE}"/>
    <dgm:cxn modelId="{2A04D9F6-CB12-D943-ADAA-500F82ADCF46}" srcId="{0683DADD-3E02-BA42-B9F2-4065E8F4A480}" destId="{98EBEF4F-4149-C848-AABB-5EED4F4D0E37}" srcOrd="0" destOrd="0" parTransId="{80A59CC2-D60F-7348-A4CB-032047131D27}" sibTransId="{3654844B-A01A-9D43-89E4-12CFC7F7E0B2}"/>
    <dgm:cxn modelId="{97C4B5F8-A9D6-BF47-A9CE-856C78111F56}" srcId="{98EBEF4F-4149-C848-AABB-5EED4F4D0E37}" destId="{982B3EFD-DDD2-D94E-BBFC-5BEB755D5B01}" srcOrd="0" destOrd="0" parTransId="{0DC2FF1A-B494-1248-9F9B-65A9CC6AD5C3}" sibTransId="{7A33B397-D0CB-C444-BF6F-069DD7CCD819}"/>
    <dgm:cxn modelId="{3CF46EFC-5444-454D-825F-A30D806B0BAA}" type="presOf" srcId="{B858E4FC-31B0-9A48-9FF5-B4F7D3EF8BB4}" destId="{03CDFAC1-9FBF-9245-AFEC-59F7E366D117}" srcOrd="0" destOrd="0" presId="urn:microsoft.com/office/officeart/2008/layout/HorizontalMultiLevelHierarchy"/>
    <dgm:cxn modelId="{06F9FBEA-45CB-5F48-BBF6-4A623912919F}" type="presParOf" srcId="{E54DEC0C-5EF4-4946-BC44-12E7AB9E4FDB}" destId="{AE5ECDA9-6FC2-EC45-A1BD-732BB8847BF0}" srcOrd="0" destOrd="0" presId="urn:microsoft.com/office/officeart/2008/layout/HorizontalMultiLevelHierarchy"/>
    <dgm:cxn modelId="{35E09416-E825-A943-A736-A2E7B542CAEA}" type="presParOf" srcId="{AE5ECDA9-6FC2-EC45-A1BD-732BB8847BF0}" destId="{5DB8AA4B-2333-1748-99D3-14A5239A097C}" srcOrd="0" destOrd="0" presId="urn:microsoft.com/office/officeart/2008/layout/HorizontalMultiLevelHierarchy"/>
    <dgm:cxn modelId="{C0BCB1E3-9132-6D46-B885-F1B50434CD6F}" type="presParOf" srcId="{AE5ECDA9-6FC2-EC45-A1BD-732BB8847BF0}" destId="{EA0F9CC7-35C4-CB4C-B856-D9B2B2D832DC}" srcOrd="1" destOrd="0" presId="urn:microsoft.com/office/officeart/2008/layout/HorizontalMultiLevelHierarchy"/>
    <dgm:cxn modelId="{28A06DBA-B7CE-4547-AA16-B8047441D339}" type="presParOf" srcId="{EA0F9CC7-35C4-CB4C-B856-D9B2B2D832DC}" destId="{D0EA89A7-3D68-9B45-9521-488E6CA1AC10}" srcOrd="0" destOrd="0" presId="urn:microsoft.com/office/officeart/2008/layout/HorizontalMultiLevelHierarchy"/>
    <dgm:cxn modelId="{39020319-9958-4245-A340-47C49A169157}" type="presParOf" srcId="{D0EA89A7-3D68-9B45-9521-488E6CA1AC10}" destId="{5995F83F-75E6-FF46-B39D-74F74B9E5528}" srcOrd="0" destOrd="0" presId="urn:microsoft.com/office/officeart/2008/layout/HorizontalMultiLevelHierarchy"/>
    <dgm:cxn modelId="{2D754411-6C16-9F48-B9E7-69B00E3DD4BF}" type="presParOf" srcId="{EA0F9CC7-35C4-CB4C-B856-D9B2B2D832DC}" destId="{F9F5275F-6CAA-374C-A76E-A96421032A12}" srcOrd="1" destOrd="0" presId="urn:microsoft.com/office/officeart/2008/layout/HorizontalMultiLevelHierarchy"/>
    <dgm:cxn modelId="{0A146C9D-4547-CB45-9D7E-03AA9FABFA44}" type="presParOf" srcId="{F9F5275F-6CAA-374C-A76E-A96421032A12}" destId="{6A231A4A-DFA1-634B-BA5F-F6D0B46E79E7}" srcOrd="0" destOrd="0" presId="urn:microsoft.com/office/officeart/2008/layout/HorizontalMultiLevelHierarchy"/>
    <dgm:cxn modelId="{1057B876-EB56-254B-9F1E-224E22635FA1}" type="presParOf" srcId="{F9F5275F-6CAA-374C-A76E-A96421032A12}" destId="{44F46B37-C2CE-B247-BE55-E922EC84EA0B}" srcOrd="1" destOrd="0" presId="urn:microsoft.com/office/officeart/2008/layout/HorizontalMultiLevelHierarchy"/>
    <dgm:cxn modelId="{D8C1637B-4B9B-0941-8A39-2576E3DB46DA}" type="presParOf" srcId="{EA0F9CC7-35C4-CB4C-B856-D9B2B2D832DC}" destId="{03CDFAC1-9FBF-9245-AFEC-59F7E366D117}" srcOrd="2" destOrd="0" presId="urn:microsoft.com/office/officeart/2008/layout/HorizontalMultiLevelHierarchy"/>
    <dgm:cxn modelId="{954E633D-FD3A-B244-83BD-48F7A154B50C}" type="presParOf" srcId="{03CDFAC1-9FBF-9245-AFEC-59F7E366D117}" destId="{570F6361-1C3C-D445-860D-CC07ABD43F08}" srcOrd="0" destOrd="0" presId="urn:microsoft.com/office/officeart/2008/layout/HorizontalMultiLevelHierarchy"/>
    <dgm:cxn modelId="{CBC5DB50-3C6C-4042-9599-2E73ED006E82}" type="presParOf" srcId="{EA0F9CC7-35C4-CB4C-B856-D9B2B2D832DC}" destId="{6F5B51B4-FF91-D243-8D0C-C0D5BAF3287C}" srcOrd="3" destOrd="0" presId="urn:microsoft.com/office/officeart/2008/layout/HorizontalMultiLevelHierarchy"/>
    <dgm:cxn modelId="{EB441046-C6A5-6E40-B3ED-ECB598AD83FA}" type="presParOf" srcId="{6F5B51B4-FF91-D243-8D0C-C0D5BAF3287C}" destId="{E95C2DEF-5341-F04F-A553-89FEBF400ECE}" srcOrd="0" destOrd="0" presId="urn:microsoft.com/office/officeart/2008/layout/HorizontalMultiLevelHierarchy"/>
    <dgm:cxn modelId="{3DC72924-E932-CD4A-940C-012FD4E7DBAA}" type="presParOf" srcId="{6F5B51B4-FF91-D243-8D0C-C0D5BAF3287C}" destId="{CFD397D9-FA31-5F4C-8A2C-C6FF1C93A09A}" srcOrd="1" destOrd="0" presId="urn:microsoft.com/office/officeart/2008/layout/HorizontalMultiLevelHierarchy"/>
    <dgm:cxn modelId="{89DAC3DD-DC42-B245-9F40-5E8BEB9D7B5F}" type="presParOf" srcId="{EA0F9CC7-35C4-CB4C-B856-D9B2B2D832DC}" destId="{8E119772-F0FC-F44B-9DD9-6907A3804CD4}" srcOrd="4" destOrd="0" presId="urn:microsoft.com/office/officeart/2008/layout/HorizontalMultiLevelHierarchy"/>
    <dgm:cxn modelId="{087F9469-8799-7742-8F5B-66FA57998F09}" type="presParOf" srcId="{8E119772-F0FC-F44B-9DD9-6907A3804CD4}" destId="{7281F9EB-52FC-6949-8115-F1FA7E81D7B3}" srcOrd="0" destOrd="0" presId="urn:microsoft.com/office/officeart/2008/layout/HorizontalMultiLevelHierarchy"/>
    <dgm:cxn modelId="{6ECBBCAC-4CD4-854F-BE4A-0D0872DD5F42}" type="presParOf" srcId="{EA0F9CC7-35C4-CB4C-B856-D9B2B2D832DC}" destId="{7657B629-F592-6C46-8D92-61B9A558B907}" srcOrd="5" destOrd="0" presId="urn:microsoft.com/office/officeart/2008/layout/HorizontalMultiLevelHierarchy"/>
    <dgm:cxn modelId="{D5478C67-8618-ED49-B185-F49BA381CE20}" type="presParOf" srcId="{7657B629-F592-6C46-8D92-61B9A558B907}" destId="{9ADEE846-05B2-A147-B772-5570CD839DF7}" srcOrd="0" destOrd="0" presId="urn:microsoft.com/office/officeart/2008/layout/HorizontalMultiLevelHierarchy"/>
    <dgm:cxn modelId="{04CA2AA1-CC19-BA49-B641-00F3F3BBBE4E}" type="presParOf" srcId="{7657B629-F592-6C46-8D92-61B9A558B907}" destId="{9595B45D-C349-7944-A517-28232862C84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19772-F0FC-F44B-9DD9-6907A3804CD4}">
      <dsp:nvSpPr>
        <dsp:cNvPr id="0" name=""/>
        <dsp:cNvSpPr/>
      </dsp:nvSpPr>
      <dsp:spPr>
        <a:xfrm>
          <a:off x="1623286" y="2032000"/>
          <a:ext cx="506536" cy="96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65199"/>
              </a:lnTo>
              <a:lnTo>
                <a:pt x="506536" y="9651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ambria" panose="02040503050406030204" pitchFamily="18" charset="0"/>
          </a:endParaRPr>
        </a:p>
      </dsp:txBody>
      <dsp:txXfrm>
        <a:off x="1849303" y="2487348"/>
        <a:ext cx="54502" cy="54502"/>
      </dsp:txXfrm>
    </dsp:sp>
    <dsp:sp modelId="{03CDFAC1-9FBF-9245-AFEC-59F7E366D117}">
      <dsp:nvSpPr>
        <dsp:cNvPr id="0" name=""/>
        <dsp:cNvSpPr/>
      </dsp:nvSpPr>
      <dsp:spPr>
        <a:xfrm>
          <a:off x="1623286" y="1986280"/>
          <a:ext cx="50653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536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ambria" panose="02040503050406030204" pitchFamily="18" charset="0"/>
          </a:endParaRPr>
        </a:p>
      </dsp:txBody>
      <dsp:txXfrm>
        <a:off x="1863891" y="2019336"/>
        <a:ext cx="25326" cy="25326"/>
      </dsp:txXfrm>
    </dsp:sp>
    <dsp:sp modelId="{D0EA89A7-3D68-9B45-9521-488E6CA1AC10}">
      <dsp:nvSpPr>
        <dsp:cNvPr id="0" name=""/>
        <dsp:cNvSpPr/>
      </dsp:nvSpPr>
      <dsp:spPr>
        <a:xfrm>
          <a:off x="1623286" y="1066799"/>
          <a:ext cx="506536" cy="965200"/>
        </a:xfrm>
        <a:custGeom>
          <a:avLst/>
          <a:gdLst/>
          <a:ahLst/>
          <a:cxnLst/>
          <a:rect l="0" t="0" r="0" b="0"/>
          <a:pathLst>
            <a:path>
              <a:moveTo>
                <a:pt x="0" y="965200"/>
              </a:moveTo>
              <a:lnTo>
                <a:pt x="253268" y="965200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>
            <a:latin typeface="Cambria" panose="02040503050406030204" pitchFamily="18" charset="0"/>
          </a:endParaRPr>
        </a:p>
      </dsp:txBody>
      <dsp:txXfrm>
        <a:off x="1849303" y="1522148"/>
        <a:ext cx="54502" cy="54502"/>
      </dsp:txXfrm>
    </dsp:sp>
    <dsp:sp modelId="{5DB8AA4B-2333-1748-99D3-14A5239A097C}">
      <dsp:nvSpPr>
        <dsp:cNvPr id="0" name=""/>
        <dsp:cNvSpPr/>
      </dsp:nvSpPr>
      <dsp:spPr>
        <a:xfrm rot="16200000">
          <a:off x="-794793" y="1645920"/>
          <a:ext cx="4064000" cy="772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PAMS</a:t>
          </a:r>
        </a:p>
      </dsp:txBody>
      <dsp:txXfrm>
        <a:off x="-794793" y="1645920"/>
        <a:ext cx="4064000" cy="772160"/>
      </dsp:txXfrm>
    </dsp:sp>
    <dsp:sp modelId="{6A231A4A-DFA1-634B-BA5F-F6D0B46E79E7}">
      <dsp:nvSpPr>
        <dsp:cNvPr id="0" name=""/>
        <dsp:cNvSpPr/>
      </dsp:nvSpPr>
      <dsp:spPr>
        <a:xfrm>
          <a:off x="2129823" y="680719"/>
          <a:ext cx="3115050" cy="772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Class I</a:t>
          </a:r>
        </a:p>
      </dsp:txBody>
      <dsp:txXfrm>
        <a:off x="2129823" y="680719"/>
        <a:ext cx="3115050" cy="772160"/>
      </dsp:txXfrm>
    </dsp:sp>
    <dsp:sp modelId="{E95C2DEF-5341-F04F-A553-89FEBF400ECE}">
      <dsp:nvSpPr>
        <dsp:cNvPr id="0" name=""/>
        <dsp:cNvSpPr/>
      </dsp:nvSpPr>
      <dsp:spPr>
        <a:xfrm>
          <a:off x="2129823" y="1645920"/>
          <a:ext cx="3115050" cy="772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Class II</a:t>
          </a:r>
        </a:p>
      </dsp:txBody>
      <dsp:txXfrm>
        <a:off x="2129823" y="1645920"/>
        <a:ext cx="3115050" cy="772160"/>
      </dsp:txXfrm>
    </dsp:sp>
    <dsp:sp modelId="{9ADEE846-05B2-A147-B772-5570CD839DF7}">
      <dsp:nvSpPr>
        <dsp:cNvPr id="0" name=""/>
        <dsp:cNvSpPr/>
      </dsp:nvSpPr>
      <dsp:spPr>
        <a:xfrm>
          <a:off x="2129823" y="2611119"/>
          <a:ext cx="3115050" cy="772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Class III</a:t>
          </a:r>
        </a:p>
      </dsp:txBody>
      <dsp:txXfrm>
        <a:off x="2129823" y="2611119"/>
        <a:ext cx="3115050" cy="772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16509-9F63-433E-9AF5-CDF053887315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F4760-EDB0-4B7B-A235-6DA843BD7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3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7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03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3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3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TIP/FAQ</a:t>
            </a:r>
          </a:p>
          <a:p>
            <a:endParaRPr lang="en-US" dirty="0"/>
          </a:p>
          <a:p>
            <a:endParaRPr lang="en-US" i="1" dirty="0"/>
          </a:p>
          <a:p>
            <a:r>
              <a:rPr lang="en-US" dirty="0"/>
              <a:t>What are examples of how the drug may provide specific value to patients?</a:t>
            </a:r>
          </a:p>
          <a:p>
            <a:r>
              <a:rPr lang="en-US" i="1" dirty="0"/>
              <a:t>Proposed treatment may include a different route or frequency of administration, lower cost to manufacture or dispense, shorter clinical or regulatory path, higher metabolic and safety profile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523D3-F461-41B6-82C2-73AA447FFD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1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4E54A-7193-324A-87EB-EDB98813BF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1160463"/>
            <a:ext cx="556895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6D68F4-9D4B-4AC7-A724-C23DD4FAAC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8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2184-9E2F-1560-B948-A4548B310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2B5C3-E8D2-C3F0-BED6-284C47D65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575AD-9C3A-4E87-E2D8-A17E33277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285FD-FA80-01CD-898F-494B8D22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7D3BD-9725-CB40-11E3-27ED1EFE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7F7C-59C1-E9E7-711C-BB000AFB2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66667-F601-B434-E29E-D258E2D60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85127-815E-0A89-1D4E-624AABB5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02BBA-B34C-7D46-D47F-1E6C483C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6C8C5-C733-272B-CBB2-5AFF09A1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3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6B723E-80C1-C2E2-D88F-2C9155CE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18085-CFB9-3DDC-8BC2-AF08478A6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7D3CF-8EF5-1037-EF1A-73250BB7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60C49-08F4-CB90-6AB3-3C99BA0A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41777-828B-B82C-6254-941D79A3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9606662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5400" b="0" i="0" baseline="0" dirty="0">
              <a:latin typeface="Gill Sans MT" panose="020B0502020104020203" pitchFamily="34" charset="0"/>
              <a:ea typeface="+mj-ea"/>
              <a:cs typeface="Arial" panose="020B0604020202020204" pitchFamily="34" charset="0"/>
              <a:sym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9661" y="2239201"/>
            <a:ext cx="11254154" cy="830997"/>
          </a:xfrm>
        </p:spPr>
        <p:txBody>
          <a:bodyPr lIns="0" tIns="0" rIns="0" bIns="0" anchor="t">
            <a:spAutoFit/>
          </a:bodyPr>
          <a:lstStyle>
            <a:lvl1pPr algn="l">
              <a:defRPr sz="5400" b="0" baseline="0">
                <a:solidFill>
                  <a:schemeClr val="accent1"/>
                </a:solidFill>
                <a:latin typeface="Gill Sans MT" panose="020B0502020104020203" pitchFamily="34" charset="0"/>
                <a:cs typeface="Arial" pitchFamily="34" charset="0"/>
                <a:sym typeface="Gill Sans MT" panose="020B0502020104020203" pitchFamily="34" charset="0"/>
              </a:defRPr>
            </a:lvl1pPr>
          </a:lstStyle>
          <a:p>
            <a:r>
              <a:rPr lang="en-GB" dirty="0"/>
              <a:t>Title inserted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661" y="4320001"/>
            <a:ext cx="11254154" cy="430887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Gill Sans MT" panose="020B0502020104020203" pitchFamily="34" charset="0"/>
                <a:cs typeface="Arial" pitchFamily="34" charset="0"/>
                <a:sym typeface="Gill Sans MT" panose="020B0502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inserted here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"/>
            <a:ext cx="12192000" cy="1422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800" dirty="0"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" y="1422169"/>
            <a:ext cx="12192000" cy="1368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>
              <a:solidFill>
                <a:schemeClr val="tx1"/>
              </a:solidFill>
              <a:latin typeface="Gill Sans MT" panose="020B0502020104020203" pitchFamily="34" charset="0"/>
              <a:cs typeface="Arial" pitchFamily="34" charset="0"/>
              <a:sym typeface="Gill Sans MT" panose="020B0502020104020203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69661" y="5220001"/>
            <a:ext cx="11254154" cy="430887"/>
          </a:xfrm>
        </p:spPr>
        <p:txBody>
          <a:bodyPr tIns="0" bIns="0"/>
          <a:lstStyle>
            <a:lvl1pPr>
              <a:spcBef>
                <a:spcPts val="1500"/>
              </a:spcBef>
              <a:defRPr sz="280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Date inserted here</a:t>
            </a:r>
            <a:endParaRPr lang="sv-SE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30555"/>
            <a:ext cx="12192000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/>
            <a:endParaRPr lang="en-US" sz="1800" noProof="0" dirty="0"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82556" y="6593851"/>
            <a:ext cx="10426891" cy="23492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bg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US" noProof="0" dirty="0"/>
              <a:t>Presentation/Report to Client Name</a:t>
            </a:r>
          </a:p>
        </p:txBody>
      </p:sp>
    </p:spTree>
    <p:extLst>
      <p:ext uri="{BB962C8B-B14F-4D97-AF65-F5344CB8AC3E}">
        <p14:creationId xmlns:p14="http://schemas.microsoft.com/office/powerpoint/2010/main" val="1764159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2237866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Gill Sans MT" panose="020B0502020104020203" pitchFamily="34" charset="0"/>
              <a:ea typeface="+mj-ea"/>
              <a:cs typeface="Arial" panose="020B0604020202020204" pitchFamily="34" charset="0"/>
              <a:sym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61" y="790616"/>
            <a:ext cx="11254154" cy="738188"/>
          </a:xfrm>
        </p:spPr>
        <p:txBody>
          <a:bodyPr vert="horz"/>
          <a:lstStyle>
            <a:lvl1pPr>
              <a:defRPr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r>
              <a:rPr lang="en-US" noProof="0" dirty="0"/>
              <a:t>Hello, please insert your Action title here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9662" y="6328369"/>
            <a:ext cx="9216000" cy="154800"/>
          </a:xfr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 noProof="0" dirty="0"/>
              <a:t>Source: Complete if required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860" y="255708"/>
            <a:ext cx="8374148" cy="382588"/>
          </a:xfrm>
        </p:spPr>
        <p:txBody>
          <a:bodyPr lIns="54000" tIns="0" rIns="0" bIns="0" anchor="ctr" anchorCtr="0">
            <a:noAutofit/>
          </a:bodyPr>
          <a:lstStyle>
            <a:lvl1pPr>
              <a:spcBef>
                <a:spcPts val="0"/>
              </a:spcBef>
              <a:tabLst>
                <a:tab pos="327025" algn="l"/>
              </a:tabLst>
              <a:defRPr sz="1600" b="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Modify the Section name</a:t>
            </a:r>
          </a:p>
        </p:txBody>
      </p:sp>
    </p:spTree>
    <p:extLst>
      <p:ext uri="{BB962C8B-B14F-4D97-AF65-F5344CB8AC3E}">
        <p14:creationId xmlns:p14="http://schemas.microsoft.com/office/powerpoint/2010/main" val="2664835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monopoly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6641303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Gill Sans MT" panose="020B0502020104020203" pitchFamily="34" charset="0"/>
              <a:ea typeface="+mj-ea"/>
              <a:cs typeface="Arial" panose="020B0604020202020204" pitchFamily="34" charset="0"/>
              <a:sym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61" y="790616"/>
            <a:ext cx="11254154" cy="738188"/>
          </a:xfrm>
        </p:spPr>
        <p:txBody>
          <a:bodyPr vert="horz"/>
          <a:lstStyle>
            <a:lvl1pPr>
              <a:defRPr baseline="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r>
              <a:rPr lang="en-US" noProof="0" dirty="0"/>
              <a:t>Hello, please insert your Action title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8923" y="2288400"/>
            <a:ext cx="5299200" cy="3960000"/>
          </a:xfrm>
          <a:ln w="12700">
            <a:noFill/>
          </a:ln>
        </p:spPr>
        <p:txBody>
          <a:bodyPr tIns="90000" bIns="90000">
            <a:noAutofit/>
          </a:bodyPr>
          <a:lstStyle>
            <a:lvl1pP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 marL="270000" indent="-270000">
              <a:buClr>
                <a:schemeClr val="accent1"/>
              </a:buClr>
              <a:defRPr lang="en-US" sz="1800" kern="1200" noProof="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Arial" pitchFamily="34" charset="0"/>
                <a:sym typeface="Gill Sans MT" panose="020B0502020104020203" pitchFamily="34" charset="0"/>
              </a:defRPr>
            </a:lvl2pPr>
            <a:lvl3pPr marL="54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 marL="81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810000" indent="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Level 0</a:t>
            </a:r>
          </a:p>
          <a:p>
            <a:pPr lvl="1"/>
            <a:r>
              <a:rPr lang="en-US" noProof="0" dirty="0"/>
              <a:t>Level 1</a:t>
            </a:r>
          </a:p>
          <a:p>
            <a:pPr lvl="2"/>
            <a:r>
              <a:rPr lang="en-US" noProof="0" dirty="0"/>
              <a:t>Level 2</a:t>
            </a:r>
          </a:p>
          <a:p>
            <a:pPr lvl="3"/>
            <a:r>
              <a:rPr lang="en-US" noProof="0" dirty="0"/>
              <a:t>Level 3</a:t>
            </a:r>
          </a:p>
          <a:p>
            <a:pPr lvl="4"/>
            <a:r>
              <a:rPr lang="en-US" noProof="0" dirty="0"/>
              <a:t>Level 4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3877" y="2288400"/>
            <a:ext cx="5299200" cy="3960000"/>
          </a:xfrm>
          <a:ln w="12700">
            <a:noFill/>
          </a:ln>
        </p:spPr>
        <p:txBody>
          <a:bodyPr tIns="90000" bIns="90000">
            <a:noAutofit/>
          </a:bodyPr>
          <a:lstStyle>
            <a:lvl1pP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 marL="270000" indent="-270000">
              <a:buClr>
                <a:schemeClr val="accent1"/>
              </a:buClr>
              <a:defRPr lang="en-US" sz="1800" kern="1200" noProof="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Arial" pitchFamily="34" charset="0"/>
                <a:sym typeface="Gill Sans MT" panose="020B0502020104020203" pitchFamily="34" charset="0"/>
              </a:defRPr>
            </a:lvl2pPr>
            <a:lvl3pPr marL="54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 marL="81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810000" indent="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Level 0</a:t>
            </a:r>
          </a:p>
          <a:p>
            <a:pPr lvl="1"/>
            <a:r>
              <a:rPr lang="en-US" noProof="0" dirty="0"/>
              <a:t>Level 1</a:t>
            </a:r>
          </a:p>
          <a:p>
            <a:pPr lvl="2"/>
            <a:r>
              <a:rPr lang="en-US" noProof="0" dirty="0"/>
              <a:t>Level 2</a:t>
            </a:r>
          </a:p>
          <a:p>
            <a:pPr lvl="3"/>
            <a:r>
              <a:rPr lang="en-US" noProof="0" dirty="0"/>
              <a:t>Level 3</a:t>
            </a:r>
          </a:p>
          <a:p>
            <a:pPr lvl="4"/>
            <a:r>
              <a:rPr lang="en-US" noProof="0" dirty="0"/>
              <a:t>Level 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8923" y="1600200"/>
            <a:ext cx="5299200" cy="5328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sz="2000">
                <a:solidFill>
                  <a:schemeClr val="accent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423877" y="1600200"/>
            <a:ext cx="5299200" cy="5328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sz="2000">
                <a:solidFill>
                  <a:schemeClr val="accent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Connecteur droit 11"/>
          <p:cNvCxnSpPr>
            <a:cxnSpLocks/>
          </p:cNvCxnSpPr>
          <p:nvPr userDrawn="1"/>
        </p:nvCxnSpPr>
        <p:spPr>
          <a:xfrm>
            <a:off x="468923" y="2133000"/>
            <a:ext cx="517691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11"/>
          <p:cNvCxnSpPr>
            <a:cxnSpLocks/>
          </p:cNvCxnSpPr>
          <p:nvPr userDrawn="1"/>
        </p:nvCxnSpPr>
        <p:spPr>
          <a:xfrm>
            <a:off x="6215087" y="2133000"/>
            <a:ext cx="551453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860" y="255708"/>
            <a:ext cx="8374148" cy="382588"/>
          </a:xfrm>
        </p:spPr>
        <p:txBody>
          <a:bodyPr lIns="54000" tIns="0" rIns="0" bIns="0" anchor="ctr" anchorCtr="0">
            <a:noAutofit/>
          </a:bodyPr>
          <a:lstStyle>
            <a:lvl1pPr>
              <a:spcBef>
                <a:spcPts val="0"/>
              </a:spcBef>
              <a:tabLst>
                <a:tab pos="327025" algn="l"/>
              </a:tabLst>
              <a:defRPr sz="1600" b="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Modify the Section name</a:t>
            </a: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9662" y="6328369"/>
            <a:ext cx="9216000" cy="154800"/>
          </a:xfr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 noProof="0" dirty="0"/>
              <a:t>Source: Complete if required</a:t>
            </a:r>
          </a:p>
        </p:txBody>
      </p:sp>
    </p:spTree>
    <p:extLst>
      <p:ext uri="{BB962C8B-B14F-4D97-AF65-F5344CB8AC3E}">
        <p14:creationId xmlns:p14="http://schemas.microsoft.com/office/powerpoint/2010/main" val="4189632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onopoly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2287535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Gill Sans MT" panose="020B0502020104020203" pitchFamily="34" charset="0"/>
              <a:ea typeface="+mj-ea"/>
              <a:cs typeface="Arial" panose="020B0604020202020204" pitchFamily="34" charset="0"/>
              <a:sym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61" y="790616"/>
            <a:ext cx="11254154" cy="738188"/>
          </a:xfrm>
        </p:spPr>
        <p:txBody>
          <a:bodyPr/>
          <a:lstStyle>
            <a:lvl1pPr>
              <a:defRPr baseline="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r>
              <a:rPr lang="en-US" noProof="0" dirty="0"/>
              <a:t>Hello, please insert your Action title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8923" y="2288400"/>
            <a:ext cx="11254154" cy="3960000"/>
          </a:xfrm>
          <a:ln w="12700">
            <a:noFill/>
          </a:ln>
        </p:spPr>
        <p:txBody>
          <a:bodyPr tIns="90000" bIns="90000">
            <a:noAutofit/>
          </a:bodyPr>
          <a:lstStyle>
            <a:lvl1pP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 marL="270000" indent="-270000">
              <a:buClr>
                <a:schemeClr val="accent1"/>
              </a:buClr>
              <a:defRPr lang="en-US" sz="1800" kern="1200" noProof="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Arial" pitchFamily="34" charset="0"/>
                <a:sym typeface="Gill Sans MT" panose="020B0502020104020203" pitchFamily="34" charset="0"/>
              </a:defRPr>
            </a:lvl2pPr>
            <a:lvl3pPr marL="54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 marL="81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810000" indent="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Level 0</a:t>
            </a:r>
          </a:p>
          <a:p>
            <a:pPr lvl="1"/>
            <a:r>
              <a:rPr lang="en-US" noProof="0" dirty="0"/>
              <a:t>Level 1</a:t>
            </a:r>
          </a:p>
          <a:p>
            <a:pPr lvl="2"/>
            <a:r>
              <a:rPr lang="en-US" noProof="0" dirty="0"/>
              <a:t>Level 2</a:t>
            </a:r>
          </a:p>
          <a:p>
            <a:pPr lvl="3"/>
            <a:r>
              <a:rPr lang="en-US" noProof="0" dirty="0"/>
              <a:t>Level 3</a:t>
            </a:r>
          </a:p>
          <a:p>
            <a:pPr lvl="4"/>
            <a:r>
              <a:rPr lang="en-US" noProof="0" dirty="0"/>
              <a:t>Level 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8923" y="1600200"/>
            <a:ext cx="11254154" cy="5328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sz="2000">
                <a:solidFill>
                  <a:schemeClr val="accent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468923" y="2133000"/>
            <a:ext cx="112541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860" y="255708"/>
            <a:ext cx="8374148" cy="382588"/>
          </a:xfrm>
        </p:spPr>
        <p:txBody>
          <a:bodyPr lIns="54000" tIns="0" rIns="0" bIns="0" anchor="ctr" anchorCtr="0">
            <a:noAutofit/>
          </a:bodyPr>
          <a:lstStyle>
            <a:lvl1pPr>
              <a:spcBef>
                <a:spcPts val="0"/>
              </a:spcBef>
              <a:tabLst>
                <a:tab pos="327025" algn="l"/>
              </a:tabLst>
              <a:defRPr sz="1600" b="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Modify the Section name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9662" y="6328369"/>
            <a:ext cx="9216000" cy="154800"/>
          </a:xfr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 noProof="0" dirty="0"/>
              <a:t>Source: Complete if required</a:t>
            </a:r>
          </a:p>
        </p:txBody>
      </p:sp>
    </p:spTree>
    <p:extLst>
      <p:ext uri="{BB962C8B-B14F-4D97-AF65-F5344CB8AC3E}">
        <p14:creationId xmlns:p14="http://schemas.microsoft.com/office/powerpoint/2010/main" val="28747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3822143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5385" cy="1587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latin typeface="Gill Sans MT" panose="020B0502020104020203" pitchFamily="34" charset="0"/>
              <a:ea typeface="+mj-ea"/>
              <a:cs typeface="Arial" panose="020B0604020202020204" pitchFamily="34" charset="0"/>
              <a:sym typeface="Gill Sans MT" panose="020B05020201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61" y="790616"/>
            <a:ext cx="11254154" cy="738188"/>
          </a:xfrm>
        </p:spPr>
        <p:txBody>
          <a:bodyPr/>
          <a:lstStyle>
            <a:lvl1pPr>
              <a:defRPr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r>
              <a:rPr lang="en-US" noProof="0" dirty="0"/>
              <a:t>Hello, please insert your Action title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9661" y="1600200"/>
            <a:ext cx="11254154" cy="4648200"/>
          </a:xfrm>
          <a:ln w="12700">
            <a:noFill/>
          </a:ln>
        </p:spPr>
        <p:txBody>
          <a:bodyPr>
            <a:noAutofit/>
          </a:bodyPr>
          <a:lstStyle>
            <a:lvl1pP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 marL="269875" indent="-268288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2pPr>
            <a:lvl3pPr marL="541338" indent="-271463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 marL="810000" indent="-270000">
              <a:buClr>
                <a:schemeClr val="accent1"/>
              </a:buClr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810000" indent="0">
              <a:defRPr sz="1800">
                <a:latin typeface="Gill Sans MT" panose="020B0502020104020203" pitchFamily="34" charset="0"/>
                <a:sym typeface="Gill Sans MT" panose="020B05020201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Level 0</a:t>
            </a:r>
          </a:p>
          <a:p>
            <a:pPr lvl="1"/>
            <a:r>
              <a:rPr lang="en-US" noProof="0" dirty="0"/>
              <a:t>Level 1</a:t>
            </a:r>
          </a:p>
          <a:p>
            <a:pPr lvl="2"/>
            <a:r>
              <a:rPr lang="en-US" noProof="0" dirty="0"/>
              <a:t>Level 2</a:t>
            </a:r>
          </a:p>
          <a:p>
            <a:pPr lvl="3"/>
            <a:r>
              <a:rPr lang="en-US" noProof="0" dirty="0"/>
              <a:t>Level 3</a:t>
            </a:r>
          </a:p>
          <a:p>
            <a:pPr lvl="4"/>
            <a:r>
              <a:rPr lang="en-US" noProof="0" dirty="0"/>
              <a:t>Level 4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860" y="255708"/>
            <a:ext cx="8374148" cy="382588"/>
          </a:xfrm>
        </p:spPr>
        <p:txBody>
          <a:bodyPr lIns="54000" tIns="0" rIns="0" bIns="0" anchor="ctr" anchorCtr="0">
            <a:noAutofit/>
          </a:bodyPr>
          <a:lstStyle>
            <a:lvl1pPr>
              <a:spcBef>
                <a:spcPts val="0"/>
              </a:spcBef>
              <a:tabLst>
                <a:tab pos="327025" algn="l"/>
              </a:tabLst>
              <a:defRPr sz="1600" b="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Modify the Section name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9662" y="6328369"/>
            <a:ext cx="9216000" cy="154800"/>
          </a:xfr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00"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</a:lstStyle>
          <a:p>
            <a:pPr lvl="0"/>
            <a:r>
              <a:rPr lang="en-US" noProof="0" dirty="0"/>
              <a:t>Source: Complete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1449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0330749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 userDrawn="1"/>
        </p:nvSpPr>
        <p:spPr>
          <a:xfrm>
            <a:off x="0" y="2"/>
            <a:ext cx="12192000" cy="14221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1800" noProof="0" dirty="0"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72442"/>
            <a:ext cx="12192000" cy="285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en-US" sz="1800" noProof="0" dirty="0">
              <a:latin typeface="Gill Sans MT" panose="020B0502020104020203" pitchFamily="34" charset="0"/>
              <a:sym typeface="Gill Sans MT" panose="020B0502020104020203" pitchFamily="34" charset="0"/>
            </a:endParaRPr>
          </a:p>
        </p:txBody>
      </p:sp>
      <p:sp>
        <p:nvSpPr>
          <p:cNvPr id="18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468923" y="2108202"/>
            <a:ext cx="7310769" cy="4140199"/>
          </a:xfrm>
          <a:prstGeom prst="rect">
            <a:avLst/>
          </a:prstGeom>
        </p:spPr>
        <p:txBody>
          <a:bodyPr lIns="0" tIns="90000" rIns="0" bIns="90000"/>
          <a:lstStyle>
            <a:lvl1pPr>
              <a:lnSpc>
                <a:spcPct val="90000"/>
              </a:lnSpc>
              <a:defRPr sz="1600">
                <a:solidFill>
                  <a:schemeClr val="tx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lnSpc>
                <a:spcPct val="90000"/>
              </a:lnSpc>
              <a:buClr>
                <a:schemeClr val="accent1"/>
              </a:buClr>
              <a:defRPr sz="1600">
                <a:latin typeface="Gill Sans MT" panose="020B0502020104020203" pitchFamily="34" charset="0"/>
                <a:sym typeface="Gill Sans MT" panose="020B0502020104020203" pitchFamily="34" charset="0"/>
              </a:defRPr>
            </a:lvl2pPr>
            <a:lvl3pPr>
              <a:lnSpc>
                <a:spcPct val="90000"/>
              </a:lnSpc>
              <a:buClr>
                <a:schemeClr val="accent1"/>
              </a:buClr>
              <a:defRPr sz="1600"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>
              <a:lnSpc>
                <a:spcPct val="90000"/>
              </a:lnSpc>
              <a:buClr>
                <a:schemeClr val="accent1"/>
              </a:buClr>
              <a:defRPr sz="1600"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810000" indent="0">
              <a:lnSpc>
                <a:spcPct val="90000"/>
              </a:lnSpc>
              <a:buClr>
                <a:schemeClr val="accent1"/>
              </a:buClr>
              <a:defRPr sz="1600">
                <a:latin typeface="Gill Sans MT" panose="020B0502020104020203" pitchFamily="34" charset="0"/>
                <a:sym typeface="Gill Sans MT" panose="020B0502020104020203" pitchFamily="34" charset="0"/>
              </a:defRPr>
            </a:lvl5pPr>
          </a:lstStyle>
          <a:p>
            <a:pPr lvl="0"/>
            <a:r>
              <a:rPr lang="en-US" noProof="0" dirty="0"/>
              <a:t>Level 0</a:t>
            </a:r>
          </a:p>
          <a:p>
            <a:pPr lvl="1"/>
            <a:r>
              <a:rPr lang="en-US" noProof="0" dirty="0"/>
              <a:t>Level 1</a:t>
            </a:r>
          </a:p>
          <a:p>
            <a:pPr lvl="2"/>
            <a:r>
              <a:rPr lang="en-US" noProof="0" dirty="0"/>
              <a:t>Level 2</a:t>
            </a:r>
          </a:p>
          <a:p>
            <a:pPr lvl="3"/>
            <a:r>
              <a:rPr lang="en-US" noProof="0" dirty="0"/>
              <a:t>Level 3</a:t>
            </a:r>
          </a:p>
          <a:p>
            <a:pPr lvl="4"/>
            <a:r>
              <a:rPr lang="en-US" noProof="0" dirty="0"/>
              <a:t>Level 4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82556" y="6593851"/>
            <a:ext cx="10426891" cy="23492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bg1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defRPr sz="1100" b="1"/>
            </a:lvl2pPr>
            <a:lvl3pPr>
              <a:defRPr sz="1100" b="1"/>
            </a:lvl3pPr>
            <a:lvl4pPr>
              <a:defRPr sz="1100" b="1"/>
            </a:lvl4pPr>
            <a:lvl5pPr>
              <a:defRPr sz="1100" b="1"/>
            </a:lvl5pPr>
          </a:lstStyle>
          <a:p>
            <a:pPr lvl="0"/>
            <a:r>
              <a:rPr lang="en-US" noProof="0" dirty="0"/>
              <a:t>Presentation/Report to Client Name</a:t>
            </a:r>
          </a:p>
        </p:txBody>
      </p:sp>
      <p:sp>
        <p:nvSpPr>
          <p:cNvPr id="13" name="Espace réservé du contenu 6"/>
          <p:cNvSpPr>
            <a:spLocks noGrp="1"/>
          </p:cNvSpPr>
          <p:nvPr>
            <p:ph sz="quarter" idx="15" hasCustomPrompt="1"/>
          </p:nvPr>
        </p:nvSpPr>
        <p:spPr>
          <a:xfrm>
            <a:off x="8089846" y="4172646"/>
            <a:ext cx="3633231" cy="2075755"/>
          </a:xfrm>
          <a:prstGeom prst="rect">
            <a:avLst/>
          </a:prstGeom>
        </p:spPr>
        <p:txBody>
          <a:bodyPr lIns="0" tIns="90000" rIns="0" bIns="90000" anchor="t" anchorCtr="0"/>
          <a:lstStyle>
            <a:lvl1pPr>
              <a:lnSpc>
                <a:spcPct val="90000"/>
              </a:lnSpc>
              <a:defRPr sz="1400">
                <a:solidFill>
                  <a:schemeClr val="tx2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1pPr>
            <a:lvl2pPr>
              <a:lnSpc>
                <a:spcPct val="90000"/>
              </a:lnSpc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2pPr>
            <a:lvl3pPr>
              <a:lnSpc>
                <a:spcPct val="90000"/>
              </a:lnSpc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3pPr>
            <a:lvl4pPr>
              <a:lnSpc>
                <a:spcPct val="90000"/>
              </a:lnSpc>
              <a:buClr>
                <a:schemeClr val="accent1"/>
              </a:buClr>
              <a:defRPr>
                <a:solidFill>
                  <a:schemeClr val="tx2"/>
                </a:solidFill>
                <a:latin typeface="Gill Sans MT" panose="020B0502020104020203" pitchFamily="34" charset="0"/>
                <a:sym typeface="Gill Sans MT" panose="020B0502020104020203" pitchFamily="34" charset="0"/>
              </a:defRPr>
            </a:lvl4pPr>
            <a:lvl5pPr marL="627063" indent="0">
              <a:lnSpc>
                <a:spcPct val="90000"/>
              </a:lnSpc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600" noProof="0" dirty="0"/>
              <a:t>Level 0</a:t>
            </a:r>
          </a:p>
          <a:p>
            <a:pPr lvl="1"/>
            <a:r>
              <a:rPr lang="en-US" sz="1600" noProof="0" dirty="0"/>
              <a:t>Level 1</a:t>
            </a:r>
          </a:p>
          <a:p>
            <a:pPr lvl="2"/>
            <a:r>
              <a:rPr lang="en-US" sz="1600" noProof="0" dirty="0"/>
              <a:t>Level 2</a:t>
            </a:r>
          </a:p>
          <a:p>
            <a:pPr lvl="3"/>
            <a:r>
              <a:rPr lang="en-US" sz="1600" noProof="0" dirty="0"/>
              <a:t>Level 3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422169"/>
            <a:ext cx="12192000" cy="136800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1"/>
            <a:endParaRPr lang="en-US" sz="1200" noProof="0" dirty="0">
              <a:solidFill>
                <a:schemeClr val="tx1"/>
              </a:solidFill>
              <a:latin typeface="Gill Sans MT" panose="020B0502020104020203" pitchFamily="34" charset="0"/>
              <a:cs typeface="Arial" pitchFamily="34" charset="0"/>
              <a:sym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080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9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B02E-B714-A44F-D3FE-E9B45CEC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25E3-0FA6-D5B6-6CCE-FFAB0AA44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9B112-DA56-6DF3-B47B-D67CD89E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04917-21AD-96A6-A911-80B3A606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20570-6E27-5FA1-663E-CA6D2A72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5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64ED-F494-D94D-33DD-F71DA3EA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92E31-56C9-08CF-A44B-C337D41D5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E41AF-F586-E885-E095-C3C690F2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EE4B8-4309-FF74-6706-FD514932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A354B-138C-C20A-8F40-F5A7952A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4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70A0-996A-E485-350C-A241DE53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D6D70-4E02-6DFD-99EB-D69352637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1ACA-CAF4-8262-4CB5-C3E6F0183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451DE-444C-6DF5-8D50-4F4832B9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5626B-0036-E345-17D2-6FFCFB7C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74E58-5FCB-693C-5A26-B0C036E1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1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D197-0E2B-A8BE-5E3A-C01FFADB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50428-A772-03CC-AACE-AB6CCDA28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6FD5E-1951-AEF9-4CE9-DA9021E0E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48855-5571-2A62-64B5-E7E5F6461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C2ACC9-C856-EA81-BCB4-275C37B093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7BF27-5CEF-6561-8FB8-06E77C0D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B48FEB-6C53-0399-E99E-812AFF81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2FAB4-7824-18C6-9265-9C8DEA55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48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38DD-C823-6B7C-0266-D1C593BB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35A3B6-B5C3-120B-0432-593A6772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F7987-E8B8-1F94-5547-D703341C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40A7D-80BA-FD22-002F-39A7C360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6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B066C0-CB38-7CE2-DC93-E326B160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D78E5-9640-5F44-8C52-7FC95D95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731DC-66C5-6CAA-6498-BE97B7E2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9853-488E-2F07-D762-76F5591A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01029-ADAA-0A68-E430-2CAEB46E5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DB093-8B97-AF9F-7AB5-D9094CC8A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7FCED-C566-0471-5333-04594BE1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AD2EE-8B43-60BC-17D2-CD55101A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4A1D4-F4D7-8701-E6F8-F65C072C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1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E69A2-5698-FB11-A631-C3EB6D4DD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99016-843F-D2CA-5814-B6786F18A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1EF7E-011D-1367-7E0F-8BED0A85F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AF22A-E50D-E680-EEA1-E0D4C8F8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2F3E7-6C8E-C067-62CF-1D244D38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1D537-B7FA-F063-48DC-7832CC0C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9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1F8D6-4A32-2B55-DF61-68993E59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9CAF3-203A-7D62-8EA9-FDDC9BE3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D893-4739-0912-F35E-1104BB567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4649-004D-4050-97E4-E7CE9EE0FC0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ABC2F-DCFF-C738-EB88-27F07ACFC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C1633-C6AB-B4D8-FB64-113CD0756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9206F-3A13-4967-9769-98FCF006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1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oukri.benmamoun@yale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18.emf"/><Relationship Id="rId7" Type="http://schemas.openxmlformats.org/officeDocument/2006/relationships/image" Target="../media/image20.emf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2.e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wmf"/><Relationship Id="rId1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5F41B0-C832-8149-AF75-7F40B44E86C2}"/>
              </a:ext>
            </a:extLst>
          </p:cNvPr>
          <p:cNvSpPr txBox="1"/>
          <p:nvPr/>
        </p:nvSpPr>
        <p:spPr>
          <a:xfrm>
            <a:off x="1524000" y="1214092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Tackling Drug Toxicity and Resistance with PAMS</a:t>
            </a: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--------------------------</a:t>
            </a:r>
          </a:p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Choukri Ben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Mamoun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Professor of Medicine and Microbial Pathogenesis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Yale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Founder: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CURATIX</a:t>
            </a:r>
          </a:p>
          <a:p>
            <a:pPr lvl="1"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choukri.benmamoun@yale.edu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860-906-7302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36DABD5-BF26-B047-A859-D6AFD2D9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5096" y="6492876"/>
            <a:ext cx="952905" cy="365125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E7CA84-602C-9D6B-294D-F4BAE716AB4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" contrast="-6000"/>
            <a:alphaModFix/>
          </a:blip>
          <a:stretch>
            <a:fillRect/>
          </a:stretch>
        </p:blipFill>
        <p:spPr>
          <a:xfrm>
            <a:off x="4749800" y="72371"/>
            <a:ext cx="2692400" cy="9144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213BA9C2-481F-6242-21A0-88A8909BAD51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585F45-A030-D04A-9DF4-B48B82D04362}"/>
              </a:ext>
            </a:extLst>
          </p:cNvPr>
          <p:cNvSpPr txBox="1"/>
          <p:nvPr/>
        </p:nvSpPr>
        <p:spPr>
          <a:xfrm>
            <a:off x="1563661" y="1"/>
            <a:ext cx="91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in Fungal Pathogens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7B035-694A-7D2B-9003-5D1864870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04" t="5271" r="7441" b="5394"/>
          <a:stretch/>
        </p:blipFill>
        <p:spPr>
          <a:xfrm>
            <a:off x="1339328" y="881308"/>
            <a:ext cx="4316735" cy="57719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B66D9-46F7-395A-8DFC-261A7C1BA2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8" r="2131"/>
          <a:stretch/>
        </p:blipFill>
        <p:spPr>
          <a:xfrm>
            <a:off x="5758415" y="1160894"/>
            <a:ext cx="5444693" cy="32104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6CA71-8A3A-674E-9D26-D1DF7E8CA1ED}"/>
              </a:ext>
            </a:extLst>
          </p:cNvPr>
          <p:cNvSpPr txBox="1"/>
          <p:nvPr/>
        </p:nvSpPr>
        <p:spPr>
          <a:xfrm>
            <a:off x="7225572" y="769442"/>
            <a:ext cx="2980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Aspergillus fumigatus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3403B-D0ED-5E12-E634-1C43EE5C070E}"/>
              </a:ext>
            </a:extLst>
          </p:cNvPr>
          <p:cNvSpPr txBox="1"/>
          <p:nvPr/>
        </p:nvSpPr>
        <p:spPr>
          <a:xfrm>
            <a:off x="6041424" y="4393258"/>
            <a:ext cx="497700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to 4-fold increase in Voriconazole susceptibility</a:t>
            </a:r>
            <a:endParaRPr lang="en-US" b="1" baseline="-250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C6C577-C448-6CCE-DB6F-8A3EA72AC575}"/>
              </a:ext>
            </a:extLst>
          </p:cNvPr>
          <p:cNvSpPr/>
          <p:nvPr/>
        </p:nvSpPr>
        <p:spPr>
          <a:xfrm>
            <a:off x="5758414" y="881310"/>
            <a:ext cx="5543025" cy="39084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A4CA7D-0242-F895-35CD-BE1A7800B58B}"/>
              </a:ext>
            </a:extLst>
          </p:cNvPr>
          <p:cNvGrpSpPr/>
          <p:nvPr/>
        </p:nvGrpSpPr>
        <p:grpSpPr>
          <a:xfrm>
            <a:off x="5758414" y="4841276"/>
            <a:ext cx="5543025" cy="1863516"/>
            <a:chOff x="3561313" y="4935153"/>
            <a:chExt cx="5543025" cy="18635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7E7D77-FF92-FCA3-4A62-8F287EDE3B39}"/>
                </a:ext>
              </a:extLst>
            </p:cNvPr>
            <p:cNvSpPr txBox="1"/>
            <p:nvPr/>
          </p:nvSpPr>
          <p:spPr>
            <a:xfrm>
              <a:off x="3561313" y="5656128"/>
              <a:ext cx="25987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Aspergillosis </a:t>
              </a: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CFR : 58-88%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BDE538-A9D3-FFC0-E8B6-B1F3E611E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0972" y="5009797"/>
              <a:ext cx="2379343" cy="173736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8AAE32-E1B5-169A-2EAF-EFCC9A73DCF5}"/>
                </a:ext>
              </a:extLst>
            </p:cNvPr>
            <p:cNvSpPr/>
            <p:nvPr/>
          </p:nvSpPr>
          <p:spPr>
            <a:xfrm>
              <a:off x="3561313" y="4935153"/>
              <a:ext cx="5543025" cy="18635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triped Right Arrow 48">
            <a:extLst>
              <a:ext uri="{FF2B5EF4-FFF2-40B4-BE49-F238E27FC236}">
                <a16:creationId xmlns:a16="http://schemas.microsoft.com/office/drawing/2014/main" id="{10DEF15D-C1FD-8648-FEE8-80D3269E42EC}"/>
              </a:ext>
            </a:extLst>
          </p:cNvPr>
          <p:cNvSpPr/>
          <p:nvPr/>
        </p:nvSpPr>
        <p:spPr>
          <a:xfrm>
            <a:off x="-1" y="694432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602CFD9-9DE6-23FF-FE80-E2DB434011A1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303820-0D7D-7A4B-8B80-9FB3B79B7803}"/>
              </a:ext>
            </a:extLst>
          </p:cNvPr>
          <p:cNvSpPr txBox="1"/>
          <p:nvPr/>
        </p:nvSpPr>
        <p:spPr>
          <a:xfrm>
            <a:off x="1944624" y="43992"/>
            <a:ext cx="8659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Classes of PAMS in Advanced Stages of Pre-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Clinial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Clinical Development 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3A2089A-7FD9-D940-A238-4048CFCCAA09}"/>
              </a:ext>
            </a:extLst>
          </p:cNvPr>
          <p:cNvGraphicFramePr/>
          <p:nvPr/>
        </p:nvGraphicFramePr>
        <p:xfrm>
          <a:off x="760699" y="163474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F573E28-0CA6-8247-8F24-F8A3E06A35AA}"/>
              </a:ext>
            </a:extLst>
          </p:cNvPr>
          <p:cNvSpPr txBox="1"/>
          <p:nvPr/>
        </p:nvSpPr>
        <p:spPr>
          <a:xfrm>
            <a:off x="1524000" y="6172422"/>
            <a:ext cx="914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7377A"/>
                </a:solidFill>
                <a:latin typeface="Cambria" panose="02040503050406030204" pitchFamily="18" charset="0"/>
              </a:rPr>
              <a:t>Yale IP (2042) Filed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DEA83F-1C41-0B46-AFC0-4EA9E146690F}"/>
              </a:ext>
            </a:extLst>
          </p:cNvPr>
          <p:cNvSpPr txBox="1"/>
          <p:nvPr/>
        </p:nvSpPr>
        <p:spPr>
          <a:xfrm>
            <a:off x="6070868" y="1637794"/>
            <a:ext cx="889987" cy="64633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</a:p>
          <a:p>
            <a:pPr algn="ctr"/>
            <a:r>
              <a:rPr lang="en-US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567A13-B532-5D42-A56A-AEF11246FC10}"/>
              </a:ext>
            </a:extLst>
          </p:cNvPr>
          <p:cNvSpPr txBox="1"/>
          <p:nvPr/>
        </p:nvSpPr>
        <p:spPr>
          <a:xfrm>
            <a:off x="7207734" y="1634744"/>
            <a:ext cx="659155" cy="36933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I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12685D9-786E-6844-B3EC-517A443A548A}"/>
              </a:ext>
            </a:extLst>
          </p:cNvPr>
          <p:cNvCxnSpPr/>
          <p:nvPr/>
        </p:nvCxnSpPr>
        <p:spPr>
          <a:xfrm>
            <a:off x="7193280" y="1755648"/>
            <a:ext cx="0" cy="333756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F013F83F-5342-634F-85ED-72F17CAC9505}"/>
              </a:ext>
            </a:extLst>
          </p:cNvPr>
          <p:cNvGrpSpPr/>
          <p:nvPr/>
        </p:nvGrpSpPr>
        <p:grpSpPr>
          <a:xfrm>
            <a:off x="6105687" y="2624328"/>
            <a:ext cx="1816518" cy="1969008"/>
            <a:chOff x="4581686" y="2624328"/>
            <a:chExt cx="2405583" cy="1969008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4B5321C-D1B9-7145-9C29-A4FC2C017166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86" y="2624328"/>
              <a:ext cx="1197322" cy="0"/>
            </a:xfrm>
            <a:prstGeom prst="straightConnector1">
              <a:avLst/>
            </a:prstGeom>
            <a:ln w="1270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84CEA16-1C0D-924C-B549-C0C984AF951B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86" y="3627120"/>
              <a:ext cx="1412943" cy="0"/>
            </a:xfrm>
            <a:prstGeom prst="straightConnector1">
              <a:avLst/>
            </a:prstGeom>
            <a:ln w="1270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50AE621-E7FF-1547-A1EB-887FC49F3EDE}"/>
                </a:ext>
              </a:extLst>
            </p:cNvPr>
            <p:cNvCxnSpPr>
              <a:cxnSpLocks/>
            </p:cNvCxnSpPr>
            <p:nvPr/>
          </p:nvCxnSpPr>
          <p:spPr>
            <a:xfrm>
              <a:off x="4581686" y="4593336"/>
              <a:ext cx="2405583" cy="0"/>
            </a:xfrm>
            <a:prstGeom prst="straightConnector1">
              <a:avLst/>
            </a:prstGeom>
            <a:ln w="1270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D67B0C-8DA6-EE4A-8284-99BABF40DA5B}"/>
              </a:ext>
            </a:extLst>
          </p:cNvPr>
          <p:cNvCxnSpPr/>
          <p:nvPr/>
        </p:nvCxnSpPr>
        <p:spPr>
          <a:xfrm>
            <a:off x="7970520" y="1755648"/>
            <a:ext cx="0" cy="333756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DC238F9-4567-7646-8A26-125567C72D13}"/>
              </a:ext>
            </a:extLst>
          </p:cNvPr>
          <p:cNvSpPr txBox="1"/>
          <p:nvPr/>
        </p:nvSpPr>
        <p:spPr>
          <a:xfrm>
            <a:off x="7969268" y="1634744"/>
            <a:ext cx="748923" cy="36933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5839A-73AE-124E-8BD4-D0731F483DD9}"/>
              </a:ext>
            </a:extLst>
          </p:cNvPr>
          <p:cNvSpPr txBox="1"/>
          <p:nvPr/>
        </p:nvSpPr>
        <p:spPr>
          <a:xfrm>
            <a:off x="8764795" y="2396781"/>
            <a:ext cx="1632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Gihaz</a:t>
            </a:r>
            <a:r>
              <a:rPr lang="en-US" sz="12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Structure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DDAFE3-06E8-0246-8C68-7374BCEB977B}"/>
              </a:ext>
            </a:extLst>
          </p:cNvPr>
          <p:cNvSpPr txBox="1"/>
          <p:nvPr/>
        </p:nvSpPr>
        <p:spPr>
          <a:xfrm>
            <a:off x="8764796" y="3394754"/>
            <a:ext cx="1917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DeVries, Nat. Comm.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5AE5F-E3B4-F74D-8B4E-1E0040679C75}"/>
              </a:ext>
            </a:extLst>
          </p:cNvPr>
          <p:cNvSpPr txBox="1"/>
          <p:nvPr/>
        </p:nvSpPr>
        <p:spPr>
          <a:xfrm>
            <a:off x="8764796" y="4429303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Sharma, Nat. Comm 2018</a:t>
            </a:r>
          </a:p>
        </p:txBody>
      </p:sp>
      <p:sp>
        <p:nvSpPr>
          <p:cNvPr id="7" name="Striped Right Arrow 48">
            <a:extLst>
              <a:ext uri="{FF2B5EF4-FFF2-40B4-BE49-F238E27FC236}">
                <a16:creationId xmlns:a16="http://schemas.microsoft.com/office/drawing/2014/main" id="{8D744227-7E27-EACC-3020-D5760C31B9AC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1A1BDE-57A0-867A-A499-8796F40E9FF4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303820-0D7D-7A4B-8B80-9FB3B79B7803}"/>
              </a:ext>
            </a:extLst>
          </p:cNvPr>
          <p:cNvSpPr txBox="1"/>
          <p:nvPr/>
        </p:nvSpPr>
        <p:spPr>
          <a:xfrm>
            <a:off x="1523214" y="-33334"/>
            <a:ext cx="9143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Dramatic increase in 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susceptibility to Terbinafine by PAMS3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412CE7-DFC1-5744-B7E8-1171AE1859C2}"/>
              </a:ext>
            </a:extLst>
          </p:cNvPr>
          <p:cNvCxnSpPr/>
          <p:nvPr/>
        </p:nvCxnSpPr>
        <p:spPr>
          <a:xfrm>
            <a:off x="4097768" y="4933255"/>
            <a:ext cx="38524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975962-E7E5-E94D-B9AD-BB7D67E40573}"/>
              </a:ext>
            </a:extLst>
          </p:cNvPr>
          <p:cNvGrpSpPr/>
          <p:nvPr/>
        </p:nvGrpSpPr>
        <p:grpSpPr>
          <a:xfrm>
            <a:off x="3117286" y="1496933"/>
            <a:ext cx="4849738" cy="2584307"/>
            <a:chOff x="2397958" y="1570664"/>
            <a:chExt cx="4849738" cy="25843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558DFF-789A-C645-A65F-69A2A68AB302}"/>
                </a:ext>
              </a:extLst>
            </p:cNvPr>
            <p:cNvSpPr txBox="1"/>
            <p:nvPr/>
          </p:nvSpPr>
          <p:spPr>
            <a:xfrm>
              <a:off x="2722823" y="2618997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4C8CAA-F03F-A04B-9786-2B569AE13209}"/>
                </a:ext>
              </a:extLst>
            </p:cNvPr>
            <p:cNvSpPr txBox="1"/>
            <p:nvPr/>
          </p:nvSpPr>
          <p:spPr>
            <a:xfrm>
              <a:off x="2397958" y="3549490"/>
              <a:ext cx="936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PAMS3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B324E64-E7FA-CD4C-B4DF-6025163620A5}"/>
                </a:ext>
              </a:extLst>
            </p:cNvPr>
            <p:cNvGrpSpPr/>
            <p:nvPr/>
          </p:nvGrpSpPr>
          <p:grpSpPr>
            <a:xfrm>
              <a:off x="3378438" y="1570664"/>
              <a:ext cx="3869258" cy="2584307"/>
              <a:chOff x="4841478" y="1159184"/>
              <a:chExt cx="3869258" cy="258430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CF982EE-D28A-FB4E-2206-5736CA60A8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58331" y="1997205"/>
                <a:ext cx="3852405" cy="1746286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97B02E-6F18-2941-8459-4CC8B7F0A7E9}"/>
                  </a:ext>
                </a:extLst>
              </p:cNvPr>
              <p:cNvSpPr txBox="1"/>
              <p:nvPr/>
            </p:nvSpPr>
            <p:spPr>
              <a:xfrm>
                <a:off x="4841478" y="1159184"/>
                <a:ext cx="38524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 </a:t>
                </a:r>
                <a:r>
                  <a:rPr lang="en-US" sz="2000" b="1" i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parapsilosis</a:t>
                </a:r>
                <a:endParaRPr lang="en-US" sz="20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Triangle 32">
                <a:extLst>
                  <a:ext uri="{FF2B5EF4-FFF2-40B4-BE49-F238E27FC236}">
                    <a16:creationId xmlns:a16="http://schemas.microsoft.com/office/drawing/2014/main" id="{6719D348-CF78-3841-B62F-28FE72ABAC97}"/>
                  </a:ext>
                </a:extLst>
              </p:cNvPr>
              <p:cNvSpPr/>
              <p:nvPr/>
            </p:nvSpPr>
            <p:spPr>
              <a:xfrm rot="5400000">
                <a:off x="6556070" y="-200807"/>
                <a:ext cx="456924" cy="3852405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1D4E1E9-F889-C249-ADFF-565FD02214CE}"/>
              </a:ext>
            </a:extLst>
          </p:cNvPr>
          <p:cNvGrpSpPr/>
          <p:nvPr/>
        </p:nvGrpSpPr>
        <p:grpSpPr>
          <a:xfrm>
            <a:off x="3260372" y="4106299"/>
            <a:ext cx="4706651" cy="864751"/>
            <a:chOff x="2541043" y="4180030"/>
            <a:chExt cx="4706651" cy="86475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059FA2-7914-B74A-93A0-27FD0949821E}"/>
                </a:ext>
              </a:extLst>
            </p:cNvPr>
            <p:cNvSpPr txBox="1"/>
            <p:nvPr/>
          </p:nvSpPr>
          <p:spPr>
            <a:xfrm>
              <a:off x="2541043" y="4431584"/>
              <a:ext cx="650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Terb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1A06C58-2DBB-EC41-A59E-DE3E4AD9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5289" y="4180030"/>
              <a:ext cx="3852405" cy="86475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8828E4-7FF0-334F-8648-56601AAE24E9}"/>
              </a:ext>
            </a:extLst>
          </p:cNvPr>
          <p:cNvGrpSpPr/>
          <p:nvPr/>
        </p:nvGrpSpPr>
        <p:grpSpPr>
          <a:xfrm>
            <a:off x="3117286" y="4938334"/>
            <a:ext cx="4849736" cy="923330"/>
            <a:chOff x="2397958" y="5012066"/>
            <a:chExt cx="4849736" cy="9233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5999F6-AD11-EA40-9AC2-EC64504AE3D1}"/>
                </a:ext>
              </a:extLst>
            </p:cNvPr>
            <p:cNvSpPr txBox="1"/>
            <p:nvPr/>
          </p:nvSpPr>
          <p:spPr>
            <a:xfrm>
              <a:off x="2397958" y="5012066"/>
              <a:ext cx="9369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Terb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PAMS3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25F15A4-3642-2F4C-BCBF-DB3B5650C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5289" y="5069840"/>
              <a:ext cx="3852405" cy="787325"/>
            </a:xfrm>
            <a:prstGeom prst="rect">
              <a:avLst/>
            </a:prstGeom>
          </p:spPr>
        </p:pic>
      </p:grpSp>
      <p:sp>
        <p:nvSpPr>
          <p:cNvPr id="4" name="Striped Right Arrow 48">
            <a:extLst>
              <a:ext uri="{FF2B5EF4-FFF2-40B4-BE49-F238E27FC236}">
                <a16:creationId xmlns:a16="http://schemas.microsoft.com/office/drawing/2014/main" id="{C0701E1C-59AE-5F41-66AB-373A6C22CD2F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DA20154-9D45-7DD5-5C63-5035AC4EEED5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Brace 3">
            <a:extLst>
              <a:ext uri="{FF2B5EF4-FFF2-40B4-BE49-F238E27FC236}">
                <a16:creationId xmlns:a16="http://schemas.microsoft.com/office/drawing/2014/main" id="{D01647B8-75C0-B346-8E7A-A8190B7D11E4}"/>
              </a:ext>
            </a:extLst>
          </p:cNvPr>
          <p:cNvSpPr/>
          <p:nvPr/>
        </p:nvSpPr>
        <p:spPr>
          <a:xfrm rot="16200000">
            <a:off x="5872821" y="1611398"/>
            <a:ext cx="421183" cy="8970086"/>
          </a:xfrm>
          <a:prstGeom prst="leftBrace">
            <a:avLst/>
          </a:prstGeom>
          <a:ln w="1905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5C3D62-EB12-084D-B864-D9B4B4C891EF}"/>
              </a:ext>
            </a:extLst>
          </p:cNvPr>
          <p:cNvSpPr txBox="1"/>
          <p:nvPr/>
        </p:nvSpPr>
        <p:spPr>
          <a:xfrm>
            <a:off x="2922094" y="164074"/>
            <a:ext cx="6698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Milestones &amp; Use of funds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E2E7A-C850-EF4C-8F77-F01D06375D1B}"/>
              </a:ext>
            </a:extLst>
          </p:cNvPr>
          <p:cNvSpPr txBox="1"/>
          <p:nvPr/>
        </p:nvSpPr>
        <p:spPr>
          <a:xfrm>
            <a:off x="1511412" y="6336186"/>
            <a:ext cx="9144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 / CLINICAL CANDIDATE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E170A-477B-CD43-8C97-EFF2EF637533}"/>
              </a:ext>
            </a:extLst>
          </p:cNvPr>
          <p:cNvSpPr txBox="1"/>
          <p:nvPr/>
        </p:nvSpPr>
        <p:spPr>
          <a:xfrm>
            <a:off x="1511412" y="1083831"/>
            <a:ext cx="2519182" cy="830997"/>
          </a:xfrm>
          <a:prstGeom prst="rect">
            <a:avLst/>
          </a:prstGeom>
          <a:noFill/>
          <a:ln w="3175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1: $75K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 efficacy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EB2BE-AF58-A045-8D50-AD0107F1E7AE}"/>
              </a:ext>
            </a:extLst>
          </p:cNvPr>
          <p:cNvSpPr txBox="1"/>
          <p:nvPr/>
        </p:nvSpPr>
        <p:spPr>
          <a:xfrm>
            <a:off x="4890482" y="1083831"/>
            <a:ext cx="2491205" cy="830997"/>
          </a:xfrm>
          <a:prstGeom prst="rect">
            <a:avLst/>
          </a:prstGeom>
          <a:noFill/>
          <a:ln w="3175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II: $75K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BA3135F-36BA-4440-88E2-559029A1D5DC}"/>
              </a:ext>
            </a:extLst>
          </p:cNvPr>
          <p:cNvSpPr/>
          <p:nvPr/>
        </p:nvSpPr>
        <p:spPr>
          <a:xfrm>
            <a:off x="1531382" y="1980616"/>
            <a:ext cx="2499212" cy="40065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b="1" i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 </a:t>
            </a:r>
            <a:r>
              <a:rPr lang="en-US" sz="16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assays</a:t>
            </a:r>
          </a:p>
          <a:p>
            <a:pPr lvl="0"/>
            <a:r>
              <a:rPr lang="en-US" sz="16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PAMS (~50 </a:t>
            </a:r>
            <a:r>
              <a:rPr lang="en-US" sz="1600" b="1" dirty="0" err="1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compds</a:t>
            </a:r>
            <a:r>
              <a:rPr lang="en-US" sz="16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en-US" sz="16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PZ-2891 and analogs</a:t>
            </a:r>
          </a:p>
          <a:p>
            <a:pPr lvl="0"/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ELVs </a:t>
            </a:r>
            <a:r>
              <a:rPr lang="en-US" sz="1400" dirty="0" err="1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PanK</a:t>
            </a:r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inhibitors</a:t>
            </a:r>
          </a:p>
          <a:p>
            <a:pPr lvl="0"/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PA analogs</a:t>
            </a:r>
          </a:p>
          <a:p>
            <a:pPr lvl="0"/>
            <a:endParaRPr lang="en-US" sz="1600" b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6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</a:p>
          <a:p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400" i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 </a:t>
            </a:r>
            <a:r>
              <a:rPr lang="en-US" sz="1400" i="1" dirty="0" err="1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auris</a:t>
            </a:r>
            <a:endParaRPr lang="en-US" sz="1400" i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i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Candida albicans</a:t>
            </a:r>
          </a:p>
          <a:p>
            <a:r>
              <a:rPr lang="en-US" sz="1400" i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Aspergillus fumigatus</a:t>
            </a:r>
          </a:p>
          <a:p>
            <a:r>
              <a:rPr lang="en-US" sz="1400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NIH pathogen collection</a:t>
            </a:r>
          </a:p>
          <a:p>
            <a:endParaRPr lang="en-US" sz="16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sensitive and resistant isolates</a:t>
            </a:r>
          </a:p>
          <a:p>
            <a:pPr algn="ctr"/>
            <a:endParaRPr lang="en-US" sz="1600" b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FEB497E-46F2-704D-A3D9-A64B39B4FBA3}"/>
              </a:ext>
            </a:extLst>
          </p:cNvPr>
          <p:cNvSpPr/>
          <p:nvPr/>
        </p:nvSpPr>
        <p:spPr>
          <a:xfrm>
            <a:off x="4188682" y="3602103"/>
            <a:ext cx="548640" cy="37264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5C90E3-3408-DF48-B803-32A00D8A2D75}"/>
              </a:ext>
            </a:extLst>
          </p:cNvPr>
          <p:cNvSpPr txBox="1"/>
          <p:nvPr/>
        </p:nvSpPr>
        <p:spPr>
          <a:xfrm>
            <a:off x="3947161" y="3326762"/>
            <a:ext cx="108355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/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NoGo</a:t>
            </a:r>
            <a:endParaRPr 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2677B65-0A04-CF43-A836-E34E8F0A7F59}"/>
              </a:ext>
            </a:extLst>
          </p:cNvPr>
          <p:cNvSpPr/>
          <p:nvPr/>
        </p:nvSpPr>
        <p:spPr>
          <a:xfrm>
            <a:off x="4890481" y="1980616"/>
            <a:ext cx="2499212" cy="40065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10 combinations</a:t>
            </a:r>
          </a:p>
          <a:p>
            <a:pPr lvl="0" algn="ctr"/>
            <a:endParaRPr lang="en-US" sz="2400" b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b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profile</a:t>
            </a:r>
          </a:p>
          <a:p>
            <a:pPr lvl="0" algn="ctr"/>
            <a:r>
              <a:rPr lang="en-US" sz="24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 algn="ctr"/>
            <a:r>
              <a:rPr lang="en-US" sz="24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PK/PD</a:t>
            </a:r>
          </a:p>
          <a:p>
            <a:pPr lvl="0" algn="ctr"/>
            <a:endParaRPr lang="en-US" sz="2400" b="1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MTD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4322DB-8C7D-A348-855A-F39DAC0C3EFF}"/>
              </a:ext>
            </a:extLst>
          </p:cNvPr>
          <p:cNvSpPr/>
          <p:nvPr/>
        </p:nvSpPr>
        <p:spPr>
          <a:xfrm>
            <a:off x="8249580" y="1980556"/>
            <a:ext cx="2405832" cy="4003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2-3 combinations</a:t>
            </a:r>
          </a:p>
          <a:p>
            <a:pPr lvl="0" algn="ctr"/>
            <a:endParaRPr lang="en-US" sz="20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0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models of fungal infections</a:t>
            </a:r>
          </a:p>
          <a:p>
            <a:pPr lvl="0" algn="ctr"/>
            <a:endParaRPr lang="en-US" sz="24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2400" dirty="0">
              <a:solidFill>
                <a:srgbClr val="2737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AC92D-2AED-5A43-B252-2171BDED9F67}"/>
              </a:ext>
            </a:extLst>
          </p:cNvPr>
          <p:cNvSpPr txBox="1"/>
          <p:nvPr/>
        </p:nvSpPr>
        <p:spPr>
          <a:xfrm>
            <a:off x="8007096" y="1083831"/>
            <a:ext cx="2660904" cy="830997"/>
          </a:xfrm>
          <a:prstGeom prst="rect">
            <a:avLst/>
          </a:prstGeom>
          <a:noFill/>
          <a:ln w="3175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 III: $150K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 efficacy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3230005-1476-FE4B-85D5-B24D976B103B}"/>
              </a:ext>
            </a:extLst>
          </p:cNvPr>
          <p:cNvSpPr/>
          <p:nvPr/>
        </p:nvSpPr>
        <p:spPr>
          <a:xfrm>
            <a:off x="7539775" y="3602103"/>
            <a:ext cx="548640" cy="37264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C65C12-45D4-3740-92E0-860137354BF6}"/>
              </a:ext>
            </a:extLst>
          </p:cNvPr>
          <p:cNvSpPr txBox="1"/>
          <p:nvPr/>
        </p:nvSpPr>
        <p:spPr>
          <a:xfrm>
            <a:off x="7316542" y="3326762"/>
            <a:ext cx="1083559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/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NoGo</a:t>
            </a:r>
            <a:endParaRPr 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triped Right Arrow 48">
            <a:extLst>
              <a:ext uri="{FF2B5EF4-FFF2-40B4-BE49-F238E27FC236}">
                <a16:creationId xmlns:a16="http://schemas.microsoft.com/office/drawing/2014/main" id="{D2D2B3DD-123C-A0FA-38A9-77163156F394}"/>
              </a:ext>
            </a:extLst>
          </p:cNvPr>
          <p:cNvSpPr/>
          <p:nvPr/>
        </p:nvSpPr>
        <p:spPr>
          <a:xfrm>
            <a:off x="0" y="902254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5B3CBB8-F99E-B127-9115-950C774A6893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7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" grpId="0" animBg="1"/>
      <p:bldP spid="7" grpId="0" animBg="1"/>
      <p:bldP spid="42" grpId="0" animBg="1"/>
      <p:bldP spid="14" grpId="0" animBg="1"/>
      <p:bldP spid="16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0E6C2369-10EE-1B48-9BDB-FC9992C5F9A3}"/>
              </a:ext>
            </a:extLst>
          </p:cNvPr>
          <p:cNvSpPr txBox="1"/>
          <p:nvPr/>
        </p:nvSpPr>
        <p:spPr>
          <a:xfrm>
            <a:off x="1526242" y="1"/>
            <a:ext cx="913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128" b="1" i="0" u="none" strike="noStrike" kern="1200" cap="all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C9F73E-3A3E-014A-821C-F9E5C5805350}"/>
              </a:ext>
            </a:extLst>
          </p:cNvPr>
          <p:cNvSpPr/>
          <p:nvPr/>
        </p:nvSpPr>
        <p:spPr>
          <a:xfrm>
            <a:off x="1624013" y="1446029"/>
            <a:ext cx="3943350" cy="1605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 Therapeutic Strategy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FE5DFC-684C-7B43-B338-F3985806F964}"/>
              </a:ext>
            </a:extLst>
          </p:cNvPr>
          <p:cNvSpPr/>
          <p:nvPr/>
        </p:nvSpPr>
        <p:spPr>
          <a:xfrm>
            <a:off x="1624013" y="4897284"/>
            <a:ext cx="3943350" cy="16051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Competitive Advantage</a:t>
            </a:r>
          </a:p>
          <a:p>
            <a:pPr algn="ctr"/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 (2022-2042)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767886C-E9BD-AA45-B831-D1F2B65FFB61}"/>
              </a:ext>
            </a:extLst>
          </p:cNvPr>
          <p:cNvSpPr/>
          <p:nvPr/>
        </p:nvSpPr>
        <p:spPr>
          <a:xfrm>
            <a:off x="1624013" y="3171656"/>
            <a:ext cx="3943350" cy="1605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Novel Mode of Action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AB4F335-92BB-9043-8B0C-322443FF9A5A}"/>
              </a:ext>
            </a:extLst>
          </p:cNvPr>
          <p:cNvSpPr/>
          <p:nvPr/>
        </p:nvSpPr>
        <p:spPr>
          <a:xfrm>
            <a:off x="5710238" y="3631838"/>
            <a:ext cx="771525" cy="633612"/>
          </a:xfrm>
          <a:prstGeom prst="rightArrow">
            <a:avLst/>
          </a:prstGeom>
          <a:solidFill>
            <a:srgbClr val="27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77E9E2-444D-6544-8C45-B5F1FD8C867C}"/>
              </a:ext>
            </a:extLst>
          </p:cNvPr>
          <p:cNvSpPr/>
          <p:nvPr/>
        </p:nvSpPr>
        <p:spPr>
          <a:xfrm>
            <a:off x="6624638" y="1420444"/>
            <a:ext cx="3943350" cy="16051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ASK: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$300K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2439236-6657-274A-B200-5B1FFAEB5794}"/>
              </a:ext>
            </a:extLst>
          </p:cNvPr>
          <p:cNvSpPr/>
          <p:nvPr/>
        </p:nvSpPr>
        <p:spPr>
          <a:xfrm>
            <a:off x="6624638" y="4871699"/>
            <a:ext cx="3943350" cy="16051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Radical Cure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90BF1B-200B-8647-94FD-E6A5EFE40B6E}"/>
              </a:ext>
            </a:extLst>
          </p:cNvPr>
          <p:cNvSpPr/>
          <p:nvPr/>
        </p:nvSpPr>
        <p:spPr>
          <a:xfrm>
            <a:off x="6624638" y="3146071"/>
            <a:ext cx="3943350" cy="1605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Milestone: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 + Phase I</a:t>
            </a:r>
          </a:p>
        </p:txBody>
      </p:sp>
      <p:sp>
        <p:nvSpPr>
          <p:cNvPr id="2" name="Striped Right Arrow 48">
            <a:extLst>
              <a:ext uri="{FF2B5EF4-FFF2-40B4-BE49-F238E27FC236}">
                <a16:creationId xmlns:a16="http://schemas.microsoft.com/office/drawing/2014/main" id="{A929A29F-6361-D5DA-5787-88CFF82FCA60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AE8810A4-B3F3-2D79-759A-3E5BAF10FB93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82E19-811F-FA4D-8EC5-351D3E7CB93B}"/>
              </a:ext>
            </a:extLst>
          </p:cNvPr>
          <p:cNvSpPr/>
          <p:nvPr/>
        </p:nvSpPr>
        <p:spPr>
          <a:xfrm>
            <a:off x="1941824" y="3563200"/>
            <a:ext cx="3374136" cy="1538883"/>
          </a:xfrm>
          <a:prstGeom prst="rect">
            <a:avLst/>
          </a:prstGeom>
          <a:noFill/>
        </p:spPr>
        <p:txBody>
          <a:bodyPr wrap="square" tIns="91440" bIns="9144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NOTEWORTHY LIGHT" panose="02000400000000000000" pitchFamily="2" charset="77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780681-6C9B-E305-1027-6E030B0A46AC}"/>
              </a:ext>
            </a:extLst>
          </p:cNvPr>
          <p:cNvSpPr txBox="1"/>
          <p:nvPr/>
        </p:nvSpPr>
        <p:spPr>
          <a:xfrm>
            <a:off x="9297112" y="6581002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8,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701AA-D87A-C64A-8D23-44684315CC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1744212" y="1451968"/>
            <a:ext cx="3769360" cy="12801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E8AE8FD-20D6-2545-943A-2F07D429863F}"/>
              </a:ext>
            </a:extLst>
          </p:cNvPr>
          <p:cNvGrpSpPr/>
          <p:nvPr/>
        </p:nvGrpSpPr>
        <p:grpSpPr>
          <a:xfrm>
            <a:off x="6007708" y="411480"/>
            <a:ext cx="4586353" cy="6035040"/>
            <a:chOff x="4556859" y="155448"/>
            <a:chExt cx="4586353" cy="6035040"/>
          </a:xfrm>
        </p:grpSpPr>
        <p:pic>
          <p:nvPicPr>
            <p:cNvPr id="4098" name="Picture 2" descr="Caddies have it tough during rainy conditions | Golfweek">
              <a:extLst>
                <a:ext uri="{FF2B5EF4-FFF2-40B4-BE49-F238E27FC236}">
                  <a16:creationId xmlns:a16="http://schemas.microsoft.com/office/drawing/2014/main" id="{2D79DB45-7973-FD4E-A0F9-13757CC94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859" y="155448"/>
              <a:ext cx="4586353" cy="6035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A71966-BB7B-6C45-8015-C3AC82234157}"/>
                </a:ext>
              </a:extLst>
            </p:cNvPr>
            <p:cNvSpPr txBox="1"/>
            <p:nvPr/>
          </p:nvSpPr>
          <p:spPr>
            <a:xfrm rot="18150784">
              <a:off x="6854785" y="4958311"/>
              <a:ext cx="93342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Anti</a:t>
              </a:r>
            </a:p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infectives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56EEC1-BD47-7F47-8DD2-F1EA397F6AC8}"/>
                </a:ext>
              </a:extLst>
            </p:cNvPr>
            <p:cNvSpPr txBox="1"/>
            <p:nvPr/>
          </p:nvSpPr>
          <p:spPr>
            <a:xfrm>
              <a:off x="5250511" y="1451968"/>
              <a:ext cx="1297464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PAMS</a:t>
              </a:r>
            </a:p>
          </p:txBody>
        </p:sp>
      </p:grpSp>
      <p:sp>
        <p:nvSpPr>
          <p:cNvPr id="13" name="Triangle 12">
            <a:extLst>
              <a:ext uri="{FF2B5EF4-FFF2-40B4-BE49-F238E27FC236}">
                <a16:creationId xmlns:a16="http://schemas.microsoft.com/office/drawing/2014/main" id="{CD7FDAE2-D65E-4BA9-498A-908CFAD7BEEA}"/>
              </a:ext>
            </a:extLst>
          </p:cNvPr>
          <p:cNvSpPr/>
          <p:nvPr/>
        </p:nvSpPr>
        <p:spPr>
          <a:xfrm rot="18111986">
            <a:off x="8023477" y="5203997"/>
            <a:ext cx="933555" cy="175665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EDAE8A-C1D3-5233-5217-84F40318B8E0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2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9A9B6-4DE0-0643-AB70-5E931923F913}"/>
              </a:ext>
            </a:extLst>
          </p:cNvPr>
          <p:cNvSpPr txBox="1"/>
          <p:nvPr/>
        </p:nvSpPr>
        <p:spPr>
          <a:xfrm>
            <a:off x="1523999" y="3089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Impact of Fungal Infections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7B0C22-B224-D54A-B7B1-D3CE495AEA31}"/>
              </a:ext>
            </a:extLst>
          </p:cNvPr>
          <p:cNvSpPr/>
          <p:nvPr/>
        </p:nvSpPr>
        <p:spPr>
          <a:xfrm>
            <a:off x="1524000" y="1377331"/>
            <a:ext cx="9144000" cy="4739943"/>
          </a:xfrm>
          <a:prstGeom prst="rect">
            <a:avLst/>
          </a:prstGeom>
          <a:noFill/>
          <a:ln w="31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2646F6-31B7-4A4D-A03B-4C58EE6E5242}"/>
              </a:ext>
            </a:extLst>
          </p:cNvPr>
          <p:cNvSpPr txBox="1"/>
          <p:nvPr/>
        </p:nvSpPr>
        <p:spPr>
          <a:xfrm>
            <a:off x="731520" y="1746330"/>
            <a:ext cx="8757761" cy="289694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~1 Billion</a:t>
            </a:r>
            <a:r>
              <a:rPr lang="en-US" sz="3200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fungal infections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&gt;150 Million serious clinical cases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&gt;1.6 Million deaths</a:t>
            </a:r>
          </a:p>
        </p:txBody>
      </p:sp>
      <p:sp>
        <p:nvSpPr>
          <p:cNvPr id="49" name="Striped Right Arrow 48">
            <a:extLst>
              <a:ext uri="{FF2B5EF4-FFF2-40B4-BE49-F238E27FC236}">
                <a16:creationId xmlns:a16="http://schemas.microsoft.com/office/drawing/2014/main" id="{99685FE3-C2FB-CF4F-9D9B-6A4C57ACF23C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ooter Placeholder 1">
            <a:extLst>
              <a:ext uri="{FF2B5EF4-FFF2-40B4-BE49-F238E27FC236}">
                <a16:creationId xmlns:a16="http://schemas.microsoft.com/office/drawing/2014/main" id="{7687DD5C-6907-6243-9963-8590742BB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715096" y="6492876"/>
            <a:ext cx="952905" cy="365125"/>
          </a:xfrm>
        </p:spPr>
        <p:txBody>
          <a:bodyPr/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Confidential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94C13282-9DE1-E8B4-CD21-8CA4CC415B09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7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8A64E20-76D7-6044-98D7-B4549585546A}"/>
              </a:ext>
            </a:extLst>
          </p:cNvPr>
          <p:cNvSpPr/>
          <p:nvPr/>
        </p:nvSpPr>
        <p:spPr>
          <a:xfrm>
            <a:off x="7525104" y="1557624"/>
            <a:ext cx="3351747" cy="39452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9A9B6-4DE0-0643-AB70-5E931923F913}"/>
              </a:ext>
            </a:extLst>
          </p:cNvPr>
          <p:cNvSpPr txBox="1"/>
          <p:nvPr/>
        </p:nvSpPr>
        <p:spPr>
          <a:xfrm>
            <a:off x="1524000" y="13110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ANTIFUNGAL MARKET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$16.6 billion in 2020	      $25 billion by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5E71C-13FD-D243-938C-53D11753663C}"/>
              </a:ext>
            </a:extLst>
          </p:cNvPr>
          <p:cNvSpPr txBox="1"/>
          <p:nvPr/>
        </p:nvSpPr>
        <p:spPr>
          <a:xfrm>
            <a:off x="7542452" y="1528284"/>
            <a:ext cx="3351747" cy="394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Players</a:t>
            </a:r>
          </a:p>
          <a:p>
            <a:pPr algn="ctr"/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Abbott Laboratories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Pfizer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Merck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Arbor Pharma, Inc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Baxter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Astella Pharma Inc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Bayer Healthcare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35B48-341E-3A4B-9B0B-041244AD9F70}"/>
              </a:ext>
            </a:extLst>
          </p:cNvPr>
          <p:cNvSpPr/>
          <p:nvPr/>
        </p:nvSpPr>
        <p:spPr>
          <a:xfrm>
            <a:off x="365759" y="6526842"/>
            <a:ext cx="4129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www.marketresearchfuture.com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www.grandviewresearch.com</a:t>
            </a:r>
            <a:r>
              <a:rPr lang="en-US" sz="1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20941450-7F89-A9B1-0E95-78E53915546D}"/>
              </a:ext>
            </a:extLst>
          </p:cNvPr>
          <p:cNvSpPr/>
          <p:nvPr/>
        </p:nvSpPr>
        <p:spPr>
          <a:xfrm>
            <a:off x="5986321" y="732309"/>
            <a:ext cx="559676" cy="431170"/>
          </a:xfrm>
          <a:prstGeom prst="strip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F84C52-B33A-D84B-AA0D-EA8246367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" r="5958" b="16661"/>
          <a:stretch/>
        </p:blipFill>
        <p:spPr>
          <a:xfrm>
            <a:off x="979107" y="1275756"/>
            <a:ext cx="5566890" cy="4317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D5E505-CDF0-DA40-86FA-10EDA72B65A6}"/>
              </a:ext>
            </a:extLst>
          </p:cNvPr>
          <p:cNvSpPr txBox="1"/>
          <p:nvPr/>
        </p:nvSpPr>
        <p:spPr>
          <a:xfrm>
            <a:off x="2033551" y="5761133"/>
            <a:ext cx="804811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Problem: Drug Toxicity and Resistance</a:t>
            </a:r>
          </a:p>
        </p:txBody>
      </p:sp>
      <p:sp>
        <p:nvSpPr>
          <p:cNvPr id="6" name="Striped Right Arrow 48">
            <a:extLst>
              <a:ext uri="{FF2B5EF4-FFF2-40B4-BE49-F238E27FC236}">
                <a16:creationId xmlns:a16="http://schemas.microsoft.com/office/drawing/2014/main" id="{DCB006C2-199B-52F5-A035-C27AEB867A56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9F72FDE-A6FE-66B4-4647-D651C3EFF773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142F0F-A906-C647-BC89-04DDE4ED5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31" y="1529236"/>
            <a:ext cx="5142770" cy="3456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BDB04-141E-6A47-B321-F0F03EE9E28F}"/>
              </a:ext>
            </a:extLst>
          </p:cNvPr>
          <p:cNvSpPr txBox="1"/>
          <p:nvPr/>
        </p:nvSpPr>
        <p:spPr>
          <a:xfrm>
            <a:off x="1527560" y="881324"/>
            <a:ext cx="914321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Candida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auris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FA72A51-0663-2CB4-7634-62EC39272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26" t="11197" r="31610" b="80566"/>
          <a:stretch/>
        </p:blipFill>
        <p:spPr>
          <a:xfrm>
            <a:off x="6698874" y="1522816"/>
            <a:ext cx="4763377" cy="73407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03CCCBC-E1CF-F4E5-2370-F2ECA778A9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873" y="2432792"/>
            <a:ext cx="4763378" cy="2532166"/>
          </a:xfrm>
          <a:prstGeom prst="rect">
            <a:avLst/>
          </a:prstGeom>
        </p:spPr>
      </p:pic>
      <p:pic>
        <p:nvPicPr>
          <p:cNvPr id="11" name="Picture 2" descr="Health matters: antimicrobial resistance - GOV.UK">
            <a:extLst>
              <a:ext uri="{FF2B5EF4-FFF2-40B4-BE49-F238E27FC236}">
                <a16:creationId xmlns:a16="http://schemas.microsoft.com/office/drawing/2014/main" id="{AC8AF45A-91EF-1E4C-ABFF-A9FF9B8AC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8554" y="5209727"/>
            <a:ext cx="3722766" cy="159156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8EFA6-F38C-984D-A87B-3A36B50A97CA}"/>
              </a:ext>
            </a:extLst>
          </p:cNvPr>
          <p:cNvSpPr txBox="1"/>
          <p:nvPr/>
        </p:nvSpPr>
        <p:spPr>
          <a:xfrm>
            <a:off x="1257912" y="4953449"/>
            <a:ext cx="799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27377A"/>
                </a:solidFill>
                <a:latin typeface="Cambria" panose="02040503050406030204" pitchFamily="18" charset="0"/>
              </a:rPr>
              <a:t>GOV.UK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AF811-D751-51CB-AD22-DEB25266D8DD}"/>
              </a:ext>
            </a:extLst>
          </p:cNvPr>
          <p:cNvGrpSpPr/>
          <p:nvPr/>
        </p:nvGrpSpPr>
        <p:grpSpPr>
          <a:xfrm>
            <a:off x="6698873" y="4842006"/>
            <a:ext cx="4624635" cy="2015252"/>
            <a:chOff x="4404265" y="4751029"/>
            <a:chExt cx="4624635" cy="2015252"/>
          </a:xfrm>
        </p:grpSpPr>
        <p:pic>
          <p:nvPicPr>
            <p:cNvPr id="15" name="Picture 4" descr="Amphotericin B for Injection USP Rx Only">
              <a:extLst>
                <a:ext uri="{FF2B5EF4-FFF2-40B4-BE49-F238E27FC236}">
                  <a16:creationId xmlns:a16="http://schemas.microsoft.com/office/drawing/2014/main" id="{D2E3570D-F48B-B143-9CBE-3023EE6E1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265" y="5120361"/>
              <a:ext cx="4624635" cy="16459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50CE91-EAE7-9940-4387-242BD840B0C7}"/>
                </a:ext>
              </a:extLst>
            </p:cNvPr>
            <p:cNvSpPr txBox="1"/>
            <p:nvPr/>
          </p:nvSpPr>
          <p:spPr>
            <a:xfrm>
              <a:off x="6432577" y="4751029"/>
              <a:ext cx="97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Toxicity</a:t>
              </a:r>
            </a:p>
          </p:txBody>
        </p:sp>
      </p:grpSp>
      <p:sp>
        <p:nvSpPr>
          <p:cNvPr id="3" name="Striped Right Arrow 48">
            <a:extLst>
              <a:ext uri="{FF2B5EF4-FFF2-40B4-BE49-F238E27FC236}">
                <a16:creationId xmlns:a16="http://schemas.microsoft.com/office/drawing/2014/main" id="{0516E0F5-B311-60F2-D73C-55F09015EA6E}"/>
              </a:ext>
            </a:extLst>
          </p:cNvPr>
          <p:cNvSpPr/>
          <p:nvPr/>
        </p:nvSpPr>
        <p:spPr>
          <a:xfrm>
            <a:off x="0" y="756632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C38D947-FAF3-A87A-4B8C-C133C3A74805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18623F-85B7-65E2-0723-095A3DA1B014}"/>
              </a:ext>
            </a:extLst>
          </p:cNvPr>
          <p:cNvSpPr txBox="1"/>
          <p:nvPr/>
        </p:nvSpPr>
        <p:spPr>
          <a:xfrm>
            <a:off x="1652871" y="14066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 Resistance and Toxicity</a:t>
            </a:r>
          </a:p>
        </p:txBody>
      </p:sp>
    </p:spTree>
    <p:extLst>
      <p:ext uri="{BB962C8B-B14F-4D97-AF65-F5344CB8AC3E}">
        <p14:creationId xmlns:p14="http://schemas.microsoft.com/office/powerpoint/2010/main" val="100066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9B9C9E8-CC9D-1A41-9137-027D78572AC2}"/>
              </a:ext>
            </a:extLst>
          </p:cNvPr>
          <p:cNvSpPr/>
          <p:nvPr/>
        </p:nvSpPr>
        <p:spPr>
          <a:xfrm>
            <a:off x="4143580" y="4160300"/>
            <a:ext cx="1838775" cy="1691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094EDDE-3D8E-C045-9248-B7E488D98EC4}"/>
              </a:ext>
            </a:extLst>
          </p:cNvPr>
          <p:cNvGrpSpPr/>
          <p:nvPr/>
        </p:nvGrpSpPr>
        <p:grpSpPr>
          <a:xfrm>
            <a:off x="4143580" y="4160299"/>
            <a:ext cx="1838775" cy="1692048"/>
            <a:chOff x="2619579" y="4160299"/>
            <a:chExt cx="1838775" cy="169204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ECB0FCC-0077-E647-8FC1-F90A5D841517}"/>
                </a:ext>
              </a:extLst>
            </p:cNvPr>
            <p:cNvSpPr/>
            <p:nvPr/>
          </p:nvSpPr>
          <p:spPr>
            <a:xfrm>
              <a:off x="2619579" y="4160299"/>
              <a:ext cx="1838775" cy="16914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2" descr="Red pill capsule, isolated on white background Stock Photo by ©djmilic  70640145">
              <a:extLst>
                <a:ext uri="{FF2B5EF4-FFF2-40B4-BE49-F238E27FC236}">
                  <a16:creationId xmlns:a16="http://schemas.microsoft.com/office/drawing/2014/main" id="{FD5C0B8B-7F2B-1F46-BCFF-1BCF47B8F2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32975" y="4566653"/>
              <a:ext cx="301752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Red pill capsule, isolated on white background Stock Photo by ©djmilic  70640145">
              <a:extLst>
                <a:ext uri="{FF2B5EF4-FFF2-40B4-BE49-F238E27FC236}">
                  <a16:creationId xmlns:a16="http://schemas.microsoft.com/office/drawing/2014/main" id="{7740046D-BCCC-F846-97C3-72917670E9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57193" y="4575797"/>
              <a:ext cx="301752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Red pill capsule, isolated on white background Stock Photo by ©djmilic  70640145">
              <a:extLst>
                <a:ext uri="{FF2B5EF4-FFF2-40B4-BE49-F238E27FC236}">
                  <a16:creationId xmlns:a16="http://schemas.microsoft.com/office/drawing/2014/main" id="{CC9FD57F-6D1B-CE40-AB53-91B3BC41FE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1411" y="4584941"/>
              <a:ext cx="301752" cy="822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230E24-4B29-DA45-9D2A-8840EAC51E83}"/>
                </a:ext>
              </a:extLst>
            </p:cNvPr>
            <p:cNvSpPr txBox="1"/>
            <p:nvPr/>
          </p:nvSpPr>
          <p:spPr>
            <a:xfrm>
              <a:off x="4057842" y="5390682"/>
              <a:ext cx="388248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</a:rPr>
                <a:t>R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FE94B05-128F-5E48-B6DC-35A7B3E8CD74}"/>
              </a:ext>
            </a:extLst>
          </p:cNvPr>
          <p:cNvSpPr/>
          <p:nvPr/>
        </p:nvSpPr>
        <p:spPr>
          <a:xfrm>
            <a:off x="4143580" y="2459737"/>
            <a:ext cx="1838775" cy="1691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d pill capsule, isolated on white background Stock Photo by ©djmilic  70640145">
            <a:extLst>
              <a:ext uri="{FF2B5EF4-FFF2-40B4-BE49-F238E27FC236}">
                <a16:creationId xmlns:a16="http://schemas.microsoft.com/office/drawing/2014/main" id="{0D5476BC-1592-0645-9499-FACD3CF17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4091" y="2866976"/>
            <a:ext cx="30175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d pill capsule, isolated on white background Stock Photo by ©djmilic  70640145">
            <a:extLst>
              <a:ext uri="{FF2B5EF4-FFF2-40B4-BE49-F238E27FC236}">
                <a16:creationId xmlns:a16="http://schemas.microsoft.com/office/drawing/2014/main" id="{354869FC-F243-6146-BF23-7C6EA03FB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8309" y="2876120"/>
            <a:ext cx="30175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Red pill capsule, isolated on white background Stock Photo by ©djmilic  70640145">
            <a:extLst>
              <a:ext uri="{FF2B5EF4-FFF2-40B4-BE49-F238E27FC236}">
                <a16:creationId xmlns:a16="http://schemas.microsoft.com/office/drawing/2014/main" id="{E36D6F6D-EDE8-6047-A727-4B200520B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2527" y="2885264"/>
            <a:ext cx="30175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3A19FB2-531B-3449-94A7-65F015BEB0CB}"/>
              </a:ext>
            </a:extLst>
          </p:cNvPr>
          <p:cNvSpPr/>
          <p:nvPr/>
        </p:nvSpPr>
        <p:spPr>
          <a:xfrm>
            <a:off x="2306149" y="4160300"/>
            <a:ext cx="1838775" cy="16914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Red pill capsule, isolated on white background Stock Photo by ©djmilic  70640145">
            <a:extLst>
              <a:ext uri="{FF2B5EF4-FFF2-40B4-BE49-F238E27FC236}">
                <a16:creationId xmlns:a16="http://schemas.microsoft.com/office/drawing/2014/main" id="{163C61BE-8C45-2D4C-BB67-41E66F9B3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5383" y="4594345"/>
            <a:ext cx="30175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3BFCC-0461-804E-98CF-87223617D7B0}"/>
              </a:ext>
            </a:extLst>
          </p:cNvPr>
          <p:cNvSpPr txBox="1"/>
          <p:nvPr/>
        </p:nvSpPr>
        <p:spPr>
          <a:xfrm>
            <a:off x="3793956" y="5390683"/>
            <a:ext cx="34336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658DC9-E272-4C43-B1F8-2D861F4E44A7}"/>
              </a:ext>
            </a:extLst>
          </p:cNvPr>
          <p:cNvSpPr txBox="1"/>
          <p:nvPr/>
        </p:nvSpPr>
        <p:spPr>
          <a:xfrm>
            <a:off x="5626726" y="3649266"/>
            <a:ext cx="34336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89F21-6172-1D45-8A98-5E9A3D07F316}"/>
              </a:ext>
            </a:extLst>
          </p:cNvPr>
          <p:cNvSpPr txBox="1"/>
          <p:nvPr/>
        </p:nvSpPr>
        <p:spPr>
          <a:xfrm>
            <a:off x="1815764" y="192318"/>
            <a:ext cx="3738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897939-46FF-EF45-BCA2-18521C4A8DEC}"/>
              </a:ext>
            </a:extLst>
          </p:cNvPr>
          <p:cNvCxnSpPr>
            <a:cxnSpLocks/>
          </p:cNvCxnSpPr>
          <p:nvPr/>
        </p:nvCxnSpPr>
        <p:spPr>
          <a:xfrm flipV="1">
            <a:off x="2278716" y="2120081"/>
            <a:ext cx="0" cy="375818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0BF566-6420-5A46-9356-1034A9512CE4}"/>
              </a:ext>
            </a:extLst>
          </p:cNvPr>
          <p:cNvCxnSpPr>
            <a:cxnSpLocks/>
          </p:cNvCxnSpPr>
          <p:nvPr/>
        </p:nvCxnSpPr>
        <p:spPr>
          <a:xfrm>
            <a:off x="2278716" y="5878265"/>
            <a:ext cx="3968496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8BA7B9F-3CF4-6246-8826-90181A679ACA}"/>
              </a:ext>
            </a:extLst>
          </p:cNvPr>
          <p:cNvSpPr txBox="1"/>
          <p:nvPr/>
        </p:nvSpPr>
        <p:spPr>
          <a:xfrm rot="16200000">
            <a:off x="1266025" y="3651801"/>
            <a:ext cx="1439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Efficacy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1E858-16B8-CB44-AC89-F35C2D49E36F}"/>
              </a:ext>
            </a:extLst>
          </p:cNvPr>
          <p:cNvSpPr txBox="1"/>
          <p:nvPr/>
        </p:nvSpPr>
        <p:spPr>
          <a:xfrm>
            <a:off x="3431677" y="5860418"/>
            <a:ext cx="140686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962234AB-892F-E74F-B791-3E8A66713482}"/>
              </a:ext>
            </a:extLst>
          </p:cNvPr>
          <p:cNvGrpSpPr/>
          <p:nvPr/>
        </p:nvGrpSpPr>
        <p:grpSpPr>
          <a:xfrm>
            <a:off x="6606482" y="2723585"/>
            <a:ext cx="3899360" cy="2551176"/>
            <a:chOff x="5375090" y="2723585"/>
            <a:chExt cx="3899360" cy="2551176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941C090A-165C-954E-B0A7-7C4A91B2144D}"/>
                </a:ext>
              </a:extLst>
            </p:cNvPr>
            <p:cNvSpPr/>
            <p:nvPr/>
          </p:nvSpPr>
          <p:spPr>
            <a:xfrm>
              <a:off x="5663992" y="2723585"/>
              <a:ext cx="3164823" cy="2551176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1F32D07-A594-5640-90B9-1731BF1EF759}"/>
                </a:ext>
              </a:extLst>
            </p:cNvPr>
            <p:cNvSpPr txBox="1"/>
            <p:nvPr/>
          </p:nvSpPr>
          <p:spPr>
            <a:xfrm>
              <a:off x="6140259" y="2883811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Effective Dose</a:t>
              </a:r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44193D61-E7C9-4247-B745-4C8A6FA9D7AD}"/>
                </a:ext>
              </a:extLst>
            </p:cNvPr>
            <p:cNvSpPr/>
            <p:nvPr/>
          </p:nvSpPr>
          <p:spPr>
            <a:xfrm>
              <a:off x="5375090" y="2933449"/>
              <a:ext cx="457200" cy="54864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9C03AE9D-BDF2-F249-8E09-1760C8B0FFA7}"/>
                </a:ext>
              </a:extLst>
            </p:cNvPr>
            <p:cNvSpPr/>
            <p:nvPr/>
          </p:nvSpPr>
          <p:spPr>
            <a:xfrm flipV="1">
              <a:off x="5375090" y="4558587"/>
              <a:ext cx="457200" cy="54864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FE1E6E-50DA-994F-AFCA-2F0CA8CCDBB3}"/>
                </a:ext>
              </a:extLst>
            </p:cNvPr>
            <p:cNvSpPr txBox="1"/>
            <p:nvPr/>
          </p:nvSpPr>
          <p:spPr>
            <a:xfrm>
              <a:off x="6140259" y="4738976"/>
              <a:ext cx="31277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potency         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BCBC17-2C44-4C44-BADE-7DD3E6162BAC}"/>
                </a:ext>
              </a:extLst>
            </p:cNvPr>
            <p:cNvSpPr txBox="1"/>
            <p:nvPr/>
          </p:nvSpPr>
          <p:spPr>
            <a:xfrm>
              <a:off x="6140259" y="3823814"/>
              <a:ext cx="3106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Reduced toxicity    </a:t>
              </a:r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76390717-AB94-A147-9ACA-ECA60AC9B313}"/>
                </a:ext>
              </a:extLst>
            </p:cNvPr>
            <p:cNvSpPr/>
            <p:nvPr/>
          </p:nvSpPr>
          <p:spPr>
            <a:xfrm>
              <a:off x="5375090" y="3780326"/>
              <a:ext cx="457200" cy="54864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6E217-0590-EB81-8418-C54B97929E33}"/>
              </a:ext>
            </a:extLst>
          </p:cNvPr>
          <p:cNvGrpSpPr/>
          <p:nvPr/>
        </p:nvGrpSpPr>
        <p:grpSpPr>
          <a:xfrm>
            <a:off x="2306148" y="192317"/>
            <a:ext cx="8293736" cy="3958838"/>
            <a:chOff x="782148" y="192317"/>
            <a:chExt cx="8293736" cy="3958838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F2AD9D5-D9D4-C541-91C6-CBE6F517290E}"/>
                </a:ext>
              </a:extLst>
            </p:cNvPr>
            <p:cNvGrpSpPr/>
            <p:nvPr/>
          </p:nvGrpSpPr>
          <p:grpSpPr>
            <a:xfrm>
              <a:off x="3919055" y="192317"/>
              <a:ext cx="5156829" cy="769441"/>
              <a:chOff x="3919055" y="192317"/>
              <a:chExt cx="5156829" cy="769441"/>
            </a:xfrm>
          </p:grpSpPr>
          <p:sp>
            <p:nvSpPr>
              <p:cNvPr id="2" name="Right Arrow 1">
                <a:extLst>
                  <a:ext uri="{FF2B5EF4-FFF2-40B4-BE49-F238E27FC236}">
                    <a16:creationId xmlns:a16="http://schemas.microsoft.com/office/drawing/2014/main" id="{CC0F2AF2-CD15-634F-AE73-063C653F2AE3}"/>
                  </a:ext>
                </a:extLst>
              </p:cNvPr>
              <p:cNvSpPr/>
              <p:nvPr/>
            </p:nvSpPr>
            <p:spPr>
              <a:xfrm>
                <a:off x="3919055" y="297850"/>
                <a:ext cx="1620170" cy="558375"/>
              </a:xfrm>
              <a:prstGeom prst="rightArrow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59DCF8E-4A62-4E49-A17C-72C89DDDABFE}"/>
                  </a:ext>
                </a:extLst>
              </p:cNvPr>
              <p:cNvSpPr txBox="1"/>
              <p:nvPr/>
            </p:nvSpPr>
            <p:spPr>
              <a:xfrm>
                <a:off x="5642304" y="192317"/>
                <a:ext cx="34335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AD17698-7229-9C4E-8346-A605CC83DC4D}"/>
                </a:ext>
              </a:extLst>
            </p:cNvPr>
            <p:cNvGrpSpPr/>
            <p:nvPr/>
          </p:nvGrpSpPr>
          <p:grpSpPr>
            <a:xfrm>
              <a:off x="782148" y="1420202"/>
              <a:ext cx="8122170" cy="2730953"/>
              <a:chOff x="782148" y="1420202"/>
              <a:chExt cx="8122170" cy="273095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8AE7C4-0C9F-4C48-A299-6A834A4B3920}"/>
                  </a:ext>
                </a:extLst>
              </p:cNvPr>
              <p:cNvSpPr txBox="1"/>
              <p:nvPr/>
            </p:nvSpPr>
            <p:spPr>
              <a:xfrm>
                <a:off x="831339" y="1420202"/>
                <a:ext cx="80729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PAMS: Potentiators of </a:t>
                </a:r>
                <a:r>
                  <a:rPr lang="en-US" sz="2800" b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AntiMicrobial</a:t>
                </a:r>
                <a:r>
                  <a:rPr lang="en-US" sz="2800" b="1" dirty="0">
                    <a:solidFill>
                      <a:schemeClr val="accent6">
                        <a:lumMod val="50000"/>
                      </a:schemeClr>
                    </a:solidFill>
                    <a:latin typeface="Times New Roman"/>
                    <a:cs typeface="Times New Roman"/>
                  </a:rPr>
                  <a:t> Susceptibility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1672160-D6EA-224E-8438-C14DA00528C6}"/>
                  </a:ext>
                </a:extLst>
              </p:cNvPr>
              <p:cNvGrpSpPr/>
              <p:nvPr/>
            </p:nvGrpSpPr>
            <p:grpSpPr>
              <a:xfrm>
                <a:off x="782148" y="2459736"/>
                <a:ext cx="1838775" cy="1691419"/>
                <a:chOff x="782148" y="2459736"/>
                <a:chExt cx="1838775" cy="1691419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DD287BC3-D8EE-5245-AAE2-50AF005E705B}"/>
                    </a:ext>
                  </a:extLst>
                </p:cNvPr>
                <p:cNvSpPr/>
                <p:nvPr/>
              </p:nvSpPr>
              <p:spPr>
                <a:xfrm>
                  <a:off x="782148" y="2459736"/>
                  <a:ext cx="1838775" cy="169141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2" descr="Red pill capsule, isolated on white background Stock Photo by ©djmilic  70640145">
                  <a:extLst>
                    <a:ext uri="{FF2B5EF4-FFF2-40B4-BE49-F238E27FC236}">
                      <a16:creationId xmlns:a16="http://schemas.microsoft.com/office/drawing/2014/main" id="{CDAD64F1-C4E5-F240-93D1-3E007B9252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44" r="28889"/>
                <a:stretch/>
              </p:blipFill>
              <p:spPr bwMode="auto">
                <a:xfrm>
                  <a:off x="1393529" y="2876121"/>
                  <a:ext cx="301752" cy="8229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8766E4A0-EE05-4A45-BC8A-64DC4D09BA7F}"/>
                    </a:ext>
                  </a:extLst>
                </p:cNvPr>
                <p:cNvGrpSpPr/>
                <p:nvPr/>
              </p:nvGrpSpPr>
              <p:grpSpPr>
                <a:xfrm>
                  <a:off x="1661984" y="2880909"/>
                  <a:ext cx="307777" cy="822960"/>
                  <a:chOff x="5292368" y="5860418"/>
                  <a:chExt cx="307777" cy="822960"/>
                </a:xfrm>
              </p:grpSpPr>
              <p:pic>
                <p:nvPicPr>
                  <p:cNvPr id="33" name="Picture 2" descr="Red pill capsule, isolated on white background Stock Photo by ©djmilic  70640145">
                    <a:extLst>
                      <a:ext uri="{FF2B5EF4-FFF2-40B4-BE49-F238E27FC236}">
                        <a16:creationId xmlns:a16="http://schemas.microsoft.com/office/drawing/2014/main" id="{3C7B6EBF-8B36-DE43-B67A-63AA3503972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444" r="28889"/>
                  <a:stretch/>
                </p:blipFill>
                <p:spPr bwMode="auto">
                  <a:xfrm>
                    <a:off x="5295381" y="5860418"/>
                    <a:ext cx="301752" cy="82296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6B765BBC-C0AC-5C42-A1EA-0F5D3BAA417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126554" y="6142231"/>
                    <a:ext cx="63940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27377A"/>
                        </a:solidFill>
                        <a:latin typeface="Cambria" panose="02040503050406030204" pitchFamily="18" charset="0"/>
                      </a:rPr>
                      <a:t>PAMS</a:t>
                    </a:r>
                  </a:p>
                </p:txBody>
              </p:sp>
            </p:grp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856AE49-A16E-1D48-BD4E-448D834BC72D}"/>
                    </a:ext>
                  </a:extLst>
                </p:cNvPr>
                <p:cNvSpPr txBox="1"/>
                <p:nvPr/>
              </p:nvSpPr>
              <p:spPr>
                <a:xfrm>
                  <a:off x="792143" y="2482144"/>
                  <a:ext cx="343364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Cambria" panose="02040503050406030204" pitchFamily="18" charset="0"/>
                    </a:rPr>
                    <a:t>S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3D90B23-E76F-5E47-A88B-2DAD6D0D5598}"/>
                    </a:ext>
                  </a:extLst>
                </p:cNvPr>
                <p:cNvSpPr txBox="1"/>
                <p:nvPr/>
              </p:nvSpPr>
              <p:spPr>
                <a:xfrm>
                  <a:off x="1128671" y="2482144"/>
                  <a:ext cx="388248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latin typeface="Cambria" panose="02040503050406030204" pitchFamily="18" charset="0"/>
                    </a:rPr>
                    <a:t>R</a:t>
                  </a:r>
                </a:p>
              </p:txBody>
            </p: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3800BA-AE69-0A4A-9AFF-49BD381C340B}"/>
              </a:ext>
            </a:extLst>
          </p:cNvPr>
          <p:cNvGrpSpPr/>
          <p:nvPr/>
        </p:nvGrpSpPr>
        <p:grpSpPr>
          <a:xfrm>
            <a:off x="2287860" y="2459735"/>
            <a:ext cx="3694494" cy="3418530"/>
            <a:chOff x="763860" y="2459735"/>
            <a:chExt cx="3694494" cy="34185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6D2A02-3080-A243-9AAE-D1E132629B98}"/>
                </a:ext>
              </a:extLst>
            </p:cNvPr>
            <p:cNvGrpSpPr/>
            <p:nvPr/>
          </p:nvGrpSpPr>
          <p:grpSpPr>
            <a:xfrm>
              <a:off x="763860" y="2459735"/>
              <a:ext cx="3694494" cy="3418530"/>
              <a:chOff x="763860" y="2459735"/>
              <a:chExt cx="3694494" cy="3418530"/>
            </a:xfrm>
          </p:grpSpPr>
          <p:cxnSp>
            <p:nvCxnSpPr>
              <p:cNvPr id="29" name="Curved Connector 28">
                <a:extLst>
                  <a:ext uri="{FF2B5EF4-FFF2-40B4-BE49-F238E27FC236}">
                    <a16:creationId xmlns:a16="http://schemas.microsoft.com/office/drawing/2014/main" id="{00DAADF3-479A-F640-ADDC-D8F4E6A9C9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3860" y="2459736"/>
                <a:ext cx="3694494" cy="3418529"/>
              </a:xfrm>
              <a:prstGeom prst="curvedConnector3">
                <a:avLst>
                  <a:gd name="adj1" fmla="val 50247"/>
                </a:avLst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urved Connector 37">
                <a:extLst>
                  <a:ext uri="{FF2B5EF4-FFF2-40B4-BE49-F238E27FC236}">
                    <a16:creationId xmlns:a16="http://schemas.microsoft.com/office/drawing/2014/main" id="{D349B4F2-52A5-E942-9189-26F3745D10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6745" y="2459735"/>
                <a:ext cx="3681609" cy="3418529"/>
              </a:xfrm>
              <a:prstGeom prst="curvedConnector3">
                <a:avLst>
                  <a:gd name="adj1" fmla="val 10261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9454DCA-4BAF-7246-B7C4-CE1C4FB271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2772" y="4151155"/>
              <a:ext cx="1414777" cy="17844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triped Right Arrow 48">
            <a:extLst>
              <a:ext uri="{FF2B5EF4-FFF2-40B4-BE49-F238E27FC236}">
                <a16:creationId xmlns:a16="http://schemas.microsoft.com/office/drawing/2014/main" id="{8B0251B5-40E8-4877-0971-19A5B94263EA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4E135B7-CCBB-BB13-C63A-7ECC34FFAE7B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303820-0D7D-7A4B-8B80-9FB3B79B7803}"/>
              </a:ext>
            </a:extLst>
          </p:cNvPr>
          <p:cNvSpPr txBox="1"/>
          <p:nvPr/>
        </p:nvSpPr>
        <p:spPr>
          <a:xfrm>
            <a:off x="1953768" y="14157"/>
            <a:ext cx="8714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Inhibition of CoA Metabolism Leads to Enhanced Susceptibility to Antimicrobials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C220BC-B72D-E940-A5FC-811AB7BA35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769" y="1521681"/>
            <a:ext cx="2257778" cy="91440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50000"/>
              </a:schemeClr>
            </a:solidFill>
            <a:prstDash val="sysDot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D599D8-37E0-F849-9D94-A10E65DE43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16" y="1613121"/>
            <a:ext cx="2183642" cy="731520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50000"/>
              </a:schemeClr>
            </a:solidFill>
            <a:prstDash val="sysDot"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767636-1A72-5C41-9CA0-525ED750890D}"/>
              </a:ext>
            </a:extLst>
          </p:cNvPr>
          <p:cNvSpPr txBox="1"/>
          <p:nvPr/>
        </p:nvSpPr>
        <p:spPr>
          <a:xfrm>
            <a:off x="2141578" y="241541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Pantothenate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2C4945-EAE7-B541-B235-F339E2A5A465}"/>
              </a:ext>
            </a:extLst>
          </p:cNvPr>
          <p:cNvSpPr txBox="1"/>
          <p:nvPr/>
        </p:nvSpPr>
        <p:spPr>
          <a:xfrm>
            <a:off x="8292847" y="2415418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Coenzyme 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F2AFB-E95F-4222-C6A7-163E61344B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451" b="43776"/>
          <a:stretch/>
        </p:blipFill>
        <p:spPr>
          <a:xfrm>
            <a:off x="3988477" y="1718523"/>
            <a:ext cx="3924300" cy="5207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467FF2F-0EED-204C-9CBD-8E3510CD3909}"/>
              </a:ext>
            </a:extLst>
          </p:cNvPr>
          <p:cNvGrpSpPr/>
          <p:nvPr/>
        </p:nvGrpSpPr>
        <p:grpSpPr>
          <a:xfrm>
            <a:off x="1547445" y="3061392"/>
            <a:ext cx="9112086" cy="2360055"/>
            <a:chOff x="23445" y="3061391"/>
            <a:chExt cx="9112086" cy="2360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40946F-536B-CB16-2D35-C26680BF8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08" r="1725"/>
            <a:stretch/>
          </p:blipFill>
          <p:spPr>
            <a:xfrm>
              <a:off x="23445" y="3327018"/>
              <a:ext cx="4801576" cy="18288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384414-E0C9-743E-127C-098452A73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lum bright="-26000" contras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" t="8905" r="114" b="48453"/>
            <a:stretch/>
          </p:blipFill>
          <p:spPr>
            <a:xfrm>
              <a:off x="4859003" y="3061391"/>
              <a:ext cx="4276528" cy="2360055"/>
            </a:xfrm>
            <a:prstGeom prst="rect">
              <a:avLst/>
            </a:prstGeom>
            <a:ln w="3175">
              <a:solidFill>
                <a:schemeClr val="accent1">
                  <a:lumMod val="50000"/>
                </a:schemeClr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E5D55E-9E9F-19DB-90D8-D4241EA2DFBE}"/>
              </a:ext>
            </a:extLst>
          </p:cNvPr>
          <p:cNvGrpSpPr/>
          <p:nvPr/>
        </p:nvGrpSpPr>
        <p:grpSpPr>
          <a:xfrm>
            <a:off x="1625600" y="5762610"/>
            <a:ext cx="8997836" cy="954107"/>
            <a:chOff x="101600" y="3191355"/>
            <a:chExt cx="8997836" cy="9541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255A04-C6B1-F207-5DEB-44F6509B9306}"/>
                </a:ext>
              </a:extLst>
            </p:cNvPr>
            <p:cNvSpPr txBox="1"/>
            <p:nvPr/>
          </p:nvSpPr>
          <p:spPr>
            <a:xfrm>
              <a:off x="979082" y="3191355"/>
              <a:ext cx="2589707" cy="9541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 </a:t>
              </a:r>
            </a:p>
            <a:p>
              <a:pPr algn="ctr"/>
              <a:r>
                <a:rPr lang="en-US" sz="2800" b="1" dirty="0" err="1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BioSynthesis</a:t>
              </a:r>
              <a:endParaRPr lang="en-US" sz="2800" b="1" dirty="0">
                <a:solidFill>
                  <a:srgbClr val="27377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13C52128-E779-5F0D-1C29-0E09AB431320}"/>
                </a:ext>
              </a:extLst>
            </p:cNvPr>
            <p:cNvSpPr/>
            <p:nvPr/>
          </p:nvSpPr>
          <p:spPr>
            <a:xfrm>
              <a:off x="101600" y="3211208"/>
              <a:ext cx="731520" cy="914400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772E2E-873B-06D7-DD26-CDF64D80D66F}"/>
                </a:ext>
              </a:extLst>
            </p:cNvPr>
            <p:cNvSpPr txBox="1"/>
            <p:nvPr/>
          </p:nvSpPr>
          <p:spPr>
            <a:xfrm>
              <a:off x="6197581" y="3191355"/>
              <a:ext cx="2901855" cy="9541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2737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Drug Susceptibility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61CCFB36-0E08-866D-7A68-1EE4FAB4D442}"/>
                </a:ext>
              </a:extLst>
            </p:cNvPr>
            <p:cNvSpPr/>
            <p:nvPr/>
          </p:nvSpPr>
          <p:spPr>
            <a:xfrm>
              <a:off x="3733392" y="3500426"/>
              <a:ext cx="1219018" cy="335964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A0BFCC93-8A13-E12D-13FF-A31C1ACFF2B2}"/>
                </a:ext>
              </a:extLst>
            </p:cNvPr>
            <p:cNvSpPr/>
            <p:nvPr/>
          </p:nvSpPr>
          <p:spPr>
            <a:xfrm flipV="1">
              <a:off x="5355137" y="3211208"/>
              <a:ext cx="731520" cy="914400"/>
            </a:xfrm>
            <a:prstGeom prst="down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triped Right Arrow 48">
            <a:extLst>
              <a:ext uri="{FF2B5EF4-FFF2-40B4-BE49-F238E27FC236}">
                <a16:creationId xmlns:a16="http://schemas.microsoft.com/office/drawing/2014/main" id="{85D69DD1-E5EE-A2EC-8861-B9CB4F6729C5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98CF0B0-0620-FC03-CD1C-6E69B1ADD60C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184CE-C1DF-1748-A5E3-EF5A933B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99944" y="6620439"/>
            <a:ext cx="1370375" cy="248194"/>
          </a:xfrm>
        </p:spPr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E283B-2F9E-4209-D6C9-12AA82101579}"/>
              </a:ext>
            </a:extLst>
          </p:cNvPr>
          <p:cNvSpPr txBox="1"/>
          <p:nvPr/>
        </p:nvSpPr>
        <p:spPr>
          <a:xfrm>
            <a:off x="1524000" y="-203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Punch Strategy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Evidence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3CF1C6-FD52-E840-A6AC-AB93A1F2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894" y="1659257"/>
            <a:ext cx="2248825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001331-D235-B84A-AAD3-F6B8C18F21FD}"/>
              </a:ext>
            </a:extLst>
          </p:cNvPr>
          <p:cNvSpPr txBox="1"/>
          <p:nvPr/>
        </p:nvSpPr>
        <p:spPr>
          <a:xfrm>
            <a:off x="2108199" y="6560856"/>
            <a:ext cx="1828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Chiu et al., JBC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37A4A-3CAD-B04C-8614-E8A4116B2B8A}"/>
              </a:ext>
            </a:extLst>
          </p:cNvPr>
          <p:cNvSpPr txBox="1"/>
          <p:nvPr/>
        </p:nvSpPr>
        <p:spPr>
          <a:xfrm>
            <a:off x="3372529" y="132068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F92CF3-2371-1749-AAB1-07DBA4CA37EF}"/>
              </a:ext>
            </a:extLst>
          </p:cNvPr>
          <p:cNvGrpSpPr/>
          <p:nvPr/>
        </p:nvGrpSpPr>
        <p:grpSpPr>
          <a:xfrm>
            <a:off x="6228783" y="1782354"/>
            <a:ext cx="4823529" cy="4215776"/>
            <a:chOff x="2248553" y="1284427"/>
            <a:chExt cx="3507290" cy="288523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BC90011-F41C-CD4B-9336-33F7DEBB3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8553" y="1646160"/>
              <a:ext cx="3507290" cy="25235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02492A-F087-D946-9DAE-EB25174A3036}"/>
                </a:ext>
              </a:extLst>
            </p:cNvPr>
            <p:cNvSpPr txBox="1"/>
            <p:nvPr/>
          </p:nvSpPr>
          <p:spPr>
            <a:xfrm>
              <a:off x="2311185" y="1284427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C42C2D-561B-054F-A2E3-CCE67B09478D}"/>
              </a:ext>
            </a:extLst>
          </p:cNvPr>
          <p:cNvSpPr txBox="1"/>
          <p:nvPr/>
        </p:nvSpPr>
        <p:spPr>
          <a:xfrm rot="16200000">
            <a:off x="3101331" y="595602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AmphoB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550A0A-C361-4948-ABD2-538115828871}"/>
              </a:ext>
            </a:extLst>
          </p:cNvPr>
          <p:cNvGrpSpPr/>
          <p:nvPr/>
        </p:nvGrpSpPr>
        <p:grpSpPr>
          <a:xfrm>
            <a:off x="3713538" y="5998130"/>
            <a:ext cx="628255" cy="307777"/>
            <a:chOff x="85096" y="5211839"/>
            <a:chExt cx="182654" cy="18265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A18E212-42C3-2640-B60B-0A41E693FA7F}"/>
                </a:ext>
              </a:extLst>
            </p:cNvPr>
            <p:cNvCxnSpPr/>
            <p:nvPr/>
          </p:nvCxnSpPr>
          <p:spPr>
            <a:xfrm>
              <a:off x="267750" y="5211839"/>
              <a:ext cx="0" cy="18265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A2FD06-247C-5346-B8DE-205F40CCDEB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6423" y="5226724"/>
              <a:ext cx="0" cy="18265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triped Right Arrow 48">
            <a:extLst>
              <a:ext uri="{FF2B5EF4-FFF2-40B4-BE49-F238E27FC236}">
                <a16:creationId xmlns:a16="http://schemas.microsoft.com/office/drawing/2014/main" id="{74922F06-060C-5F6A-AFFC-81B5459A5730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6386E432-9FC1-F1B4-7D32-8E2CC7C18534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4D78FAD-D533-6334-1866-C9363881D8D7}"/>
              </a:ext>
            </a:extLst>
          </p:cNvPr>
          <p:cNvSpPr txBox="1"/>
          <p:nvPr/>
        </p:nvSpPr>
        <p:spPr>
          <a:xfrm>
            <a:off x="1524000" y="-203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Punch Strategy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Evidence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1E088BE-D146-B2BA-5CDD-FECB3F8F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2" t="60022" r="60832"/>
          <a:stretch/>
        </p:blipFill>
        <p:spPr>
          <a:xfrm>
            <a:off x="319338" y="1644612"/>
            <a:ext cx="3512670" cy="31089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4C7B535-BFB4-A785-C185-E1E68CEB79E8}"/>
              </a:ext>
            </a:extLst>
          </p:cNvPr>
          <p:cNvGrpSpPr/>
          <p:nvPr/>
        </p:nvGrpSpPr>
        <p:grpSpPr>
          <a:xfrm>
            <a:off x="4391444" y="1413955"/>
            <a:ext cx="6844404" cy="1849349"/>
            <a:chOff x="3436216" y="1118168"/>
            <a:chExt cx="5693574" cy="1472443"/>
          </a:xfrm>
        </p:grpSpPr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CAE88AAE-7310-9BC4-1233-94F2FCA8637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353037" y="1492944"/>
            <a:ext cx="155448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3034800" imgH="1866600" progId="">
                    <p:embed/>
                  </p:oleObj>
                </mc:Choice>
                <mc:Fallback>
                  <p:oleObj r:id="rId4" imgW="3034800" imgH="1866600" progId="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CAE88AAE-7310-9BC4-1233-94F2FCA8637B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>
                        <a:blip r:embed="rId5">
                          <a:lum bright="13000" contrast="7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353037" y="1492944"/>
                          <a:ext cx="1554480" cy="91440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C85A5B-ABDB-3451-4291-13C6E9817EFD}"/>
                </a:ext>
              </a:extLst>
            </p:cNvPr>
            <p:cNvSpPr txBox="1"/>
            <p:nvPr/>
          </p:nvSpPr>
          <p:spPr>
            <a:xfrm>
              <a:off x="3436216" y="1772070"/>
              <a:ext cx="634356" cy="269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YPD</a:t>
              </a:r>
              <a:endParaRPr lang="en-US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68E7B4-6566-EFA4-302E-A8B604A5F848}"/>
                </a:ext>
              </a:extLst>
            </p:cNvPr>
            <p:cNvSpPr txBox="1"/>
            <p:nvPr/>
          </p:nvSpPr>
          <p:spPr>
            <a:xfrm>
              <a:off x="5322913" y="1230301"/>
              <a:ext cx="1641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5  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4 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 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  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D21439A-AD01-6157-934A-9E8CDA789C4B}"/>
                </a:ext>
              </a:extLst>
            </p:cNvPr>
            <p:cNvSpPr txBox="1"/>
            <p:nvPr/>
          </p:nvSpPr>
          <p:spPr>
            <a:xfrm>
              <a:off x="4764697" y="1534297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08CB5B-4200-8C82-FF63-5C0D059DF97E}"/>
                </a:ext>
              </a:extLst>
            </p:cNvPr>
            <p:cNvSpPr txBox="1"/>
            <p:nvPr/>
          </p:nvSpPr>
          <p:spPr>
            <a:xfrm>
              <a:off x="4764697" y="1811644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13C866-8538-50F9-4A35-0477B5A864DA}"/>
                </a:ext>
              </a:extLst>
            </p:cNvPr>
            <p:cNvSpPr txBox="1"/>
            <p:nvPr/>
          </p:nvSpPr>
          <p:spPr>
            <a:xfrm>
              <a:off x="4764697" y="2069748"/>
              <a:ext cx="598995" cy="26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7F436F8-704E-0B91-1FCD-6AE699B140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26670" y="1118168"/>
            <a:ext cx="2103120" cy="1472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6" imgW="3859790" imgH="2701872" progId="Prism9.Document">
                    <p:embed/>
                  </p:oleObj>
                </mc:Choice>
                <mc:Fallback>
                  <p:oleObj name="Prism 9" r:id="rId6" imgW="3859790" imgH="2701872" progId="Prism9.Document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37F436F8-704E-0B91-1FCD-6AE699B140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26670" y="1118168"/>
                          <a:ext cx="2103120" cy="1472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59A7B2-8927-7273-4206-B500130E0BA1}"/>
              </a:ext>
            </a:extLst>
          </p:cNvPr>
          <p:cNvGrpSpPr/>
          <p:nvPr/>
        </p:nvGrpSpPr>
        <p:grpSpPr>
          <a:xfrm>
            <a:off x="4083484" y="3171174"/>
            <a:ext cx="7152362" cy="1849349"/>
            <a:chOff x="3180038" y="2517258"/>
            <a:chExt cx="5949752" cy="1472443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299C9B1-C0DD-C964-7667-892EDBD3772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353037" y="2754448"/>
            <a:ext cx="155448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8" imgW="3060000" imgH="1891800" progId="">
                    <p:embed/>
                  </p:oleObj>
                </mc:Choice>
                <mc:Fallback>
                  <p:oleObj r:id="rId8" imgW="3060000" imgH="1891800" progId="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B299C9B1-C0DD-C964-7667-892EDBD37728}"/>
                            </a:ext>
                          </a:extLst>
                        </p:cNvPr>
                        <p:cNvPicPr preferRelativeResize="0"/>
                        <p:nvPr/>
                      </p:nvPicPr>
                      <p:blipFill>
                        <a:blip r:embed="rId9">
                          <a:lum contrast="34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353037" y="2754448"/>
                          <a:ext cx="1554480" cy="914400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738DEC-00D8-7132-E11A-AE25294F7948}"/>
                </a:ext>
              </a:extLst>
            </p:cNvPr>
            <p:cNvSpPr txBox="1"/>
            <p:nvPr/>
          </p:nvSpPr>
          <p:spPr>
            <a:xfrm>
              <a:off x="3314204" y="3025843"/>
              <a:ext cx="1193301" cy="269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Fluconazole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430DAD-8D92-51D1-6E63-9CB2F399BE60}"/>
                </a:ext>
              </a:extLst>
            </p:cNvPr>
            <p:cNvSpPr txBox="1"/>
            <p:nvPr/>
          </p:nvSpPr>
          <p:spPr>
            <a:xfrm>
              <a:off x="4766791" y="2818569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250FD6-842D-48D5-7F9A-2ED66895C163}"/>
                </a:ext>
              </a:extLst>
            </p:cNvPr>
            <p:cNvSpPr txBox="1"/>
            <p:nvPr/>
          </p:nvSpPr>
          <p:spPr>
            <a:xfrm>
              <a:off x="4766791" y="3095916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020220-1881-0E9F-FA14-1EE3C7686825}"/>
                </a:ext>
              </a:extLst>
            </p:cNvPr>
            <p:cNvSpPr txBox="1"/>
            <p:nvPr/>
          </p:nvSpPr>
          <p:spPr>
            <a:xfrm>
              <a:off x="4766791" y="3354020"/>
              <a:ext cx="598995" cy="26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EEE1D16-6715-7D81-AE25-7CF1CA374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0038" y="2566118"/>
              <a:ext cx="5806746" cy="24493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B699A983-A9EA-EA90-AA1F-349DB052E1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26670" y="2517258"/>
            <a:ext cx="2103120" cy="1472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9" r:id="rId10" imgW="3859790" imgH="2701872" progId="Prism9.Document">
                    <p:embed/>
                  </p:oleObj>
                </mc:Choice>
                <mc:Fallback>
                  <p:oleObj name="Prism 9" r:id="rId10" imgW="3859790" imgH="2701872" progId="Prism9.Document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B699A983-A9EA-EA90-AA1F-349DB052E1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26670" y="2517258"/>
                          <a:ext cx="2103120" cy="14724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99648D-AAC2-68E4-33FE-799A3A540CBA}"/>
              </a:ext>
            </a:extLst>
          </p:cNvPr>
          <p:cNvGrpSpPr/>
          <p:nvPr/>
        </p:nvGrpSpPr>
        <p:grpSpPr>
          <a:xfrm>
            <a:off x="4083482" y="1432953"/>
            <a:ext cx="7152365" cy="5306050"/>
            <a:chOff x="3180036" y="1133294"/>
            <a:chExt cx="5949754" cy="42246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D83BC8-6D30-31D2-BD90-DD7A96691461}"/>
                </a:ext>
              </a:extLst>
            </p:cNvPr>
            <p:cNvCxnSpPr>
              <a:cxnSpLocks/>
            </p:cNvCxnSpPr>
            <p:nvPr/>
          </p:nvCxnSpPr>
          <p:spPr>
            <a:xfrm>
              <a:off x="3180036" y="3934810"/>
              <a:ext cx="5797944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ED770C2-104C-6E35-621B-04FB030B4810}"/>
                </a:ext>
              </a:extLst>
            </p:cNvPr>
            <p:cNvGrpSpPr/>
            <p:nvPr/>
          </p:nvGrpSpPr>
          <p:grpSpPr>
            <a:xfrm>
              <a:off x="3180038" y="1133294"/>
              <a:ext cx="5949752" cy="4224653"/>
              <a:chOff x="3180038" y="1133294"/>
              <a:chExt cx="5949752" cy="42246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C019FFE-D4AF-DFA8-A53F-3C80AA3F8A0C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2" cstate="screen">
                <a:lum bright="-3000" contrast="3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3037" y="4047334"/>
                <a:ext cx="1554480" cy="914400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3DBD2C-5E50-D832-C103-498966CAA76C}"/>
                  </a:ext>
                </a:extLst>
              </p:cNvPr>
              <p:cNvSpPr txBox="1"/>
              <p:nvPr/>
            </p:nvSpPr>
            <p:spPr>
              <a:xfrm>
                <a:off x="3436216" y="4303880"/>
                <a:ext cx="1417948" cy="2695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Amphotericin B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8B5C4C-03EE-4CD5-8A3E-9EB68606AC59}"/>
                  </a:ext>
                </a:extLst>
              </p:cNvPr>
              <p:cNvSpPr txBox="1"/>
              <p:nvPr/>
            </p:nvSpPr>
            <p:spPr>
              <a:xfrm>
                <a:off x="4768885" y="4067941"/>
                <a:ext cx="4411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B58D6E-A9CE-72A1-FF3B-BD074F0CA11A}"/>
                  </a:ext>
                </a:extLst>
              </p:cNvPr>
              <p:cNvSpPr txBox="1"/>
              <p:nvPr/>
            </p:nvSpPr>
            <p:spPr>
              <a:xfrm>
                <a:off x="4768885" y="4345288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D13857-3A6A-838B-9F6F-FF55B2831553}"/>
                  </a:ext>
                </a:extLst>
              </p:cNvPr>
              <p:cNvSpPr txBox="1"/>
              <p:nvPr/>
            </p:nvSpPr>
            <p:spPr>
              <a:xfrm>
                <a:off x="4768885" y="4603392"/>
                <a:ext cx="598995" cy="269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5F472C8-F5AE-8C84-7D8F-BC84ACC1184C}"/>
                  </a:ext>
                </a:extLst>
              </p:cNvPr>
              <p:cNvSpPr/>
              <p:nvPr/>
            </p:nvSpPr>
            <p:spPr>
              <a:xfrm>
                <a:off x="3180038" y="1133294"/>
                <a:ext cx="5806747" cy="4182525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54812956-2320-5486-3B80-6759CC1D917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26670" y="3885504"/>
              <a:ext cx="2103120" cy="14724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rism 9" r:id="rId13" imgW="3859790" imgH="2701872" progId="Prism9.Document">
                      <p:embed/>
                    </p:oleObj>
                  </mc:Choice>
                  <mc:Fallback>
                    <p:oleObj name="Prism 9" r:id="rId13" imgW="3859790" imgH="2701872" progId="Prism9.Document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54812956-2320-5486-3B80-6759CC1D917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7026670" y="3885504"/>
                            <a:ext cx="2103120" cy="147244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2" name="Striped Right Arrow 48">
            <a:extLst>
              <a:ext uri="{FF2B5EF4-FFF2-40B4-BE49-F238E27FC236}">
                <a16:creationId xmlns:a16="http://schemas.microsoft.com/office/drawing/2014/main" id="{FEAC9E1D-BEFC-E288-B7BE-3B2970D0FF35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8806E6A-5F1C-7DF1-3F9E-79A0C9D3FC46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6F21E4-FB56-684A-80D5-E57C62146CB6}"/>
              </a:ext>
            </a:extLst>
          </p:cNvPr>
          <p:cNvSpPr txBox="1"/>
          <p:nvPr/>
        </p:nvSpPr>
        <p:spPr>
          <a:xfrm>
            <a:off x="1524000" y="-203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 Punch Strategy 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 Evidence</a:t>
            </a:r>
          </a:p>
        </p:txBody>
      </p:sp>
      <p:sp>
        <p:nvSpPr>
          <p:cNvPr id="14" name="Striped Right Arrow 48">
            <a:extLst>
              <a:ext uri="{FF2B5EF4-FFF2-40B4-BE49-F238E27FC236}">
                <a16:creationId xmlns:a16="http://schemas.microsoft.com/office/drawing/2014/main" id="{F27A76B7-C359-3C4E-AEAF-84013220B9F8}"/>
              </a:ext>
            </a:extLst>
          </p:cNvPr>
          <p:cNvSpPr/>
          <p:nvPr/>
        </p:nvSpPr>
        <p:spPr>
          <a:xfrm>
            <a:off x="0" y="1090135"/>
            <a:ext cx="12192000" cy="179866"/>
          </a:xfrm>
          <a:prstGeom prst="stripedRightArrow">
            <a:avLst/>
          </a:prstGeom>
          <a:solidFill>
            <a:schemeClr val="accent6">
              <a:lumMod val="50000"/>
            </a:schemeClr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72467915-F9F1-D44C-BF72-BE17B8D899CC}"/>
              </a:ext>
            </a:extLst>
          </p:cNvPr>
          <p:cNvSpPr/>
          <p:nvPr/>
        </p:nvSpPr>
        <p:spPr>
          <a:xfrm rot="5400000">
            <a:off x="-789" y="789"/>
            <a:ext cx="733097" cy="731520"/>
          </a:xfrm>
          <a:prstGeom prst="rt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98126-59AE-6048-8251-9FB433881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01" y="1233813"/>
            <a:ext cx="285334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B9A23-BBEC-854F-9356-6CF82E8B3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194" y="1233813"/>
            <a:ext cx="2600214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7CF51-7999-ED43-A0BC-080E50AEE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52" y="1233813"/>
            <a:ext cx="2771022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D7BF19-3127-2149-B1E7-862C497FB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714" y="1233813"/>
            <a:ext cx="2531787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F37E5-E7D0-524E-8757-F40618F4F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2551" y="4051844"/>
            <a:ext cx="2557613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F17990-1573-0F47-8472-60A921A84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42" y="4051844"/>
            <a:ext cx="3089901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006FB-0667-8449-9F23-9C0FC349FB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621" y="4051844"/>
            <a:ext cx="26259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47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AbeIXjQIa1hCMndiQVz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2.4|0.3|0.7|0.3|0.4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vy.1znTh.i_Rj1x8hfs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4LyoFdLQhCQ75SZ1qGgd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xED_KGQKe4rerNzgwd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PqLthfSSSpa6NRuKCyL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715</Words>
  <Application>Microsoft Office PowerPoint</Application>
  <PresentationFormat>Widescreen</PresentationFormat>
  <Paragraphs>200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Gill Sans MT</vt:lpstr>
      <vt:lpstr>Times New Roman</vt:lpstr>
      <vt:lpstr>Wingdings</vt:lpstr>
      <vt:lpstr>Office Theme</vt:lpstr>
      <vt:lpstr>think-cell Slide</vt:lpstr>
      <vt:lpstr>Prism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Beecham, Jennifer</dc:creator>
  <cp:lastModifiedBy>Beecham, Jennifer</cp:lastModifiedBy>
  <cp:revision>19</cp:revision>
  <dcterms:created xsi:type="dcterms:W3CDTF">2022-12-07T17:09:59Z</dcterms:created>
  <dcterms:modified xsi:type="dcterms:W3CDTF">2022-12-07T20:12:00Z</dcterms:modified>
</cp:coreProperties>
</file>