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5143500" type="screen16x9"/>
  <p:notesSz cx="6858000" cy="9144000"/>
  <p:embeddedFontLst>
    <p:embeddedFont>
      <p:font typeface="Barlow SemiBold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Barlow Light" panose="020B0604020202020204" charset="0"/>
      <p:regular r:id="rId32"/>
      <p:bold r:id="rId33"/>
      <p:italic r:id="rId34"/>
      <p:boldItalic r:id="rId35"/>
    </p:embeddedFont>
    <p:embeddedFont>
      <p:font typeface="Barlow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iAn5bHaBn7sPlyJ73qdV1Nph9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ARVO\info%20for%202011%20poster\pretreat%20data%20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RVO\info%20for%202011%20poster\no%20pre-treat%20bar%20graph%20day%2018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numRef>
              <c:f>Sheet1!$C$7:$C$17</c:f>
              <c:numCache>
                <c:formatCode>General</c:formatCode>
                <c:ptCount val="11"/>
                <c:pt idx="0">
                  <c:v>5</c:v>
                </c:pt>
                <c:pt idx="1">
                  <c:v>7</c:v>
                </c:pt>
                <c:pt idx="2">
                  <c:v>10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  <c:pt idx="9">
                  <c:v>60</c:v>
                </c:pt>
                <c:pt idx="10">
                  <c:v>70</c:v>
                </c:pt>
              </c:numCache>
            </c:numRef>
          </c:cat>
          <c:val>
            <c:numRef>
              <c:f>Sheet1!$D$7:$D$17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F832-46F3-8457-8C692B2E486A}"/>
            </c:ext>
          </c:extLst>
        </c:ser>
        <c:ser>
          <c:idx val="1"/>
          <c:order val="1"/>
          <c:invertIfNegative val="0"/>
          <c:cat>
            <c:numRef>
              <c:f>Sheet1!$C$7:$C$17</c:f>
              <c:numCache>
                <c:formatCode>General</c:formatCode>
                <c:ptCount val="11"/>
                <c:pt idx="0">
                  <c:v>5</c:v>
                </c:pt>
                <c:pt idx="1">
                  <c:v>7</c:v>
                </c:pt>
                <c:pt idx="2">
                  <c:v>10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  <c:pt idx="9">
                  <c:v>60</c:v>
                </c:pt>
                <c:pt idx="10">
                  <c:v>70</c:v>
                </c:pt>
              </c:numCache>
            </c:numRef>
          </c:cat>
          <c:val>
            <c:numRef>
              <c:f>Sheet1!$E$7:$E$17</c:f>
              <c:numCache>
                <c:formatCode>General</c:formatCode>
                <c:ptCount val="11"/>
                <c:pt idx="0">
                  <c:v>3800</c:v>
                </c:pt>
                <c:pt idx="1">
                  <c:v>3700</c:v>
                </c:pt>
                <c:pt idx="2">
                  <c:v>3700</c:v>
                </c:pt>
                <c:pt idx="3">
                  <c:v>3700</c:v>
                </c:pt>
                <c:pt idx="4">
                  <c:v>3650</c:v>
                </c:pt>
                <c:pt idx="5">
                  <c:v>3650</c:v>
                </c:pt>
                <c:pt idx="6">
                  <c:v>3700</c:v>
                </c:pt>
                <c:pt idx="7">
                  <c:v>3700</c:v>
                </c:pt>
                <c:pt idx="8">
                  <c:v>3650</c:v>
                </c:pt>
                <c:pt idx="9">
                  <c:v>3700</c:v>
                </c:pt>
                <c:pt idx="10">
                  <c:v>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32-46F3-8457-8C692B2E486A}"/>
            </c:ext>
          </c:extLst>
        </c:ser>
        <c:ser>
          <c:idx val="2"/>
          <c:order val="2"/>
          <c:invertIfNegative val="0"/>
          <c:cat>
            <c:numRef>
              <c:f>Sheet1!$C$7:$C$17</c:f>
              <c:numCache>
                <c:formatCode>General</c:formatCode>
                <c:ptCount val="11"/>
                <c:pt idx="0">
                  <c:v>5</c:v>
                </c:pt>
                <c:pt idx="1">
                  <c:v>7</c:v>
                </c:pt>
                <c:pt idx="2">
                  <c:v>10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  <c:pt idx="9">
                  <c:v>60</c:v>
                </c:pt>
                <c:pt idx="10">
                  <c:v>70</c:v>
                </c:pt>
              </c:numCache>
            </c:numRef>
          </c:cat>
          <c:val>
            <c:numRef>
              <c:f>Sheet1!$F$7:$F$17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2-F832-46F3-8457-8C692B2E4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711416"/>
        <c:axId val="154712200"/>
      </c:barChart>
      <c:catAx>
        <c:axId val="154711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Collection Day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712200"/>
        <c:crosses val="autoZero"/>
        <c:auto val="1"/>
        <c:lblAlgn val="ctr"/>
        <c:lblOffset val="100"/>
        <c:noMultiLvlLbl val="0"/>
      </c:catAx>
      <c:valAx>
        <c:axId val="154712200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pg Latanoprost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711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Sheet1!$E$9:$E$18</c:f>
              <c:strCache>
                <c:ptCount val="10"/>
                <c:pt idx="0">
                  <c:v>day 10 </c:v>
                </c:pt>
                <c:pt idx="1">
                  <c:v>day 30</c:v>
                </c:pt>
                <c:pt idx="2">
                  <c:v>day 50</c:v>
                </c:pt>
                <c:pt idx="3">
                  <c:v>day 75</c:v>
                </c:pt>
                <c:pt idx="4">
                  <c:v>day 100</c:v>
                </c:pt>
                <c:pt idx="5">
                  <c:v>day 150</c:v>
                </c:pt>
                <c:pt idx="6">
                  <c:v>day 180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</c:strCache>
            </c:strRef>
          </c:cat>
          <c:val>
            <c:numRef>
              <c:f>Sheet1!$F$9:$F$18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6A99-431E-A925-BBB4545A204D}"/>
            </c:ext>
          </c:extLst>
        </c:ser>
        <c:ser>
          <c:idx val="1"/>
          <c:order val="1"/>
          <c:invertIfNegative val="0"/>
          <c:cat>
            <c:strRef>
              <c:f>Sheet1!$E$9:$E$18</c:f>
              <c:strCache>
                <c:ptCount val="10"/>
                <c:pt idx="0">
                  <c:v>day 10 </c:v>
                </c:pt>
                <c:pt idx="1">
                  <c:v>day 30</c:v>
                </c:pt>
                <c:pt idx="2">
                  <c:v>day 50</c:v>
                </c:pt>
                <c:pt idx="3">
                  <c:v>day 75</c:v>
                </c:pt>
                <c:pt idx="4">
                  <c:v>day 100</c:v>
                </c:pt>
                <c:pt idx="5">
                  <c:v>day 150</c:v>
                </c:pt>
                <c:pt idx="6">
                  <c:v>day 180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</c:strCache>
            </c:strRef>
          </c:cat>
          <c:val>
            <c:numRef>
              <c:f>Sheet1!$G$9:$G$18</c:f>
              <c:numCache>
                <c:formatCode>General</c:formatCode>
                <c:ptCount val="10"/>
                <c:pt idx="0">
                  <c:v>3500</c:v>
                </c:pt>
                <c:pt idx="1">
                  <c:v>2200</c:v>
                </c:pt>
                <c:pt idx="2">
                  <c:v>3200</c:v>
                </c:pt>
                <c:pt idx="3">
                  <c:v>3500</c:v>
                </c:pt>
                <c:pt idx="4">
                  <c:v>2500</c:v>
                </c:pt>
                <c:pt idx="5">
                  <c:v>2200</c:v>
                </c:pt>
                <c:pt idx="6">
                  <c:v>3500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9-431E-A925-BBB4545A2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493368"/>
        <c:axId val="402331256"/>
      </c:barChart>
      <c:catAx>
        <c:axId val="151493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2331256"/>
        <c:crosses val="autoZero"/>
        <c:auto val="1"/>
        <c:lblAlgn val="ctr"/>
        <c:lblOffset val="100"/>
        <c:noMultiLvlLbl val="0"/>
      </c:catAx>
      <c:valAx>
        <c:axId val="402331256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pg Latanoprost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1493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75131233595991"/>
          <c:y val="0.52276428988043022"/>
          <c:w val="0.12858202099737534"/>
          <c:h val="6.095290172061843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0.86747</cdr:x>
      <cdr:y>0.32664</cdr:y>
    </cdr:from>
    <cdr:to>
      <cdr:x>0.98365</cdr:x>
      <cdr:y>0.66718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67200" y="895350"/>
          <a:ext cx="571500" cy="933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0.88102</cdr:x>
      <cdr:y>0.62618</cdr:y>
    </cdr:from>
    <cdr:to>
      <cdr:x>0.99527</cdr:x>
      <cdr:y>0.64286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33875" y="1716406"/>
          <a:ext cx="561975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  </a:t>
          </a:r>
        </a:p>
      </cdr:txBody>
    </cdr:sp>
  </cdr:relSizeAnchor>
  <cdr:relSizeAnchor xmlns:cdr="http://schemas.openxmlformats.org/drawingml/2006/chartDrawing">
    <cdr:from>
      <cdr:x>0.87909</cdr:x>
      <cdr:y>0.35792</cdr:y>
    </cdr:from>
    <cdr:to>
      <cdr:x>0.99914</cdr:x>
      <cdr:y>0.62548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24350" y="981075"/>
          <a:ext cx="590550" cy="733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0.18976</cdr:x>
      <cdr:y>0</cdr:y>
    </cdr:from>
    <cdr:to>
      <cdr:x>0.40082</cdr:x>
      <cdr:y>0.08452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33450" y="0"/>
          <a:ext cx="1038225" cy="238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baseline="0" dirty="0" smtClean="0"/>
              <a:t>What if patients didn’t have to remember to take their medication?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baseline="0" dirty="0" smtClean="0"/>
              <a:t>If we could solve compliance, how many lives would be saved?  How much less blindness?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baseline="0" dirty="0" smtClean="0"/>
              <a:t>That’s what this company is about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dirty="0"/>
              <a:t>A pellet is injected into the anterior chamber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dirty="0"/>
              <a:t>It can damage the cornea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dirty="0"/>
              <a:t>Hard to reverse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dirty="0"/>
              <a:t>Once in a lifetime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dirty="0" smtClean="0"/>
              <a:t>These dogs have a genetic</a:t>
            </a:r>
            <a:r>
              <a:rPr lang="en-US" baseline="0" dirty="0" smtClean="0"/>
              <a:t> disposition for open angle glaucoma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baseline="0" dirty="0" smtClean="0"/>
              <a:t>The rabbits gave us good pharmacokinetic data, the dogs will validate the effect on pressure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Seasoned team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1 scientist, 3 clinicians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All have experience in tech development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I have 3 Chief titles in the Yale New Haven Health system, track record of running organizations well</a:t>
            </a:r>
            <a:endParaRPr dirty="0"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Patients do not feel symptoms, and often stop taking their medication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This leads to irreversible vision loss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46274"/>
                </a:srgbClr>
              </a:gs>
              <a:gs pos="50000">
                <a:srgbClr val="FFFFFF">
                  <a:alpha val="46274"/>
                </a:srgbClr>
              </a:gs>
              <a:gs pos="100000">
                <a:srgbClr val="FFFFFF">
                  <a:alpha val="4627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6"/>
          <p:cNvGrpSpPr/>
          <p:nvPr/>
        </p:nvGrpSpPr>
        <p:grpSpPr>
          <a:xfrm rot="10800000" flipH="1">
            <a:off x="341403" y="3124854"/>
            <a:ext cx="8801750" cy="2018724"/>
            <a:chOff x="-4395163" y="751996"/>
            <a:chExt cx="13539072" cy="3105253"/>
          </a:xfrm>
        </p:grpSpPr>
        <p:sp>
          <p:nvSpPr>
            <p:cNvPr id="12" name="Google Shape;12;p26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6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6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6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</p:sp>
        <p:sp>
          <p:nvSpPr>
            <p:cNvPr id="16" name="Google Shape;16;p26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6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26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2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21" name="Google Shape;21;p2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2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24" name="Google Shape;24;p2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25" name="Google Shape;25;p2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26" name="Google Shape;26;p2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29" name="Google Shape;29;p2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30" name="Google Shape;30;p2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28"/>
          <p:cNvGrpSpPr/>
          <p:nvPr/>
        </p:nvGrpSpPr>
        <p:grpSpPr>
          <a:xfrm>
            <a:off x="381000" y="752088"/>
            <a:ext cx="8762909" cy="3105762"/>
            <a:chOff x="381000" y="752088"/>
            <a:chExt cx="8762909" cy="3105762"/>
          </a:xfrm>
        </p:grpSpPr>
        <p:sp>
          <p:nvSpPr>
            <p:cNvPr id="37" name="Google Shape;37;p28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8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8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8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000"/>
              </a:srgbClr>
            </a:solidFill>
            <a:ln>
              <a:noFill/>
            </a:ln>
          </p:spPr>
        </p:sp>
        <p:sp>
          <p:nvSpPr>
            <p:cNvPr id="41" name="Google Shape;41;p28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8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28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ubTitle" idx="1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30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30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0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30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30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0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30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ribbon">
  <p:cSld name="BLANK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31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31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1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" name="Google Shape;75;p31"/>
          <p:cNvGrpSpPr/>
          <p:nvPr/>
        </p:nvGrpSpPr>
        <p:grpSpPr>
          <a:xfrm rot="10800000">
            <a:off x="0" y="-47"/>
            <a:ext cx="9144000" cy="5157522"/>
            <a:chOff x="8" y="-13862"/>
            <a:chExt cx="9144000" cy="5157522"/>
          </a:xfrm>
        </p:grpSpPr>
        <p:sp>
          <p:nvSpPr>
            <p:cNvPr id="76" name="Google Shape;76;p31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1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8" name="Google Shape;78;p31"/>
            <p:cNvSpPr/>
            <p:nvPr/>
          </p:nvSpPr>
          <p:spPr>
            <a:xfrm rot="10800000">
              <a:off x="633908" y="382913"/>
              <a:ext cx="8510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32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81" name="Google Shape;81;p32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2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32"/>
          <p:cNvGrpSpPr/>
          <p:nvPr/>
        </p:nvGrpSpPr>
        <p:grpSpPr>
          <a:xfrm rot="10800000">
            <a:off x="125800" y="4"/>
            <a:ext cx="9018200" cy="468805"/>
            <a:chOff x="8" y="4674804"/>
            <a:chExt cx="9018200" cy="468805"/>
          </a:xfrm>
        </p:grpSpPr>
        <p:sp>
          <p:nvSpPr>
            <p:cNvPr id="85" name="Google Shape;85;p32"/>
            <p:cNvSpPr/>
            <p:nvPr/>
          </p:nvSpPr>
          <p:spPr>
            <a:xfrm rot="10800000"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2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avLst/>
              <a:gdLst/>
              <a:ahLst/>
              <a:cxnLst/>
              <a:rect l="l" t="t" r="r" b="b"/>
              <a:pathLst>
                <a:path w="23660" h="52411" extrusionOk="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" name="Google Shape;87;p32"/>
            <p:cNvSpPr/>
            <p:nvPr/>
          </p:nvSpPr>
          <p:spPr>
            <a:xfrm rot="10800000">
              <a:off x="633808" y="4674838"/>
              <a:ext cx="8384400" cy="3312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33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90" name="Google Shape;90;p33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3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p33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93" name="Google Shape;93;p33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4" name="Google Shape;94;p33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5" name="Google Shape;95;p33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33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" name="Google Shape;97;p33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8" name="Google Shape;98;p33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99" name="Google Shape;99;p33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33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"/>
          <p:cNvGrpSpPr/>
          <p:nvPr/>
        </p:nvGrpSpPr>
        <p:grpSpPr>
          <a:xfrm>
            <a:off x="8013742" y="4015142"/>
            <a:ext cx="600715" cy="600715"/>
            <a:chOff x="8762414" y="2939573"/>
            <a:chExt cx="457200" cy="457200"/>
          </a:xfrm>
        </p:grpSpPr>
        <p:sp>
          <p:nvSpPr>
            <p:cNvPr id="108" name="Google Shape;108;p1"/>
            <p:cNvSpPr/>
            <p:nvPr/>
          </p:nvSpPr>
          <p:spPr>
            <a:xfrm>
              <a:off x="9010064" y="3034823"/>
              <a:ext cx="209550" cy="66675"/>
            </a:xfrm>
            <a:custGeom>
              <a:avLst/>
              <a:gdLst/>
              <a:ahLst/>
              <a:cxnLst/>
              <a:rect l="l" t="t" r="r" b="b"/>
              <a:pathLst>
                <a:path w="209550" h="66675" extrusionOk="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9029114" y="3120548"/>
              <a:ext cx="171450" cy="276225"/>
            </a:xfrm>
            <a:custGeom>
              <a:avLst/>
              <a:gdLst/>
              <a:ahLst/>
              <a:cxnLst/>
              <a:rect l="l" t="t" r="r" b="b"/>
              <a:pathLst>
                <a:path w="171450" h="276225" extrusionOk="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8762414" y="2939573"/>
              <a:ext cx="200025" cy="457200"/>
            </a:xfrm>
            <a:custGeom>
              <a:avLst/>
              <a:gdLst/>
              <a:ahLst/>
              <a:cxnLst/>
              <a:rect l="l" t="t" r="r" b="b"/>
              <a:pathLst>
                <a:path w="200025" h="457200" extrusionOk="0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1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Sustained Drug Delivery LLC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ctrTitle"/>
          </p:nvPr>
        </p:nvSpPr>
        <p:spPr>
          <a:xfrm>
            <a:off x="582421" y="2458125"/>
            <a:ext cx="49695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Why does this matter?</a:t>
            </a:r>
            <a:endParaRPr/>
          </a:p>
        </p:txBody>
      </p:sp>
      <p:sp>
        <p:nvSpPr>
          <p:cNvPr id="203" name="Google Shape;203;p11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2</a:t>
            </a:r>
            <a:endParaRPr sz="9600" b="0" i="0" u="none" strike="noStrike" cap="none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04" name="Google Shape;204;p11"/>
          <p:cNvSpPr txBox="1">
            <a:spLocks noGrp="1"/>
          </p:cNvSpPr>
          <p:nvPr>
            <p:ph type="subTitle" idx="1"/>
          </p:nvPr>
        </p:nvSpPr>
        <p:spPr>
          <a:xfrm>
            <a:off x="582421" y="3183050"/>
            <a:ext cx="4969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>
            <a:spLocks noGrp="1"/>
          </p:cNvSpPr>
          <p:nvPr>
            <p:ph type="ctrTitle" idx="4294967295"/>
          </p:nvPr>
        </p:nvSpPr>
        <p:spPr>
          <a:xfrm>
            <a:off x="614975" y="1583350"/>
            <a:ext cx="7843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</a:pPr>
            <a:r>
              <a:rPr lang="en" sz="9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80,000,000</a:t>
            </a:r>
            <a:endParaRPr sz="9600" b="0" i="0" u="none" strike="noStrike" cap="none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10" name="Google Shape;210;p12"/>
          <p:cNvSpPr txBox="1">
            <a:spLocks noGrp="1"/>
          </p:cNvSpPr>
          <p:nvPr>
            <p:ph type="subTitle" idx="4294967295"/>
          </p:nvPr>
        </p:nvSpPr>
        <p:spPr>
          <a:xfrm>
            <a:off x="614975" y="2840054"/>
            <a:ext cx="7843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None/>
            </a:pPr>
            <a:r>
              <a:rPr lang="en" sz="2400" b="0" i="0" u="none" strike="noStrike" cap="none">
                <a:solidFill>
                  <a:schemeClr val="accent4"/>
                </a:solidFill>
                <a:latin typeface="Barlow Light"/>
                <a:ea typeface="Barlow Light"/>
                <a:cs typeface="Barlow Light"/>
                <a:sym typeface="Barlow Light"/>
              </a:rPr>
              <a:t>Global Prevalence of Glaucoma</a:t>
            </a:r>
            <a:endParaRPr sz="2400" b="0" i="0" u="none" strike="noStrike" cap="none">
              <a:solidFill>
                <a:schemeClr val="accent4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11" name="Google Shape;211;p12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12" name="Google Shape;212;p12"/>
          <p:cNvSpPr txBox="1">
            <a:spLocks noGrp="1"/>
          </p:cNvSpPr>
          <p:nvPr>
            <p:ph type="title" idx="4294967295"/>
          </p:nvPr>
        </p:nvSpPr>
        <p:spPr>
          <a:xfrm>
            <a:off x="614975" y="3624850"/>
            <a:ext cx="81699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</a:pPr>
            <a:r>
              <a:rPr lang="en" sz="1400"/>
              <a:t>Second leading cause of blindness worldwide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 txBox="1">
            <a:spLocks noGrp="1"/>
          </p:cNvSpPr>
          <p:nvPr>
            <p:ph type="ctrTitle" idx="4294967295"/>
          </p:nvPr>
        </p:nvSpPr>
        <p:spPr>
          <a:xfrm>
            <a:off x="1257150" y="800400"/>
            <a:ext cx="72318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</a:pPr>
            <a:r>
              <a:rPr lang="en" sz="4800" b="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6.59 Billion USD$</a:t>
            </a:r>
            <a:endParaRPr sz="4800" b="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18" name="Google Shape;218;p14"/>
          <p:cNvSpPr txBox="1">
            <a:spLocks noGrp="1"/>
          </p:cNvSpPr>
          <p:nvPr>
            <p:ph type="subTitle" idx="4294967295"/>
          </p:nvPr>
        </p:nvSpPr>
        <p:spPr>
          <a:xfrm>
            <a:off x="1257150" y="1411307"/>
            <a:ext cx="7232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Glaucoma Therapeutics Market 2019</a:t>
            </a:r>
            <a:endParaRPr sz="2400" b="0" i="0" u="none" strike="noStrike" cap="non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19" name="Google Shape;219;p14"/>
          <p:cNvSpPr txBox="1">
            <a:spLocks noGrp="1"/>
          </p:cNvSpPr>
          <p:nvPr>
            <p:ph type="subTitle" idx="4294967295"/>
          </p:nvPr>
        </p:nvSpPr>
        <p:spPr>
          <a:xfrm>
            <a:off x="1257150" y="4040200"/>
            <a:ext cx="7232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https://www.fortunebusinessinsights.com/industry-reports/glaucoma-therapeutics-market-100312</a:t>
            </a:r>
            <a:endParaRPr sz="1200" b="0" i="0" u="none" strike="noStrike" cap="non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20" name="Google Shape;220;p14"/>
          <p:cNvSpPr txBox="1">
            <a:spLocks noGrp="1"/>
          </p:cNvSpPr>
          <p:nvPr>
            <p:ph type="ctrTitle" idx="4294967295"/>
          </p:nvPr>
        </p:nvSpPr>
        <p:spPr>
          <a:xfrm>
            <a:off x="1257150" y="2114847"/>
            <a:ext cx="72318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</a:pPr>
            <a:r>
              <a:rPr lang="en" sz="4800" b="0" i="0" u="none" strike="noStrike" cap="none">
                <a:solidFill>
                  <a:schemeClr val="accent2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11.05 Billion USD$</a:t>
            </a:r>
            <a:endParaRPr sz="4800" b="0" i="0" u="none" strike="noStrike" cap="none">
              <a:solidFill>
                <a:schemeClr val="accent2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21" name="Google Shape;221;p14"/>
          <p:cNvSpPr txBox="1">
            <a:spLocks noGrp="1"/>
          </p:cNvSpPr>
          <p:nvPr>
            <p:ph type="subTitle" idx="4294967295"/>
          </p:nvPr>
        </p:nvSpPr>
        <p:spPr>
          <a:xfrm>
            <a:off x="1257150" y="2725754"/>
            <a:ext cx="7232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Projected Size by 2027</a:t>
            </a:r>
            <a:endParaRPr sz="2400" b="0" i="0" u="none" strike="noStrike" cap="non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23" name="Google Shape;223;p14"/>
          <p:cNvSpPr/>
          <p:nvPr/>
        </p:nvSpPr>
        <p:spPr>
          <a:xfrm>
            <a:off x="614461" y="2292408"/>
            <a:ext cx="454914" cy="454951"/>
          </a:xfrm>
          <a:custGeom>
            <a:avLst/>
            <a:gdLst/>
            <a:ahLst/>
            <a:cxnLst/>
            <a:rect l="l" t="t" r="r" b="b"/>
            <a:pathLst>
              <a:path w="457200" h="457237" extrusionOk="0">
                <a:moveTo>
                  <a:pt x="371475" y="71466"/>
                </a:moveTo>
                <a:lnTo>
                  <a:pt x="371475" y="71476"/>
                </a:lnTo>
                <a:cubicBezTo>
                  <a:pt x="371474" y="72388"/>
                  <a:pt x="371383" y="73298"/>
                  <a:pt x="371202" y="74192"/>
                </a:cubicBezTo>
                <a:cubicBezTo>
                  <a:pt x="371030" y="75057"/>
                  <a:pt x="370779" y="75904"/>
                  <a:pt x="370449" y="76722"/>
                </a:cubicBezTo>
                <a:lnTo>
                  <a:pt x="370422" y="76815"/>
                </a:lnTo>
                <a:lnTo>
                  <a:pt x="370421" y="76815"/>
                </a:lnTo>
                <a:cubicBezTo>
                  <a:pt x="369622" y="78771"/>
                  <a:pt x="368399" y="80525"/>
                  <a:pt x="366840" y="81950"/>
                </a:cubicBezTo>
                <a:lnTo>
                  <a:pt x="309916" y="138774"/>
                </a:lnTo>
                <a:cubicBezTo>
                  <a:pt x="304398" y="144302"/>
                  <a:pt x="295445" y="144311"/>
                  <a:pt x="289916" y="138793"/>
                </a:cubicBezTo>
                <a:cubicBezTo>
                  <a:pt x="284389" y="133275"/>
                  <a:pt x="284379" y="124322"/>
                  <a:pt x="289897" y="118794"/>
                </a:cubicBezTo>
                <a:lnTo>
                  <a:pt x="322985" y="85763"/>
                </a:lnTo>
                <a:lnTo>
                  <a:pt x="134215" y="85763"/>
                </a:lnTo>
                <a:lnTo>
                  <a:pt x="167303" y="118794"/>
                </a:lnTo>
                <a:cubicBezTo>
                  <a:pt x="172820" y="124322"/>
                  <a:pt x="172811" y="133275"/>
                  <a:pt x="167284" y="138793"/>
                </a:cubicBezTo>
                <a:cubicBezTo>
                  <a:pt x="161755" y="144311"/>
                  <a:pt x="152801" y="144302"/>
                  <a:pt x="147284" y="138774"/>
                </a:cubicBezTo>
                <a:lnTo>
                  <a:pt x="90354" y="81945"/>
                </a:lnTo>
                <a:cubicBezTo>
                  <a:pt x="88797" y="80521"/>
                  <a:pt x="87576" y="78768"/>
                  <a:pt x="86779" y="76815"/>
                </a:cubicBezTo>
                <a:lnTo>
                  <a:pt x="86747" y="76713"/>
                </a:lnTo>
                <a:cubicBezTo>
                  <a:pt x="86078" y="75047"/>
                  <a:pt x="85731" y="73270"/>
                  <a:pt x="85725" y="71476"/>
                </a:cubicBezTo>
                <a:lnTo>
                  <a:pt x="85725" y="71466"/>
                </a:lnTo>
                <a:cubicBezTo>
                  <a:pt x="85734" y="69680"/>
                  <a:pt x="86079" y="67911"/>
                  <a:pt x="86744" y="66252"/>
                </a:cubicBezTo>
                <a:lnTo>
                  <a:pt x="86783" y="66122"/>
                </a:lnTo>
                <a:cubicBezTo>
                  <a:pt x="87576" y="64185"/>
                  <a:pt x="88786" y="62446"/>
                  <a:pt x="90327" y="61029"/>
                </a:cubicBezTo>
                <a:lnTo>
                  <a:pt x="147284" y="4177"/>
                </a:lnTo>
                <a:cubicBezTo>
                  <a:pt x="152788" y="-1365"/>
                  <a:pt x="161741" y="-1396"/>
                  <a:pt x="167284" y="4107"/>
                </a:cubicBezTo>
                <a:cubicBezTo>
                  <a:pt x="172825" y="9610"/>
                  <a:pt x="172857" y="18564"/>
                  <a:pt x="167354" y="24106"/>
                </a:cubicBezTo>
                <a:cubicBezTo>
                  <a:pt x="167337" y="24123"/>
                  <a:pt x="167320" y="24141"/>
                  <a:pt x="167303" y="24158"/>
                </a:cubicBezTo>
                <a:lnTo>
                  <a:pt x="134213" y="57188"/>
                </a:lnTo>
                <a:lnTo>
                  <a:pt x="322987" y="57188"/>
                </a:lnTo>
                <a:lnTo>
                  <a:pt x="289897" y="24158"/>
                </a:lnTo>
                <a:cubicBezTo>
                  <a:pt x="284395" y="18615"/>
                  <a:pt x="284426" y="9661"/>
                  <a:pt x="289968" y="4158"/>
                </a:cubicBezTo>
                <a:cubicBezTo>
                  <a:pt x="295490" y="-1325"/>
                  <a:pt x="304405" y="-1317"/>
                  <a:pt x="309916" y="4177"/>
                </a:cubicBezTo>
                <a:lnTo>
                  <a:pt x="366867" y="61025"/>
                </a:lnTo>
                <a:cubicBezTo>
                  <a:pt x="368411" y="62443"/>
                  <a:pt x="369623" y="64183"/>
                  <a:pt x="370417" y="66123"/>
                </a:cubicBezTo>
                <a:lnTo>
                  <a:pt x="370417" y="66123"/>
                </a:lnTo>
                <a:lnTo>
                  <a:pt x="370459" y="66258"/>
                </a:lnTo>
                <a:lnTo>
                  <a:pt x="370463" y="66276"/>
                </a:lnTo>
                <a:cubicBezTo>
                  <a:pt x="370785" y="67083"/>
                  <a:pt x="371033" y="67917"/>
                  <a:pt x="371203" y="68769"/>
                </a:cubicBezTo>
                <a:cubicBezTo>
                  <a:pt x="371382" y="69657"/>
                  <a:pt x="371473" y="70561"/>
                  <a:pt x="371475" y="71466"/>
                </a:cubicBezTo>
                <a:close/>
                <a:moveTo>
                  <a:pt x="447674" y="200064"/>
                </a:moveTo>
                <a:cubicBezTo>
                  <a:pt x="447674" y="179021"/>
                  <a:pt x="430617" y="161964"/>
                  <a:pt x="409574" y="161964"/>
                </a:cubicBezTo>
                <a:cubicBezTo>
                  <a:pt x="388532" y="161964"/>
                  <a:pt x="371474" y="179021"/>
                  <a:pt x="371474" y="200064"/>
                </a:cubicBezTo>
                <a:cubicBezTo>
                  <a:pt x="371474" y="221105"/>
                  <a:pt x="388532" y="238164"/>
                  <a:pt x="409574" y="238164"/>
                </a:cubicBezTo>
                <a:cubicBezTo>
                  <a:pt x="430617" y="238164"/>
                  <a:pt x="447674" y="221105"/>
                  <a:pt x="447674" y="200064"/>
                </a:cubicBezTo>
                <a:close/>
                <a:moveTo>
                  <a:pt x="457200" y="265422"/>
                </a:moveTo>
                <a:cubicBezTo>
                  <a:pt x="441925" y="259929"/>
                  <a:pt x="425808" y="257151"/>
                  <a:pt x="409575" y="257213"/>
                </a:cubicBezTo>
                <a:cubicBezTo>
                  <a:pt x="338984" y="257213"/>
                  <a:pt x="285750" y="306354"/>
                  <a:pt x="285750" y="371513"/>
                </a:cubicBezTo>
                <a:cubicBezTo>
                  <a:pt x="285750" y="382034"/>
                  <a:pt x="294279" y="390563"/>
                  <a:pt x="304800" y="390563"/>
                </a:cubicBezTo>
                <a:cubicBezTo>
                  <a:pt x="315321" y="390563"/>
                  <a:pt x="323850" y="382034"/>
                  <a:pt x="323850" y="371513"/>
                </a:cubicBezTo>
                <a:cubicBezTo>
                  <a:pt x="323339" y="344606"/>
                  <a:pt x="338094" y="319725"/>
                  <a:pt x="361950" y="307271"/>
                </a:cubicBezTo>
                <a:lnTo>
                  <a:pt x="361950" y="457238"/>
                </a:lnTo>
                <a:lnTo>
                  <a:pt x="457200" y="457238"/>
                </a:lnTo>
                <a:lnTo>
                  <a:pt x="457200" y="307271"/>
                </a:lnTo>
                <a:lnTo>
                  <a:pt x="457200" y="307271"/>
                </a:lnTo>
                <a:close/>
                <a:moveTo>
                  <a:pt x="47626" y="238163"/>
                </a:moveTo>
                <a:cubicBezTo>
                  <a:pt x="68668" y="238163"/>
                  <a:pt x="85726" y="221105"/>
                  <a:pt x="85726" y="200063"/>
                </a:cubicBezTo>
                <a:cubicBezTo>
                  <a:pt x="85726" y="179021"/>
                  <a:pt x="68668" y="161963"/>
                  <a:pt x="47626" y="161963"/>
                </a:cubicBezTo>
                <a:cubicBezTo>
                  <a:pt x="26584" y="161963"/>
                  <a:pt x="9526" y="179021"/>
                  <a:pt x="9526" y="200063"/>
                </a:cubicBezTo>
                <a:cubicBezTo>
                  <a:pt x="9526" y="221105"/>
                  <a:pt x="26584" y="238163"/>
                  <a:pt x="47626" y="238163"/>
                </a:cubicBezTo>
                <a:close/>
                <a:moveTo>
                  <a:pt x="47625" y="257213"/>
                </a:moveTo>
                <a:cubicBezTo>
                  <a:pt x="31393" y="257151"/>
                  <a:pt x="15275" y="259929"/>
                  <a:pt x="0" y="265422"/>
                </a:cubicBezTo>
                <a:lnTo>
                  <a:pt x="0" y="307271"/>
                </a:lnTo>
                <a:lnTo>
                  <a:pt x="0" y="307271"/>
                </a:lnTo>
                <a:lnTo>
                  <a:pt x="0" y="457238"/>
                </a:lnTo>
                <a:lnTo>
                  <a:pt x="95250" y="457238"/>
                </a:lnTo>
                <a:lnTo>
                  <a:pt x="95250" y="307271"/>
                </a:lnTo>
                <a:cubicBezTo>
                  <a:pt x="119106" y="319725"/>
                  <a:pt x="133862" y="344606"/>
                  <a:pt x="133350" y="371513"/>
                </a:cubicBezTo>
                <a:cubicBezTo>
                  <a:pt x="133350" y="382034"/>
                  <a:pt x="141879" y="390563"/>
                  <a:pt x="152400" y="390563"/>
                </a:cubicBezTo>
                <a:cubicBezTo>
                  <a:pt x="162921" y="390563"/>
                  <a:pt x="171450" y="382034"/>
                  <a:pt x="171450" y="371513"/>
                </a:cubicBezTo>
                <a:cubicBezTo>
                  <a:pt x="171450" y="306354"/>
                  <a:pt x="118216" y="257213"/>
                  <a:pt x="47625" y="2572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4"/>
          <p:cNvSpPr/>
          <p:nvPr/>
        </p:nvSpPr>
        <p:spPr>
          <a:xfrm>
            <a:off x="614455" y="946098"/>
            <a:ext cx="454919" cy="464922"/>
          </a:xfrm>
          <a:custGeom>
            <a:avLst/>
            <a:gdLst/>
            <a:ahLst/>
            <a:cxnLst/>
            <a:rect l="l" t="t" r="r" b="b"/>
            <a:pathLst>
              <a:path w="456019" h="457200" extrusionOk="0">
                <a:moveTo>
                  <a:pt x="436966" y="457200"/>
                </a:moveTo>
                <a:lnTo>
                  <a:pt x="153584" y="457200"/>
                </a:lnTo>
                <a:cubicBezTo>
                  <a:pt x="143063" y="457200"/>
                  <a:pt x="134534" y="448671"/>
                  <a:pt x="134534" y="438150"/>
                </a:cubicBezTo>
                <a:cubicBezTo>
                  <a:pt x="134534" y="434806"/>
                  <a:pt x="135414" y="431521"/>
                  <a:pt x="137086" y="428625"/>
                </a:cubicBezTo>
                <a:lnTo>
                  <a:pt x="257175" y="220624"/>
                </a:lnTo>
                <a:lnTo>
                  <a:pt x="257175" y="209550"/>
                </a:lnTo>
                <a:lnTo>
                  <a:pt x="285750" y="209550"/>
                </a:lnTo>
                <a:cubicBezTo>
                  <a:pt x="291011" y="209550"/>
                  <a:pt x="295275" y="205286"/>
                  <a:pt x="295275" y="200025"/>
                </a:cubicBezTo>
                <a:cubicBezTo>
                  <a:pt x="295275" y="194764"/>
                  <a:pt x="291011" y="190500"/>
                  <a:pt x="285750" y="190500"/>
                </a:cubicBezTo>
                <a:lnTo>
                  <a:pt x="257175" y="190500"/>
                </a:lnTo>
                <a:lnTo>
                  <a:pt x="257175" y="161925"/>
                </a:lnTo>
                <a:lnTo>
                  <a:pt x="285750" y="161925"/>
                </a:lnTo>
                <a:cubicBezTo>
                  <a:pt x="291011" y="161925"/>
                  <a:pt x="295275" y="157661"/>
                  <a:pt x="295275" y="152400"/>
                </a:cubicBezTo>
                <a:cubicBezTo>
                  <a:pt x="295275" y="147139"/>
                  <a:pt x="291011" y="142875"/>
                  <a:pt x="285750" y="142875"/>
                </a:cubicBezTo>
                <a:lnTo>
                  <a:pt x="257175" y="142875"/>
                </a:lnTo>
                <a:lnTo>
                  <a:pt x="257175" y="114300"/>
                </a:lnTo>
                <a:lnTo>
                  <a:pt x="285750" y="114300"/>
                </a:lnTo>
                <a:cubicBezTo>
                  <a:pt x="291011" y="114300"/>
                  <a:pt x="295275" y="110036"/>
                  <a:pt x="295275" y="104775"/>
                </a:cubicBezTo>
                <a:cubicBezTo>
                  <a:pt x="295275" y="99514"/>
                  <a:pt x="291011" y="95250"/>
                  <a:pt x="285750" y="95250"/>
                </a:cubicBezTo>
                <a:lnTo>
                  <a:pt x="257175" y="95250"/>
                </a:lnTo>
                <a:lnTo>
                  <a:pt x="257175" y="76200"/>
                </a:lnTo>
                <a:lnTo>
                  <a:pt x="239520" y="58545"/>
                </a:lnTo>
                <a:cubicBezTo>
                  <a:pt x="238628" y="57652"/>
                  <a:pt x="238126" y="56441"/>
                  <a:pt x="238125" y="55178"/>
                </a:cubicBezTo>
                <a:lnTo>
                  <a:pt x="238125" y="42863"/>
                </a:lnTo>
                <a:cubicBezTo>
                  <a:pt x="238124" y="40233"/>
                  <a:pt x="240256" y="38101"/>
                  <a:pt x="242885" y="38100"/>
                </a:cubicBezTo>
                <a:cubicBezTo>
                  <a:pt x="242886" y="38100"/>
                  <a:pt x="242887" y="38100"/>
                  <a:pt x="242888" y="38100"/>
                </a:cubicBezTo>
                <a:lnTo>
                  <a:pt x="347663" y="38100"/>
                </a:lnTo>
                <a:cubicBezTo>
                  <a:pt x="350292" y="38099"/>
                  <a:pt x="352424" y="40230"/>
                  <a:pt x="352425" y="42860"/>
                </a:cubicBezTo>
                <a:cubicBezTo>
                  <a:pt x="352425" y="42861"/>
                  <a:pt x="352425" y="42862"/>
                  <a:pt x="352425" y="42863"/>
                </a:cubicBezTo>
                <a:lnTo>
                  <a:pt x="352425" y="55178"/>
                </a:lnTo>
                <a:cubicBezTo>
                  <a:pt x="352424" y="56441"/>
                  <a:pt x="351922" y="57652"/>
                  <a:pt x="351030" y="58546"/>
                </a:cubicBezTo>
                <a:lnTo>
                  <a:pt x="333375" y="76200"/>
                </a:lnTo>
                <a:lnTo>
                  <a:pt x="333375" y="220624"/>
                </a:lnTo>
                <a:lnTo>
                  <a:pt x="453464" y="428625"/>
                </a:lnTo>
                <a:cubicBezTo>
                  <a:pt x="458725" y="437737"/>
                  <a:pt x="455603" y="449388"/>
                  <a:pt x="446491" y="454648"/>
                </a:cubicBezTo>
                <a:cubicBezTo>
                  <a:pt x="443595" y="456320"/>
                  <a:pt x="440310" y="457200"/>
                  <a:pt x="436966" y="457200"/>
                </a:cubicBezTo>
                <a:close/>
                <a:moveTo>
                  <a:pt x="109538" y="0"/>
                </a:moveTo>
                <a:lnTo>
                  <a:pt x="4763" y="0"/>
                </a:lnTo>
                <a:cubicBezTo>
                  <a:pt x="2133" y="-1"/>
                  <a:pt x="1" y="2130"/>
                  <a:pt x="0" y="4760"/>
                </a:cubicBezTo>
                <a:cubicBezTo>
                  <a:pt x="0" y="4761"/>
                  <a:pt x="0" y="4762"/>
                  <a:pt x="0" y="4763"/>
                </a:cubicBezTo>
                <a:lnTo>
                  <a:pt x="0" y="17078"/>
                </a:lnTo>
                <a:cubicBezTo>
                  <a:pt x="1" y="18341"/>
                  <a:pt x="502" y="19552"/>
                  <a:pt x="1395" y="20446"/>
                </a:cubicBezTo>
                <a:lnTo>
                  <a:pt x="19050" y="38100"/>
                </a:lnTo>
                <a:lnTo>
                  <a:pt x="19050" y="57150"/>
                </a:lnTo>
                <a:lnTo>
                  <a:pt x="47625" y="57150"/>
                </a:lnTo>
                <a:cubicBezTo>
                  <a:pt x="52885" y="57150"/>
                  <a:pt x="57150" y="61415"/>
                  <a:pt x="57150" y="66675"/>
                </a:cubicBezTo>
                <a:cubicBezTo>
                  <a:pt x="57150" y="71935"/>
                  <a:pt x="52885" y="76200"/>
                  <a:pt x="47625" y="76200"/>
                </a:cubicBezTo>
                <a:lnTo>
                  <a:pt x="19050" y="76200"/>
                </a:lnTo>
                <a:lnTo>
                  <a:pt x="19050" y="104775"/>
                </a:lnTo>
                <a:lnTo>
                  <a:pt x="47625" y="104775"/>
                </a:lnTo>
                <a:cubicBezTo>
                  <a:pt x="52885" y="104775"/>
                  <a:pt x="57150" y="109039"/>
                  <a:pt x="57150" y="114300"/>
                </a:cubicBezTo>
                <a:cubicBezTo>
                  <a:pt x="57150" y="119561"/>
                  <a:pt x="52885" y="123825"/>
                  <a:pt x="47625" y="123825"/>
                </a:cubicBezTo>
                <a:lnTo>
                  <a:pt x="19050" y="123825"/>
                </a:lnTo>
                <a:lnTo>
                  <a:pt x="19050" y="152400"/>
                </a:lnTo>
                <a:lnTo>
                  <a:pt x="47625" y="152400"/>
                </a:lnTo>
                <a:cubicBezTo>
                  <a:pt x="52885" y="152400"/>
                  <a:pt x="57150" y="156664"/>
                  <a:pt x="57150" y="161925"/>
                </a:cubicBezTo>
                <a:cubicBezTo>
                  <a:pt x="57150" y="167186"/>
                  <a:pt x="52885" y="171450"/>
                  <a:pt x="47625" y="171450"/>
                </a:cubicBezTo>
                <a:lnTo>
                  <a:pt x="19050" y="171450"/>
                </a:lnTo>
                <a:lnTo>
                  <a:pt x="19050" y="200025"/>
                </a:lnTo>
                <a:lnTo>
                  <a:pt x="47625" y="200025"/>
                </a:lnTo>
                <a:cubicBezTo>
                  <a:pt x="52885" y="200025"/>
                  <a:pt x="57150" y="204289"/>
                  <a:pt x="57150" y="209550"/>
                </a:cubicBezTo>
                <a:cubicBezTo>
                  <a:pt x="57150" y="214811"/>
                  <a:pt x="52885" y="219075"/>
                  <a:pt x="47625" y="219075"/>
                </a:cubicBezTo>
                <a:lnTo>
                  <a:pt x="19050" y="219075"/>
                </a:lnTo>
                <a:lnTo>
                  <a:pt x="19050" y="247650"/>
                </a:lnTo>
                <a:lnTo>
                  <a:pt x="47625" y="247650"/>
                </a:lnTo>
                <a:cubicBezTo>
                  <a:pt x="52885" y="247650"/>
                  <a:pt x="57150" y="251914"/>
                  <a:pt x="57150" y="257175"/>
                </a:cubicBezTo>
                <a:cubicBezTo>
                  <a:pt x="57150" y="262436"/>
                  <a:pt x="52885" y="266700"/>
                  <a:pt x="47625" y="266700"/>
                </a:cubicBezTo>
                <a:lnTo>
                  <a:pt x="19050" y="266700"/>
                </a:lnTo>
                <a:lnTo>
                  <a:pt x="19050" y="295275"/>
                </a:lnTo>
                <a:lnTo>
                  <a:pt x="47625" y="295275"/>
                </a:lnTo>
                <a:cubicBezTo>
                  <a:pt x="52885" y="295275"/>
                  <a:pt x="57150" y="299539"/>
                  <a:pt x="57150" y="304800"/>
                </a:cubicBezTo>
                <a:cubicBezTo>
                  <a:pt x="57150" y="310061"/>
                  <a:pt x="52885" y="314325"/>
                  <a:pt x="47625" y="314325"/>
                </a:cubicBezTo>
                <a:lnTo>
                  <a:pt x="19050" y="314325"/>
                </a:lnTo>
                <a:lnTo>
                  <a:pt x="19050" y="342900"/>
                </a:lnTo>
                <a:cubicBezTo>
                  <a:pt x="19050" y="363942"/>
                  <a:pt x="36108" y="381000"/>
                  <a:pt x="57150" y="381000"/>
                </a:cubicBezTo>
                <a:cubicBezTo>
                  <a:pt x="78192" y="381000"/>
                  <a:pt x="95250" y="363942"/>
                  <a:pt x="95250" y="342900"/>
                </a:cubicBezTo>
                <a:lnTo>
                  <a:pt x="95250" y="38100"/>
                </a:lnTo>
                <a:lnTo>
                  <a:pt x="112905" y="20445"/>
                </a:lnTo>
                <a:cubicBezTo>
                  <a:pt x="113797" y="19552"/>
                  <a:pt x="114299" y="18341"/>
                  <a:pt x="114300" y="17078"/>
                </a:cubicBezTo>
                <a:lnTo>
                  <a:pt x="114300" y="4763"/>
                </a:lnTo>
                <a:cubicBezTo>
                  <a:pt x="114301" y="2133"/>
                  <a:pt x="112169" y="1"/>
                  <a:pt x="109540" y="0"/>
                </a:cubicBezTo>
                <a:cubicBezTo>
                  <a:pt x="109539" y="0"/>
                  <a:pt x="109538" y="0"/>
                  <a:pt x="109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ctrTitle"/>
          </p:nvPr>
        </p:nvSpPr>
        <p:spPr>
          <a:xfrm>
            <a:off x="582421" y="2458125"/>
            <a:ext cx="49695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is the competition?</a:t>
            </a:r>
            <a:endParaRPr/>
          </a:p>
        </p:txBody>
      </p:sp>
      <p:sp>
        <p:nvSpPr>
          <p:cNvPr id="230" name="Google Shape;230;p15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3</a:t>
            </a:r>
            <a:endParaRPr sz="9600" b="0" i="0" u="none" strike="noStrike" cap="none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31" name="Google Shape;231;p15"/>
          <p:cNvSpPr txBox="1">
            <a:spLocks noGrp="1"/>
          </p:cNvSpPr>
          <p:nvPr>
            <p:ph type="subTitle" idx="1"/>
          </p:nvPr>
        </p:nvSpPr>
        <p:spPr>
          <a:xfrm>
            <a:off x="582421" y="3183050"/>
            <a:ext cx="4969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Durysta - Allergan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38" name="Google Shape;238;p16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39" name="Google Shape;239;p16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1" name="Google Shape;2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3100" y="1310850"/>
            <a:ext cx="3414695" cy="1955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7310" y="2838307"/>
            <a:ext cx="2310493" cy="231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6"/>
          <p:cNvSpPr txBox="1"/>
          <p:nvPr/>
        </p:nvSpPr>
        <p:spPr>
          <a:xfrm>
            <a:off x="699525" y="2290575"/>
            <a:ext cx="47457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arlow Light"/>
              <a:buChar char="-"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Bimatoprost releasing implant 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arlow Light"/>
              <a:buChar char="-"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Placed in anterior chamber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Weakness: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arlow Light"/>
              <a:buChar char="-"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Approved for once in a lifetime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arlow Light"/>
              <a:buChar char="-"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Damage to corneal endothelial cells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Regulatory Path Established</a:t>
            </a:r>
            <a:endParaRPr/>
          </a:p>
        </p:txBody>
      </p:sp>
      <p:sp>
        <p:nvSpPr>
          <p:cNvPr id="249" name="Google Shape;249;p1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50" name="Google Shape;250;p17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51" name="Google Shape;251;p17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3" name="Google Shape;25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2129" y="1310850"/>
            <a:ext cx="4785485" cy="147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9429" y="2949928"/>
            <a:ext cx="5152343" cy="219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 txBox="1">
            <a:spLocks noGrp="1"/>
          </p:cNvSpPr>
          <p:nvPr>
            <p:ph type="ctrTitle"/>
          </p:nvPr>
        </p:nvSpPr>
        <p:spPr>
          <a:xfrm>
            <a:off x="582421" y="2458125"/>
            <a:ext cx="49695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Our Roadmap</a:t>
            </a:r>
            <a:endParaRPr/>
          </a:p>
        </p:txBody>
      </p:sp>
      <p:sp>
        <p:nvSpPr>
          <p:cNvPr id="272" name="Google Shape;272;p19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4</a:t>
            </a:r>
            <a:endParaRPr sz="9600" b="0" i="0" u="none" strike="noStrike" cap="none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73" name="Google Shape;273;p19"/>
          <p:cNvSpPr txBox="1">
            <a:spLocks noGrp="1"/>
          </p:cNvSpPr>
          <p:nvPr>
            <p:ph type="subTitle" idx="1"/>
          </p:nvPr>
        </p:nvSpPr>
        <p:spPr>
          <a:xfrm>
            <a:off x="582421" y="3183050"/>
            <a:ext cx="4969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279" name="Google Shape;279;p20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80" name="Google Shape;280;p20"/>
          <p:cNvSpPr/>
          <p:nvPr/>
        </p:nvSpPr>
        <p:spPr>
          <a:xfrm>
            <a:off x="0" y="25234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0" y="25234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82" name="Google Shape;282;p20"/>
          <p:cNvGrpSpPr/>
          <p:nvPr/>
        </p:nvGrpSpPr>
        <p:grpSpPr>
          <a:xfrm>
            <a:off x="1786339" y="1855801"/>
            <a:ext cx="473400" cy="473400"/>
            <a:chOff x="1786339" y="1703401"/>
            <a:chExt cx="473400" cy="473400"/>
          </a:xfrm>
        </p:grpSpPr>
        <p:sp>
          <p:nvSpPr>
            <p:cNvPr id="283" name="Google Shape;283;p2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6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85" name="Google Shape;285;p20"/>
          <p:cNvGrpSpPr/>
          <p:nvPr/>
        </p:nvGrpSpPr>
        <p:grpSpPr>
          <a:xfrm>
            <a:off x="3814414" y="1855801"/>
            <a:ext cx="473400" cy="473400"/>
            <a:chOff x="3814414" y="1703401"/>
            <a:chExt cx="473400" cy="473400"/>
          </a:xfrm>
        </p:grpSpPr>
        <p:sp>
          <p:nvSpPr>
            <p:cNvPr id="286" name="Google Shape;286;p2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6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88" name="Google Shape;288;p20"/>
          <p:cNvGrpSpPr/>
          <p:nvPr/>
        </p:nvGrpSpPr>
        <p:grpSpPr>
          <a:xfrm>
            <a:off x="5842489" y="1855801"/>
            <a:ext cx="473400" cy="473400"/>
            <a:chOff x="5842489" y="1703401"/>
            <a:chExt cx="473400" cy="473400"/>
          </a:xfrm>
        </p:grpSpPr>
        <p:sp>
          <p:nvSpPr>
            <p:cNvPr id="289" name="Google Shape;289;p2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sz="6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1" name="Google Shape;291;p20"/>
          <p:cNvGrpSpPr/>
          <p:nvPr/>
        </p:nvGrpSpPr>
        <p:grpSpPr>
          <a:xfrm>
            <a:off x="6880814" y="3728700"/>
            <a:ext cx="473400" cy="473400"/>
            <a:chOff x="6880814" y="3576300"/>
            <a:chExt cx="473400" cy="473400"/>
          </a:xfrm>
        </p:grpSpPr>
        <p:sp>
          <p:nvSpPr>
            <p:cNvPr id="292" name="Google Shape;292;p2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6</a:t>
              </a:r>
              <a:endParaRPr sz="6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4" name="Google Shape;294;p20"/>
          <p:cNvGrpSpPr/>
          <p:nvPr/>
        </p:nvGrpSpPr>
        <p:grpSpPr>
          <a:xfrm>
            <a:off x="4852739" y="3728700"/>
            <a:ext cx="473400" cy="473400"/>
            <a:chOff x="4852739" y="3576300"/>
            <a:chExt cx="473400" cy="473400"/>
          </a:xfrm>
        </p:grpSpPr>
        <p:sp>
          <p:nvSpPr>
            <p:cNvPr id="295" name="Google Shape;295;p2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sz="6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7" name="Google Shape;297;p20"/>
          <p:cNvGrpSpPr/>
          <p:nvPr/>
        </p:nvGrpSpPr>
        <p:grpSpPr>
          <a:xfrm>
            <a:off x="2824664" y="3728700"/>
            <a:ext cx="473400" cy="473400"/>
            <a:chOff x="2824664" y="3576300"/>
            <a:chExt cx="473400" cy="473400"/>
          </a:xfrm>
        </p:grpSpPr>
        <p:sp>
          <p:nvSpPr>
            <p:cNvPr id="298" name="Google Shape;298;p2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6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300" name="Google Shape;300;p20"/>
          <p:cNvSpPr txBox="1"/>
          <p:nvPr/>
        </p:nvSpPr>
        <p:spPr>
          <a:xfrm>
            <a:off x="137985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CGMP Manufacturer: Formacoat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Chaska, MN</a:t>
            </a:r>
            <a:endParaRPr sz="900" b="0" i="0" u="none" strike="noStrike" cap="non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1" name="Google Shape;301;p20"/>
          <p:cNvSpPr txBox="1"/>
          <p:nvPr/>
        </p:nvSpPr>
        <p:spPr>
          <a:xfrm>
            <a:off x="3377205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FDA Investigational New Drug Application</a:t>
            </a:r>
            <a:endParaRPr sz="900" b="0" i="0" u="none" strike="noStrike" cap="non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2" name="Google Shape;302;p20"/>
          <p:cNvSpPr txBox="1"/>
          <p:nvPr/>
        </p:nvSpPr>
        <p:spPr>
          <a:xfrm>
            <a:off x="543601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Phase I/II Study</a:t>
            </a:r>
            <a:endParaRPr sz="900" b="0" i="0" u="none" strike="noStrike" cap="non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3" name="Google Shape;303;p20"/>
          <p:cNvSpPr txBox="1"/>
          <p:nvPr/>
        </p:nvSpPr>
        <p:spPr>
          <a:xfrm>
            <a:off x="241817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CRO: ORA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Andover, MA</a:t>
            </a:r>
            <a:endParaRPr sz="900" b="0" i="0" u="none" strike="noStrike" cap="non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4" name="Google Shape;304;p20"/>
          <p:cNvSpPr txBox="1"/>
          <p:nvPr/>
        </p:nvSpPr>
        <p:spPr>
          <a:xfrm>
            <a:off x="444625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Series A </a:t>
            </a:r>
            <a:endParaRPr sz="900" b="0" i="0" u="none" strike="noStrike" cap="non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647433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Series B or Exit</a:t>
            </a:r>
            <a:endParaRPr sz="900" b="0" i="0" u="none" strike="noStrike" cap="non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Use of Funds  </a:t>
            </a:r>
            <a:endParaRPr/>
          </a:p>
        </p:txBody>
      </p:sp>
      <p:sp>
        <p:nvSpPr>
          <p:cNvPr id="311" name="Google Shape;311;p2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dirty="0" smtClean="0"/>
              <a:t>Materials: (Molds</a:t>
            </a:r>
            <a:r>
              <a:rPr lang="en" dirty="0"/>
              <a:t>, Method of Production, Sterility &amp; Stability Testing) $47k, Formacoat 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 dirty="0"/>
              <a:t>Toxicology Study: $16k, Toxicon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 dirty="0"/>
              <a:t>Regulatory Consultants: $25k, ORA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 dirty="0"/>
              <a:t>Pre-Clinical </a:t>
            </a:r>
            <a:r>
              <a:rPr lang="en" dirty="0" smtClean="0"/>
              <a:t>Study: </a:t>
            </a:r>
            <a:r>
              <a:rPr lang="en" dirty="0"/>
              <a:t>$175k, Michigan State University (5 dogs, 6 month follow up)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 dirty="0"/>
              <a:t>Total: $263,000</a:t>
            </a:r>
            <a:endParaRPr dirty="0"/>
          </a:p>
        </p:txBody>
      </p:sp>
      <p:sp>
        <p:nvSpPr>
          <p:cNvPr id="312" name="Google Shape;312;p2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313" name="Google Shape;313;p21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314" name="Google Shape;314;p21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/>
          <p:nvPr/>
        </p:nvSpPr>
        <p:spPr>
          <a:xfrm>
            <a:off x="6750" y="4320000"/>
            <a:ext cx="9144000" cy="82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2"/>
          <p:cNvSpPr txBox="1">
            <a:spLocks noGrp="1"/>
          </p:cNvSpPr>
          <p:nvPr>
            <p:ph type="ctrTitle" idx="4294967295"/>
          </p:nvPr>
        </p:nvSpPr>
        <p:spPr>
          <a:xfrm>
            <a:off x="614975" y="966525"/>
            <a:ext cx="3512700" cy="17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</a:pPr>
            <a:r>
              <a:rPr lang="en" sz="7200" b="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Bigger concept</a:t>
            </a:r>
            <a:endParaRPr sz="7200" b="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322" name="Google Shape;322;p22"/>
          <p:cNvSpPr txBox="1">
            <a:spLocks noGrp="1"/>
          </p:cNvSpPr>
          <p:nvPr>
            <p:ph type="subTitle" idx="4294967295"/>
          </p:nvPr>
        </p:nvSpPr>
        <p:spPr>
          <a:xfrm>
            <a:off x="614975" y="2795625"/>
            <a:ext cx="3512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This platform can extend beyond glaucoma and beyond Ophthalmology</a:t>
            </a:r>
            <a:endParaRPr sz="2000" b="0" i="0" u="none" strike="noStrike" cap="non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23" name="Google Shape;323;p22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324" name="Google Shape;324;p22"/>
          <p:cNvGrpSpPr/>
          <p:nvPr/>
        </p:nvGrpSpPr>
        <p:grpSpPr>
          <a:xfrm>
            <a:off x="5257600" y="966524"/>
            <a:ext cx="1891107" cy="3888422"/>
            <a:chOff x="5160100" y="1609475"/>
            <a:chExt cx="975300" cy="2005375"/>
          </a:xfrm>
        </p:grpSpPr>
        <p:sp>
          <p:nvSpPr>
            <p:cNvPr id="325" name="Google Shape;325;p22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p22"/>
          <p:cNvSpPr/>
          <p:nvPr/>
        </p:nvSpPr>
        <p:spPr>
          <a:xfrm rot="-2700000" flipH="1">
            <a:off x="6540234" y="3275403"/>
            <a:ext cx="596940" cy="596940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2"/>
          <p:cNvSpPr/>
          <p:nvPr/>
        </p:nvSpPr>
        <p:spPr>
          <a:xfrm rot="4498620">
            <a:off x="6612062" y="915057"/>
            <a:ext cx="785859" cy="770785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2"/>
          <p:cNvSpPr/>
          <p:nvPr/>
        </p:nvSpPr>
        <p:spPr>
          <a:xfrm rot="2700000">
            <a:off x="5018427" y="1550394"/>
            <a:ext cx="596940" cy="59694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2"/>
          <p:cNvSpPr/>
          <p:nvPr/>
        </p:nvSpPr>
        <p:spPr>
          <a:xfrm>
            <a:off x="6293496" y="1964039"/>
            <a:ext cx="156900" cy="137400"/>
          </a:xfrm>
          <a:prstGeom prst="hear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1" name="Google Shape;331;p22"/>
          <p:cNvGrpSpPr/>
          <p:nvPr/>
        </p:nvGrpSpPr>
        <p:grpSpPr>
          <a:xfrm>
            <a:off x="6870562" y="1166260"/>
            <a:ext cx="268559" cy="268559"/>
            <a:chOff x="8762414" y="2939573"/>
            <a:chExt cx="457200" cy="457200"/>
          </a:xfrm>
        </p:grpSpPr>
        <p:sp>
          <p:nvSpPr>
            <p:cNvPr id="332" name="Google Shape;332;p22"/>
            <p:cNvSpPr/>
            <p:nvPr/>
          </p:nvSpPr>
          <p:spPr>
            <a:xfrm>
              <a:off x="9010064" y="3034823"/>
              <a:ext cx="209550" cy="66675"/>
            </a:xfrm>
            <a:custGeom>
              <a:avLst/>
              <a:gdLst/>
              <a:ahLst/>
              <a:cxnLst/>
              <a:rect l="l" t="t" r="r" b="b"/>
              <a:pathLst>
                <a:path w="209550" h="66675" extrusionOk="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9029114" y="3120548"/>
              <a:ext cx="171450" cy="276225"/>
            </a:xfrm>
            <a:custGeom>
              <a:avLst/>
              <a:gdLst/>
              <a:ahLst/>
              <a:cxnLst/>
              <a:rect l="l" t="t" r="r" b="b"/>
              <a:pathLst>
                <a:path w="171450" h="276225" extrusionOk="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8762414" y="2939573"/>
              <a:ext cx="200025" cy="457200"/>
            </a:xfrm>
            <a:custGeom>
              <a:avLst/>
              <a:gdLst/>
              <a:ahLst/>
              <a:cxnLst/>
              <a:rect l="l" t="t" r="r" b="b"/>
              <a:pathLst>
                <a:path w="200025" h="457200" extrusionOk="0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22"/>
          <p:cNvSpPr/>
          <p:nvPr/>
        </p:nvSpPr>
        <p:spPr>
          <a:xfrm>
            <a:off x="5182442" y="1731220"/>
            <a:ext cx="268465" cy="234889"/>
          </a:xfrm>
          <a:custGeom>
            <a:avLst/>
            <a:gdLst/>
            <a:ahLst/>
            <a:cxnLst/>
            <a:rect l="l" t="t" r="r" b="b"/>
            <a:pathLst>
              <a:path w="456961" h="399811" extrusionOk="0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22"/>
          <p:cNvGrpSpPr/>
          <p:nvPr/>
        </p:nvGrpSpPr>
        <p:grpSpPr>
          <a:xfrm>
            <a:off x="6704415" y="3439574"/>
            <a:ext cx="268559" cy="268559"/>
            <a:chOff x="3293633" y="3741845"/>
            <a:chExt cx="457200" cy="457200"/>
          </a:xfrm>
        </p:grpSpPr>
        <p:sp>
          <p:nvSpPr>
            <p:cNvPr id="337" name="Google Shape;337;p22"/>
            <p:cNvSpPr/>
            <p:nvPr/>
          </p:nvSpPr>
          <p:spPr>
            <a:xfrm>
              <a:off x="3382215" y="3834237"/>
              <a:ext cx="278368" cy="279320"/>
            </a:xfrm>
            <a:custGeom>
              <a:avLst/>
              <a:gdLst/>
              <a:ahLst/>
              <a:cxnLst/>
              <a:rect l="l" t="t" r="r" b="b"/>
              <a:pathLst>
                <a:path w="278368" h="279320" extrusionOk="0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3293633" y="374184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17" name="Google Shape;117;p2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What are we doing?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Why is it important?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What is the competition?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What is our roadmap?</a:t>
            </a:r>
            <a:endParaRPr/>
          </a:p>
        </p:txBody>
      </p:sp>
      <p:sp>
        <p:nvSpPr>
          <p:cNvPr id="118" name="Google Shape;118;p2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19" name="Google Shape;119;p2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120" name="Google Shape;120;p2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344" name="Google Shape;344;p23"/>
          <p:cNvSpPr txBox="1">
            <a:spLocks noGrp="1"/>
          </p:cNvSpPr>
          <p:nvPr>
            <p:ph type="body" idx="1"/>
          </p:nvPr>
        </p:nvSpPr>
        <p:spPr>
          <a:xfrm>
            <a:off x="464100" y="1310850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1800" dirty="0"/>
              <a:t>What are we doing? 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1800" dirty="0"/>
              <a:t>Sustained Release Latanoprost</a:t>
            </a:r>
            <a:endParaRPr sz="18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 sz="1800" dirty="0"/>
              <a:t>Why is it important?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 sz="1800" dirty="0"/>
              <a:t>Addresses Compliance</a:t>
            </a:r>
            <a:endParaRPr sz="18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 sz="1800" dirty="0"/>
              <a:t>What is the competition?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 sz="1800" dirty="0"/>
              <a:t>Intraocular based solutions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 sz="1800" dirty="0"/>
              <a:t>What is our roadmap?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 sz="1800" dirty="0"/>
              <a:t>File IND, Complete Phase I/II Study, Phase III or Exit</a:t>
            </a:r>
            <a:endParaRPr sz="1800" dirty="0"/>
          </a:p>
        </p:txBody>
      </p:sp>
      <p:sp>
        <p:nvSpPr>
          <p:cNvPr id="345" name="Google Shape;345;p23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346" name="Google Shape;346;p23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347" name="Google Shape;347;p23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"/>
          <p:cNvSpPr txBox="1">
            <a:spLocks noGrp="1"/>
          </p:cNvSpPr>
          <p:nvPr>
            <p:ph type="title"/>
          </p:nvPr>
        </p:nvSpPr>
        <p:spPr>
          <a:xfrm>
            <a:off x="614975" y="1156200"/>
            <a:ext cx="3613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354" name="Google Shape;354;p24"/>
          <p:cNvSpPr txBox="1">
            <a:spLocks noGrp="1"/>
          </p:cNvSpPr>
          <p:nvPr>
            <p:ph type="body" idx="1"/>
          </p:nvPr>
        </p:nvSpPr>
        <p:spPr>
          <a:xfrm>
            <a:off x="4607310" y="387793"/>
            <a:ext cx="3899875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dirty="0">
                <a:solidFill>
                  <a:schemeClr val="lt1"/>
                </a:solidFill>
              </a:rPr>
              <a:t>Vicente Diaz </a:t>
            </a:r>
            <a:endParaRPr lang="en" dirty="0" smtClean="0">
              <a:solidFill>
                <a:schemeClr val="lt1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mtClean="0">
                <a:solidFill>
                  <a:schemeClr val="lt1"/>
                </a:solidFill>
              </a:rPr>
              <a:t>      Vicente.Diaz@Yale.edu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dirty="0">
                <a:solidFill>
                  <a:schemeClr val="lt1"/>
                </a:solidFill>
              </a:rPr>
              <a:t>Rich Eiferman Reiferman@cs.com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dirty="0">
                <a:solidFill>
                  <a:schemeClr val="lt1"/>
                </a:solidFill>
              </a:rPr>
              <a:t>C Michael Samson CMSamson77@gmail.com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dirty="0">
                <a:solidFill>
                  <a:schemeClr val="lt1"/>
                </a:solidFill>
              </a:rPr>
              <a:t>Dale DeVore Dalecol1@aol.com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355" name="Google Shape;355;p2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56" name="Google Shape;356;p24"/>
          <p:cNvSpPr/>
          <p:nvPr/>
        </p:nvSpPr>
        <p:spPr>
          <a:xfrm>
            <a:off x="677635" y="2532925"/>
            <a:ext cx="4572000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1270D1"/>
                </a:solidFill>
                <a:latin typeface="Barlow"/>
                <a:ea typeface="Barlow"/>
                <a:cs typeface="Barlow"/>
                <a:sym typeface="Barlow"/>
              </a:rPr>
              <a:t>Any questions?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1270D1"/>
                </a:solidFill>
                <a:latin typeface="Arial"/>
                <a:ea typeface="Arial"/>
                <a:cs typeface="Arial"/>
                <a:sym typeface="Arial"/>
              </a:rPr>
              <a:t>You can find us at: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614975" y="3151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Team</a:t>
            </a:r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body" idx="1"/>
          </p:nvPr>
        </p:nvSpPr>
        <p:spPr>
          <a:xfrm>
            <a:off x="614975" y="1234650"/>
            <a:ext cx="82866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1800"/>
              <a:t>Vicente A Diaz, MD, MBA, </a:t>
            </a:r>
            <a:endParaRPr sz="1800"/>
          </a:p>
          <a:p>
            <a:pPr marL="91440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 sz="1800"/>
              <a:t>Chief of Ophthalmology, Yale Health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n" sz="1800"/>
              <a:t>Chief of Subspecialty Services, Yale Health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n" sz="1800"/>
              <a:t>Chief of Ophthalmology, Bridgeport Hospital</a:t>
            </a:r>
            <a:endParaRPr sz="180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1800"/>
              <a:t>C Michael Samson, MD, MBA, Manhattan Eye &amp; Ear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 sz="1800"/>
              <a:t>CEO of CLS Pharma, successful exit/license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1800"/>
              <a:t>Richard Eiferman, MD, University of Louisville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 sz="1800"/>
              <a:t>Lifetime Achievement Award AAO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1800"/>
              <a:t>Dale DeVore, PhD, DV Consulting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 sz="1800"/>
              <a:t>Over 35 years in clinical development and R&amp;D, has authored 75 patents </a:t>
            </a:r>
            <a:endParaRPr/>
          </a:p>
        </p:txBody>
      </p:sp>
      <p:sp>
        <p:nvSpPr>
          <p:cNvPr id="128" name="Google Shape;128;p3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ctrTitle"/>
          </p:nvPr>
        </p:nvSpPr>
        <p:spPr>
          <a:xfrm>
            <a:off x="582421" y="2458125"/>
            <a:ext cx="49695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biggest challenge in treating Glaucoma?</a:t>
            </a:r>
            <a:br>
              <a:rPr lang="en"/>
            </a:b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1</a:t>
            </a:r>
            <a:endParaRPr sz="9600" b="0" i="0" u="none" strike="noStrike" cap="none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35" name="Google Shape;135;p4"/>
          <p:cNvSpPr txBox="1">
            <a:spLocks noGrp="1"/>
          </p:cNvSpPr>
          <p:nvPr>
            <p:ph type="subTitle" idx="1"/>
          </p:nvPr>
        </p:nvSpPr>
        <p:spPr>
          <a:xfrm>
            <a:off x="582421" y="2744625"/>
            <a:ext cx="4969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4000" b="1">
                <a:solidFill>
                  <a:schemeClr val="lt1"/>
                </a:solidFill>
              </a:rPr>
              <a:t>Compliance</a:t>
            </a:r>
            <a:endParaRPr sz="4000" b="1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635601" y="774979"/>
            <a:ext cx="36132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The Solution</a:t>
            </a: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body" idx="1"/>
          </p:nvPr>
        </p:nvSpPr>
        <p:spPr>
          <a:xfrm>
            <a:off x="546223" y="1769858"/>
            <a:ext cx="36132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 sz="2000" dirty="0"/>
              <a:t>Mix Latanaprost (glaucoma medicine) into collagen wafers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 sz="2000" dirty="0"/>
              <a:t>Dissolves continuously releasing the medicine over six months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 sz="2000" dirty="0"/>
              <a:t>THEN IT COMPLETELY DISAPPEARS</a:t>
            </a:r>
            <a:endParaRPr dirty="0"/>
          </a:p>
        </p:txBody>
      </p:sp>
      <p:sp>
        <p:nvSpPr>
          <p:cNvPr id="152" name="Google Shape;152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53" name="Google Shape;153;p6" descr="H:\DCIM\100CANON\IMG_504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2629" y="964713"/>
            <a:ext cx="3696880" cy="321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Intellectual Property</a:t>
            </a:r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60" name="Google Shape;160;p7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161" name="Google Shape;161;p7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7"/>
          <p:cNvSpPr txBox="1"/>
          <p:nvPr/>
        </p:nvSpPr>
        <p:spPr>
          <a:xfrm>
            <a:off x="468086" y="1687286"/>
            <a:ext cx="35157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Provisional 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In process of turning into non-provisional</a:t>
            </a:r>
            <a:endParaRPr dirty="0"/>
          </a:p>
        </p:txBody>
      </p:sp>
      <p:pic>
        <p:nvPicPr>
          <p:cNvPr id="164" name="Google Shape;164;p7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8749" y="1343383"/>
            <a:ext cx="3977165" cy="3977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Pharmacokinetics</a:t>
            </a:r>
            <a:endParaRPr/>
          </a:p>
        </p:txBody>
      </p:sp>
      <p:sp>
        <p:nvSpPr>
          <p:cNvPr id="170" name="Google Shape;170;p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71" name="Google Shape;171;p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172" name="Google Shape;172;p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8"/>
          <p:cNvSpPr txBox="1"/>
          <p:nvPr/>
        </p:nvSpPr>
        <p:spPr>
          <a:xfrm>
            <a:off x="5713750" y="2086526"/>
            <a:ext cx="272257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Latanoprost release in vitro</a:t>
            </a:r>
          </a:p>
          <a:p>
            <a:pPr marL="76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en" sz="2000" dirty="0">
                <a:solidFill>
                  <a:schemeClr val="dk1"/>
                </a:solidFill>
                <a:latin typeface="Barlow Light"/>
                <a:sym typeface="Barlow Light"/>
              </a:rPr>
              <a:t>(diffusion chamber)</a:t>
            </a:r>
            <a:endParaRPr dirty="0"/>
          </a:p>
        </p:txBody>
      </p:sp>
      <p:graphicFrame>
        <p:nvGraphicFramePr>
          <p:cNvPr id="175" name="Google Shape;175;p8"/>
          <p:cNvGraphicFramePr/>
          <p:nvPr/>
        </p:nvGraphicFramePr>
        <p:xfrm>
          <a:off x="381000" y="1505666"/>
          <a:ext cx="5181027" cy="332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Animal Study</a:t>
            </a:r>
            <a:endParaRPr/>
          </a:p>
        </p:txBody>
      </p:sp>
      <p:sp>
        <p:nvSpPr>
          <p:cNvPr id="181" name="Google Shape;181;p9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82" name="Google Shape;182;p9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183" name="Google Shape;183;p9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5" name="Google Shape;185;p9" descr="IMG_6932.JPG"/>
          <p:cNvPicPr preferRelativeResize="0"/>
          <p:nvPr/>
        </p:nvPicPr>
        <p:blipFill rotWithShape="1">
          <a:blip r:embed="rId3">
            <a:alphaModFix/>
          </a:blip>
          <a:srcRect l="30127" t="8493" r="16240" b="32211"/>
          <a:stretch/>
        </p:blipFill>
        <p:spPr>
          <a:xfrm>
            <a:off x="614975" y="1859644"/>
            <a:ext cx="3152035" cy="278120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/>
        </p:nvSpPr>
        <p:spPr>
          <a:xfrm>
            <a:off x="4145739" y="1859644"/>
            <a:ext cx="4791300" cy="175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Inserted Latanoprost wafers into 6 groups of 3 animals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▸"/>
            </a:pPr>
            <a:r>
              <a:rPr lang="en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Photo: One month post implant in rabbit eyes</a:t>
            </a:r>
            <a:endParaRPr sz="20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Pharmacokinetics</a:t>
            </a:r>
            <a:endParaRPr/>
          </a:p>
        </p:txBody>
      </p:sp>
      <p:sp>
        <p:nvSpPr>
          <p:cNvPr id="192" name="Google Shape;192;p10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93" name="Google Shape;193;p10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194" name="Google Shape;194;p10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0"/>
          <p:cNvSpPr txBox="1"/>
          <p:nvPr/>
        </p:nvSpPr>
        <p:spPr>
          <a:xfrm>
            <a:off x="381000" y="1962772"/>
            <a:ext cx="27225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n"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Latanoprost release from collagen implanted in rabbit eyes</a:t>
            </a:r>
            <a:endParaRPr/>
          </a:p>
        </p:txBody>
      </p:sp>
      <p:graphicFrame>
        <p:nvGraphicFramePr>
          <p:cNvPr id="197" name="Google Shape;197;p10"/>
          <p:cNvGraphicFramePr/>
          <p:nvPr/>
        </p:nvGraphicFramePr>
        <p:xfrm>
          <a:off x="3063318" y="1461407"/>
          <a:ext cx="5734480" cy="3437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4335</TotalTime>
  <Words>579</Words>
  <Application>Microsoft Office PowerPoint</Application>
  <PresentationFormat>On-screen Show (16:9)</PresentationFormat>
  <Paragraphs>134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Barlow SemiBold</vt:lpstr>
      <vt:lpstr>Calibri</vt:lpstr>
      <vt:lpstr>Barlow Light</vt:lpstr>
      <vt:lpstr>Barlow</vt:lpstr>
      <vt:lpstr>Arial</vt:lpstr>
      <vt:lpstr>Caius template</vt:lpstr>
      <vt:lpstr>Sustained Drug Delivery LLC</vt:lpstr>
      <vt:lpstr>Overview</vt:lpstr>
      <vt:lpstr>Team</vt:lpstr>
      <vt:lpstr>The biggest challenge in treating Glaucoma? </vt:lpstr>
      <vt:lpstr>The Solution</vt:lpstr>
      <vt:lpstr>Intellectual Property</vt:lpstr>
      <vt:lpstr>Pharmacokinetics</vt:lpstr>
      <vt:lpstr>Animal Study</vt:lpstr>
      <vt:lpstr>Pharmacokinetics</vt:lpstr>
      <vt:lpstr>Why does this matter?</vt:lpstr>
      <vt:lpstr>80,000,000</vt:lpstr>
      <vt:lpstr>6.59 Billion USD$</vt:lpstr>
      <vt:lpstr>What is the competition?</vt:lpstr>
      <vt:lpstr>Durysta - Allergan</vt:lpstr>
      <vt:lpstr>Regulatory Path Established</vt:lpstr>
      <vt:lpstr>Our Roadmap</vt:lpstr>
      <vt:lpstr>Roadmap</vt:lpstr>
      <vt:lpstr>Use of Funds  </vt:lpstr>
      <vt:lpstr>Bigger concept</vt:lpstr>
      <vt:lpstr>Conclusion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Sustained Drug Delivery LLC</dc:title>
  <dc:creator>Diaz, Vicente</dc:creator>
  <cp:lastModifiedBy>Diaz, Vicente</cp:lastModifiedBy>
  <cp:revision>6</cp:revision>
  <dcterms:modified xsi:type="dcterms:W3CDTF">2022-12-05T21:35:20Z</dcterms:modified>
</cp:coreProperties>
</file>