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9"/>
  </p:notesMasterIdLst>
  <p:sldIdLst>
    <p:sldId id="256" r:id="rId2"/>
    <p:sldId id="280" r:id="rId3"/>
    <p:sldId id="289" r:id="rId4"/>
    <p:sldId id="290" r:id="rId5"/>
    <p:sldId id="291" r:id="rId6"/>
    <p:sldId id="295" r:id="rId7"/>
    <p:sldId id="259" r:id="rId8"/>
    <p:sldId id="277" r:id="rId9"/>
    <p:sldId id="276" r:id="rId10"/>
    <p:sldId id="275" r:id="rId11"/>
    <p:sldId id="286" r:id="rId12"/>
    <p:sldId id="266" r:id="rId13"/>
    <p:sldId id="283" r:id="rId14"/>
    <p:sldId id="265" r:id="rId15"/>
    <p:sldId id="262" r:id="rId16"/>
    <p:sldId id="279" r:id="rId17"/>
    <p:sldId id="264" r:id="rId18"/>
  </p:sldIdLst>
  <p:sldSz cx="9144000" cy="6858000" type="screen4x3"/>
  <p:notesSz cx="9144000" cy="6858000"/>
  <p:defaultTextStyle>
    <a:defPPr>
      <a:defRPr lang="en-US"/>
    </a:defPPr>
    <a:lvl1pPr lvl="0" algn="l" rtl="0">
      <a:spcBef>
        <a:spcPct val="0"/>
      </a:spcBef>
      <a:spcAft>
        <a:spcPct val="0"/>
      </a:spcAft>
      <a:defRPr lang="en-US" sz="2400" dirty="0">
        <a:solidFill>
          <a:schemeClr val="tx1"/>
        </a:solidFill>
        <a:latin typeface="Times"/>
      </a:defRPr>
    </a:lvl1pPr>
    <a:lvl2pPr marL="457200" lvl="1" algn="l" rtl="0">
      <a:spcBef>
        <a:spcPct val="0"/>
      </a:spcBef>
      <a:spcAft>
        <a:spcPct val="0"/>
      </a:spcAft>
      <a:defRPr lang="en-US" sz="2400" dirty="0">
        <a:solidFill>
          <a:schemeClr val="tx1"/>
        </a:solidFill>
        <a:latin typeface="Times"/>
      </a:defRPr>
    </a:lvl2pPr>
    <a:lvl3pPr marL="914400" lvl="2" algn="l" rtl="0">
      <a:spcBef>
        <a:spcPct val="0"/>
      </a:spcBef>
      <a:spcAft>
        <a:spcPct val="0"/>
      </a:spcAft>
      <a:defRPr lang="en-US" sz="2400" dirty="0">
        <a:solidFill>
          <a:schemeClr val="tx1"/>
        </a:solidFill>
        <a:latin typeface="Times"/>
      </a:defRPr>
    </a:lvl3pPr>
    <a:lvl4pPr marL="1371600" lvl="3" algn="l" rtl="0">
      <a:spcBef>
        <a:spcPct val="0"/>
      </a:spcBef>
      <a:spcAft>
        <a:spcPct val="0"/>
      </a:spcAft>
      <a:defRPr lang="en-US" sz="2400" dirty="0">
        <a:solidFill>
          <a:schemeClr val="tx1"/>
        </a:solidFill>
        <a:latin typeface="Times"/>
      </a:defRPr>
    </a:lvl4pPr>
    <a:lvl5pPr marL="1828800" lvl="4" algn="l" rtl="0">
      <a:spcBef>
        <a:spcPct val="0"/>
      </a:spcBef>
      <a:spcAft>
        <a:spcPct val="0"/>
      </a:spcAft>
      <a:defRPr lang="en-US" sz="2400" dirty="0">
        <a:solidFill>
          <a:schemeClr val="tx1"/>
        </a:solidFill>
        <a:latin typeface="Times"/>
      </a:defRPr>
    </a:lvl5pPr>
    <a:lvl6pPr marL="2286000" lvl="5" algn="l" rtl="0">
      <a:defRPr lang="en-US" sz="2400" dirty="0">
        <a:solidFill>
          <a:schemeClr val="tx1"/>
        </a:solidFill>
        <a:latin typeface="Times"/>
      </a:defRPr>
    </a:lvl6pPr>
    <a:lvl7pPr marL="2743200" lvl="6" algn="l" rtl="0">
      <a:defRPr lang="en-US" sz="2400" dirty="0">
        <a:solidFill>
          <a:schemeClr val="tx1"/>
        </a:solidFill>
        <a:latin typeface="Times"/>
      </a:defRPr>
    </a:lvl7pPr>
    <a:lvl8pPr marL="3200400" lvl="7" algn="l" rtl="0">
      <a:defRPr lang="en-US" sz="2400" dirty="0">
        <a:solidFill>
          <a:schemeClr val="tx1"/>
        </a:solidFill>
        <a:latin typeface="Times"/>
      </a:defRPr>
    </a:lvl8pPr>
    <a:lvl9pPr marL="3657600" lvl="8" algn="l" rtl="0">
      <a:defRPr lang="en-US" sz="2400" dirty="0">
        <a:solidFill>
          <a:schemeClr val="tx1"/>
        </a:solidFill>
        <a:latin typeface="Time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E0FB"/>
    <a:srgbClr val="A9CD3E"/>
    <a:srgbClr val="B5CC36"/>
    <a:srgbClr val="B9CA33"/>
    <a:srgbClr val="DAC624"/>
    <a:srgbClr val="FCC424"/>
    <a:srgbClr val="2E69DE"/>
    <a:srgbClr val="B30E0E"/>
    <a:srgbClr val="FCF7E6"/>
    <a:srgbClr val="6B22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468"/>
    <p:restoredTop sz="94762"/>
  </p:normalViewPr>
  <p:slideViewPr>
    <p:cSldViewPr>
      <p:cViewPr varScale="1">
        <p:scale>
          <a:sx n="93" d="100"/>
          <a:sy n="93" d="100"/>
        </p:scale>
        <p:origin x="84" y="4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B65459-4C01-9248-BDAA-F28591FAF6F5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327042-6B61-B148-8485-8BBBFAA13D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321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1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vert="horz" rtlCol="0"/>
          <a:lstStyle/>
          <a:p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1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vert="horz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1880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1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vert="horz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7142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1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vert="horz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0350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1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vert="horz" rtlCol="0"/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27042-6B61-B148-8485-8BBBFAA13D2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203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1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vert="horz" rtlCol="0"/>
          <a:lstStyle/>
          <a:p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1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vert="horz" rtlCol="0"/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1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vert="horz" rtlCol="0"/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823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8659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>
            <p:ph/>
          </p:nvPr>
        </p:nvSpPr>
        <p:spPr>
          <a:xfrm>
            <a:off x="228600" y="1600200"/>
            <a:ext cx="8686800" cy="4492625"/>
          </a:xfrm>
          <a:prstGeom prst="rect">
            <a:avLst/>
          </a:prstGeom>
        </p:spPr>
        <p:txBody>
          <a:bodyPr vert="horz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Extract 3"/>
          <p:cNvSpPr/>
          <p:nvPr userDrawn="1"/>
        </p:nvSpPr>
        <p:spPr>
          <a:xfrm rot="5400000" flipH="1">
            <a:off x="611867" y="27670"/>
            <a:ext cx="77042" cy="1002150"/>
          </a:xfrm>
          <a:prstGeom prst="flowChartExtract">
            <a:avLst/>
          </a:prstGeom>
          <a:gradFill rotWithShape="1">
            <a:gsLst>
              <a:gs pos="77000">
                <a:srgbClr val="98E9D7"/>
              </a:gs>
              <a:gs pos="16000">
                <a:srgbClr val="009796"/>
              </a:gs>
              <a:gs pos="94000">
                <a:srgbClr val="98E5FF"/>
              </a:gs>
              <a:gs pos="49000">
                <a:srgbClr val="00B7FF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>
            <a:lvl1pPr lvl="0">
              <a:defRPr lang="en-US" dirty="0">
                <a:solidFill>
                  <a:schemeClr val="lt1"/>
                </a:solidFill>
                <a:latin typeface="+mn-lt"/>
              </a:defRPr>
            </a:lvl1pPr>
            <a:lvl2pPr lvl="1">
              <a:defRPr lang="en-US" dirty="0">
                <a:solidFill>
                  <a:schemeClr val="lt1"/>
                </a:solidFill>
                <a:latin typeface="+mn-lt"/>
              </a:defRPr>
            </a:lvl2pPr>
            <a:lvl3pPr lvl="2">
              <a:defRPr lang="en-US" dirty="0">
                <a:solidFill>
                  <a:schemeClr val="lt1"/>
                </a:solidFill>
                <a:latin typeface="+mn-lt"/>
              </a:defRPr>
            </a:lvl3pPr>
            <a:lvl4pPr lvl="3">
              <a:defRPr lang="en-US" dirty="0">
                <a:solidFill>
                  <a:schemeClr val="lt1"/>
                </a:solidFill>
                <a:latin typeface="+mn-lt"/>
              </a:defRPr>
            </a:lvl4pPr>
            <a:lvl5pPr lvl="4">
              <a:defRPr lang="en-US" dirty="0">
                <a:solidFill>
                  <a:schemeClr val="lt1"/>
                </a:solidFill>
                <a:latin typeface="+mn-lt"/>
              </a:defRPr>
            </a:lvl5pPr>
            <a:lvl6pPr lvl="5">
              <a:defRPr lang="en-US" dirty="0">
                <a:solidFill>
                  <a:schemeClr val="lt1"/>
                </a:solidFill>
                <a:latin typeface="+mn-lt"/>
              </a:defRPr>
            </a:lvl6pPr>
            <a:lvl7pPr lvl="6">
              <a:defRPr lang="en-US" dirty="0">
                <a:solidFill>
                  <a:schemeClr val="lt1"/>
                </a:solidFill>
                <a:latin typeface="+mn-lt"/>
              </a:defRPr>
            </a:lvl7pPr>
            <a:lvl8pPr lvl="7">
              <a:defRPr lang="en-US" dirty="0">
                <a:solidFill>
                  <a:schemeClr val="lt1"/>
                </a:solidFill>
                <a:latin typeface="+mn-lt"/>
              </a:defRPr>
            </a:lvl8pPr>
            <a:lvl9pPr lvl="8">
              <a:defRPr lang="en-US" dirty="0">
                <a:solidFill>
                  <a:schemeClr val="lt1"/>
                </a:solidFill>
                <a:latin typeface="+mn-lt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533400"/>
            <a:ext cx="6248400" cy="304800"/>
          </a:xfrm>
          <a:prstGeom prst="rect">
            <a:avLst/>
          </a:prstGeom>
        </p:spPr>
        <p:txBody>
          <a:bodyPr vert="horz" rtlCol="0"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rtlCol="0" anchor="b"/>
          <a:lstStyle>
            <a:lvl1pPr lvl="0" algn="l">
              <a:defRPr lang="en-US" sz="2000" b="1" dirty="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49" cy="5853112"/>
          </a:xfrm>
          <a:prstGeom prst="rect">
            <a:avLst/>
          </a:prstGeom>
        </p:spPr>
        <p:txBody>
          <a:bodyPr vert="horz" rtlCol="0"/>
          <a:lstStyle>
            <a:lvl1pPr lvl="0">
              <a:defRPr lang="en-US" sz="3200" dirty="0"/>
            </a:lvl1pPr>
            <a:lvl2pPr lvl="1">
              <a:defRPr lang="en-US" sz="2800" dirty="0"/>
            </a:lvl2pPr>
            <a:lvl3pPr lvl="2">
              <a:defRPr lang="en-US" sz="2400" dirty="0"/>
            </a:lvl3pPr>
            <a:lvl4pPr lvl="3">
              <a:defRPr lang="en-US" sz="2000" dirty="0"/>
            </a:lvl4pPr>
            <a:lvl5pPr lvl="4">
              <a:defRPr lang="en-US" sz="2000" dirty="0"/>
            </a:lvl5pPr>
            <a:lvl6pPr lvl="5">
              <a:defRPr lang="en-US" sz="2000" dirty="0"/>
            </a:lvl6pPr>
            <a:lvl7pPr lvl="6">
              <a:defRPr lang="en-US" sz="2000" dirty="0"/>
            </a:lvl7pPr>
            <a:lvl8pPr lvl="7">
              <a:defRPr lang="en-US" sz="2000" dirty="0"/>
            </a:lvl8pPr>
            <a:lvl9pPr lvl="8">
              <a:defRPr lang="en-US" sz="2000" dirty="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435099"/>
            <a:ext cx="3008313" cy="4691063"/>
          </a:xfrm>
          <a:prstGeom prst="rect">
            <a:avLst/>
          </a:prstGeom>
        </p:spPr>
        <p:txBody>
          <a:bodyPr vert="horz" rtlCol="0"/>
          <a:lstStyle>
            <a:lvl1pPr marL="0" lvl="0" indent="0">
              <a:buNone/>
              <a:defRPr lang="en-US" sz="1400" dirty="0"/>
            </a:lvl1pPr>
            <a:lvl2pPr marL="457200" lvl="1" indent="0">
              <a:buNone/>
              <a:defRPr lang="en-US" sz="1200" dirty="0"/>
            </a:lvl2pPr>
            <a:lvl3pPr marL="914400" lvl="2" indent="0">
              <a:buNone/>
              <a:defRPr lang="en-US" sz="1000" dirty="0"/>
            </a:lvl3pPr>
            <a:lvl4pPr marL="1371600" lvl="3" indent="0">
              <a:buNone/>
              <a:defRPr lang="en-US" sz="900" dirty="0"/>
            </a:lvl4pPr>
            <a:lvl5pPr marL="1828800" lvl="4" indent="0">
              <a:buNone/>
              <a:defRPr lang="en-US" sz="900" dirty="0"/>
            </a:lvl5pPr>
            <a:lvl6pPr marL="2286000" lvl="5" indent="0">
              <a:buNone/>
              <a:defRPr lang="en-US" sz="900" dirty="0"/>
            </a:lvl6pPr>
            <a:lvl7pPr marL="2743200" lvl="6" indent="0">
              <a:buNone/>
              <a:defRPr lang="en-US" sz="900" dirty="0"/>
            </a:lvl7pPr>
            <a:lvl8pPr marL="3200400" lvl="7" indent="0">
              <a:buNone/>
              <a:defRPr lang="en-US" sz="900" dirty="0"/>
            </a:lvl8pPr>
            <a:lvl9pPr marL="3657600" lvl="8" indent="0">
              <a:buNone/>
              <a:defRPr lang="en-US" sz="900" dirty="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rtlCol="0" anchor="b"/>
          <a:lstStyle>
            <a:lvl1pPr lvl="0" algn="l">
              <a:defRPr lang="en-US" sz="2000" b="1" dirty="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 rtlCol="0"/>
          <a:lstStyle>
            <a:lvl1pPr marL="0" lvl="0" indent="0">
              <a:buNone/>
              <a:defRPr lang="en-US" sz="3200" dirty="0"/>
            </a:lvl1pPr>
            <a:lvl2pPr marL="457200" lvl="1" indent="0">
              <a:buNone/>
              <a:defRPr lang="en-US" sz="2800" dirty="0"/>
            </a:lvl2pPr>
            <a:lvl3pPr marL="914400" lvl="2" indent="0">
              <a:buNone/>
              <a:defRPr lang="en-US" sz="2400" dirty="0"/>
            </a:lvl3pPr>
            <a:lvl4pPr marL="1371600" lvl="3" indent="0">
              <a:buNone/>
              <a:defRPr lang="en-US" sz="2000" dirty="0"/>
            </a:lvl4pPr>
            <a:lvl5pPr marL="1828800" lvl="4" indent="0">
              <a:buNone/>
              <a:defRPr lang="en-US" sz="2000" dirty="0"/>
            </a:lvl5pPr>
            <a:lvl6pPr marL="2286000" lvl="5" indent="0">
              <a:buNone/>
              <a:defRPr lang="en-US" sz="2000" dirty="0"/>
            </a:lvl6pPr>
            <a:lvl7pPr marL="2743200" lvl="6" indent="0">
              <a:buNone/>
              <a:defRPr lang="en-US" sz="2000" dirty="0"/>
            </a:lvl7pPr>
            <a:lvl8pPr marL="3200400" lvl="7" indent="0">
              <a:buNone/>
              <a:defRPr lang="en-US" sz="2000" dirty="0"/>
            </a:lvl8pPr>
            <a:lvl9pPr marL="3657600" lvl="8" indent="0">
              <a:buNone/>
              <a:defRPr lang="en-US" sz="2000" dirty="0"/>
            </a:lvl9pPr>
          </a:lstStyle>
          <a:p>
            <a:pPr lvl="0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1792288" y="5367337"/>
            <a:ext cx="5486400" cy="804862"/>
          </a:xfrm>
          <a:prstGeom prst="rect">
            <a:avLst/>
          </a:prstGeom>
        </p:spPr>
        <p:txBody>
          <a:bodyPr vert="horz" rtlCol="0"/>
          <a:lstStyle>
            <a:lvl1pPr marL="0" lvl="0" indent="0">
              <a:buNone/>
              <a:defRPr lang="en-US" sz="1400" dirty="0"/>
            </a:lvl1pPr>
            <a:lvl2pPr marL="457200" lvl="1" indent="0">
              <a:buNone/>
              <a:defRPr lang="en-US" sz="1200" dirty="0"/>
            </a:lvl2pPr>
            <a:lvl3pPr marL="914400" lvl="2" indent="0">
              <a:buNone/>
              <a:defRPr lang="en-US" sz="1000" dirty="0"/>
            </a:lvl3pPr>
            <a:lvl4pPr marL="1371600" lvl="3" indent="0">
              <a:buNone/>
              <a:defRPr lang="en-US" sz="900" dirty="0"/>
            </a:lvl4pPr>
            <a:lvl5pPr marL="1828800" lvl="4" indent="0">
              <a:buNone/>
              <a:defRPr lang="en-US" sz="900" dirty="0"/>
            </a:lvl5pPr>
            <a:lvl6pPr marL="2286000" lvl="5" indent="0">
              <a:buNone/>
              <a:defRPr lang="en-US" sz="900" dirty="0"/>
            </a:lvl6pPr>
            <a:lvl7pPr marL="2743200" lvl="6" indent="0">
              <a:buNone/>
              <a:defRPr lang="en-US" sz="900" dirty="0"/>
            </a:lvl7pPr>
            <a:lvl8pPr marL="3200400" lvl="7" indent="0">
              <a:buNone/>
              <a:defRPr lang="en-US" sz="900" dirty="0"/>
            </a:lvl8pPr>
            <a:lvl9pPr marL="3657600" lvl="8" indent="0">
              <a:buNone/>
              <a:defRPr lang="en-US" sz="900" dirty="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533400"/>
            <a:ext cx="6248400" cy="304800"/>
          </a:xfrm>
          <a:prstGeom prst="rect">
            <a:avLst/>
          </a:prstGeom>
        </p:spPr>
        <p:txBody>
          <a:bodyPr vert="horz" rtlCol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idx="1"/>
          </p:nvPr>
        </p:nvSpPr>
        <p:spPr>
          <a:xfrm>
            <a:off x="228600" y="1600200"/>
            <a:ext cx="8686800" cy="4492625"/>
          </a:xfrm>
          <a:prstGeom prst="rect">
            <a:avLst/>
          </a:prstGeom>
        </p:spPr>
        <p:txBody>
          <a:bodyPr vert="horz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/>
          </p:nvPr>
        </p:nvSpPr>
        <p:spPr>
          <a:xfrm>
            <a:off x="6743700" y="152400"/>
            <a:ext cx="2171700" cy="5867400"/>
          </a:xfrm>
          <a:prstGeom prst="rect">
            <a:avLst/>
          </a:prstGeom>
        </p:spPr>
        <p:txBody>
          <a:bodyPr vert="horz" rtlCol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idx="1"/>
          </p:nvPr>
        </p:nvSpPr>
        <p:spPr>
          <a:xfrm>
            <a:off x="228600" y="152400"/>
            <a:ext cx="6362700" cy="5867400"/>
          </a:xfrm>
          <a:prstGeom prst="rect">
            <a:avLst/>
          </a:prstGeom>
        </p:spPr>
        <p:txBody>
          <a:bodyPr vert="horz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063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http://t0.gstatic.com/images?q=tbn:gCZIJWMUbALGFM:http://kara.allthingsd.com/files/2008/11/yale_logo.png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ideMaster2"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rgbClr val="92D050"/>
            </a:gs>
            <a:gs pos="63000">
              <a:srgbClr val="FFC000"/>
            </a:gs>
            <a:gs pos="100000">
              <a:schemeClr val="accent5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Line 63"/>
          <p:cNvCxnSpPr/>
          <p:nvPr/>
        </p:nvCxnSpPr>
        <p:spPr>
          <a:xfrm>
            <a:off x="76200" y="1447800"/>
            <a:ext cx="8915400" cy="0"/>
          </a:xfrm>
          <a:prstGeom prst="line">
            <a:avLst/>
          </a:prstGeom>
          <a:noFill/>
          <a:ln w="28575">
            <a:solidFill>
              <a:srgbClr val="009796"/>
            </a:solidFill>
            <a:round/>
            <a:headEnd type="oval" w="sm" len="sm"/>
            <a:tailEnd type="oval" w="sm" len="sm"/>
          </a:ln>
        </p:spPr>
      </p:cxnSp>
      <p:cxnSp>
        <p:nvCxnSpPr>
          <p:cNvPr id="4" name="Line 63"/>
          <p:cNvCxnSpPr/>
          <p:nvPr/>
        </p:nvCxnSpPr>
        <p:spPr>
          <a:xfrm>
            <a:off x="209550" y="520699"/>
            <a:ext cx="990600" cy="0"/>
          </a:xfrm>
          <a:prstGeom prst="line">
            <a:avLst/>
          </a:prstGeom>
          <a:noFill/>
          <a:ln w="28575">
            <a:solidFill>
              <a:srgbClr val="009796"/>
            </a:solidFill>
            <a:round/>
            <a:headEnd type="oval" w="sm" len="sm"/>
            <a:tailEnd type="oval" w="sm" len="sm"/>
          </a:ln>
        </p:spPr>
      </p:cxnSp>
      <p:pic>
        <p:nvPicPr>
          <p:cNvPr id="5" name="Picture 149" descr="See full size image"/>
          <p:cNvPicPr>
            <a:picLocks noChangeAspect="1" noChangeArrowheads="1"/>
          </p:cNvPicPr>
          <p:nvPr userDrawn="1"/>
        </p:nvPicPr>
        <p:blipFill>
          <a:blip r:embed="rId13" r:link="rId14"/>
          <a:stretch>
            <a:fillRect/>
          </a:stretch>
        </p:blipFill>
        <p:spPr>
          <a:xfrm>
            <a:off x="396493" y="609600"/>
            <a:ext cx="638557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</p:spPr>
      </p:pic>
      <p:sp>
        <p:nvSpPr>
          <p:cNvPr id="6" name="Rectangle 11"/>
          <p:cNvSpPr/>
          <p:nvPr userDrawn="1"/>
        </p:nvSpPr>
        <p:spPr>
          <a:xfrm>
            <a:off x="76200" y="76200"/>
            <a:ext cx="1219200" cy="1295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/>
          <p:nvPr userDrawn="1"/>
        </p:nvSpPr>
        <p:spPr>
          <a:xfrm>
            <a:off x="1371600" y="76200"/>
            <a:ext cx="7620000" cy="1295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8" name="Line 63"/>
          <p:cNvCxnSpPr/>
          <p:nvPr/>
        </p:nvCxnSpPr>
        <p:spPr>
          <a:xfrm>
            <a:off x="152400" y="6553200"/>
            <a:ext cx="8915400" cy="0"/>
          </a:xfrm>
          <a:prstGeom prst="line">
            <a:avLst/>
          </a:prstGeom>
          <a:noFill/>
          <a:ln w="12700">
            <a:solidFill>
              <a:srgbClr val="575352"/>
            </a:solidFill>
            <a:round/>
            <a:headEnd type="oval" w="sm" len="sm"/>
            <a:tailEnd type="oval" w="sm" len="sm"/>
          </a:ln>
        </p:spPr>
      </p:cxnSp>
      <p:sp>
        <p:nvSpPr>
          <p:cNvPr id="9" name="Rectangle 16"/>
          <p:cNvSpPr/>
          <p:nvPr userDrawn="1"/>
        </p:nvSpPr>
        <p:spPr>
          <a:xfrm>
            <a:off x="118533" y="1507067"/>
            <a:ext cx="8873067" cy="4969933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09550" y="104321"/>
            <a:ext cx="860467" cy="39227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79" r:id="rId9"/>
    <p:sldLayoutId id="2147483682" r:id="rId10"/>
    <p:sldLayoutId id="2147483683" r:id="rId11"/>
  </p:sldLayoutIdLst>
  <p:txStyles>
    <p:titleStyle>
      <a:lvl1pPr lvl="0" algn="ctr" rtl="0">
        <a:spcBef>
          <a:spcPct val="0"/>
        </a:spcBef>
        <a:spcAft>
          <a:spcPct val="0"/>
        </a:spcAft>
        <a:defRPr lang="en-US" sz="1800" b="1" i="1" baseline="0" dirty="0">
          <a:solidFill>
            <a:schemeClr val="tx1"/>
          </a:solidFill>
          <a:latin typeface="Avenir Book"/>
        </a:defRPr>
      </a:lvl1pPr>
      <a:lvl2pPr lvl="1" algn="l" rtl="0">
        <a:spcBef>
          <a:spcPct val="0"/>
        </a:spcBef>
        <a:spcAft>
          <a:spcPct val="0"/>
        </a:spcAft>
        <a:defRPr lang="en-US" sz="4400" dirty="0">
          <a:solidFill>
            <a:srgbClr val="78B3DD"/>
          </a:solidFill>
          <a:latin typeface="Tahoma"/>
        </a:defRPr>
      </a:lvl2pPr>
      <a:lvl3pPr lvl="2" algn="l" rtl="0">
        <a:spcBef>
          <a:spcPct val="0"/>
        </a:spcBef>
        <a:spcAft>
          <a:spcPct val="0"/>
        </a:spcAft>
        <a:defRPr lang="en-US" sz="4400" dirty="0">
          <a:solidFill>
            <a:srgbClr val="78B3DD"/>
          </a:solidFill>
          <a:latin typeface="Tahoma"/>
        </a:defRPr>
      </a:lvl3pPr>
      <a:lvl4pPr lvl="3" algn="l" rtl="0">
        <a:spcBef>
          <a:spcPct val="0"/>
        </a:spcBef>
        <a:spcAft>
          <a:spcPct val="0"/>
        </a:spcAft>
        <a:defRPr lang="en-US" sz="4400" dirty="0">
          <a:solidFill>
            <a:srgbClr val="78B3DD"/>
          </a:solidFill>
          <a:latin typeface="Tahoma"/>
        </a:defRPr>
      </a:lvl4pPr>
      <a:lvl5pPr lvl="4" algn="l" rtl="0">
        <a:spcBef>
          <a:spcPct val="0"/>
        </a:spcBef>
        <a:spcAft>
          <a:spcPct val="0"/>
        </a:spcAft>
        <a:defRPr lang="en-US" sz="4400" dirty="0">
          <a:solidFill>
            <a:srgbClr val="78B3DD"/>
          </a:solidFill>
          <a:latin typeface="Tahoma"/>
        </a:defRPr>
      </a:lvl5pPr>
      <a:lvl6pPr marL="457200" lvl="5" algn="l" rtl="0">
        <a:spcBef>
          <a:spcPct val="0"/>
        </a:spcBef>
        <a:spcAft>
          <a:spcPct val="0"/>
        </a:spcAft>
        <a:defRPr lang="en-US" sz="4400" dirty="0">
          <a:solidFill>
            <a:srgbClr val="78B3DD"/>
          </a:solidFill>
          <a:latin typeface="Tahoma"/>
        </a:defRPr>
      </a:lvl6pPr>
      <a:lvl7pPr marL="914400" lvl="6" algn="l" rtl="0">
        <a:spcBef>
          <a:spcPct val="0"/>
        </a:spcBef>
        <a:spcAft>
          <a:spcPct val="0"/>
        </a:spcAft>
        <a:defRPr lang="en-US" sz="4400" dirty="0">
          <a:solidFill>
            <a:srgbClr val="78B3DD"/>
          </a:solidFill>
          <a:latin typeface="Tahoma"/>
        </a:defRPr>
      </a:lvl7pPr>
      <a:lvl8pPr marL="1371600" lvl="7" algn="l" rtl="0">
        <a:spcBef>
          <a:spcPct val="0"/>
        </a:spcBef>
        <a:spcAft>
          <a:spcPct val="0"/>
        </a:spcAft>
        <a:defRPr lang="en-US" sz="4400" dirty="0">
          <a:solidFill>
            <a:srgbClr val="78B3DD"/>
          </a:solidFill>
          <a:latin typeface="Tahoma"/>
        </a:defRPr>
      </a:lvl8pPr>
      <a:lvl9pPr marL="1828800" lvl="8" algn="l" rtl="0">
        <a:spcBef>
          <a:spcPct val="0"/>
        </a:spcBef>
        <a:spcAft>
          <a:spcPct val="0"/>
        </a:spcAft>
        <a:defRPr lang="en-US" sz="4400" dirty="0">
          <a:solidFill>
            <a:srgbClr val="78B3DD"/>
          </a:solidFill>
          <a:latin typeface="Tahoma"/>
        </a:defRPr>
      </a:lvl9pPr>
    </p:titleStyle>
    <p:bodyStyle>
      <a:lvl1pPr marL="342900" lvl="0" indent="-342900" algn="l" rtl="0">
        <a:spcBef>
          <a:spcPct val="20000"/>
        </a:spcBef>
        <a:spcAft>
          <a:spcPct val="0"/>
        </a:spcAft>
        <a:buChar char="•"/>
        <a:defRPr lang="en-US" sz="3200" dirty="0">
          <a:solidFill>
            <a:srgbClr val="003A7D"/>
          </a:solidFill>
          <a:latin typeface="+mn-lt"/>
        </a:defRPr>
      </a:lvl1pPr>
      <a:lvl2pPr marL="742950" lvl="1" indent="-285750" algn="l" rtl="0">
        <a:spcBef>
          <a:spcPct val="20000"/>
        </a:spcBef>
        <a:spcAft>
          <a:spcPct val="0"/>
        </a:spcAft>
        <a:buChar char="–"/>
        <a:defRPr lang="en-US" sz="2800" dirty="0">
          <a:solidFill>
            <a:schemeClr val="tx1"/>
          </a:solidFill>
          <a:latin typeface="+mn-lt"/>
        </a:defRPr>
      </a:lvl2pPr>
      <a:lvl3pPr marL="1143000" lvl="2" indent="-228600" algn="l" rtl="0">
        <a:spcBef>
          <a:spcPct val="20000"/>
        </a:spcBef>
        <a:spcAft>
          <a:spcPct val="0"/>
        </a:spcAft>
        <a:buChar char="•"/>
        <a:defRPr lang="en-US" sz="2400" dirty="0">
          <a:solidFill>
            <a:schemeClr val="tx1"/>
          </a:solidFill>
          <a:latin typeface="+mn-lt"/>
        </a:defRPr>
      </a:lvl3pPr>
      <a:lvl4pPr marL="1600200" lvl="3" indent="-228600" algn="l" rtl="0">
        <a:spcBef>
          <a:spcPct val="20000"/>
        </a:spcBef>
        <a:spcAft>
          <a:spcPct val="0"/>
        </a:spcAft>
        <a:buChar char="–"/>
        <a:defRPr lang="en-US" sz="2000" dirty="0">
          <a:solidFill>
            <a:schemeClr val="tx1"/>
          </a:solidFill>
          <a:latin typeface="+mn-lt"/>
        </a:defRPr>
      </a:lvl4pPr>
      <a:lvl5pPr marL="2057400" lvl="4" indent="-228600" algn="l" rtl="0">
        <a:spcBef>
          <a:spcPct val="20000"/>
        </a:spcBef>
        <a:spcAft>
          <a:spcPct val="0"/>
        </a:spcAft>
        <a:buChar char="»"/>
        <a:defRPr lang="en-US" sz="2000" dirty="0">
          <a:solidFill>
            <a:schemeClr val="tx1"/>
          </a:solidFill>
          <a:latin typeface="+mn-lt"/>
        </a:defRPr>
      </a:lvl5pPr>
      <a:lvl6pPr marL="2514600" lvl="5" indent="-228600" algn="l" rtl="0">
        <a:spcBef>
          <a:spcPct val="20000"/>
        </a:spcBef>
        <a:spcAft>
          <a:spcPct val="0"/>
        </a:spcAft>
        <a:buChar char="»"/>
        <a:defRPr lang="en-US" sz="2000" dirty="0">
          <a:solidFill>
            <a:schemeClr val="tx1"/>
          </a:solidFill>
          <a:latin typeface="+mn-lt"/>
        </a:defRPr>
      </a:lvl6pPr>
      <a:lvl7pPr marL="2971800" lvl="6" indent="-228600" algn="l" rtl="0">
        <a:spcBef>
          <a:spcPct val="20000"/>
        </a:spcBef>
        <a:spcAft>
          <a:spcPct val="0"/>
        </a:spcAft>
        <a:buChar char="»"/>
        <a:defRPr lang="en-US" sz="2000" dirty="0">
          <a:solidFill>
            <a:schemeClr val="tx1"/>
          </a:solidFill>
          <a:latin typeface="+mn-lt"/>
        </a:defRPr>
      </a:lvl7pPr>
      <a:lvl8pPr marL="3429000" lvl="7" indent="-228600" algn="l" rtl="0">
        <a:spcBef>
          <a:spcPct val="20000"/>
        </a:spcBef>
        <a:spcAft>
          <a:spcPct val="0"/>
        </a:spcAft>
        <a:buChar char="»"/>
        <a:defRPr lang="en-US" sz="2000" dirty="0">
          <a:solidFill>
            <a:schemeClr val="tx1"/>
          </a:solidFill>
          <a:latin typeface="+mn-lt"/>
        </a:defRPr>
      </a:lvl8pPr>
      <a:lvl9pPr marL="3886200" lvl="8" indent="-228600" algn="l" rtl="0">
        <a:spcBef>
          <a:spcPct val="20000"/>
        </a:spcBef>
        <a:spcAft>
          <a:spcPct val="0"/>
        </a:spcAft>
        <a:buChar char="»"/>
        <a:defRPr lang="en-US" sz="2000" dirty="0">
          <a:solidFill>
            <a:schemeClr val="tx1"/>
          </a:solidFill>
          <a:latin typeface="+mn-lt"/>
        </a:defRPr>
      </a:lvl9pPr>
    </p:bodyStyle>
    <p:otherStyle>
      <a:lvl1pPr marL="0" lvl="0" algn="l" rtl="0">
        <a:defRPr lang="en-US" sz="1800" dirty="0">
          <a:solidFill>
            <a:schemeClr val="tx1"/>
          </a:solidFill>
          <a:latin typeface="+mn-lt"/>
        </a:defRPr>
      </a:lvl1pPr>
      <a:lvl2pPr marL="457200" lvl="1" algn="l" rtl="0">
        <a:defRPr lang="en-US" sz="1800" dirty="0">
          <a:solidFill>
            <a:schemeClr val="tx1"/>
          </a:solidFill>
          <a:latin typeface="+mn-lt"/>
        </a:defRPr>
      </a:lvl2pPr>
      <a:lvl3pPr marL="914400" lvl="2" algn="l" rtl="0">
        <a:defRPr lang="en-US" sz="1800" dirty="0">
          <a:solidFill>
            <a:schemeClr val="tx1"/>
          </a:solidFill>
          <a:latin typeface="+mn-lt"/>
        </a:defRPr>
      </a:lvl3pPr>
      <a:lvl4pPr marL="1371600" lvl="3" algn="l" rtl="0">
        <a:defRPr lang="en-US" sz="1800" dirty="0">
          <a:solidFill>
            <a:schemeClr val="tx1"/>
          </a:solidFill>
          <a:latin typeface="+mn-lt"/>
        </a:defRPr>
      </a:lvl4pPr>
      <a:lvl5pPr marL="1828800" lvl="4" algn="l" rtl="0">
        <a:defRPr lang="en-US" sz="1800" dirty="0">
          <a:solidFill>
            <a:schemeClr val="tx1"/>
          </a:solidFill>
          <a:latin typeface="+mn-lt"/>
        </a:defRPr>
      </a:lvl5pPr>
      <a:lvl6pPr marL="2286000" lvl="5" algn="l" rtl="0">
        <a:defRPr lang="en-US" sz="1800" dirty="0">
          <a:solidFill>
            <a:schemeClr val="tx1"/>
          </a:solidFill>
          <a:latin typeface="+mn-lt"/>
        </a:defRPr>
      </a:lvl6pPr>
      <a:lvl7pPr marL="2743200" lvl="6" algn="l" rtl="0">
        <a:defRPr lang="en-US" sz="1800" dirty="0">
          <a:solidFill>
            <a:schemeClr val="tx1"/>
          </a:solidFill>
          <a:latin typeface="+mn-lt"/>
        </a:defRPr>
      </a:lvl7pPr>
      <a:lvl8pPr marL="3200400" lvl="7" algn="l" rtl="0">
        <a:defRPr lang="en-US" sz="1800" dirty="0">
          <a:solidFill>
            <a:schemeClr val="tx1"/>
          </a:solidFill>
          <a:latin typeface="+mn-lt"/>
        </a:defRPr>
      </a:lvl8pPr>
      <a:lvl9pPr marL="3657600" lvl="8" algn="l" rtl="0">
        <a:defRPr lang="en-US" sz="1800" dirty="0">
          <a:solidFill>
            <a:schemeClr val="tx1"/>
          </a:solidFill>
          <a:latin typeface="+mn-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http://t0.gstatic.com/images?q=tbn:gCZIJWMUbALGFM:http://kara.allthingsd.com/files/2008/11/yale_logo.pn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9.xml"/><Relationship Id="rId4" Type="http://schemas.microsoft.com/office/2007/relationships/hdphoto" Target="../media/hdphoto16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uturemedicine.com/doi/full/10.2217/rme.11.28#ref-23" TargetMode="External"/><Relationship Id="rId2" Type="http://schemas.openxmlformats.org/officeDocument/2006/relationships/hyperlink" Target="https://www.futuremedicine.com/doi/full/10.2217/rme.11.28#ref-21 ref-22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futuremedicine.com/doi/full/10.2217/rme.11.28#ref-25" TargetMode="External"/><Relationship Id="rId5" Type="http://schemas.openxmlformats.org/officeDocument/2006/relationships/hyperlink" Target="https://www.futuremedicine.com/doi/full/10.2217/rme.11.28#ref-105" TargetMode="External"/><Relationship Id="rId4" Type="http://schemas.openxmlformats.org/officeDocument/2006/relationships/hyperlink" Target="https://www.futuremedicine.com/doi/full/10.2217/rme.11.28#ref-24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uturemedicine.com/doi/full/10.2217/rme.11.28#ref-23" TargetMode="External"/><Relationship Id="rId7" Type="http://schemas.openxmlformats.org/officeDocument/2006/relationships/image" Target="../media/image18.emf"/><Relationship Id="rId2" Type="http://schemas.openxmlformats.org/officeDocument/2006/relationships/hyperlink" Target="https://www.futuremedicine.com/doi/full/10.2217/rme.11.28#ref-21 ref-22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futuremedicine.com/doi/full/10.2217/rme.11.28#ref-25" TargetMode="External"/><Relationship Id="rId5" Type="http://schemas.openxmlformats.org/officeDocument/2006/relationships/hyperlink" Target="https://www.futuremedicine.com/doi/full/10.2217/rme.11.28#ref-105" TargetMode="External"/><Relationship Id="rId4" Type="http://schemas.openxmlformats.org/officeDocument/2006/relationships/hyperlink" Target="https://www.futuremedicine.com/doi/full/10.2217/rme.11.28#ref-24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7.wdp"/><Relationship Id="rId18" Type="http://schemas.microsoft.com/office/2007/relationships/hdphoto" Target="../media/hdphoto12.wdp"/><Relationship Id="rId3" Type="http://schemas.openxmlformats.org/officeDocument/2006/relationships/image" Target="../media/image7.png"/><Relationship Id="rId21" Type="http://schemas.openxmlformats.org/officeDocument/2006/relationships/image" Target="../media/image11.png"/><Relationship Id="rId7" Type="http://schemas.openxmlformats.org/officeDocument/2006/relationships/image" Target="../media/image9.png"/><Relationship Id="rId12" Type="http://schemas.microsoft.com/office/2007/relationships/hdphoto" Target="../media/hdphoto6.wdp"/><Relationship Id="rId17" Type="http://schemas.microsoft.com/office/2007/relationships/hdphoto" Target="../media/hdphoto11.wdp"/><Relationship Id="rId2" Type="http://schemas.openxmlformats.org/officeDocument/2006/relationships/notesSlide" Target="../notesSlides/notesSlide5.xml"/><Relationship Id="rId16" Type="http://schemas.microsoft.com/office/2007/relationships/hdphoto" Target="../media/hdphoto10.wdp"/><Relationship Id="rId20" Type="http://schemas.microsoft.com/office/2007/relationships/hdphoto" Target="../media/hdphoto14.wdp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5.wdp"/><Relationship Id="rId5" Type="http://schemas.openxmlformats.org/officeDocument/2006/relationships/image" Target="../media/image8.png"/><Relationship Id="rId15" Type="http://schemas.microsoft.com/office/2007/relationships/hdphoto" Target="../media/hdphoto9.wdp"/><Relationship Id="rId10" Type="http://schemas.microsoft.com/office/2007/relationships/hdphoto" Target="../media/hdphoto4.wdp"/><Relationship Id="rId19" Type="http://schemas.microsoft.com/office/2007/relationships/hdphoto" Target="../media/hdphoto13.wdp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microsoft.com/office/2007/relationships/hdphoto" Target="../media/hdphoto8.wdp"/><Relationship Id="rId22" Type="http://schemas.microsoft.com/office/2007/relationships/hdphoto" Target="../media/hdphoto1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/>
          <p:nvPr/>
        </p:nvSpPr>
        <p:spPr>
          <a:xfrm>
            <a:off x="90151" y="5005197"/>
            <a:ext cx="8724900" cy="861774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/>
          <a:p>
            <a:pPr algn="ctr"/>
            <a:r>
              <a:rPr lang="en-US" sz="1600" b="1" i="1" u="sng" dirty="0">
                <a:latin typeface="+mn-lt"/>
              </a:rPr>
              <a:t>Tarek Fahmy (Biomedical Engineering)</a:t>
            </a:r>
          </a:p>
          <a:p>
            <a:pPr algn="ctr"/>
            <a:r>
              <a:rPr lang="en-US" sz="1600" b="1" i="1" u="sng" dirty="0">
                <a:latin typeface="+mn-lt"/>
              </a:rPr>
              <a:t>Venture Associate:  Richard Andersson (Yale Ventures)</a:t>
            </a:r>
          </a:p>
          <a:p>
            <a:pPr algn="ctr"/>
            <a:endParaRPr lang="en-US" sz="1800" b="1" i="1" u="sng" dirty="0">
              <a:latin typeface="+mn-lt"/>
            </a:endParaRPr>
          </a:p>
        </p:txBody>
      </p:sp>
      <p:pic>
        <p:nvPicPr>
          <p:cNvPr id="4" name="Picture 7" descr="See full size image"/>
          <p:cNvPicPr>
            <a:picLocks noChangeAspect="1" noChangeArrowheads="1"/>
          </p:cNvPicPr>
          <p:nvPr/>
        </p:nvPicPr>
        <p:blipFill>
          <a:blip r:embed="rId3" r:link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916" y="5156457"/>
            <a:ext cx="1062567" cy="1141180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5" name="Rectangle 23"/>
          <p:cNvSpPr/>
          <p:nvPr/>
        </p:nvSpPr>
        <p:spPr>
          <a:xfrm>
            <a:off x="137605" y="1498687"/>
            <a:ext cx="8724900" cy="4798950"/>
          </a:xfrm>
          <a:prstGeom prst="rect">
            <a:avLst/>
          </a:prstGeom>
          <a:noFill/>
          <a:ln w="44450" cap="rnd">
            <a:gradFill rotWithShape="1">
              <a:gsLst>
                <a:gs pos="54000">
                  <a:srgbClr val="009796"/>
                </a:gs>
                <a:gs pos="17000">
                  <a:srgbClr val="FF0000"/>
                </a:gs>
              </a:gsLst>
              <a:path path="shape"/>
            </a:gradFill>
            <a:beve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97" y="110053"/>
            <a:ext cx="1321653" cy="1266839"/>
          </a:xfrm>
          <a:prstGeom prst="rect">
            <a:avLst/>
          </a:prstGeom>
        </p:spPr>
      </p:pic>
      <p:sp>
        <p:nvSpPr>
          <p:cNvPr id="8" name="TextBox 4"/>
          <p:cNvSpPr txBox="1"/>
          <p:nvPr/>
        </p:nvSpPr>
        <p:spPr>
          <a:xfrm>
            <a:off x="-92471" y="304801"/>
            <a:ext cx="8601405" cy="3508653"/>
          </a:xfrm>
          <a:prstGeom prst="rect">
            <a:avLst/>
          </a:prstGeom>
          <a:noFill/>
          <a:ln w="3175" cmpd="dbl">
            <a:noFill/>
          </a:ln>
        </p:spPr>
        <p:txBody>
          <a:bodyPr vert="horz" wrap="square" rtlCol="0" anchor="t">
            <a:spAutoFit/>
          </a:bodyPr>
          <a:lstStyle/>
          <a:p>
            <a:pPr algn="ctr"/>
            <a:endParaRPr dirty="0"/>
          </a:p>
          <a:p>
            <a:r>
              <a:rPr lang="en-US" sz="4400" b="1" spc="660" dirty="0">
                <a:solidFill>
                  <a:srgbClr val="009796"/>
                </a:solidFill>
                <a:latin typeface="Al Bayan Plain"/>
              </a:rPr>
              <a:t>  </a:t>
            </a:r>
            <a:r>
              <a:rPr lang="en-US" sz="3200" b="1" i="1" dirty="0">
                <a:solidFill>
                  <a:srgbClr val="FF0000"/>
                </a:solidFill>
                <a:latin typeface="Optima"/>
              </a:rPr>
              <a:t>R</a:t>
            </a:r>
            <a:r>
              <a:rPr lang="en-US" sz="3200" b="1" i="1" dirty="0">
                <a:solidFill>
                  <a:srgbClr val="C00000"/>
                </a:solidFill>
                <a:latin typeface="Optima"/>
              </a:rPr>
              <a:t>E</a:t>
            </a:r>
            <a:r>
              <a:rPr lang="en-US" sz="3200" b="1" i="1" baseline="30000" dirty="0">
                <a:solidFill>
                  <a:srgbClr val="009796"/>
                </a:solidFill>
                <a:latin typeface="Optima"/>
              </a:rPr>
              <a:t>3</a:t>
            </a:r>
            <a:r>
              <a:rPr lang="en-US" sz="3200" b="1" spc="660" baseline="30000" dirty="0">
                <a:solidFill>
                  <a:srgbClr val="009796"/>
                </a:solidFill>
                <a:latin typeface="Optima"/>
              </a:rPr>
              <a:t> </a:t>
            </a:r>
            <a:r>
              <a:rPr lang="en-US" sz="3200" b="1" spc="660" dirty="0">
                <a:solidFill>
                  <a:srgbClr val="009796"/>
                </a:solidFill>
                <a:latin typeface="Optima"/>
              </a:rPr>
              <a:t> </a:t>
            </a:r>
            <a:r>
              <a:rPr lang="en-US" sz="3200" b="1" spc="300" dirty="0">
                <a:solidFill>
                  <a:srgbClr val="009796"/>
                </a:solidFill>
                <a:latin typeface="Optima"/>
              </a:rPr>
              <a:t>MMUNE</a:t>
            </a:r>
            <a:r>
              <a:rPr lang="en-US" sz="3200" b="1" spc="400" dirty="0">
                <a:solidFill>
                  <a:srgbClr val="009796"/>
                </a:solidFill>
                <a:latin typeface="Optima"/>
              </a:rPr>
              <a:t>, </a:t>
            </a:r>
            <a:r>
              <a:rPr lang="en-US" sz="1400" b="1" spc="400" dirty="0">
                <a:solidFill>
                  <a:srgbClr val="009796"/>
                </a:solidFill>
                <a:latin typeface="Optima"/>
              </a:rPr>
              <a:t>INC</a:t>
            </a:r>
          </a:p>
          <a:p>
            <a:endParaRPr lang="en-US" sz="1800" b="1" u="sng" dirty="0">
              <a:solidFill>
                <a:schemeClr val="bg2"/>
              </a:solidFill>
              <a:latin typeface="Garamond"/>
            </a:endParaRPr>
          </a:p>
          <a:p>
            <a:pPr algn="ctr"/>
            <a:r>
              <a:rPr lang="en-US" sz="4400" b="1" i="1" u="sng" dirty="0">
                <a:solidFill>
                  <a:srgbClr val="FF0000"/>
                </a:solidFill>
                <a:latin typeface="Optima"/>
              </a:rPr>
              <a:t>R </a:t>
            </a:r>
            <a:r>
              <a:rPr lang="en-US" sz="4400" b="1" i="1" u="sng" dirty="0">
                <a:solidFill>
                  <a:srgbClr val="C00000"/>
                </a:solidFill>
                <a:latin typeface="Optima"/>
              </a:rPr>
              <a:t>E </a:t>
            </a:r>
            <a:r>
              <a:rPr lang="en-US" sz="4400" b="1" i="1" u="sng" baseline="30000" dirty="0">
                <a:solidFill>
                  <a:srgbClr val="009796"/>
                </a:solidFill>
                <a:latin typeface="Optima"/>
              </a:rPr>
              <a:t>3 </a:t>
            </a:r>
            <a:r>
              <a:rPr lang="en-US" sz="4400" b="1" i="1" u="sng" dirty="0">
                <a:solidFill>
                  <a:srgbClr val="009796"/>
                </a:solidFill>
                <a:latin typeface="Optima"/>
              </a:rPr>
              <a:t>MMUNE. All in One. </a:t>
            </a:r>
            <a:endParaRPr lang="en-US" sz="4400" b="1" i="1" u="sng" baseline="30000" dirty="0">
              <a:solidFill>
                <a:srgbClr val="009796"/>
              </a:solidFill>
              <a:latin typeface="Optima"/>
            </a:endParaRPr>
          </a:p>
          <a:p>
            <a:pPr algn="ctr"/>
            <a:endParaRPr lang="en-US" b="1" i="1" dirty="0">
              <a:solidFill>
                <a:srgbClr val="009796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pPr algn="ctr"/>
            <a:r>
              <a:rPr lang="en-US" b="1" i="1" dirty="0">
                <a:solidFill>
                  <a:srgbClr val="009796"/>
                </a:solidFill>
                <a:latin typeface="Avenir Next" charset="0"/>
                <a:ea typeface="Avenir Next" charset="0"/>
                <a:cs typeface="Avenir Next" charset="0"/>
              </a:rPr>
              <a:t>T CELL IMMUNOTHERAPY WITHOUT GENETIC ENGINEERING</a:t>
            </a:r>
            <a:endParaRPr lang="en-US" sz="2000" b="1" i="1" dirty="0">
              <a:solidFill>
                <a:srgbClr val="009796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pPr algn="ctr"/>
            <a:endParaRPr lang="en-US" sz="2000" b="1" i="1" cap="all" dirty="0">
              <a:solidFill>
                <a:srgbClr val="009796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1361883" y="4114800"/>
            <a:ext cx="6515100" cy="0"/>
          </a:xfrm>
          <a:prstGeom prst="line">
            <a:avLst/>
          </a:prstGeom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61000">
                  <a:srgbClr val="92D050"/>
                </a:gs>
                <a:gs pos="63000">
                  <a:srgbClr val="FFC0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7" descr="See full size image"/>
          <p:cNvPicPr>
            <a:picLocks noChangeAspect="1" noChangeArrowheads="1"/>
          </p:cNvPicPr>
          <p:nvPr/>
        </p:nvPicPr>
        <p:blipFill>
          <a:blip r:embed="rId3" r:link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76983" y="5123800"/>
            <a:ext cx="1062567" cy="114118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295400" y="0"/>
            <a:ext cx="7648073" cy="107721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3200" b="1" i="1" u="sng" dirty="0">
                <a:solidFill>
                  <a:srgbClr val="FF0000"/>
                </a:solidFill>
                <a:latin typeface="Optima"/>
              </a:rPr>
              <a:t>R </a:t>
            </a:r>
            <a:r>
              <a:rPr lang="en-US" sz="3200" b="1" i="1" u="sng" dirty="0">
                <a:solidFill>
                  <a:srgbClr val="C00000"/>
                </a:solidFill>
                <a:latin typeface="Optima"/>
              </a:rPr>
              <a:t>E</a:t>
            </a:r>
            <a:r>
              <a:rPr lang="en-US" sz="3200" b="1" i="1" u="sng" baseline="30000" dirty="0">
                <a:solidFill>
                  <a:srgbClr val="009796"/>
                </a:solidFill>
                <a:latin typeface="Optima"/>
              </a:rPr>
              <a:t>3</a:t>
            </a:r>
            <a:r>
              <a:rPr lang="en-US" sz="3200" b="1" i="1" u="sng" dirty="0">
                <a:solidFill>
                  <a:srgbClr val="009796"/>
                </a:solidFill>
                <a:latin typeface="Optima"/>
              </a:rPr>
              <a:t>MMUNE</a:t>
            </a:r>
            <a:r>
              <a:rPr lang="en-US" sz="3200" b="1" i="1" baseline="30000" dirty="0">
                <a:solidFill>
                  <a:srgbClr val="009796"/>
                </a:solidFill>
                <a:latin typeface="Optima"/>
              </a:rPr>
              <a:t>.</a:t>
            </a:r>
            <a:r>
              <a:rPr lang="en-US" sz="3200" b="1" i="1" dirty="0">
                <a:solidFill>
                  <a:srgbClr val="009796"/>
                </a:solidFill>
                <a:latin typeface="Optima"/>
              </a:rPr>
              <a:t>  All in One. </a:t>
            </a:r>
          </a:p>
          <a:p>
            <a:pPr algn="ctr"/>
            <a:r>
              <a:rPr lang="en-US" sz="3200" b="1" dirty="0">
                <a:latin typeface="Avenir Book" charset="0"/>
                <a:ea typeface="Avenir Book" charset="0"/>
                <a:cs typeface="Avenir Book" charset="0"/>
              </a:rPr>
              <a:t>FINAL CLINICAL DEVICE.</a:t>
            </a:r>
            <a:endParaRPr lang="en-US" sz="3200" b="1" i="1" dirty="0">
              <a:latin typeface="Times New Roman"/>
            </a:endParaRPr>
          </a:p>
        </p:txBody>
      </p:sp>
      <p:sp>
        <p:nvSpPr>
          <p:cNvPr id="34" name="Can 33"/>
          <p:cNvSpPr/>
          <p:nvPr/>
        </p:nvSpPr>
        <p:spPr>
          <a:xfrm rot="288586">
            <a:off x="7578672" y="4509997"/>
            <a:ext cx="374209" cy="847515"/>
          </a:xfrm>
          <a:prstGeom prst="can">
            <a:avLst/>
          </a:prstGeom>
          <a:pattFill prst="smGrid">
            <a:fgClr>
              <a:srgbClr val="FFC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/>
          <a:srcRect l="9115" t="4687"/>
          <a:stretch/>
        </p:blipFill>
        <p:spPr>
          <a:xfrm>
            <a:off x="1295400" y="1752600"/>
            <a:ext cx="6844628" cy="4648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AE6EDC-07FD-3824-EA9B-C37A62FB8E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34" b="87671" l="3030" r="97980">
                        <a14:foregroundMark x1="11616" y1="43151" x2="11616" y2="43151"/>
                        <a14:foregroundMark x1="12121" y1="43151" x2="27020" y2="49315"/>
                        <a14:foregroundMark x1="85101" y1="56849" x2="69444" y2="23973"/>
                        <a14:foregroundMark x1="69444" y1="23973" x2="65404" y2="27397"/>
                        <a14:foregroundMark x1="6818" y1="15753" x2="6061" y2="68493"/>
                        <a14:foregroundMark x1="6061" y1="68493" x2="24495" y2="84247"/>
                        <a14:foregroundMark x1="24495" y1="84247" x2="32323" y2="32877"/>
                        <a14:foregroundMark x1="32323" y1="32877" x2="14141" y2="15753"/>
                        <a14:foregroundMark x1="14141" y1="15753" x2="8081" y2="14384"/>
                        <a14:foregroundMark x1="63636" y1="17808" x2="83333" y2="25342"/>
                        <a14:foregroundMark x1="83333" y1="25342" x2="93182" y2="69863"/>
                        <a14:foregroundMark x1="93182" y1="69863" x2="72980" y2="84247"/>
                        <a14:foregroundMark x1="72980" y1="84247" x2="65657" y2="72603"/>
                        <a14:foregroundMark x1="89141" y1="15753" x2="97980" y2="78082"/>
                        <a14:foregroundMark x1="29798" y1="21233" x2="11111" y2="10274"/>
                        <a14:foregroundMark x1="11111" y1="10274" x2="11111" y2="10274"/>
                        <a14:foregroundMark x1="3030" y1="18493" x2="4040" y2="63699"/>
                      </a14:backgroundRemoval>
                    </a14:imgEffect>
                  </a14:imgLayer>
                </a14:imgProps>
              </a:ext>
            </a:extLst>
          </a:blip>
          <a:srcRect b="14702"/>
          <a:stretch/>
        </p:blipFill>
        <p:spPr>
          <a:xfrm rot="5400000">
            <a:off x="7072251" y="4673355"/>
            <a:ext cx="1059920" cy="552411"/>
          </a:xfrm>
          <a:prstGeom prst="rect">
            <a:avLst/>
          </a:prstGeom>
          <a:scene3d>
            <a:camera prst="orthographicFront">
              <a:rot lat="420000" lon="12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286090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295400" y="0"/>
            <a:ext cx="7648073" cy="132343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3200" b="1" i="1" u="sng" dirty="0">
                <a:solidFill>
                  <a:srgbClr val="FF0000"/>
                </a:solidFill>
                <a:latin typeface="Optima"/>
              </a:rPr>
              <a:t>R </a:t>
            </a:r>
            <a:r>
              <a:rPr lang="en-US" sz="3200" b="1" i="1" u="sng" dirty="0">
                <a:solidFill>
                  <a:srgbClr val="C00000"/>
                </a:solidFill>
                <a:latin typeface="Optima"/>
              </a:rPr>
              <a:t>E</a:t>
            </a:r>
            <a:r>
              <a:rPr lang="en-US" sz="3200" b="1" i="1" u="sng" baseline="30000" dirty="0">
                <a:solidFill>
                  <a:srgbClr val="009796"/>
                </a:solidFill>
                <a:latin typeface="Optima"/>
              </a:rPr>
              <a:t>3</a:t>
            </a:r>
            <a:r>
              <a:rPr lang="en-US" sz="3200" b="1" i="1" u="sng" dirty="0">
                <a:solidFill>
                  <a:srgbClr val="009796"/>
                </a:solidFill>
                <a:latin typeface="Optima"/>
              </a:rPr>
              <a:t>MMUNE</a:t>
            </a:r>
            <a:r>
              <a:rPr lang="en-US" sz="3200" b="1" i="1" baseline="30000" dirty="0">
                <a:solidFill>
                  <a:srgbClr val="009796"/>
                </a:solidFill>
                <a:latin typeface="Optima"/>
              </a:rPr>
              <a:t>.</a:t>
            </a:r>
            <a:r>
              <a:rPr lang="en-US" sz="3200" b="1" i="1" dirty="0">
                <a:solidFill>
                  <a:srgbClr val="009796"/>
                </a:solidFill>
                <a:latin typeface="Optima"/>
              </a:rPr>
              <a:t>  All in One.</a:t>
            </a:r>
          </a:p>
          <a:p>
            <a:pPr algn="ctr"/>
            <a:r>
              <a:rPr lang="en-US" b="1" i="1" dirty="0">
                <a:solidFill>
                  <a:srgbClr val="009796"/>
                </a:solidFill>
                <a:latin typeface="Optima"/>
              </a:rPr>
              <a:t>Only Three Steps</a:t>
            </a:r>
          </a:p>
          <a:p>
            <a:pPr algn="ctr"/>
            <a:r>
              <a:rPr lang="en-US" b="1" i="1" dirty="0">
                <a:solidFill>
                  <a:srgbClr val="009796"/>
                </a:solidFill>
                <a:latin typeface="Optima"/>
              </a:rPr>
              <a:t>Faster, More Potent T cells </a:t>
            </a:r>
          </a:p>
        </p:txBody>
      </p:sp>
      <p:sp>
        <p:nvSpPr>
          <p:cNvPr id="34" name="Can 33"/>
          <p:cNvSpPr/>
          <p:nvPr/>
        </p:nvSpPr>
        <p:spPr>
          <a:xfrm rot="288586">
            <a:off x="7578672" y="4509997"/>
            <a:ext cx="374209" cy="847515"/>
          </a:xfrm>
          <a:prstGeom prst="can">
            <a:avLst/>
          </a:prstGeom>
          <a:pattFill prst="smGrid">
            <a:fgClr>
              <a:srgbClr val="FFC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AE6EDC-07FD-3824-EA9B-C37A62FB8E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34" b="87671" l="3030" r="97980">
                        <a14:foregroundMark x1="11616" y1="43151" x2="11616" y2="43151"/>
                        <a14:foregroundMark x1="12121" y1="43151" x2="27020" y2="49315"/>
                        <a14:foregroundMark x1="85101" y1="56849" x2="69444" y2="23973"/>
                        <a14:foregroundMark x1="69444" y1="23973" x2="65404" y2="27397"/>
                        <a14:foregroundMark x1="6818" y1="15753" x2="6061" y2="68493"/>
                        <a14:foregroundMark x1="6061" y1="68493" x2="24495" y2="84247"/>
                        <a14:foregroundMark x1="24495" y1="84247" x2="32323" y2="32877"/>
                        <a14:foregroundMark x1="32323" y1="32877" x2="14141" y2="15753"/>
                        <a14:foregroundMark x1="14141" y1="15753" x2="8081" y2="14384"/>
                        <a14:foregroundMark x1="63636" y1="17808" x2="83333" y2="25342"/>
                        <a14:foregroundMark x1="83333" y1="25342" x2="93182" y2="69863"/>
                        <a14:foregroundMark x1="93182" y1="69863" x2="72980" y2="84247"/>
                        <a14:foregroundMark x1="72980" y1="84247" x2="65657" y2="72603"/>
                        <a14:foregroundMark x1="89141" y1="15753" x2="97980" y2="78082"/>
                        <a14:foregroundMark x1="29798" y1="21233" x2="11111" y2="10274"/>
                        <a14:foregroundMark x1="11111" y1="10274" x2="11111" y2="10274"/>
                        <a14:foregroundMark x1="3030" y1="18493" x2="4040" y2="63699"/>
                      </a14:backgroundRemoval>
                    </a14:imgEffect>
                  </a14:imgLayer>
                </a14:imgProps>
              </a:ext>
            </a:extLst>
          </a:blip>
          <a:srcRect b="14702"/>
          <a:stretch/>
        </p:blipFill>
        <p:spPr>
          <a:xfrm rot="5400000">
            <a:off x="7072251" y="4673355"/>
            <a:ext cx="1059920" cy="552411"/>
          </a:xfrm>
          <a:prstGeom prst="rect">
            <a:avLst/>
          </a:prstGeom>
          <a:scene3d>
            <a:camera prst="orthographicFront">
              <a:rot lat="420000" lon="1200000" rev="0"/>
            </a:camera>
            <a:lightRig rig="threePt" dir="t"/>
          </a:scene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3C3C4B-A38D-92EF-3DA3-7BB2F6F41E03}"/>
              </a:ext>
            </a:extLst>
          </p:cNvPr>
          <p:cNvSpPr txBox="1"/>
          <p:nvPr/>
        </p:nvSpPr>
        <p:spPr>
          <a:xfrm>
            <a:off x="-990600" y="-924647"/>
            <a:ext cx="9172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Bill;  this is reserved for questions.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20903E-BD6D-8A28-51A0-1C33A14DE9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583"/>
          <a:stretch/>
        </p:blipFill>
        <p:spPr>
          <a:xfrm>
            <a:off x="2667000" y="1812493"/>
            <a:ext cx="6129957" cy="40396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1FC23BC-E4AB-18E5-3CD0-AC6881C9FC82}"/>
              </a:ext>
            </a:extLst>
          </p:cNvPr>
          <p:cNvSpPr/>
          <p:nvPr/>
        </p:nvSpPr>
        <p:spPr>
          <a:xfrm>
            <a:off x="2696817" y="1820904"/>
            <a:ext cx="1828800" cy="617495"/>
          </a:xfrm>
          <a:prstGeom prst="rect">
            <a:avLst/>
          </a:prstGeom>
          <a:solidFill>
            <a:srgbClr val="BCE0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050812-A2F2-3DEC-BA8A-D0E4F3DCD00C}"/>
              </a:ext>
            </a:extLst>
          </p:cNvPr>
          <p:cNvSpPr txBox="1"/>
          <p:nvPr/>
        </p:nvSpPr>
        <p:spPr>
          <a:xfrm>
            <a:off x="2667000" y="1933518"/>
            <a:ext cx="3237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omic Sans MS" panose="030F0902030302020204" pitchFamily="66" charset="0"/>
              </a:rPr>
              <a:t>Three Step Process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4783D9-B84D-216A-569F-1EB8C20EDB8C}"/>
              </a:ext>
            </a:extLst>
          </p:cNvPr>
          <p:cNvSpPr txBox="1"/>
          <p:nvPr/>
        </p:nvSpPr>
        <p:spPr>
          <a:xfrm>
            <a:off x="347043" y="1820904"/>
            <a:ext cx="23265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Comic Sans MS" panose="030F0902030302020204" pitchFamily="66" charset="0"/>
              </a:rPr>
              <a:t>RE</a:t>
            </a:r>
            <a:r>
              <a:rPr lang="en-US" u="sng" baseline="30000" dirty="0">
                <a:latin typeface="Comic Sans MS" panose="030F0902030302020204" pitchFamily="66" charset="0"/>
              </a:rPr>
              <a:t>3</a:t>
            </a:r>
            <a:r>
              <a:rPr lang="en-US" u="sng" dirty="0">
                <a:latin typeface="Comic Sans MS" panose="030F0902030302020204" pitchFamily="66" charset="0"/>
              </a:rPr>
              <a:t>MMUNE</a:t>
            </a:r>
          </a:p>
          <a:p>
            <a:r>
              <a:rPr lang="en-US" u="sng" dirty="0">
                <a:latin typeface="Comic Sans MS" panose="030F0902030302020204" pitchFamily="66" charset="0"/>
              </a:rPr>
              <a:t>Process:</a:t>
            </a:r>
          </a:p>
          <a:p>
            <a:endParaRPr lang="en-US" dirty="0">
              <a:latin typeface="Comic Sans MS" panose="030F0902030302020204" pitchFamily="66" charset="0"/>
            </a:endParaRPr>
          </a:p>
          <a:p>
            <a:r>
              <a:rPr lang="en-US" dirty="0">
                <a:latin typeface="Comic Sans MS" panose="030F0902030302020204" pitchFamily="66" charset="0"/>
              </a:rPr>
              <a:t>1.  Extract</a:t>
            </a:r>
          </a:p>
          <a:p>
            <a:r>
              <a:rPr lang="en-US" dirty="0">
                <a:latin typeface="Comic Sans MS" panose="030F0902030302020204" pitchFamily="66" charset="0"/>
              </a:rPr>
              <a:t>2.  Expand</a:t>
            </a:r>
          </a:p>
          <a:p>
            <a:r>
              <a:rPr lang="en-US" dirty="0">
                <a:latin typeface="Comic Sans MS" panose="030F0902030302020204" pitchFamily="66" charset="0"/>
              </a:rPr>
              <a:t>3.  Reinfuse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ED507A-BD84-B715-BA19-BCA288D535AE}"/>
              </a:ext>
            </a:extLst>
          </p:cNvPr>
          <p:cNvSpPr/>
          <p:nvPr/>
        </p:nvSpPr>
        <p:spPr>
          <a:xfrm>
            <a:off x="3612416" y="4803462"/>
            <a:ext cx="2483584" cy="987738"/>
          </a:xfrm>
          <a:prstGeom prst="rect">
            <a:avLst/>
          </a:prstGeom>
          <a:solidFill>
            <a:srgbClr val="BCE0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AED574-1440-51A5-B275-08E272924AF3}"/>
              </a:ext>
            </a:extLst>
          </p:cNvPr>
          <p:cNvSpPr/>
          <p:nvPr/>
        </p:nvSpPr>
        <p:spPr>
          <a:xfrm>
            <a:off x="6648405" y="4518094"/>
            <a:ext cx="2138403" cy="1147757"/>
          </a:xfrm>
          <a:prstGeom prst="rect">
            <a:avLst/>
          </a:prstGeom>
          <a:solidFill>
            <a:srgbClr val="BCE0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10DC7C-54B3-C037-D2C1-C17C00F5C846}"/>
              </a:ext>
            </a:extLst>
          </p:cNvPr>
          <p:cNvSpPr txBox="1"/>
          <p:nvPr/>
        </p:nvSpPr>
        <p:spPr>
          <a:xfrm>
            <a:off x="3852270" y="5027657"/>
            <a:ext cx="3688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omic Sans MS" panose="030F0902030302020204" pitchFamily="66" charset="0"/>
              </a:rPr>
              <a:t>Incubate Expansion unit (3 days)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A55AC25-FF05-E824-7C22-E4EA8292F66A}"/>
              </a:ext>
            </a:extLst>
          </p:cNvPr>
          <p:cNvCxnSpPr/>
          <p:nvPr/>
        </p:nvCxnSpPr>
        <p:spPr>
          <a:xfrm>
            <a:off x="4648200" y="4419600"/>
            <a:ext cx="2677805" cy="5141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1F2D10-C7A4-2ADF-5D62-549192DC0CF0}"/>
              </a:ext>
            </a:extLst>
          </p:cNvPr>
          <p:cNvSpPr txBox="1"/>
          <p:nvPr/>
        </p:nvSpPr>
        <p:spPr>
          <a:xfrm>
            <a:off x="7345544" y="3040689"/>
            <a:ext cx="10657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omic Sans MS" panose="030F0902030302020204" pitchFamily="66" charset="0"/>
              </a:rPr>
              <a:t>Inject </a:t>
            </a:r>
            <a:r>
              <a:rPr lang="en-US" sz="1800" dirty="0" err="1">
                <a:latin typeface="Comic Sans MS" panose="030F0902030302020204" pitchFamily="66" charset="0"/>
              </a:rPr>
              <a:t>contentback</a:t>
            </a:r>
            <a:r>
              <a:rPr lang="en-US" sz="1800" dirty="0">
                <a:latin typeface="Comic Sans MS" panose="030F0902030302020204" pitchFamily="66" charset="0"/>
              </a:rPr>
              <a:t> to patient</a:t>
            </a:r>
          </a:p>
        </p:txBody>
      </p:sp>
    </p:spTree>
    <p:extLst>
      <p:ext uri="{BB962C8B-B14F-4D97-AF65-F5344CB8AC3E}">
        <p14:creationId xmlns:p14="http://schemas.microsoft.com/office/powerpoint/2010/main" val="3071214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377950" y="152400"/>
            <a:ext cx="7766050" cy="690563"/>
          </a:xfrm>
          <a:prstGeom prst="rect">
            <a:avLst/>
          </a:prstGeom>
        </p:spPr>
        <p:txBody>
          <a:bodyPr vert="horz" rtlCol="0"/>
          <a:lstStyle/>
          <a:p>
            <a:r>
              <a:rPr lang="en-US" sz="2800" b="0" u="sng" dirty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</a:rPr>
              <a:t>R </a:t>
            </a:r>
            <a:r>
              <a:rPr lang="en-US" sz="2800" b="0" u="sng" dirty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E</a:t>
            </a:r>
            <a:r>
              <a:rPr lang="en-US" sz="2800" b="0" u="sng" baseline="30000" dirty="0">
                <a:solidFill>
                  <a:srgbClr val="009796"/>
                </a:solidFill>
                <a:latin typeface="Avenir Next" charset="0"/>
                <a:ea typeface="Avenir Next" charset="0"/>
                <a:cs typeface="Avenir Next" charset="0"/>
              </a:rPr>
              <a:t>3</a:t>
            </a:r>
            <a:r>
              <a:rPr lang="en-US" sz="2800" b="0" u="sng" dirty="0">
                <a:solidFill>
                  <a:srgbClr val="009796"/>
                </a:solidFill>
                <a:latin typeface="Avenir Next" charset="0"/>
                <a:ea typeface="Avenir Next" charset="0"/>
                <a:cs typeface="Avenir Next" charset="0"/>
              </a:rPr>
              <a:t>MMUNE</a:t>
            </a:r>
            <a:r>
              <a:rPr lang="en-GB" sz="2800" b="0" i="0" dirty="0">
                <a:solidFill>
                  <a:srgbClr val="009796"/>
                </a:solidFill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GB" sz="2800" b="0" i="0" dirty="0">
                <a:latin typeface="Avenir Next" charset="0"/>
                <a:ea typeface="Avenir Next" charset="0"/>
                <a:cs typeface="Avenir Next" charset="0"/>
              </a:rPr>
              <a:t>Technology is the product of  years of R&amp;D, 2 patents and 6 peer-reviewed publications</a:t>
            </a:r>
            <a:r>
              <a:rPr lang="en-GB" sz="1600" b="0" i="0" dirty="0">
                <a:latin typeface="Avenir Next" charset="0"/>
                <a:ea typeface="Avenir Next" charset="0"/>
                <a:cs typeface="Avenir Next" charset="0"/>
              </a:rPr>
              <a:t>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4505" r="4503" b="1763"/>
          <a:stretch/>
        </p:blipFill>
        <p:spPr>
          <a:xfrm>
            <a:off x="685800" y="1524000"/>
            <a:ext cx="7696200" cy="4953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118332" y="-7327791"/>
            <a:ext cx="8821271" cy="5909310"/>
          </a:xfrm>
          <a:prstGeom prst="rect">
            <a:avLst/>
          </a:prstGeom>
        </p:spPr>
        <p:txBody>
          <a:bodyPr vert="horz" wrap="square" rtlCol="0">
            <a:spAutoFit/>
          </a:bodyPr>
          <a:lstStyle/>
          <a:p>
            <a:r>
              <a:rPr lang="en-US" sz="1800" dirty="0">
                <a:solidFill>
                  <a:srgbClr val="CF102D"/>
                </a:solidFill>
                <a:latin typeface="Roboto"/>
              </a:rPr>
              <a:t>Big Pharma: moving from exploration to exploitation of cell therapy?</a:t>
            </a:r>
          </a:p>
          <a:p>
            <a:r>
              <a:rPr lang="en-US" sz="1800" dirty="0">
                <a:solidFill>
                  <a:srgbClr val="333333"/>
                </a:solidFill>
                <a:latin typeface="Times New Roman"/>
              </a:rPr>
              <a:t>There is no doubt that there has been a steady increase in the interest in the cell therapy sector from Big Pharma as well as the larger biotech and medical device companies </a:t>
            </a:r>
            <a:r>
              <a:rPr lang="en-US" sz="1800" b="1" dirty="0">
                <a:solidFill>
                  <a:srgbClr val="333333"/>
                </a:solidFill>
                <a:latin typeface="Times New Roman"/>
                <a:hlinkClick r:id="rId2"/>
              </a:rPr>
              <a:t>[21,22]</a:t>
            </a:r>
            <a:r>
              <a:rPr lang="en-US" sz="1800" dirty="0">
                <a:solidFill>
                  <a:srgbClr val="333333"/>
                </a:solidFill>
                <a:latin typeface="Times New Roman"/>
              </a:rPr>
              <a:t>. For example, </a:t>
            </a:r>
            <a:r>
              <a:rPr lang="en-US" sz="1800" dirty="0" err="1">
                <a:solidFill>
                  <a:srgbClr val="333333"/>
                </a:solidFill>
                <a:latin typeface="Times New Roman"/>
              </a:rPr>
              <a:t>Neucentis</a:t>
            </a:r>
            <a:r>
              <a:rPr lang="en-US" sz="1800" dirty="0">
                <a:solidFill>
                  <a:srgbClr val="333333"/>
                </a:solidFill>
                <a:latin typeface="Times New Roman"/>
              </a:rPr>
              <a:t>’ (previously Pfizer Regenerative Medicine, Cambridge, UK) recent partnering program (December 2010) with </a:t>
            </a:r>
            <a:r>
              <a:rPr lang="en-US" sz="1800" dirty="0" err="1">
                <a:solidFill>
                  <a:srgbClr val="333333"/>
                </a:solidFill>
                <a:latin typeface="Times New Roman"/>
              </a:rPr>
              <a:t>Athersys</a:t>
            </a:r>
            <a:r>
              <a:rPr lang="en-US" sz="1800" dirty="0">
                <a:solidFill>
                  <a:srgbClr val="333333"/>
                </a:solidFill>
                <a:latin typeface="Times New Roman"/>
              </a:rPr>
              <a:t> (Cleveland, OH, USA) </a:t>
            </a:r>
            <a:r>
              <a:rPr lang="en-US" sz="1800" b="1" dirty="0">
                <a:solidFill>
                  <a:srgbClr val="333333"/>
                </a:solidFill>
                <a:latin typeface="Times New Roman"/>
                <a:hlinkClick r:id="rId3"/>
              </a:rPr>
              <a:t>[23]</a:t>
            </a:r>
            <a:r>
              <a:rPr lang="en-US" sz="1800" dirty="0">
                <a:solidFill>
                  <a:srgbClr val="333333"/>
                </a:solidFill>
                <a:latin typeface="Times New Roman"/>
              </a:rPr>
              <a:t> includes conducting a Phase II trial to evaluate the administration of </a:t>
            </a:r>
            <a:r>
              <a:rPr lang="en-US" sz="1800" dirty="0" err="1">
                <a:solidFill>
                  <a:srgbClr val="333333"/>
                </a:solidFill>
                <a:latin typeface="Times New Roman"/>
              </a:rPr>
              <a:t>MultiStem</a:t>
            </a:r>
            <a:r>
              <a:rPr lang="en-US" sz="1800" dirty="0">
                <a:solidFill>
                  <a:srgbClr val="333333"/>
                </a:solidFill>
                <a:latin typeface="Times New Roman"/>
              </a:rPr>
              <a:t>® (adult stem cells) for inflammatory bowel disease. This is despite the inevitable set backs of pharma-backed CTI ventures, the most high profile being the Genzyme–Osiris Therapeutics partnership </a:t>
            </a:r>
            <a:r>
              <a:rPr lang="en-US" sz="1800" b="1" dirty="0">
                <a:solidFill>
                  <a:srgbClr val="333333"/>
                </a:solidFill>
                <a:latin typeface="Times New Roman"/>
                <a:hlinkClick r:id="rId4"/>
              </a:rPr>
              <a:t>[24]</a:t>
            </a:r>
            <a:r>
              <a:rPr lang="en-US" sz="1800" dirty="0">
                <a:solidFill>
                  <a:srgbClr val="333333"/>
                </a:solidFill>
                <a:latin typeface="Times New Roman"/>
              </a:rPr>
              <a:t>. However, the defining event for the CTI came with the long awaited success of </a:t>
            </a:r>
            <a:r>
              <a:rPr lang="en-US" sz="1800" dirty="0" err="1">
                <a:solidFill>
                  <a:srgbClr val="333333"/>
                </a:solidFill>
                <a:latin typeface="Times New Roman"/>
              </a:rPr>
              <a:t>Dendreon</a:t>
            </a:r>
            <a:r>
              <a:rPr lang="en-US" sz="1800" dirty="0">
                <a:solidFill>
                  <a:srgbClr val="333333"/>
                </a:solidFill>
                <a:latin typeface="Times New Roman"/>
              </a:rPr>
              <a:t> and its potential blockbuster cell therapy product with agreed reimbursement by CMS at $93,000 </a:t>
            </a:r>
            <a:r>
              <a:rPr lang="en-US" sz="1800" b="1" dirty="0">
                <a:solidFill>
                  <a:srgbClr val="333333"/>
                </a:solidFill>
                <a:latin typeface="Times New Roman"/>
                <a:hlinkClick r:id="rId5"/>
              </a:rPr>
              <a:t>[105]</a:t>
            </a:r>
            <a:r>
              <a:rPr lang="en-US" sz="1800" dirty="0">
                <a:solidFill>
                  <a:srgbClr val="333333"/>
                </a:solidFill>
                <a:latin typeface="Times New Roman"/>
              </a:rPr>
              <a:t>. It is all the more remarkable being that the therapy is autologous and not a more easily scalable allogeneic therapy. This success has certainly made both potential investors and strategic partners reassess their positions on cell therapies. Recent activity includes the $1.7 billion deal by </a:t>
            </a:r>
            <a:r>
              <a:rPr lang="en-US" sz="1800" dirty="0" err="1">
                <a:solidFill>
                  <a:srgbClr val="333333"/>
                </a:solidFill>
                <a:latin typeface="Times New Roman"/>
              </a:rPr>
              <a:t>Cephalon</a:t>
            </a:r>
            <a:r>
              <a:rPr lang="en-US" sz="1800" dirty="0">
                <a:solidFill>
                  <a:srgbClr val="333333"/>
                </a:solidFill>
                <a:latin typeface="Times New Roman"/>
              </a:rPr>
              <a:t> (Frazer, PA, USA) with an up-front payment of $130 million to </a:t>
            </a:r>
            <a:r>
              <a:rPr lang="en-US" sz="1800" dirty="0" err="1">
                <a:solidFill>
                  <a:srgbClr val="333333"/>
                </a:solidFill>
                <a:latin typeface="Times New Roman"/>
              </a:rPr>
              <a:t>Mesoblast</a:t>
            </a:r>
            <a:r>
              <a:rPr lang="en-US" sz="1800" dirty="0">
                <a:solidFill>
                  <a:srgbClr val="333333"/>
                </a:solidFill>
                <a:latin typeface="Times New Roman"/>
              </a:rPr>
              <a:t> (Melbourne, Australia) to develop and commercialize adult stem cell therapies for a range of medical disorders. </a:t>
            </a:r>
            <a:r>
              <a:rPr lang="en-US" sz="1800" dirty="0" err="1">
                <a:solidFill>
                  <a:srgbClr val="333333"/>
                </a:solidFill>
                <a:latin typeface="Times New Roman"/>
              </a:rPr>
              <a:t>Cephalon</a:t>
            </a:r>
            <a:r>
              <a:rPr lang="en-US" sz="1800" dirty="0">
                <a:solidFill>
                  <a:srgbClr val="333333"/>
                </a:solidFill>
                <a:latin typeface="Times New Roman"/>
              </a:rPr>
              <a:t> also paid $220 million for a 19.99% equity stake and a seat on the board of </a:t>
            </a:r>
            <a:r>
              <a:rPr lang="en-US" sz="1800" dirty="0" err="1">
                <a:solidFill>
                  <a:srgbClr val="333333"/>
                </a:solidFill>
                <a:latin typeface="Times New Roman"/>
              </a:rPr>
              <a:t>Mesoblast</a:t>
            </a:r>
            <a:r>
              <a:rPr lang="en-US" sz="1800" dirty="0">
                <a:solidFill>
                  <a:srgbClr val="333333"/>
                </a:solidFill>
                <a:latin typeface="Times New Roman"/>
              </a:rPr>
              <a:t> </a:t>
            </a:r>
            <a:r>
              <a:rPr lang="en-US" sz="1800" b="1" dirty="0">
                <a:solidFill>
                  <a:srgbClr val="333333"/>
                </a:solidFill>
                <a:latin typeface="Times New Roman"/>
                <a:hlinkClick r:id="rId6"/>
              </a:rPr>
              <a:t>[25]</a:t>
            </a:r>
            <a:r>
              <a:rPr lang="en-US" sz="1800" dirty="0">
                <a:solidFill>
                  <a:srgbClr val="333333"/>
                </a:solidFill>
                <a:latin typeface="Times New Roman"/>
              </a:rPr>
              <a:t>. Venture capitalist, Daphne Zohar of </a:t>
            </a:r>
            <a:r>
              <a:rPr lang="en-US" sz="1800" dirty="0" err="1">
                <a:solidFill>
                  <a:srgbClr val="333333"/>
                </a:solidFill>
                <a:latin typeface="Times New Roman"/>
              </a:rPr>
              <a:t>PureTech</a:t>
            </a:r>
            <a:r>
              <a:rPr lang="en-US" sz="1800" dirty="0">
                <a:solidFill>
                  <a:srgbClr val="333333"/>
                </a:solidFill>
                <a:latin typeface="Times New Roman"/>
              </a:rPr>
              <a:t> Ventures (Boston, MA, USA) best sums up the general CTI view of this deal by saying that “The up-front payment is higher than most we’re seeing. Most recent deals are structured as </a:t>
            </a:r>
            <a:r>
              <a:rPr lang="en-US" sz="1800" dirty="0" err="1">
                <a:solidFill>
                  <a:srgbClr val="333333"/>
                </a:solidFill>
                <a:latin typeface="Times New Roman"/>
              </a:rPr>
              <a:t>earnouts</a:t>
            </a:r>
            <a:r>
              <a:rPr lang="en-US" sz="1800" dirty="0">
                <a:solidFill>
                  <a:srgbClr val="333333"/>
                </a:solidFill>
                <a:latin typeface="Times New Roman"/>
              </a:rPr>
              <a:t> that are more </a:t>
            </a:r>
            <a:r>
              <a:rPr lang="en-US" sz="1800" dirty="0" err="1">
                <a:solidFill>
                  <a:srgbClr val="333333"/>
                </a:solidFill>
                <a:latin typeface="Times New Roman"/>
              </a:rPr>
              <a:t>backloaded</a:t>
            </a:r>
            <a:r>
              <a:rPr lang="en-US" sz="1800" dirty="0">
                <a:solidFill>
                  <a:srgbClr val="333333"/>
                </a:solidFill>
                <a:latin typeface="Times New Roman"/>
              </a:rPr>
              <a:t>, but </a:t>
            </a:r>
            <a:r>
              <a:rPr lang="en-US" sz="1800" dirty="0" err="1">
                <a:solidFill>
                  <a:srgbClr val="333333"/>
                </a:solidFill>
                <a:latin typeface="Times New Roman"/>
              </a:rPr>
              <a:t>Cephalon</a:t>
            </a:r>
            <a:r>
              <a:rPr lang="en-US" sz="1800" dirty="0">
                <a:solidFill>
                  <a:srgbClr val="333333"/>
                </a:solidFill>
                <a:latin typeface="Times New Roman"/>
              </a:rPr>
              <a:t> must have thought it was worth it”</a:t>
            </a:r>
            <a:r>
              <a:rPr lang="en-US" sz="1800" b="1" dirty="0">
                <a:solidFill>
                  <a:srgbClr val="333333"/>
                </a:solidFill>
                <a:latin typeface="Times New Roman"/>
                <a:hlinkClick r:id="rId6"/>
              </a:rPr>
              <a:t>[25]</a:t>
            </a:r>
            <a:r>
              <a:rPr lang="en-US" sz="1800" dirty="0">
                <a:solidFill>
                  <a:srgbClr val="333333"/>
                </a:solidFill>
                <a:latin typeface="Times New Roman"/>
              </a:rPr>
              <a:t>.</a:t>
            </a:r>
          </a:p>
        </p:txBody>
      </p:sp>
      <p:sp>
        <p:nvSpPr>
          <p:cNvPr id="45" name="Shape 1502"/>
          <p:cNvSpPr txBox="1"/>
          <p:nvPr/>
        </p:nvSpPr>
        <p:spPr>
          <a:xfrm>
            <a:off x="1257300" y="255651"/>
            <a:ext cx="7391400" cy="83506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t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</a:pPr>
            <a:r>
              <a:rPr lang="en-US" b="1" i="1" u="sng" dirty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</a:rPr>
              <a:t>R </a:t>
            </a:r>
            <a:r>
              <a:rPr lang="en-US" b="1" i="1" u="sng" dirty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E</a:t>
            </a:r>
            <a:r>
              <a:rPr lang="en-US" b="1" i="1" u="sng" baseline="30000" dirty="0">
                <a:solidFill>
                  <a:srgbClr val="009796"/>
                </a:solidFill>
                <a:latin typeface="Avenir Next" charset="0"/>
                <a:ea typeface="Avenir Next" charset="0"/>
                <a:cs typeface="Avenir Next" charset="0"/>
              </a:rPr>
              <a:t>3</a:t>
            </a:r>
            <a:r>
              <a:rPr lang="en-US" b="1" i="1" u="sng" dirty="0">
                <a:solidFill>
                  <a:srgbClr val="009796"/>
                </a:solidFill>
                <a:latin typeface="Avenir Next" charset="0"/>
                <a:ea typeface="Avenir Next" charset="0"/>
                <a:cs typeface="Avenir Next" charset="0"/>
              </a:rPr>
              <a:t>MMUNE</a:t>
            </a:r>
            <a:r>
              <a:rPr lang="en-US" b="1" i="1" baseline="30000" dirty="0">
                <a:solidFill>
                  <a:srgbClr val="009796"/>
                </a:solidFill>
                <a:latin typeface="Avenir Next" charset="0"/>
                <a:ea typeface="Avenir Next" charset="0"/>
                <a:cs typeface="Avenir Next" charset="0"/>
              </a:rPr>
              <a:t>.</a:t>
            </a:r>
            <a:r>
              <a:rPr lang="en-US" b="1" i="1" dirty="0">
                <a:solidFill>
                  <a:srgbClr val="009796"/>
                </a:solidFill>
                <a:latin typeface="Avenir Next" charset="0"/>
                <a:ea typeface="Avenir Next" charset="0"/>
                <a:cs typeface="Avenir Next" charset="0"/>
              </a:rPr>
              <a:t>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</a:pPr>
            <a:r>
              <a:rPr lang="en-US" sz="2000" b="1" i="1" dirty="0">
                <a:solidFill>
                  <a:srgbClr val="009796"/>
                </a:solidFill>
                <a:latin typeface="Avenir Next" charset="0"/>
              </a:rPr>
              <a:t>BLAVATNIK FUNDS</a:t>
            </a:r>
            <a:endParaRPr lang="en-US" sz="2000" dirty="0">
              <a:solidFill>
                <a:srgbClr val="009796"/>
              </a:solidFill>
              <a:latin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br>
              <a:rPr lang="en-US" b="1" i="0" u="none" strike="noStrike" cap="none" dirty="0">
                <a:solidFill>
                  <a:schemeClr val="dk1"/>
                </a:solidFill>
                <a:latin typeface="Arial"/>
              </a:rPr>
            </a:br>
            <a:r>
              <a:rPr lang="en-US" b="1" i="0" u="none" strike="noStrike" cap="none" dirty="0">
                <a:solidFill>
                  <a:schemeClr val="dk1"/>
                </a:solidFill>
                <a:latin typeface="Arial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61E961-F464-D008-DF9F-457C6473217D}"/>
              </a:ext>
            </a:extLst>
          </p:cNvPr>
          <p:cNvSpPr txBox="1"/>
          <p:nvPr/>
        </p:nvSpPr>
        <p:spPr>
          <a:xfrm>
            <a:off x="100403" y="1447800"/>
            <a:ext cx="9559068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j-lt"/>
              </a:rPr>
              <a:t>PHASE I:   PARAMETERIC TESTING/ENGINEERING ($200K)</a:t>
            </a:r>
          </a:p>
          <a:p>
            <a:r>
              <a:rPr lang="en-US" sz="2000" b="1" dirty="0">
                <a:latin typeface="+mj-lt"/>
              </a:rPr>
              <a:t>(with subcontractors –different antigen-specific applications)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Effect of substrate surface area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Effect of porosity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Effect of flowrate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Effect of cytokine gradients (fast and slow).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Engineering plasma and RBC removal modules.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Comparison with CAR-T  ($25K).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Expansion of CAR-T ($25K)</a:t>
            </a:r>
          </a:p>
          <a:p>
            <a:endParaRPr lang="en-US" dirty="0">
              <a:latin typeface="+mj-lt"/>
            </a:endParaRPr>
          </a:p>
          <a:p>
            <a:r>
              <a:rPr lang="en-US" sz="1800" b="1" dirty="0">
                <a:latin typeface="+mj-lt"/>
              </a:rPr>
              <a:t>PHASE II:  MANUFACTURING &amp; CLINICAL DIST. ($100K).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Manufacture 10 units.  Quality Control. Testing.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Distribution to 10 clinical research settings </a:t>
            </a:r>
            <a:r>
              <a:rPr lang="en-US" sz="1400" dirty="0">
                <a:latin typeface="+mj-lt"/>
              </a:rPr>
              <a:t>(Yale, Mayo, NCI, UPENN, Johns Hopkins, Moffit, BIDMC, </a:t>
            </a:r>
            <a:r>
              <a:rPr lang="en-US" sz="1400" dirty="0" err="1">
                <a:latin typeface="+mj-lt"/>
              </a:rPr>
              <a:t>U.Maryland</a:t>
            </a:r>
            <a:r>
              <a:rPr lang="en-US" sz="1400" dirty="0">
                <a:latin typeface="+mj-lt"/>
              </a:rPr>
              <a:t>, Dartmouth, </a:t>
            </a:r>
            <a:r>
              <a:rPr lang="en-US" sz="1400" dirty="0" err="1">
                <a:latin typeface="+mj-lt"/>
              </a:rPr>
              <a:t>Rosewell</a:t>
            </a:r>
            <a:r>
              <a:rPr lang="en-US" sz="1400" dirty="0">
                <a:latin typeface="+mj-lt"/>
              </a:rPr>
              <a:t>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7509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118332" y="-7327791"/>
            <a:ext cx="8821271" cy="5909310"/>
          </a:xfrm>
          <a:prstGeom prst="rect">
            <a:avLst/>
          </a:prstGeom>
        </p:spPr>
        <p:txBody>
          <a:bodyPr vert="horz" wrap="square" rtlCol="0">
            <a:spAutoFit/>
          </a:bodyPr>
          <a:lstStyle/>
          <a:p>
            <a:r>
              <a:rPr lang="en-US" sz="1800" dirty="0">
                <a:solidFill>
                  <a:srgbClr val="CF102D"/>
                </a:solidFill>
                <a:latin typeface="Roboto"/>
              </a:rPr>
              <a:t>Big Pharma: moving from exploration to exploitation of cell therapy?</a:t>
            </a:r>
          </a:p>
          <a:p>
            <a:r>
              <a:rPr lang="en-US" sz="1800" dirty="0">
                <a:solidFill>
                  <a:srgbClr val="333333"/>
                </a:solidFill>
                <a:latin typeface="Times New Roman"/>
              </a:rPr>
              <a:t>There is no doubt that there has been a steady increase in the interest in the cell therapy sector from Big Pharma as well as the larger biotech and medical device companies </a:t>
            </a:r>
            <a:r>
              <a:rPr lang="en-US" sz="1800" b="1" dirty="0">
                <a:solidFill>
                  <a:srgbClr val="333333"/>
                </a:solidFill>
                <a:latin typeface="Times New Roman"/>
                <a:hlinkClick r:id="rId2"/>
              </a:rPr>
              <a:t>[21,22]</a:t>
            </a:r>
            <a:r>
              <a:rPr lang="en-US" sz="1800" dirty="0">
                <a:solidFill>
                  <a:srgbClr val="333333"/>
                </a:solidFill>
                <a:latin typeface="Times New Roman"/>
              </a:rPr>
              <a:t>. For example, </a:t>
            </a:r>
            <a:r>
              <a:rPr lang="en-US" sz="1800" dirty="0" err="1">
                <a:solidFill>
                  <a:srgbClr val="333333"/>
                </a:solidFill>
                <a:latin typeface="Times New Roman"/>
              </a:rPr>
              <a:t>Neucentis</a:t>
            </a:r>
            <a:r>
              <a:rPr lang="en-US" sz="1800" dirty="0">
                <a:solidFill>
                  <a:srgbClr val="333333"/>
                </a:solidFill>
                <a:latin typeface="Times New Roman"/>
              </a:rPr>
              <a:t>’ (previously Pfizer Regenerative Medicine, Cambridge, UK) recent partnering program (December 2010) with </a:t>
            </a:r>
            <a:r>
              <a:rPr lang="en-US" sz="1800" dirty="0" err="1">
                <a:solidFill>
                  <a:srgbClr val="333333"/>
                </a:solidFill>
                <a:latin typeface="Times New Roman"/>
              </a:rPr>
              <a:t>Athersys</a:t>
            </a:r>
            <a:r>
              <a:rPr lang="en-US" sz="1800" dirty="0">
                <a:solidFill>
                  <a:srgbClr val="333333"/>
                </a:solidFill>
                <a:latin typeface="Times New Roman"/>
              </a:rPr>
              <a:t> (Cleveland, OH, USA) </a:t>
            </a:r>
            <a:r>
              <a:rPr lang="en-US" sz="1800" b="1" dirty="0">
                <a:solidFill>
                  <a:srgbClr val="333333"/>
                </a:solidFill>
                <a:latin typeface="Times New Roman"/>
                <a:hlinkClick r:id="rId3"/>
              </a:rPr>
              <a:t>[23]</a:t>
            </a:r>
            <a:r>
              <a:rPr lang="en-US" sz="1800" dirty="0">
                <a:solidFill>
                  <a:srgbClr val="333333"/>
                </a:solidFill>
                <a:latin typeface="Times New Roman"/>
              </a:rPr>
              <a:t> includes conducting a Phase II trial to evaluate the administration of </a:t>
            </a:r>
            <a:r>
              <a:rPr lang="en-US" sz="1800" dirty="0" err="1">
                <a:solidFill>
                  <a:srgbClr val="333333"/>
                </a:solidFill>
                <a:latin typeface="Times New Roman"/>
              </a:rPr>
              <a:t>MultiStem</a:t>
            </a:r>
            <a:r>
              <a:rPr lang="en-US" sz="1800" dirty="0">
                <a:solidFill>
                  <a:srgbClr val="333333"/>
                </a:solidFill>
                <a:latin typeface="Times New Roman"/>
              </a:rPr>
              <a:t>® (adult stem cells) for inflammatory bowel disease. This is despite the inevitable set backs of pharma-backed CTI ventures, the most high profile being the Genzyme–Osiris Therapeutics partnership </a:t>
            </a:r>
            <a:r>
              <a:rPr lang="en-US" sz="1800" b="1" dirty="0">
                <a:solidFill>
                  <a:srgbClr val="333333"/>
                </a:solidFill>
                <a:latin typeface="Times New Roman"/>
                <a:hlinkClick r:id="rId4"/>
              </a:rPr>
              <a:t>[24]</a:t>
            </a:r>
            <a:r>
              <a:rPr lang="en-US" sz="1800" dirty="0">
                <a:solidFill>
                  <a:srgbClr val="333333"/>
                </a:solidFill>
                <a:latin typeface="Times New Roman"/>
              </a:rPr>
              <a:t>. However, the defining event for the CTI came with the long awaited success of </a:t>
            </a:r>
            <a:r>
              <a:rPr lang="en-US" sz="1800" dirty="0" err="1">
                <a:solidFill>
                  <a:srgbClr val="333333"/>
                </a:solidFill>
                <a:latin typeface="Times New Roman"/>
              </a:rPr>
              <a:t>Dendreon</a:t>
            </a:r>
            <a:r>
              <a:rPr lang="en-US" sz="1800" dirty="0">
                <a:solidFill>
                  <a:srgbClr val="333333"/>
                </a:solidFill>
                <a:latin typeface="Times New Roman"/>
              </a:rPr>
              <a:t> and its potential blockbuster cell therapy product with agreed reimbursement by CMS at $93,000 </a:t>
            </a:r>
            <a:r>
              <a:rPr lang="en-US" sz="1800" b="1" dirty="0">
                <a:solidFill>
                  <a:srgbClr val="333333"/>
                </a:solidFill>
                <a:latin typeface="Times New Roman"/>
                <a:hlinkClick r:id="rId5"/>
              </a:rPr>
              <a:t>[105]</a:t>
            </a:r>
            <a:r>
              <a:rPr lang="en-US" sz="1800" dirty="0">
                <a:solidFill>
                  <a:srgbClr val="333333"/>
                </a:solidFill>
                <a:latin typeface="Times New Roman"/>
              </a:rPr>
              <a:t>. It is all the more remarkable being that the therapy is autologous and not a more easily scalable allogeneic therapy. This success has certainly made both potential investors and strategic partners reassess their positions on cell therapies. Recent activity includes the $1.7 billion deal by </a:t>
            </a:r>
            <a:r>
              <a:rPr lang="en-US" sz="1800" dirty="0" err="1">
                <a:solidFill>
                  <a:srgbClr val="333333"/>
                </a:solidFill>
                <a:latin typeface="Times New Roman"/>
              </a:rPr>
              <a:t>Cephalon</a:t>
            </a:r>
            <a:r>
              <a:rPr lang="en-US" sz="1800" dirty="0">
                <a:solidFill>
                  <a:srgbClr val="333333"/>
                </a:solidFill>
                <a:latin typeface="Times New Roman"/>
              </a:rPr>
              <a:t> (Frazer, PA, USA) with an up-front payment of $130 million to </a:t>
            </a:r>
            <a:r>
              <a:rPr lang="en-US" sz="1800" dirty="0" err="1">
                <a:solidFill>
                  <a:srgbClr val="333333"/>
                </a:solidFill>
                <a:latin typeface="Times New Roman"/>
              </a:rPr>
              <a:t>Mesoblast</a:t>
            </a:r>
            <a:r>
              <a:rPr lang="en-US" sz="1800" dirty="0">
                <a:solidFill>
                  <a:srgbClr val="333333"/>
                </a:solidFill>
                <a:latin typeface="Times New Roman"/>
              </a:rPr>
              <a:t> (Melbourne, Australia) to develop and commercialize adult stem cell therapies for a range of medical disorders. </a:t>
            </a:r>
            <a:r>
              <a:rPr lang="en-US" sz="1800" dirty="0" err="1">
                <a:solidFill>
                  <a:srgbClr val="333333"/>
                </a:solidFill>
                <a:latin typeface="Times New Roman"/>
              </a:rPr>
              <a:t>Cephalon</a:t>
            </a:r>
            <a:r>
              <a:rPr lang="en-US" sz="1800" dirty="0">
                <a:solidFill>
                  <a:srgbClr val="333333"/>
                </a:solidFill>
                <a:latin typeface="Times New Roman"/>
              </a:rPr>
              <a:t> also paid $220 million for a 19.99% equity stake and a seat on the board of </a:t>
            </a:r>
            <a:r>
              <a:rPr lang="en-US" sz="1800" dirty="0" err="1">
                <a:solidFill>
                  <a:srgbClr val="333333"/>
                </a:solidFill>
                <a:latin typeface="Times New Roman"/>
              </a:rPr>
              <a:t>Mesoblast</a:t>
            </a:r>
            <a:r>
              <a:rPr lang="en-US" sz="1800" dirty="0">
                <a:solidFill>
                  <a:srgbClr val="333333"/>
                </a:solidFill>
                <a:latin typeface="Times New Roman"/>
              </a:rPr>
              <a:t> </a:t>
            </a:r>
            <a:r>
              <a:rPr lang="en-US" sz="1800" b="1" dirty="0">
                <a:solidFill>
                  <a:srgbClr val="333333"/>
                </a:solidFill>
                <a:latin typeface="Times New Roman"/>
                <a:hlinkClick r:id="rId6"/>
              </a:rPr>
              <a:t>[25]</a:t>
            </a:r>
            <a:r>
              <a:rPr lang="en-US" sz="1800" dirty="0">
                <a:solidFill>
                  <a:srgbClr val="333333"/>
                </a:solidFill>
                <a:latin typeface="Times New Roman"/>
              </a:rPr>
              <a:t>. Venture capitalist, Daphne Zohar of </a:t>
            </a:r>
            <a:r>
              <a:rPr lang="en-US" sz="1800" dirty="0" err="1">
                <a:solidFill>
                  <a:srgbClr val="333333"/>
                </a:solidFill>
                <a:latin typeface="Times New Roman"/>
              </a:rPr>
              <a:t>PureTech</a:t>
            </a:r>
            <a:r>
              <a:rPr lang="en-US" sz="1800" dirty="0">
                <a:solidFill>
                  <a:srgbClr val="333333"/>
                </a:solidFill>
                <a:latin typeface="Times New Roman"/>
              </a:rPr>
              <a:t> Ventures (Boston, MA, USA) best sums up the general CTI view of this deal by saying that “The up-front payment is higher than most we’re seeing. Most recent deals are structured as </a:t>
            </a:r>
            <a:r>
              <a:rPr lang="en-US" sz="1800" dirty="0" err="1">
                <a:solidFill>
                  <a:srgbClr val="333333"/>
                </a:solidFill>
                <a:latin typeface="Times New Roman"/>
              </a:rPr>
              <a:t>earnouts</a:t>
            </a:r>
            <a:r>
              <a:rPr lang="en-US" sz="1800" dirty="0">
                <a:solidFill>
                  <a:srgbClr val="333333"/>
                </a:solidFill>
                <a:latin typeface="Times New Roman"/>
              </a:rPr>
              <a:t> that are more </a:t>
            </a:r>
            <a:r>
              <a:rPr lang="en-US" sz="1800" dirty="0" err="1">
                <a:solidFill>
                  <a:srgbClr val="333333"/>
                </a:solidFill>
                <a:latin typeface="Times New Roman"/>
              </a:rPr>
              <a:t>backloaded</a:t>
            </a:r>
            <a:r>
              <a:rPr lang="en-US" sz="1800" dirty="0">
                <a:solidFill>
                  <a:srgbClr val="333333"/>
                </a:solidFill>
                <a:latin typeface="Times New Roman"/>
              </a:rPr>
              <a:t>, but </a:t>
            </a:r>
            <a:r>
              <a:rPr lang="en-US" sz="1800" dirty="0" err="1">
                <a:solidFill>
                  <a:srgbClr val="333333"/>
                </a:solidFill>
                <a:latin typeface="Times New Roman"/>
              </a:rPr>
              <a:t>Cephalon</a:t>
            </a:r>
            <a:r>
              <a:rPr lang="en-US" sz="1800" dirty="0">
                <a:solidFill>
                  <a:srgbClr val="333333"/>
                </a:solidFill>
                <a:latin typeface="Times New Roman"/>
              </a:rPr>
              <a:t> must have thought it was worth it”</a:t>
            </a:r>
            <a:r>
              <a:rPr lang="en-US" sz="1800" b="1" dirty="0">
                <a:solidFill>
                  <a:srgbClr val="333333"/>
                </a:solidFill>
                <a:latin typeface="Times New Roman"/>
                <a:hlinkClick r:id="rId6"/>
              </a:rPr>
              <a:t>[25]</a:t>
            </a:r>
            <a:r>
              <a:rPr lang="en-US" sz="1800" dirty="0">
                <a:solidFill>
                  <a:srgbClr val="333333"/>
                </a:solidFill>
                <a:latin typeface="Times New Roman"/>
              </a:rPr>
              <a:t>.</a:t>
            </a:r>
          </a:p>
        </p:txBody>
      </p:sp>
      <p:sp>
        <p:nvSpPr>
          <p:cNvPr id="45" name="Shape 1502"/>
          <p:cNvSpPr txBox="1"/>
          <p:nvPr/>
        </p:nvSpPr>
        <p:spPr>
          <a:xfrm>
            <a:off x="1257300" y="255651"/>
            <a:ext cx="7391400" cy="83506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t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</a:pPr>
            <a:r>
              <a:rPr lang="en-US" b="1" i="1" u="sng" dirty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</a:rPr>
              <a:t>R </a:t>
            </a:r>
            <a:r>
              <a:rPr lang="en-US" b="1" i="1" u="sng" dirty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E</a:t>
            </a:r>
            <a:r>
              <a:rPr lang="en-US" b="1" i="1" u="sng" baseline="30000" dirty="0">
                <a:solidFill>
                  <a:srgbClr val="009796"/>
                </a:solidFill>
                <a:latin typeface="Avenir Next" charset="0"/>
                <a:ea typeface="Avenir Next" charset="0"/>
                <a:cs typeface="Avenir Next" charset="0"/>
              </a:rPr>
              <a:t>3</a:t>
            </a:r>
            <a:r>
              <a:rPr lang="en-US" b="1" i="1" u="sng" dirty="0">
                <a:solidFill>
                  <a:srgbClr val="009796"/>
                </a:solidFill>
                <a:latin typeface="Avenir Next" charset="0"/>
                <a:ea typeface="Avenir Next" charset="0"/>
                <a:cs typeface="Avenir Next" charset="0"/>
              </a:rPr>
              <a:t>MMUNE</a:t>
            </a:r>
            <a:r>
              <a:rPr lang="en-US" b="1" i="1" baseline="30000" dirty="0">
                <a:solidFill>
                  <a:srgbClr val="009796"/>
                </a:solidFill>
                <a:latin typeface="Avenir Next" charset="0"/>
                <a:ea typeface="Avenir Next" charset="0"/>
                <a:cs typeface="Avenir Next" charset="0"/>
              </a:rPr>
              <a:t>.</a:t>
            </a:r>
            <a:r>
              <a:rPr lang="en-US" b="1" i="1" dirty="0">
                <a:solidFill>
                  <a:srgbClr val="009796"/>
                </a:solidFill>
                <a:latin typeface="Avenir Next" charset="0"/>
                <a:ea typeface="Avenir Next" charset="0"/>
                <a:cs typeface="Avenir Next" charset="0"/>
              </a:rPr>
              <a:t> All in One Commercialization Plan</a:t>
            </a:r>
            <a:br>
              <a:rPr lang="en-US" dirty="0">
                <a:solidFill>
                  <a:srgbClr val="009796"/>
                </a:solidFill>
                <a:latin typeface="Times New Roman"/>
              </a:rPr>
            </a:br>
            <a:endParaRPr lang="en-US" sz="2000" dirty="0">
              <a:solidFill>
                <a:srgbClr val="009796"/>
              </a:solidFill>
              <a:latin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br>
              <a:rPr lang="en-US" b="1" i="0" u="none" strike="noStrike" cap="none" dirty="0">
                <a:solidFill>
                  <a:schemeClr val="dk1"/>
                </a:solidFill>
                <a:latin typeface="Arial"/>
              </a:rPr>
            </a:br>
            <a:r>
              <a:rPr lang="en-US" b="1" i="0" u="none" strike="noStrike" cap="none" dirty="0">
                <a:solidFill>
                  <a:schemeClr val="dk1"/>
                </a:solidFill>
                <a:latin typeface="Arial"/>
              </a:rPr>
              <a:t> </a:t>
            </a:r>
          </a:p>
        </p:txBody>
      </p:sp>
      <p:pic>
        <p:nvPicPr>
          <p:cNvPr id="113" name="Picture 1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626" y="1524000"/>
            <a:ext cx="7602682" cy="497459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1536700"/>
            <a:ext cx="8756650" cy="1430338"/>
          </a:xfrm>
          <a:prstGeom prst="rect">
            <a:avLst/>
          </a:prstGeom>
        </p:spPr>
        <p:txBody>
          <a:bodyPr vert="horz" rtlCol="0"/>
          <a:lstStyle/>
          <a:p>
            <a:r>
              <a:rPr lang="en-US" i="0" dirty="0">
                <a:latin typeface="Times New Roman"/>
              </a:rPr>
              <a:t> </a:t>
            </a:r>
            <a:r>
              <a:rPr lang="en-US" sz="2800" i="0" dirty="0">
                <a:latin typeface="Avenir Next" charset="0"/>
                <a:ea typeface="Avenir Next" charset="0"/>
                <a:cs typeface="Avenir Next" charset="0"/>
              </a:rPr>
              <a:t>Parallel devices enable expansion of T cells with different antigen-specificities. The T cell equivalent of combination drug therapy</a:t>
            </a:r>
            <a:br>
              <a:rPr lang="en-US" sz="2800" i="0" dirty="0">
                <a:solidFill>
                  <a:srgbClr val="000000"/>
                </a:solidFill>
                <a:latin typeface="Times New Roman"/>
              </a:rPr>
            </a:br>
            <a:endParaRPr lang="en-US" sz="2800" i="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TextBox 3"/>
          <p:cNvSpPr txBox="1"/>
          <p:nvPr/>
        </p:nvSpPr>
        <p:spPr>
          <a:xfrm>
            <a:off x="1219200" y="0"/>
            <a:ext cx="7931727" cy="126188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3200" b="1" i="1" u="sng" dirty="0">
                <a:solidFill>
                  <a:srgbClr val="FF0000"/>
                </a:solidFill>
                <a:latin typeface="Optima"/>
              </a:rPr>
              <a:t>R </a:t>
            </a:r>
            <a:r>
              <a:rPr lang="en-US" sz="3200" b="1" i="1" u="sng" dirty="0">
                <a:solidFill>
                  <a:srgbClr val="C00000"/>
                </a:solidFill>
                <a:latin typeface="Optima"/>
              </a:rPr>
              <a:t>E</a:t>
            </a:r>
            <a:r>
              <a:rPr lang="en-US" sz="3200" b="1" i="1" u="sng" baseline="30000" dirty="0">
                <a:solidFill>
                  <a:srgbClr val="009796"/>
                </a:solidFill>
                <a:latin typeface="Optima"/>
              </a:rPr>
              <a:t>3</a:t>
            </a:r>
            <a:r>
              <a:rPr lang="en-US" sz="3200" b="1" i="1" u="sng" dirty="0">
                <a:solidFill>
                  <a:srgbClr val="009796"/>
                </a:solidFill>
                <a:latin typeface="Optima"/>
              </a:rPr>
              <a:t>MMUNE</a:t>
            </a:r>
            <a:r>
              <a:rPr lang="en-US" sz="3200" b="1" i="1" baseline="30000" dirty="0">
                <a:solidFill>
                  <a:srgbClr val="009796"/>
                </a:solidFill>
                <a:latin typeface="Optima"/>
              </a:rPr>
              <a:t>.</a:t>
            </a:r>
            <a:r>
              <a:rPr lang="en-US" sz="3200" b="1" i="1" dirty="0">
                <a:solidFill>
                  <a:srgbClr val="009796"/>
                </a:solidFill>
                <a:latin typeface="Optima"/>
              </a:rPr>
              <a:t>  </a:t>
            </a:r>
            <a:r>
              <a:rPr lang="en-US" b="1" i="1" u="sng" dirty="0">
                <a:solidFill>
                  <a:srgbClr val="009796"/>
                </a:solidFill>
                <a:latin typeface="Optima"/>
              </a:rPr>
              <a:t>A Plug &amp; Play Platform</a:t>
            </a:r>
          </a:p>
          <a:p>
            <a:pPr algn="ctr"/>
            <a:r>
              <a:rPr lang="en-US" sz="2000" b="1" i="1" dirty="0">
                <a:solidFill>
                  <a:srgbClr val="009796"/>
                </a:solidFill>
                <a:latin typeface="Optima"/>
                <a:cs typeface="Avenir Book"/>
              </a:rPr>
              <a:t>Expand cells with different antigen-specificities, or combine to enhance chemotherapy, immunotherapy, or radiation</a:t>
            </a:r>
            <a:r>
              <a:rPr lang="en-US" b="1" i="1" u="sng" dirty="0">
                <a:solidFill>
                  <a:srgbClr val="009796"/>
                </a:solidFill>
                <a:latin typeface="Optima"/>
                <a:cs typeface="Avenir Book"/>
              </a:rPr>
              <a:t>.</a:t>
            </a:r>
            <a:endParaRPr lang="en-GB" b="1" dirty="0">
              <a:solidFill>
                <a:srgbClr val="009796"/>
              </a:solidFill>
              <a:cs typeface="Avenir Book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967789"/>
            <a:ext cx="6617542" cy="328061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333500" y="152400"/>
            <a:ext cx="7627291" cy="107721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3200" b="1" i="1" u="sng" dirty="0">
                <a:solidFill>
                  <a:srgbClr val="FF0000"/>
                </a:solidFill>
                <a:latin typeface="Optima"/>
              </a:rPr>
              <a:t>R </a:t>
            </a:r>
            <a:r>
              <a:rPr lang="en-US" sz="3200" b="1" i="1" u="sng" dirty="0">
                <a:solidFill>
                  <a:srgbClr val="C00000"/>
                </a:solidFill>
                <a:latin typeface="Optima"/>
              </a:rPr>
              <a:t>E</a:t>
            </a:r>
            <a:r>
              <a:rPr lang="en-US" sz="3200" b="1" i="1" u="sng" baseline="30000" dirty="0">
                <a:solidFill>
                  <a:srgbClr val="009796"/>
                </a:solidFill>
                <a:latin typeface="Optima"/>
              </a:rPr>
              <a:t>3</a:t>
            </a:r>
            <a:r>
              <a:rPr lang="en-US" sz="3200" b="1" i="1" u="sng" dirty="0">
                <a:solidFill>
                  <a:srgbClr val="009796"/>
                </a:solidFill>
                <a:latin typeface="Optima"/>
              </a:rPr>
              <a:t>MMUNE</a:t>
            </a:r>
            <a:r>
              <a:rPr lang="en-US" sz="3200" b="1" i="1" baseline="30000" dirty="0">
                <a:solidFill>
                  <a:srgbClr val="009796"/>
                </a:solidFill>
                <a:latin typeface="Optima"/>
              </a:rPr>
              <a:t>.</a:t>
            </a:r>
            <a:r>
              <a:rPr lang="en-US" sz="3200" b="1" i="1" dirty="0">
                <a:solidFill>
                  <a:srgbClr val="009796"/>
                </a:solidFill>
                <a:latin typeface="Optima"/>
              </a:rPr>
              <a:t>  </a:t>
            </a:r>
            <a:r>
              <a:rPr lang="en-US" sz="3200" b="1" i="1" u="sng" dirty="0">
                <a:solidFill>
                  <a:srgbClr val="009796"/>
                </a:solidFill>
                <a:latin typeface="Optima"/>
              </a:rPr>
              <a:t>All in one Works with CAR-T Cells or Replaces them</a:t>
            </a:r>
            <a:endParaRPr lang="en-GB" b="1" dirty="0">
              <a:solidFill>
                <a:srgbClr val="009796"/>
              </a:solidFill>
              <a:cs typeface="Avenir Book"/>
            </a:endParaRPr>
          </a:p>
        </p:txBody>
      </p:sp>
      <p:sp>
        <p:nvSpPr>
          <p:cNvPr id="4" name="TextBox 5"/>
          <p:cNvSpPr txBox="1"/>
          <p:nvPr/>
        </p:nvSpPr>
        <p:spPr>
          <a:xfrm>
            <a:off x="140401" y="970323"/>
            <a:ext cx="8898467" cy="6032421"/>
          </a:xfrm>
          <a:prstGeom prst="rect">
            <a:avLst/>
          </a:prstGeom>
          <a:noFill/>
        </p:spPr>
        <p:txBody>
          <a:bodyPr vert="horz" wrap="square" tIns="0" bIns="0" rtlCol="0">
            <a:spAutoFit/>
          </a:bodyPr>
          <a:lstStyle/>
          <a:p>
            <a:endParaRPr lang="en-US" sz="800" dirty="0">
              <a:latin typeface="Times New Roman"/>
            </a:endParaRPr>
          </a:p>
          <a:p>
            <a:endParaRPr lang="en-US" sz="800" dirty="0">
              <a:latin typeface="Times New Roman"/>
            </a:endParaRPr>
          </a:p>
          <a:p>
            <a:endParaRPr lang="en-US" sz="800" dirty="0">
              <a:latin typeface="Times New Roman"/>
            </a:endParaRPr>
          </a:p>
          <a:p>
            <a:br>
              <a:rPr lang="en-US" sz="800" dirty="0">
                <a:latin typeface="Times New Roman"/>
              </a:rPr>
            </a:br>
            <a:endParaRPr lang="en-US" sz="800" dirty="0">
              <a:latin typeface="Times New Roman"/>
            </a:endParaRPr>
          </a:p>
          <a:p>
            <a:r>
              <a:rPr lang="en-US" sz="1400" dirty="0">
                <a:latin typeface="Avenir Next" charset="0"/>
                <a:ea typeface="Avenir Next" charset="0"/>
                <a:cs typeface="Avenir Next" charset="0"/>
              </a:rPr>
              <a:t>1) </a:t>
            </a:r>
            <a:r>
              <a:rPr lang="en-US" sz="1400" b="1" i="1" u="sng" dirty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</a:rPr>
              <a:t>R</a:t>
            </a:r>
            <a:r>
              <a:rPr lang="en-US" sz="1400" b="1" i="1" u="sng" dirty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E</a:t>
            </a:r>
            <a:r>
              <a:rPr lang="en-US" sz="1400" b="1" i="1" u="sng" baseline="30000" dirty="0">
                <a:solidFill>
                  <a:srgbClr val="009796"/>
                </a:solidFill>
                <a:latin typeface="Avenir Next" charset="0"/>
                <a:ea typeface="Avenir Next" charset="0"/>
                <a:cs typeface="Avenir Next" charset="0"/>
              </a:rPr>
              <a:t>3</a:t>
            </a:r>
            <a:r>
              <a:rPr lang="en-US" sz="1400" b="1" i="1" u="sng" dirty="0">
                <a:solidFill>
                  <a:srgbClr val="009796"/>
                </a:solidFill>
                <a:latin typeface="Avenir Next" charset="0"/>
                <a:ea typeface="Avenir Next" charset="0"/>
                <a:cs typeface="Avenir Next" charset="0"/>
              </a:rPr>
              <a:t>MMUNE</a:t>
            </a:r>
            <a:r>
              <a:rPr lang="en-US" sz="1400" dirty="0">
                <a:latin typeface="Avenir Next" charset="0"/>
                <a:ea typeface="Avenir Next" charset="0"/>
                <a:cs typeface="Avenir Next" charset="0"/>
              </a:rPr>
              <a:t>. </a:t>
            </a:r>
            <a:r>
              <a:rPr lang="en-US" sz="1400" dirty="0">
                <a:solidFill>
                  <a:srgbClr val="6B2223"/>
                </a:solidFill>
                <a:latin typeface="Avenir Next" charset="0"/>
                <a:ea typeface="Avenir Next" charset="0"/>
                <a:cs typeface="Avenir Next" charset="0"/>
              </a:rPr>
              <a:t>is ad</a:t>
            </a:r>
            <a:r>
              <a:rPr lang="en-US" sz="1400" dirty="0">
                <a:latin typeface="Avenir Next" charset="0"/>
                <a:ea typeface="Avenir Next" charset="0"/>
                <a:cs typeface="Avenir Next" charset="0"/>
              </a:rPr>
              <a:t>ministered bedside without the need of the extensive and expensive offsite production of CAR-T cells. </a:t>
            </a:r>
          </a:p>
          <a:p>
            <a:endParaRPr lang="en-US" sz="1400" dirty="0">
              <a:latin typeface="Avenir Next" charset="0"/>
              <a:ea typeface="Avenir Next" charset="0"/>
              <a:cs typeface="Avenir Next" charset="0"/>
            </a:endParaRPr>
          </a:p>
          <a:p>
            <a:r>
              <a:rPr lang="en-US" sz="1400" dirty="0">
                <a:latin typeface="Avenir Next" charset="0"/>
                <a:ea typeface="Avenir Next" charset="0"/>
                <a:cs typeface="Avenir Next" charset="0"/>
              </a:rPr>
              <a:t>2) CAR-T currently takes some 22 days from extraction to infusion compared with only three days with   </a:t>
            </a:r>
            <a:r>
              <a:rPr lang="en-US" sz="1400" b="1" i="1" u="sng" dirty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</a:rPr>
              <a:t>R</a:t>
            </a:r>
            <a:r>
              <a:rPr lang="en-US" sz="1400" b="1" i="1" u="sng" dirty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E</a:t>
            </a:r>
            <a:r>
              <a:rPr lang="en-US" sz="1400" b="1" i="1" u="sng" baseline="30000" dirty="0">
                <a:solidFill>
                  <a:srgbClr val="009796"/>
                </a:solidFill>
                <a:latin typeface="Avenir Next" charset="0"/>
                <a:ea typeface="Avenir Next" charset="0"/>
                <a:cs typeface="Avenir Next" charset="0"/>
              </a:rPr>
              <a:t>3</a:t>
            </a:r>
            <a:r>
              <a:rPr lang="en-US" sz="1400" b="1" i="1" u="sng" dirty="0">
                <a:solidFill>
                  <a:srgbClr val="009796"/>
                </a:solidFill>
                <a:latin typeface="Avenir Next" charset="0"/>
                <a:ea typeface="Avenir Next" charset="0"/>
                <a:cs typeface="Avenir Next" charset="0"/>
              </a:rPr>
              <a:t>MMUNE</a:t>
            </a:r>
            <a:r>
              <a:rPr lang="en-US" sz="1400" dirty="0">
                <a:latin typeface="Avenir Next" charset="0"/>
                <a:ea typeface="Avenir Next" charset="0"/>
                <a:cs typeface="Avenir Next" charset="0"/>
              </a:rPr>
              <a:t>. </a:t>
            </a:r>
          </a:p>
          <a:p>
            <a:endParaRPr lang="en-US" sz="1400" dirty="0">
              <a:latin typeface="Avenir Next" charset="0"/>
              <a:ea typeface="Avenir Next" charset="0"/>
              <a:cs typeface="Avenir Next" charset="0"/>
            </a:endParaRPr>
          </a:p>
          <a:p>
            <a:r>
              <a:rPr lang="en-US" sz="1400" dirty="0">
                <a:latin typeface="Avenir Next" charset="0"/>
                <a:ea typeface="Avenir Next" charset="0"/>
                <a:cs typeface="Avenir Next" charset="0"/>
              </a:rPr>
              <a:t>3) The CAR-T process requires highly skilled technicians. As a result, Novartis charges $475K/CAR-T infusion. </a:t>
            </a:r>
            <a:r>
              <a:rPr lang="en-US" sz="1400" b="1" i="1" u="sng" dirty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</a:rPr>
              <a:t>R</a:t>
            </a:r>
            <a:r>
              <a:rPr lang="en-US" sz="1400" b="1" i="1" u="sng" dirty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E</a:t>
            </a:r>
            <a:r>
              <a:rPr lang="en-US" sz="1400" b="1" i="1" u="sng" baseline="30000" dirty="0">
                <a:solidFill>
                  <a:srgbClr val="009796"/>
                </a:solidFill>
                <a:latin typeface="Avenir Next" charset="0"/>
                <a:ea typeface="Avenir Next" charset="0"/>
                <a:cs typeface="Avenir Next" charset="0"/>
              </a:rPr>
              <a:t>3</a:t>
            </a:r>
            <a:r>
              <a:rPr lang="en-US" sz="1400" b="1" i="1" u="sng" dirty="0">
                <a:solidFill>
                  <a:srgbClr val="009796"/>
                </a:solidFill>
                <a:latin typeface="Avenir Next" charset="0"/>
                <a:ea typeface="Avenir Next" charset="0"/>
                <a:cs typeface="Avenir Next" charset="0"/>
              </a:rPr>
              <a:t>MMUNE</a:t>
            </a:r>
            <a:r>
              <a:rPr lang="en-US" sz="1400" dirty="0">
                <a:latin typeface="Avenir Next" charset="0"/>
                <a:ea typeface="Avenir Next" charset="0"/>
                <a:cs typeface="Avenir Next" charset="0"/>
              </a:rPr>
              <a:t>. Process is bedside and only requires a nurse.  Projected cost of </a:t>
            </a:r>
            <a:r>
              <a:rPr lang="en-US" sz="1400" dirty="0" err="1">
                <a:latin typeface="Avenir Next" charset="0"/>
                <a:ea typeface="Avenir Next" charset="0"/>
                <a:cs typeface="Avenir Next" charset="0"/>
              </a:rPr>
              <a:t>devivce</a:t>
            </a:r>
            <a:r>
              <a:rPr lang="en-US" sz="1400" dirty="0">
                <a:latin typeface="Avenir Next" charset="0"/>
                <a:ea typeface="Avenir Next" charset="0"/>
                <a:cs typeface="Avenir Next" charset="0"/>
              </a:rPr>
              <a:t> is less than $100 !!</a:t>
            </a:r>
          </a:p>
          <a:p>
            <a:endParaRPr lang="en-US" sz="1400" dirty="0">
              <a:latin typeface="Avenir Next" charset="0"/>
              <a:ea typeface="Avenir Next" charset="0"/>
              <a:cs typeface="Avenir Next" charset="0"/>
            </a:endParaRPr>
          </a:p>
          <a:p>
            <a:r>
              <a:rPr lang="en-US" sz="1400" dirty="0">
                <a:latin typeface="Avenir Next" charset="0"/>
                <a:ea typeface="Avenir Next" charset="0"/>
                <a:cs typeface="Avenir Next" charset="0"/>
              </a:rPr>
              <a:t>4) </a:t>
            </a:r>
            <a:r>
              <a:rPr lang="en-US" sz="1400" b="1" dirty="0">
                <a:latin typeface="Avenir Next" charset="0"/>
                <a:ea typeface="Avenir Next" charset="0"/>
                <a:cs typeface="Avenir Next" charset="0"/>
              </a:rPr>
              <a:t>CAR-T cells are genetically modified.</a:t>
            </a:r>
            <a:r>
              <a:rPr lang="en-US" sz="1400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US" sz="1400" b="1" i="1" u="sng" dirty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</a:rPr>
              <a:t>R</a:t>
            </a:r>
            <a:r>
              <a:rPr lang="en-US" sz="1400" b="1" i="1" u="sng" dirty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E</a:t>
            </a:r>
            <a:r>
              <a:rPr lang="en-US" sz="1400" b="1" i="1" u="sng" baseline="30000" dirty="0">
                <a:solidFill>
                  <a:srgbClr val="009796"/>
                </a:solidFill>
                <a:latin typeface="Avenir Next" charset="0"/>
                <a:ea typeface="Avenir Next" charset="0"/>
                <a:cs typeface="Avenir Next" charset="0"/>
              </a:rPr>
              <a:t>3</a:t>
            </a:r>
            <a:r>
              <a:rPr lang="en-US" sz="1400" b="1" i="1" u="sng" dirty="0">
                <a:solidFill>
                  <a:srgbClr val="009796"/>
                </a:solidFill>
                <a:latin typeface="Avenir Next" charset="0"/>
                <a:ea typeface="Avenir Next" charset="0"/>
                <a:cs typeface="Avenir Next" charset="0"/>
              </a:rPr>
              <a:t>MMUNE</a:t>
            </a:r>
            <a:r>
              <a:rPr lang="en-US" sz="1400" dirty="0">
                <a:latin typeface="Avenir Next" charset="0"/>
                <a:ea typeface="Avenir Next" charset="0"/>
                <a:cs typeface="Avenir Next" charset="0"/>
              </a:rPr>
              <a:t>.  amplifies a patient’s innate cells without</a:t>
            </a:r>
            <a:r>
              <a:rPr lang="en-US" sz="1400" b="1" dirty="0">
                <a:latin typeface="Avenir Next" charset="0"/>
                <a:ea typeface="Avenir Next" charset="0"/>
                <a:cs typeface="Avenir Next" charset="0"/>
              </a:rPr>
              <a:t> genetic modification.</a:t>
            </a:r>
            <a:r>
              <a:rPr lang="en-US" sz="1400" dirty="0">
                <a:latin typeface="Avenir Next" charset="0"/>
                <a:ea typeface="Avenir Next" charset="0"/>
                <a:cs typeface="Avenir Next" charset="0"/>
              </a:rPr>
              <a:t> </a:t>
            </a:r>
          </a:p>
          <a:p>
            <a:endParaRPr lang="en-US" sz="1400" dirty="0">
              <a:latin typeface="Avenir Next" charset="0"/>
              <a:ea typeface="Avenir Next" charset="0"/>
              <a:cs typeface="Avenir Next" charset="0"/>
            </a:endParaRPr>
          </a:p>
          <a:p>
            <a:r>
              <a:rPr lang="en-US" sz="1400" dirty="0">
                <a:latin typeface="Avenir Next" charset="0"/>
                <a:ea typeface="Avenir Next" charset="0"/>
                <a:cs typeface="Avenir Next" charset="0"/>
              </a:rPr>
              <a:t>5) Due to genetic modification, CAR-T cells are often too potent and, therefore, toxic. Patients have experienced CAR-T “cytokine storms” with extremely high temperatures, comas and stroke symptoms. </a:t>
            </a:r>
            <a:r>
              <a:rPr lang="en-US" sz="1400" b="1" i="1" u="sng" dirty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</a:rPr>
              <a:t>R</a:t>
            </a:r>
            <a:r>
              <a:rPr lang="en-US" sz="1400" b="1" i="1" u="sng" dirty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E</a:t>
            </a:r>
            <a:r>
              <a:rPr lang="en-US" sz="1400" b="1" i="1" u="sng" baseline="30000" dirty="0">
                <a:solidFill>
                  <a:srgbClr val="009796"/>
                </a:solidFill>
                <a:latin typeface="Avenir Next" charset="0"/>
                <a:ea typeface="Avenir Next" charset="0"/>
                <a:cs typeface="Avenir Next" charset="0"/>
              </a:rPr>
              <a:t>3</a:t>
            </a:r>
            <a:r>
              <a:rPr lang="en-US" sz="1400" b="1" i="1" u="sng" dirty="0">
                <a:solidFill>
                  <a:srgbClr val="009796"/>
                </a:solidFill>
                <a:latin typeface="Avenir Next" charset="0"/>
                <a:ea typeface="Avenir Next" charset="0"/>
                <a:cs typeface="Avenir Next" charset="0"/>
              </a:rPr>
              <a:t>MMUNE</a:t>
            </a:r>
            <a:r>
              <a:rPr lang="en-US" sz="1400" dirty="0">
                <a:latin typeface="Avenir Next" charset="0"/>
                <a:ea typeface="Avenir Next" charset="0"/>
                <a:cs typeface="Avenir Next" charset="0"/>
              </a:rPr>
              <a:t>.  cells should be less toxic and, thus, avoid the </a:t>
            </a:r>
            <a:r>
              <a:rPr lang="en-US" sz="1400" b="1" dirty="0">
                <a:latin typeface="Avenir Next" charset="0"/>
                <a:ea typeface="Avenir Next" charset="0"/>
                <a:cs typeface="Avenir Next" charset="0"/>
              </a:rPr>
              <a:t>life threatening side effects of CAR-T</a:t>
            </a:r>
            <a:r>
              <a:rPr lang="en-US" sz="1400" dirty="0">
                <a:latin typeface="Avenir Next" charset="0"/>
                <a:ea typeface="Avenir Next" charset="0"/>
                <a:cs typeface="Avenir Next" charset="0"/>
              </a:rPr>
              <a:t>.</a:t>
            </a:r>
          </a:p>
          <a:p>
            <a:endParaRPr lang="en-US" sz="1400" dirty="0">
              <a:latin typeface="Avenir Next" charset="0"/>
              <a:ea typeface="Avenir Next" charset="0"/>
              <a:cs typeface="Avenir Next" charset="0"/>
            </a:endParaRPr>
          </a:p>
          <a:p>
            <a:r>
              <a:rPr lang="en-US" sz="1400" dirty="0">
                <a:latin typeface="Avenir Next" charset="0"/>
                <a:ea typeface="Avenir Next" charset="0"/>
                <a:cs typeface="Avenir Next" charset="0"/>
              </a:rPr>
              <a:t>6) </a:t>
            </a:r>
            <a:r>
              <a:rPr lang="en-US" sz="1400" b="1" i="1" dirty="0">
                <a:latin typeface="Avenir Next" charset="0"/>
                <a:ea typeface="Avenir Next" charset="0"/>
                <a:cs typeface="Avenir Next" charset="0"/>
              </a:rPr>
              <a:t>CAR-T is approved only for childhood leukemia and is ineffective against solid cancer tumors</a:t>
            </a:r>
            <a:r>
              <a:rPr lang="en-US" sz="1400" dirty="0">
                <a:latin typeface="Avenir Next" charset="0"/>
                <a:ea typeface="Avenir Next" charset="0"/>
                <a:cs typeface="Avenir Next" charset="0"/>
              </a:rPr>
              <a:t>. </a:t>
            </a:r>
            <a:r>
              <a:rPr lang="en-US" sz="1400" b="1" i="1" u="sng" dirty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</a:rPr>
              <a:t>R</a:t>
            </a:r>
            <a:r>
              <a:rPr lang="en-US" sz="1400" b="1" i="1" u="sng" dirty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E</a:t>
            </a:r>
            <a:r>
              <a:rPr lang="en-US" sz="1400" b="1" i="1" u="sng" baseline="30000" dirty="0">
                <a:solidFill>
                  <a:srgbClr val="009796"/>
                </a:solidFill>
                <a:latin typeface="Avenir Next" charset="0"/>
                <a:ea typeface="Avenir Next" charset="0"/>
                <a:cs typeface="Avenir Next" charset="0"/>
              </a:rPr>
              <a:t>3</a:t>
            </a:r>
            <a:r>
              <a:rPr lang="en-US" sz="1400" b="1" i="1" u="sng" dirty="0">
                <a:solidFill>
                  <a:srgbClr val="009796"/>
                </a:solidFill>
                <a:latin typeface="Avenir Next" charset="0"/>
                <a:ea typeface="Avenir Next" charset="0"/>
                <a:cs typeface="Avenir Next" charset="0"/>
              </a:rPr>
              <a:t>MMUNE</a:t>
            </a:r>
            <a:r>
              <a:rPr lang="en-US" sz="1400" dirty="0">
                <a:latin typeface="Avenir Next" charset="0"/>
                <a:ea typeface="Avenir Next" charset="0"/>
                <a:cs typeface="Avenir Next" charset="0"/>
              </a:rPr>
              <a:t>. have preliminarily been shown to be effective against murine melanoma tumors. Melanoma is extremely aggressive.</a:t>
            </a:r>
          </a:p>
          <a:p>
            <a:endParaRPr lang="en-US" sz="1400" u="sng" dirty="0">
              <a:latin typeface="Avenir Next" charset="0"/>
              <a:ea typeface="Avenir Next" charset="0"/>
              <a:cs typeface="Avenir Next" charset="0"/>
            </a:endParaRPr>
          </a:p>
          <a:p>
            <a:r>
              <a:rPr lang="en-US" sz="1400" dirty="0">
                <a:latin typeface="Avenir Next" charset="0"/>
                <a:ea typeface="Avenir Next" charset="0"/>
                <a:cs typeface="Avenir Next" charset="0"/>
              </a:rPr>
              <a:t>7). </a:t>
            </a:r>
            <a:r>
              <a:rPr lang="en-US" sz="1400" b="1" i="1" dirty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</a:rPr>
              <a:t>R</a:t>
            </a:r>
            <a:r>
              <a:rPr lang="en-US" sz="1400" b="1" i="1" dirty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E</a:t>
            </a:r>
            <a:r>
              <a:rPr lang="en-US" sz="1400" b="1" i="1" baseline="30000" dirty="0">
                <a:solidFill>
                  <a:srgbClr val="009796"/>
                </a:solidFill>
                <a:latin typeface="Avenir Next" charset="0"/>
                <a:ea typeface="Avenir Next" charset="0"/>
                <a:cs typeface="Avenir Next" charset="0"/>
              </a:rPr>
              <a:t>3</a:t>
            </a:r>
            <a:r>
              <a:rPr lang="en-US" sz="1400" b="1" i="1" dirty="0">
                <a:solidFill>
                  <a:srgbClr val="009796"/>
                </a:solidFill>
                <a:latin typeface="Avenir Next" charset="0"/>
                <a:ea typeface="Avenir Next" charset="0"/>
                <a:cs typeface="Avenir Next" charset="0"/>
              </a:rPr>
              <a:t>MMUNE </a:t>
            </a:r>
            <a:r>
              <a:rPr lang="en-US" sz="1400" i="1" dirty="0">
                <a:latin typeface="Avenir Next" charset="0"/>
                <a:ea typeface="Avenir Next" charset="0"/>
                <a:cs typeface="Avenir Next" charset="0"/>
              </a:rPr>
              <a:t>can work for amplification of CAR-T cells further reducing it’s cost. </a:t>
            </a:r>
            <a:endParaRPr lang="en-US" sz="1400" dirty="0">
              <a:latin typeface="Times New Roman"/>
            </a:endParaRPr>
          </a:p>
          <a:p>
            <a:endParaRPr lang="en-US" sz="1600" u="sng" dirty="0">
              <a:latin typeface="Times New Roman"/>
            </a:endParaRPr>
          </a:p>
          <a:p>
            <a:endParaRPr lang="en-US" sz="1600" u="sng" dirty="0">
              <a:latin typeface="Times New Roman"/>
            </a:endParaRPr>
          </a:p>
          <a:p>
            <a:pPr lvl="1"/>
            <a:endParaRPr lang="en-US" sz="1200" i="1" dirty="0">
              <a:latin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559129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1536700"/>
            <a:ext cx="8755063" cy="4787900"/>
          </a:xfrm>
          <a:prstGeom prst="rect">
            <a:avLst/>
          </a:prstGeom>
        </p:spPr>
        <p:txBody>
          <a:bodyPr vert="horz" rtlCol="0"/>
          <a:lstStyle/>
          <a:p>
            <a:pPr marL="0" indent="0">
              <a:buNone/>
            </a:pPr>
            <a:r>
              <a:rPr lang="en-US" sz="1600" i="0" dirty="0">
                <a:latin typeface="Avenir Next" charset="0"/>
                <a:ea typeface="Avenir Next" charset="0"/>
                <a:cs typeface="Avenir Next" charset="0"/>
              </a:rPr>
              <a:t>1) All components have been tested separately (some in combination).  NOT the entire, integrated system.</a:t>
            </a:r>
            <a:br>
              <a:rPr lang="en-US" sz="1600" i="0" dirty="0">
                <a:latin typeface="Avenir Next" charset="0"/>
                <a:ea typeface="Avenir Next" charset="0"/>
                <a:cs typeface="Avenir Next" charset="0"/>
              </a:rPr>
            </a:br>
            <a:br>
              <a:rPr lang="en-US" sz="1600" i="0" dirty="0">
                <a:latin typeface="Avenir Next" charset="0"/>
                <a:ea typeface="Avenir Next" charset="0"/>
                <a:cs typeface="Avenir Next" charset="0"/>
              </a:rPr>
            </a:br>
            <a:r>
              <a:rPr lang="en-US" sz="1600" i="0" dirty="0">
                <a:latin typeface="Avenir Next" charset="0"/>
                <a:ea typeface="Avenir Next" charset="0"/>
                <a:cs typeface="Avenir Next" charset="0"/>
              </a:rPr>
              <a:t>2) </a:t>
            </a:r>
            <a:r>
              <a:rPr lang="en-US" sz="1600" dirty="0">
                <a:latin typeface="Avenir Next" charset="0"/>
                <a:ea typeface="Avenir Next" charset="0"/>
                <a:cs typeface="Avenir Next" charset="0"/>
              </a:rPr>
              <a:t>E</a:t>
            </a:r>
            <a:r>
              <a:rPr lang="en-US" sz="1600" i="0" dirty="0">
                <a:latin typeface="Avenir Next" charset="0"/>
                <a:ea typeface="Avenir Next" charset="0"/>
                <a:cs typeface="Avenir Next" charset="0"/>
              </a:rPr>
              <a:t>fficacy and expansion rates of T cells exceeds other </a:t>
            </a:r>
            <a:r>
              <a:rPr lang="en-US" sz="1600" i="1" dirty="0">
                <a:latin typeface="Avenir Next" charset="0"/>
                <a:ea typeface="Avenir Next" charset="0"/>
                <a:cs typeface="Avenir Next" charset="0"/>
              </a:rPr>
              <a:t>ex vivo </a:t>
            </a:r>
            <a:r>
              <a:rPr lang="en-US" sz="1600" i="0" dirty="0">
                <a:latin typeface="Avenir Next" charset="0"/>
                <a:ea typeface="Avenir Next" charset="0"/>
                <a:cs typeface="Avenir Next" charset="0"/>
              </a:rPr>
              <a:t>cell therapies. </a:t>
            </a:r>
            <a:br>
              <a:rPr lang="en-US" sz="1600" i="0" dirty="0">
                <a:latin typeface="Avenir Next" charset="0"/>
                <a:ea typeface="Avenir Next" charset="0"/>
                <a:cs typeface="Avenir Next" charset="0"/>
              </a:rPr>
            </a:br>
            <a:br>
              <a:rPr lang="en-US" sz="1600" i="0" dirty="0">
                <a:latin typeface="Avenir Next" charset="0"/>
                <a:ea typeface="Avenir Next" charset="0"/>
                <a:cs typeface="Avenir Next" charset="0"/>
              </a:rPr>
            </a:br>
            <a:r>
              <a:rPr lang="en-US" sz="1600" i="0" dirty="0">
                <a:latin typeface="Avenir Next" charset="0"/>
                <a:ea typeface="Avenir Next" charset="0"/>
                <a:cs typeface="Avenir Next" charset="0"/>
              </a:rPr>
              <a:t>3) T cells amplified using components have eradicated melanoma solid tumors in mice. </a:t>
            </a:r>
            <a:br>
              <a:rPr lang="en-US" sz="1600" i="0" dirty="0">
                <a:latin typeface="Avenir Next" charset="0"/>
                <a:ea typeface="Avenir Next" charset="0"/>
                <a:cs typeface="Avenir Next" charset="0"/>
              </a:rPr>
            </a:br>
            <a:br>
              <a:rPr lang="en-US" sz="1600" i="0" dirty="0">
                <a:latin typeface="Avenir Next" charset="0"/>
                <a:ea typeface="Avenir Next" charset="0"/>
                <a:cs typeface="Avenir Next" charset="0"/>
              </a:rPr>
            </a:br>
            <a:r>
              <a:rPr lang="en-US" sz="1600" i="0" dirty="0">
                <a:latin typeface="Avenir Next" charset="0"/>
                <a:ea typeface="Avenir Next" charset="0"/>
                <a:cs typeface="Avenir Next" charset="0"/>
              </a:rPr>
              <a:t>4) </a:t>
            </a:r>
            <a:r>
              <a:rPr lang="en-US" sz="1600" dirty="0">
                <a:solidFill>
                  <a:schemeClr val="tx1"/>
                </a:solidFill>
                <a:latin typeface="Avenir Next" charset="0"/>
                <a:ea typeface="Avenir Next" charset="0"/>
                <a:cs typeface="Avenir Next" charset="0"/>
              </a:rPr>
              <a:t>Shown</a:t>
            </a:r>
            <a:r>
              <a:rPr lang="en-US" sz="1600" dirty="0">
                <a:solidFill>
                  <a:srgbClr val="6B2223"/>
                </a:solidFill>
                <a:latin typeface="Avenir Next" charset="0"/>
                <a:ea typeface="Avenir Next" charset="0"/>
                <a:cs typeface="Avenir Next" charset="0"/>
              </a:rPr>
              <a:t> to </a:t>
            </a:r>
            <a:r>
              <a:rPr lang="en-US" sz="1600" i="0" dirty="0">
                <a:latin typeface="Avenir Next" charset="0"/>
                <a:ea typeface="Avenir Next" charset="0"/>
                <a:cs typeface="Avenir Next" charset="0"/>
              </a:rPr>
              <a:t>rapidly expand human T cells to combat the Epstein–Barr virus. </a:t>
            </a:r>
            <a:br>
              <a:rPr lang="en-US" sz="1600" i="0" dirty="0">
                <a:latin typeface="Avenir Next" charset="0"/>
                <a:ea typeface="Avenir Next" charset="0"/>
                <a:cs typeface="Avenir Next" charset="0"/>
              </a:rPr>
            </a:br>
            <a:br>
              <a:rPr lang="en-US" sz="1600" i="0" dirty="0">
                <a:solidFill>
                  <a:schemeClr val="bg2">
                    <a:lumMod val="50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</a:br>
            <a:r>
              <a:rPr lang="en-US" sz="1600" i="0" dirty="0">
                <a:solidFill>
                  <a:srgbClr val="6B2223"/>
                </a:solidFill>
                <a:latin typeface="Avenir Next" charset="0"/>
                <a:ea typeface="Avenir Next" charset="0"/>
                <a:cs typeface="Avenir Next" charset="0"/>
              </a:rPr>
              <a:t>5). </a:t>
            </a:r>
            <a:r>
              <a:rPr lang="en-US" sz="1600" dirty="0">
                <a:latin typeface="Avenir Next" charset="0"/>
                <a:ea typeface="Avenir Next" charset="0"/>
                <a:cs typeface="Avenir Next" charset="0"/>
              </a:rPr>
              <a:t>Background patents are issued. Device patent is pending.</a:t>
            </a:r>
            <a:r>
              <a:rPr lang="en-US" sz="1600" dirty="0">
                <a:solidFill>
                  <a:srgbClr val="6B2223"/>
                </a:solidFill>
                <a:latin typeface="Avenir Next" charset="0"/>
                <a:ea typeface="Avenir Next" charset="0"/>
                <a:cs typeface="Avenir Next" charset="0"/>
              </a:rPr>
              <a:t>  </a:t>
            </a:r>
            <a:br>
              <a:rPr lang="en-US" sz="1600" dirty="0">
                <a:solidFill>
                  <a:srgbClr val="6B2223"/>
                </a:solidFill>
                <a:latin typeface="Avenir Next" charset="0"/>
                <a:ea typeface="Avenir Next" charset="0"/>
                <a:cs typeface="Avenir Next" charset="0"/>
              </a:rPr>
            </a:br>
            <a:br>
              <a:rPr lang="en-US" sz="1600" dirty="0">
                <a:solidFill>
                  <a:srgbClr val="6B2223"/>
                </a:solidFill>
                <a:latin typeface="Avenir Next" charset="0"/>
                <a:ea typeface="Avenir Next" charset="0"/>
                <a:cs typeface="Avenir Next" charset="0"/>
              </a:rPr>
            </a:br>
            <a:r>
              <a:rPr lang="en-US" sz="1600" i="0" dirty="0">
                <a:latin typeface="Avenir Next" charset="0"/>
                <a:ea typeface="Avenir Next" charset="0"/>
                <a:cs typeface="Avenir Next" charset="0"/>
              </a:rPr>
              <a:t>Investment funds are to:  </a:t>
            </a:r>
            <a:br>
              <a:rPr lang="en-US" sz="1600" dirty="0">
                <a:latin typeface="Avenir Next" charset="0"/>
                <a:ea typeface="Avenir Next" charset="0"/>
                <a:cs typeface="Avenir Next" charset="0"/>
              </a:rPr>
            </a:br>
            <a:r>
              <a:rPr lang="en-US" sz="1600" dirty="0">
                <a:latin typeface="Avenir Next" charset="0"/>
                <a:ea typeface="Avenir Next" charset="0"/>
                <a:cs typeface="Avenir Next" charset="0"/>
              </a:rPr>
              <a:t>	Expedite device integration and validation. Optimize key parameters </a:t>
            </a:r>
            <a:br>
              <a:rPr lang="en-US" sz="1600" dirty="0">
                <a:latin typeface="Avenir Next" charset="0"/>
                <a:ea typeface="Avenir Next" charset="0"/>
                <a:cs typeface="Avenir Next" charset="0"/>
              </a:rPr>
            </a:br>
            <a:r>
              <a:rPr lang="en-US" sz="1600" dirty="0">
                <a:latin typeface="Avenir Next" charset="0"/>
                <a:ea typeface="Avenir Next" charset="0"/>
                <a:cs typeface="Avenir Next" charset="0"/>
              </a:rPr>
              <a:t>	Work with clinical collaborators in mouse and human studies.</a:t>
            </a:r>
            <a:br>
              <a:rPr lang="en-US" sz="1600" i="0" dirty="0">
                <a:latin typeface="Avenir Next" charset="0"/>
                <a:ea typeface="Avenir Next" charset="0"/>
                <a:cs typeface="Avenir Next" charset="0"/>
              </a:rPr>
            </a:br>
            <a:r>
              <a:rPr lang="en-US" sz="1600" i="0" dirty="0">
                <a:latin typeface="Avenir Next" charset="0"/>
                <a:ea typeface="Avenir Next" charset="0"/>
                <a:cs typeface="Avenir Next" charset="0"/>
              </a:rPr>
              <a:t>	</a:t>
            </a:r>
            <a:br>
              <a:rPr lang="en-US" sz="1600" dirty="0">
                <a:latin typeface="Avenir Next" charset="0"/>
                <a:ea typeface="Avenir Next" charset="0"/>
                <a:cs typeface="Avenir Next" charset="0"/>
              </a:rPr>
            </a:br>
            <a:r>
              <a:rPr lang="en-US" sz="1600" dirty="0">
                <a:latin typeface="Avenir Next" charset="0"/>
                <a:ea typeface="Avenir Next" charset="0"/>
                <a:cs typeface="Avenir Next" charset="0"/>
              </a:rPr>
              <a:t>	An anticipated</a:t>
            </a:r>
            <a:r>
              <a:rPr lang="en-US" sz="1600" i="0" dirty="0">
                <a:latin typeface="Avenir Next" charset="0"/>
                <a:ea typeface="Avenir Next" charset="0"/>
                <a:cs typeface="Avenir Next" charset="0"/>
              </a:rPr>
              <a:t> funding rate of $500K/year for two years is needed to prepare the 	</a:t>
            </a:r>
            <a:r>
              <a:rPr lang="en-US" sz="1600" b="1" i="1" u="sng" dirty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</a:rPr>
              <a:t>R</a:t>
            </a:r>
            <a:r>
              <a:rPr lang="en-US" sz="1600" b="1" i="1" u="sng" dirty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E</a:t>
            </a:r>
            <a:r>
              <a:rPr lang="en-US" sz="1600" b="1" i="1" u="sng" baseline="30000" dirty="0">
                <a:solidFill>
                  <a:srgbClr val="009796"/>
                </a:solidFill>
                <a:latin typeface="Avenir Next" charset="0"/>
                <a:ea typeface="Avenir Next" charset="0"/>
                <a:cs typeface="Avenir Next" charset="0"/>
              </a:rPr>
              <a:t>3</a:t>
            </a:r>
            <a:r>
              <a:rPr lang="en-US" sz="1600" b="1" i="1" u="sng" dirty="0">
                <a:solidFill>
                  <a:srgbClr val="009796"/>
                </a:solidFill>
                <a:latin typeface="Avenir Next" charset="0"/>
                <a:ea typeface="Avenir Next" charset="0"/>
                <a:cs typeface="Avenir Next" charset="0"/>
              </a:rPr>
              <a:t>MMUNE</a:t>
            </a:r>
            <a:r>
              <a:rPr lang="en-US" sz="1600" i="0" dirty="0">
                <a:latin typeface="Avenir Next" charset="0"/>
                <a:ea typeface="Avenir Next" charset="0"/>
                <a:cs typeface="Avenir Next" charset="0"/>
              </a:rPr>
              <a:t> platform for human clinical trials. This funding rate includes research, 	research overhead, administrative and legal expenses.</a:t>
            </a:r>
            <a:br>
              <a:rPr lang="en-US" sz="1600" dirty="0">
                <a:solidFill>
                  <a:srgbClr val="0000FF"/>
                </a:solidFill>
                <a:latin typeface="Avenir Next" charset="0"/>
                <a:ea typeface="Avenir Next" charset="0"/>
                <a:cs typeface="Avenir Next" charset="0"/>
              </a:rPr>
            </a:br>
            <a:br>
              <a:rPr lang="en-US" sz="1600" i="0" dirty="0">
                <a:solidFill>
                  <a:srgbClr val="000000"/>
                </a:solidFill>
                <a:latin typeface="Times New Roman"/>
              </a:rPr>
            </a:br>
            <a:endParaRPr lang="en-US" sz="1600" i="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TextBox 7"/>
          <p:cNvSpPr txBox="1"/>
          <p:nvPr/>
        </p:nvSpPr>
        <p:spPr>
          <a:xfrm>
            <a:off x="1363579" y="0"/>
            <a:ext cx="7606632" cy="107721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3600" b="1" i="1" u="sng" dirty="0">
                <a:solidFill>
                  <a:srgbClr val="FF0000"/>
                </a:solidFill>
                <a:latin typeface="Optima"/>
              </a:rPr>
              <a:t>R </a:t>
            </a:r>
            <a:r>
              <a:rPr lang="en-US" sz="3600" b="1" i="1" u="sng" dirty="0">
                <a:solidFill>
                  <a:srgbClr val="C00000"/>
                </a:solidFill>
                <a:latin typeface="Optima"/>
              </a:rPr>
              <a:t>E</a:t>
            </a:r>
            <a:r>
              <a:rPr lang="en-US" sz="3600" b="1" i="1" u="sng" baseline="30000" dirty="0">
                <a:solidFill>
                  <a:srgbClr val="009796"/>
                </a:solidFill>
                <a:latin typeface="Optima"/>
              </a:rPr>
              <a:t>3</a:t>
            </a:r>
            <a:r>
              <a:rPr lang="en-US" sz="3600" b="1" i="1" u="sng" dirty="0">
                <a:solidFill>
                  <a:srgbClr val="009796"/>
                </a:solidFill>
                <a:latin typeface="Optima"/>
              </a:rPr>
              <a:t>MMUNE</a:t>
            </a:r>
            <a:r>
              <a:rPr lang="en-US" sz="3600" b="1" i="1" baseline="30000" dirty="0">
                <a:solidFill>
                  <a:srgbClr val="009796"/>
                </a:solidFill>
                <a:latin typeface="Optima"/>
              </a:rPr>
              <a:t>.</a:t>
            </a:r>
            <a:r>
              <a:rPr lang="en-US" sz="3600" dirty="0">
                <a:solidFill>
                  <a:srgbClr val="009796"/>
                </a:solidFill>
                <a:latin typeface="Times New Roman"/>
              </a:rPr>
              <a:t> All in One Therapy</a:t>
            </a:r>
            <a:br>
              <a:rPr lang="en-US" sz="3600" dirty="0">
                <a:solidFill>
                  <a:srgbClr val="009796"/>
                </a:solidFill>
                <a:latin typeface="Times New Roman"/>
              </a:rPr>
            </a:br>
            <a:r>
              <a:rPr lang="en-US" sz="2800" dirty="0">
                <a:solidFill>
                  <a:srgbClr val="009796"/>
                </a:solidFill>
                <a:latin typeface="Times New Roman"/>
              </a:rPr>
              <a:t>Current </a:t>
            </a:r>
            <a:r>
              <a:rPr lang="en-US" sz="2800" dirty="0">
                <a:solidFill>
                  <a:schemeClr val="bg2"/>
                </a:solidFill>
                <a:latin typeface="Times New Roman"/>
              </a:rPr>
              <a:t>status</a:t>
            </a:r>
            <a:r>
              <a:rPr lang="en-US" sz="2800" dirty="0">
                <a:solidFill>
                  <a:srgbClr val="009796"/>
                </a:solidFill>
                <a:latin typeface="Times New Roman"/>
              </a:rPr>
              <a:t> and Investment Call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4DCAFF-056A-DE1C-0EB7-10122C109756}"/>
              </a:ext>
            </a:extLst>
          </p:cNvPr>
          <p:cNvSpPr txBox="1"/>
          <p:nvPr/>
        </p:nvSpPr>
        <p:spPr>
          <a:xfrm>
            <a:off x="1222323" y="0"/>
            <a:ext cx="76930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entury Gothic" panose="020B0502020202020204" pitchFamily="34" charset="0"/>
                <a:cs typeface="Damascus" pitchFamily="2" charset="-78"/>
              </a:rPr>
              <a:t>CELL THERAPY</a:t>
            </a:r>
          </a:p>
          <a:p>
            <a:pPr algn="ctr"/>
            <a:r>
              <a:rPr lang="en-US" sz="2800" b="1" i="1" dirty="0">
                <a:latin typeface="Century Gothic" panose="020B0502020202020204" pitchFamily="34" charset="0"/>
                <a:cs typeface="Damascus" pitchFamily="2" charset="-78"/>
              </a:rPr>
              <a:t>is a “Cornerstone” technology that remains inaccessible</a:t>
            </a:r>
            <a:endParaRPr lang="en-US" sz="1800" b="1" i="1" dirty="0">
              <a:latin typeface="Chalkboard" panose="03050602040202020205" pitchFamily="66" charset="77"/>
              <a:cs typeface="Damascus" pitchFamily="2" charset="-78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BAEE390F-E13D-7028-8ED4-19BCA92E8AD0}"/>
              </a:ext>
            </a:extLst>
          </p:cNvPr>
          <p:cNvGrpSpPr/>
          <p:nvPr/>
        </p:nvGrpSpPr>
        <p:grpSpPr>
          <a:xfrm>
            <a:off x="990600" y="1600200"/>
            <a:ext cx="7299113" cy="3429000"/>
            <a:chOff x="1588524" y="892552"/>
            <a:chExt cx="5789968" cy="2918549"/>
          </a:xfrm>
        </p:grpSpPr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E3E1460D-3014-E2EB-CAD6-39E7D7BA6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88524" y="892552"/>
              <a:ext cx="5789968" cy="2918549"/>
            </a:xfrm>
            <a:prstGeom prst="rect">
              <a:avLst/>
            </a:prstGeom>
          </p:spPr>
        </p:pic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D3CD2202-0AC5-41CC-FA70-356BE833530B}"/>
                </a:ext>
              </a:extLst>
            </p:cNvPr>
            <p:cNvSpPr/>
            <p:nvPr/>
          </p:nvSpPr>
          <p:spPr>
            <a:xfrm>
              <a:off x="1707229" y="917425"/>
              <a:ext cx="5563135" cy="493980"/>
            </a:xfrm>
            <a:prstGeom prst="rect">
              <a:avLst/>
            </a:prstGeom>
            <a:solidFill>
              <a:srgbClr val="0052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F475E038-21C9-D788-AB60-5EF84EFBBD4F}"/>
                </a:ext>
              </a:extLst>
            </p:cNvPr>
            <p:cNvSpPr txBox="1"/>
            <p:nvPr/>
          </p:nvSpPr>
          <p:spPr>
            <a:xfrm>
              <a:off x="2002251" y="892552"/>
              <a:ext cx="5081217" cy="70729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en-US" b="1" i="1" cap="small" dirty="0">
                  <a:solidFill>
                    <a:schemeClr val="bg1"/>
                  </a:solidFill>
                  <a:latin typeface="Avenir Next" charset="0"/>
                  <a:ea typeface="Avenir Next" charset="0"/>
                  <a:cs typeface="Avenir Next" charset="0"/>
                </a:rPr>
                <a:t>FOUR FOUNDATIONAL HEALTHCARE PRODUCTS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FCF71444-7034-3BB2-FF8D-69AB3B1881F7}"/>
              </a:ext>
            </a:extLst>
          </p:cNvPr>
          <p:cNvSpPr/>
          <p:nvPr/>
        </p:nvSpPr>
        <p:spPr>
          <a:xfrm>
            <a:off x="1222323" y="4401975"/>
            <a:ext cx="1292277" cy="304800"/>
          </a:xfrm>
          <a:prstGeom prst="rect">
            <a:avLst/>
          </a:prstGeom>
          <a:solidFill>
            <a:srgbClr val="FFFF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73D260-CEED-01C8-5B2B-9261AE9E3B52}"/>
              </a:ext>
            </a:extLst>
          </p:cNvPr>
          <p:cNvSpPr/>
          <p:nvPr/>
        </p:nvSpPr>
        <p:spPr>
          <a:xfrm>
            <a:off x="1295400" y="4401974"/>
            <a:ext cx="6096000" cy="474825"/>
          </a:xfrm>
          <a:prstGeom prst="rect">
            <a:avLst/>
          </a:prstGeom>
          <a:solidFill>
            <a:srgbClr val="FFFF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588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4DCAFF-056A-DE1C-0EB7-10122C109756}"/>
              </a:ext>
            </a:extLst>
          </p:cNvPr>
          <p:cNvSpPr txBox="1"/>
          <p:nvPr/>
        </p:nvSpPr>
        <p:spPr>
          <a:xfrm>
            <a:off x="1222323" y="0"/>
            <a:ext cx="76930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entury Gothic" panose="020B0502020202020204" pitchFamily="34" charset="0"/>
                <a:cs typeface="Damascus" pitchFamily="2" charset="-78"/>
              </a:rPr>
              <a:t>CELL THERAPY</a:t>
            </a:r>
          </a:p>
          <a:p>
            <a:pPr algn="ctr"/>
            <a:r>
              <a:rPr lang="en-US" sz="2800" b="1" i="1" dirty="0">
                <a:latin typeface="Century Gothic" panose="020B0502020202020204" pitchFamily="34" charset="0"/>
                <a:cs typeface="Damascus" pitchFamily="2" charset="-78"/>
              </a:rPr>
              <a:t>is a “Cornerstone” technology that remains inaccessible</a:t>
            </a:r>
            <a:endParaRPr lang="en-US" sz="1800" b="1" i="1" dirty="0">
              <a:latin typeface="Chalkboard" panose="03050602040202020205" pitchFamily="66" charset="77"/>
              <a:cs typeface="Damascus" pitchFamily="2" charset="-78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BAEE390F-E13D-7028-8ED4-19BCA92E8AD0}"/>
              </a:ext>
            </a:extLst>
          </p:cNvPr>
          <p:cNvGrpSpPr/>
          <p:nvPr/>
        </p:nvGrpSpPr>
        <p:grpSpPr>
          <a:xfrm>
            <a:off x="990600" y="1600200"/>
            <a:ext cx="7299113" cy="3429000"/>
            <a:chOff x="1588524" y="892552"/>
            <a:chExt cx="5789968" cy="2918549"/>
          </a:xfrm>
        </p:grpSpPr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E3E1460D-3014-E2EB-CAD6-39E7D7BA6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88524" y="892552"/>
              <a:ext cx="5789968" cy="2918549"/>
            </a:xfrm>
            <a:prstGeom prst="rect">
              <a:avLst/>
            </a:prstGeom>
          </p:spPr>
        </p:pic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D3CD2202-0AC5-41CC-FA70-356BE833530B}"/>
                </a:ext>
              </a:extLst>
            </p:cNvPr>
            <p:cNvSpPr/>
            <p:nvPr/>
          </p:nvSpPr>
          <p:spPr>
            <a:xfrm>
              <a:off x="1707229" y="917425"/>
              <a:ext cx="5563135" cy="493980"/>
            </a:xfrm>
            <a:prstGeom prst="rect">
              <a:avLst/>
            </a:prstGeom>
            <a:solidFill>
              <a:srgbClr val="0052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F475E038-21C9-D788-AB60-5EF84EFBBD4F}"/>
                </a:ext>
              </a:extLst>
            </p:cNvPr>
            <p:cNvSpPr txBox="1"/>
            <p:nvPr/>
          </p:nvSpPr>
          <p:spPr>
            <a:xfrm>
              <a:off x="2002251" y="892552"/>
              <a:ext cx="5081217" cy="70729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en-US" b="1" i="1" cap="small" dirty="0">
                  <a:solidFill>
                    <a:schemeClr val="bg1"/>
                  </a:solidFill>
                  <a:latin typeface="Avenir Next" charset="0"/>
                  <a:ea typeface="Avenir Next" charset="0"/>
                  <a:cs typeface="Avenir Next" charset="0"/>
                </a:rPr>
                <a:t>FOUR FOUNDATIONAL HEALTHCARE PRODUCTS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FCF71444-7034-3BB2-FF8D-69AB3B1881F7}"/>
              </a:ext>
            </a:extLst>
          </p:cNvPr>
          <p:cNvSpPr/>
          <p:nvPr/>
        </p:nvSpPr>
        <p:spPr>
          <a:xfrm>
            <a:off x="1222323" y="4401975"/>
            <a:ext cx="1292277" cy="304800"/>
          </a:xfrm>
          <a:prstGeom prst="rect">
            <a:avLst/>
          </a:prstGeom>
          <a:solidFill>
            <a:srgbClr val="FFFF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73D260-CEED-01C8-5B2B-9261AE9E3B52}"/>
              </a:ext>
            </a:extLst>
          </p:cNvPr>
          <p:cNvSpPr/>
          <p:nvPr/>
        </p:nvSpPr>
        <p:spPr>
          <a:xfrm>
            <a:off x="1295399" y="4401974"/>
            <a:ext cx="6708355" cy="1998826"/>
          </a:xfrm>
          <a:prstGeom prst="rect">
            <a:avLst/>
          </a:prstGeom>
          <a:solidFill>
            <a:srgbClr val="FFFF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D082BE-52D7-1BAE-2818-EDF46A3ECD39}"/>
              </a:ext>
            </a:extLst>
          </p:cNvPr>
          <p:cNvSpPr txBox="1"/>
          <p:nvPr/>
        </p:nvSpPr>
        <p:spPr>
          <a:xfrm>
            <a:off x="1295400" y="4983540"/>
            <a:ext cx="33447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cap="all" dirty="0">
                <a:solidFill>
                  <a:srgbClr val="333333"/>
                </a:solidFill>
                <a:latin typeface="Comic Sans MS" panose="030F0902030302020204" pitchFamily="66" charset="0"/>
              </a:rPr>
              <a:t>Effectiveness +</a:t>
            </a:r>
          </a:p>
          <a:p>
            <a:pPr algn="ctr"/>
            <a:r>
              <a:rPr lang="en-US" cap="all" dirty="0">
                <a:solidFill>
                  <a:srgbClr val="333333"/>
                </a:solidFill>
                <a:latin typeface="Comic Sans MS" panose="030F0902030302020204" pitchFamily="66" charset="0"/>
              </a:rPr>
              <a:t>MANUFACTURING +</a:t>
            </a:r>
          </a:p>
          <a:p>
            <a:pPr algn="ctr"/>
            <a:r>
              <a:rPr lang="en-US" cap="all" dirty="0">
                <a:solidFill>
                  <a:srgbClr val="333333"/>
                </a:solidFill>
                <a:latin typeface="Comic Sans MS" panose="030F0902030302020204" pitchFamily="66" charset="0"/>
              </a:rPr>
              <a:t>SKILL/EXPERTISE +</a:t>
            </a:r>
          </a:p>
          <a:p>
            <a:pPr algn="ctr"/>
            <a:r>
              <a:rPr lang="en-US" cap="all" dirty="0">
                <a:solidFill>
                  <a:srgbClr val="333333"/>
                </a:solidFill>
                <a:latin typeface="Comic Sans MS" panose="030F0902030302020204" pitchFamily="66" charset="0"/>
              </a:rPr>
              <a:t>COST +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16B377-9834-C0EF-F431-C235E2C51166}"/>
              </a:ext>
            </a:extLst>
          </p:cNvPr>
          <p:cNvSpPr txBox="1"/>
          <p:nvPr/>
        </p:nvSpPr>
        <p:spPr>
          <a:xfrm>
            <a:off x="3868421" y="5257800"/>
            <a:ext cx="1927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cap="all" dirty="0">
                <a:solidFill>
                  <a:srgbClr val="333333"/>
                </a:solidFill>
                <a:latin typeface="Chalkboard" panose="03050602040202020205" pitchFamily="66" charset="77"/>
              </a:rPr>
              <a:t>=</a:t>
            </a:r>
            <a:endParaRPr lang="en-US" sz="3200" b="1" i="1" cap="all" dirty="0">
              <a:solidFill>
                <a:srgbClr val="333333"/>
              </a:solidFill>
              <a:latin typeface="Franklin ITC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4786EE-0A11-17CA-D036-E9A2E1202674}"/>
              </a:ext>
            </a:extLst>
          </p:cNvPr>
          <p:cNvSpPr/>
          <p:nvPr/>
        </p:nvSpPr>
        <p:spPr>
          <a:xfrm>
            <a:off x="1103522" y="4940347"/>
            <a:ext cx="7114032" cy="153665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8AB7C3-1CB1-4C69-A28C-076B0615555B}"/>
              </a:ext>
            </a:extLst>
          </p:cNvPr>
          <p:cNvSpPr/>
          <p:nvPr/>
        </p:nvSpPr>
        <p:spPr>
          <a:xfrm>
            <a:off x="1140245" y="4926652"/>
            <a:ext cx="7013155" cy="102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80CA3A-DCC6-2CA2-6141-78787EBE8CE7}"/>
              </a:ext>
            </a:extLst>
          </p:cNvPr>
          <p:cNvSpPr txBox="1"/>
          <p:nvPr/>
        </p:nvSpPr>
        <p:spPr>
          <a:xfrm>
            <a:off x="4444201" y="4949555"/>
            <a:ext cx="39403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cap="all" dirty="0">
                <a:solidFill>
                  <a:srgbClr val="333333"/>
                </a:solidFill>
                <a:latin typeface="Chalkboard" panose="03050602040202020205" pitchFamily="66" charset="77"/>
              </a:rPr>
              <a:t>Limited</a:t>
            </a:r>
          </a:p>
          <a:p>
            <a:pPr algn="ctr"/>
            <a:r>
              <a:rPr lang="en-US" sz="3200" b="1" i="1" cap="all" dirty="0">
                <a:solidFill>
                  <a:srgbClr val="333333"/>
                </a:solidFill>
                <a:latin typeface="Chalkboard" panose="03050602040202020205" pitchFamily="66" charset="77"/>
              </a:rPr>
              <a:t>Public accessibility</a:t>
            </a:r>
            <a:endParaRPr lang="en-US" sz="3200" b="1" i="1" cap="all" dirty="0">
              <a:solidFill>
                <a:srgbClr val="333333"/>
              </a:solidFill>
              <a:latin typeface="Franklin ITC"/>
            </a:endParaRPr>
          </a:p>
        </p:txBody>
      </p:sp>
    </p:spTree>
    <p:extLst>
      <p:ext uri="{BB962C8B-B14F-4D97-AF65-F5344CB8AC3E}">
        <p14:creationId xmlns:p14="http://schemas.microsoft.com/office/powerpoint/2010/main" val="651780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/>
          </p:cNvPicPr>
          <p:nvPr/>
        </p:nvPicPr>
        <p:blipFill>
          <a:blip r:embed="rId3"/>
          <a:srcRect r="3217"/>
          <a:stretch>
            <a:fillRect/>
          </a:stretch>
        </p:blipFill>
        <p:spPr>
          <a:xfrm>
            <a:off x="1905000" y="1945080"/>
            <a:ext cx="6248400" cy="4501330"/>
          </a:xfrm>
          <a:prstGeom prst="rect">
            <a:avLst/>
          </a:prstGeom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D04734B8-FA49-BF35-7BA9-4789E8FD6CDF}"/>
              </a:ext>
            </a:extLst>
          </p:cNvPr>
          <p:cNvSpPr txBox="1"/>
          <p:nvPr/>
        </p:nvSpPr>
        <p:spPr>
          <a:xfrm>
            <a:off x="1143000" y="304800"/>
            <a:ext cx="7606632" cy="95410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800" b="1" dirty="0">
                <a:latin typeface="Avenir Next" charset="0"/>
                <a:ea typeface="Avenir Next" charset="0"/>
                <a:cs typeface="Avenir Next" charset="0"/>
              </a:rPr>
              <a:t>T CELL THERAPY</a:t>
            </a:r>
          </a:p>
          <a:p>
            <a:pPr algn="ctr"/>
            <a:r>
              <a:rPr lang="en-US" sz="2800" b="1" dirty="0">
                <a:latin typeface="Avenir Next" charset="0"/>
                <a:ea typeface="Avenir Next" charset="0"/>
                <a:cs typeface="Avenir Next" charset="0"/>
              </a:rPr>
              <a:t>IS PROMISING BUT…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89ED5AC9-1DBC-0F8E-0BBD-743308C61EF5}"/>
              </a:ext>
            </a:extLst>
          </p:cNvPr>
          <p:cNvSpPr txBox="1"/>
          <p:nvPr/>
        </p:nvSpPr>
        <p:spPr>
          <a:xfrm>
            <a:off x="-228600" y="1514193"/>
            <a:ext cx="8797758" cy="43088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200" b="1" u="sng" dirty="0">
                <a:latin typeface="Comic Sans MS" panose="030F0902030302020204" pitchFamily="66" charset="0"/>
                <a:ea typeface="Avenir Next" charset="0"/>
                <a:cs typeface="Avenir Next" charset="0"/>
              </a:rPr>
              <a:t>CLASSICAL</a:t>
            </a:r>
            <a:r>
              <a:rPr lang="en-US" sz="2200" b="1" dirty="0">
                <a:latin typeface="Comic Sans MS" panose="030F0902030302020204" pitchFamily="66" charset="0"/>
                <a:ea typeface="Avenir Next" charset="0"/>
                <a:cs typeface="Avenir Next" charset="0"/>
              </a:rPr>
              <a:t>:  1. Extract.    2. EXPAND.    3. RE-INFUSE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CC1A13-308D-A241-1E71-0880A06F87D4}"/>
              </a:ext>
            </a:extLst>
          </p:cNvPr>
          <p:cNvSpPr txBox="1"/>
          <p:nvPr/>
        </p:nvSpPr>
        <p:spPr>
          <a:xfrm>
            <a:off x="0" y="1926228"/>
            <a:ext cx="2328464" cy="43088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200" b="1" u="sng" dirty="0">
                <a:latin typeface="Comic Sans MS" panose="030F0902030302020204" pitchFamily="66" charset="0"/>
                <a:ea typeface="Avenir Next" charset="0"/>
                <a:cs typeface="Avenir Next" charset="0"/>
              </a:rPr>
              <a:t>PROCESS</a:t>
            </a:r>
            <a:endParaRPr lang="en-US" sz="2200" b="1" dirty="0">
              <a:latin typeface="Comic Sans MS" panose="030F0902030302020204" pitchFamily="66" charset="0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446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>
            <a:extLst>
              <a:ext uri="{FF2B5EF4-FFF2-40B4-BE49-F238E27FC236}">
                <a16:creationId xmlns:a16="http://schemas.microsoft.com/office/drawing/2014/main" id="{D04734B8-FA49-BF35-7BA9-4789E8FD6CDF}"/>
              </a:ext>
            </a:extLst>
          </p:cNvPr>
          <p:cNvSpPr txBox="1"/>
          <p:nvPr/>
        </p:nvSpPr>
        <p:spPr>
          <a:xfrm>
            <a:off x="1143000" y="304800"/>
            <a:ext cx="7606632" cy="95410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800" b="1" dirty="0">
                <a:latin typeface="Avenir Next" charset="0"/>
                <a:ea typeface="Avenir Next" charset="0"/>
                <a:cs typeface="Avenir Next" charset="0"/>
              </a:rPr>
              <a:t>T CELL THERAPY</a:t>
            </a:r>
          </a:p>
          <a:p>
            <a:pPr algn="ctr"/>
            <a:r>
              <a:rPr lang="en-US" sz="2800" b="1" dirty="0">
                <a:latin typeface="Avenir Next" charset="0"/>
                <a:ea typeface="Avenir Next" charset="0"/>
                <a:cs typeface="Avenir Next" charset="0"/>
              </a:rPr>
              <a:t>IS PROMISING BUT…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89ED5AC9-1DBC-0F8E-0BBD-743308C61EF5}"/>
              </a:ext>
            </a:extLst>
          </p:cNvPr>
          <p:cNvSpPr txBox="1"/>
          <p:nvPr/>
        </p:nvSpPr>
        <p:spPr>
          <a:xfrm>
            <a:off x="29110" y="1549064"/>
            <a:ext cx="8797758" cy="43088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200" b="1" u="sng" dirty="0">
                <a:latin typeface="Comic Sans MS" panose="030F0902030302020204" pitchFamily="66" charset="0"/>
                <a:ea typeface="Avenir Next" charset="0"/>
                <a:cs typeface="Avenir Next" charset="0"/>
              </a:rPr>
              <a:t>CAR-T:  </a:t>
            </a:r>
            <a:r>
              <a:rPr lang="en-US" sz="2200" b="1" dirty="0">
                <a:latin typeface="Comic Sans MS" panose="030F0902030302020204" pitchFamily="66" charset="0"/>
                <a:ea typeface="Avenir Next" charset="0"/>
                <a:cs typeface="Avenir Next" charset="0"/>
              </a:rPr>
              <a:t>1) Extract.  2) Engineer cells.  3) Expand.  4) reinfuse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CC1A13-308D-A241-1E71-0880A06F87D4}"/>
              </a:ext>
            </a:extLst>
          </p:cNvPr>
          <p:cNvSpPr txBox="1"/>
          <p:nvPr/>
        </p:nvSpPr>
        <p:spPr>
          <a:xfrm>
            <a:off x="-173632" y="1973102"/>
            <a:ext cx="2328464" cy="43088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200" b="1" u="sng" dirty="0">
                <a:latin typeface="Comic Sans MS" panose="030F0902030302020204" pitchFamily="66" charset="0"/>
                <a:ea typeface="Avenir Next" charset="0"/>
                <a:cs typeface="Avenir Next" charset="0"/>
              </a:rPr>
              <a:t>PROCESS</a:t>
            </a:r>
            <a:endParaRPr lang="en-US" sz="2200" b="1" dirty="0">
              <a:latin typeface="Comic Sans MS" panose="030F0902030302020204" pitchFamily="66" charset="0"/>
              <a:ea typeface="Avenir Next" charset="0"/>
              <a:cs typeface="Avenir Next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264494-D328-B93A-D67F-23707591EC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00"/>
          <a:stretch/>
        </p:blipFill>
        <p:spPr>
          <a:xfrm>
            <a:off x="1752599" y="2057400"/>
            <a:ext cx="6067487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773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>
            <a:extLst>
              <a:ext uri="{FF2B5EF4-FFF2-40B4-BE49-F238E27FC236}">
                <a16:creationId xmlns:a16="http://schemas.microsoft.com/office/drawing/2014/main" id="{D04734B8-FA49-BF35-7BA9-4789E8FD6CDF}"/>
              </a:ext>
            </a:extLst>
          </p:cNvPr>
          <p:cNvSpPr txBox="1"/>
          <p:nvPr/>
        </p:nvSpPr>
        <p:spPr>
          <a:xfrm>
            <a:off x="1143000" y="304800"/>
            <a:ext cx="7606632" cy="95410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800" b="1" dirty="0">
                <a:latin typeface="Avenir Next" charset="0"/>
                <a:ea typeface="Avenir Next" charset="0"/>
                <a:cs typeface="Avenir Next" charset="0"/>
              </a:rPr>
              <a:t>FASTER PROLIFERATION </a:t>
            </a:r>
            <a:r>
              <a:rPr lang="en-US" sz="2800" b="1" i="1" dirty="0">
                <a:latin typeface="Avenir Next" charset="0"/>
                <a:ea typeface="Avenir Next" charset="0"/>
                <a:cs typeface="Avenir Next" charset="0"/>
              </a:rPr>
              <a:t>In Vivo </a:t>
            </a:r>
            <a:r>
              <a:rPr lang="en-US" sz="2800" b="1" dirty="0">
                <a:latin typeface="Avenir Next" charset="0"/>
                <a:ea typeface="Avenir Next" charset="0"/>
                <a:cs typeface="Avenir Next" charset="0"/>
              </a:rPr>
              <a:t>compared to Current T cell Culture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5BE151-538E-7E0C-3844-E353C1695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647660">
            <a:off x="251584" y="1585720"/>
            <a:ext cx="3348474" cy="29349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03F1C2-1952-24FE-1945-A145D2A253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39" b="99020" l="4883" r="89844">
                        <a14:foregroundMark x1="13672" y1="4466" x2="20020" y2="5773"/>
                        <a14:foregroundMark x1="5176" y1="17211" x2="5176" y2="13617"/>
                        <a14:foregroundMark x1="5762" y1="12418" x2="4980" y2="11329"/>
                        <a14:foregroundMark x1="13086" y1="24946" x2="27734" y2="46950"/>
                        <a14:foregroundMark x1="27734" y1="46950" x2="28516" y2="50654"/>
                        <a14:foregroundMark x1="18262" y1="36601" x2="35742" y2="67102"/>
                        <a14:foregroundMark x1="35742" y1="67102" x2="36328" y2="72004"/>
                        <a14:foregroundMark x1="19043" y1="38998" x2="16406" y2="31808"/>
                        <a14:foregroundMark x1="49414" y1="97603" x2="56641" y2="99020"/>
                        <a14:foregroundMark x1="61914" y1="23203" x2="57324" y2="23203"/>
                        <a14:foregroundMark x1="66016" y1="21569" x2="59375" y2="21569"/>
                        <a14:foregroundMark x1="45801" y1="27015" x2="39258" y2="30065"/>
                        <a14:foregroundMark x1="37598" y1="30065" x2="30957" y2="318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791614">
            <a:off x="475746" y="4128739"/>
            <a:ext cx="2991782" cy="26820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137AEB-E069-E7EA-B225-19C4D9912368}"/>
              </a:ext>
            </a:extLst>
          </p:cNvPr>
          <p:cNvSpPr txBox="1"/>
          <p:nvPr/>
        </p:nvSpPr>
        <p:spPr>
          <a:xfrm>
            <a:off x="3402045" y="1899492"/>
            <a:ext cx="2499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+mj-lt"/>
              </a:rPr>
              <a:t>Inside the Body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023E8A-8465-003C-65E8-58D26C45CD50}"/>
              </a:ext>
            </a:extLst>
          </p:cNvPr>
          <p:cNvSpPr txBox="1"/>
          <p:nvPr/>
        </p:nvSpPr>
        <p:spPr>
          <a:xfrm>
            <a:off x="3674700" y="2268824"/>
            <a:ext cx="1868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+mj-lt"/>
              </a:rPr>
              <a:t>Doubling Time ~ 2 – 4 hours</a:t>
            </a:r>
          </a:p>
          <a:p>
            <a:pPr algn="ctr"/>
            <a:endParaRPr lang="en-US" sz="1800" dirty="0">
              <a:latin typeface="+mj-lt"/>
            </a:endParaRPr>
          </a:p>
          <a:p>
            <a:endParaRPr lang="en-US" sz="1800" dirty="0">
              <a:latin typeface="+mj-lt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486D95A-072A-09FE-51A6-CBB95F7D5B43}"/>
              </a:ext>
            </a:extLst>
          </p:cNvPr>
          <p:cNvCxnSpPr/>
          <p:nvPr/>
        </p:nvCxnSpPr>
        <p:spPr>
          <a:xfrm>
            <a:off x="8598064" y="5060269"/>
            <a:ext cx="0" cy="381000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490B266C-1824-9778-B997-D18E38A54D83}"/>
              </a:ext>
            </a:extLst>
          </p:cNvPr>
          <p:cNvSpPr/>
          <p:nvPr/>
        </p:nvSpPr>
        <p:spPr>
          <a:xfrm>
            <a:off x="304800" y="1676416"/>
            <a:ext cx="3059672" cy="236218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52CF6C-FBF0-7692-DDD6-9DE6BB8DD1CF}"/>
              </a:ext>
            </a:extLst>
          </p:cNvPr>
          <p:cNvSpPr/>
          <p:nvPr/>
        </p:nvSpPr>
        <p:spPr>
          <a:xfrm>
            <a:off x="304799" y="4049486"/>
            <a:ext cx="3059673" cy="236218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2AA6D4-A163-EA1D-62E3-A7436AA5B535}"/>
              </a:ext>
            </a:extLst>
          </p:cNvPr>
          <p:cNvSpPr txBox="1"/>
          <p:nvPr/>
        </p:nvSpPr>
        <p:spPr>
          <a:xfrm>
            <a:off x="232043" y="1652014"/>
            <a:ext cx="14456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latin typeface="+mj-lt"/>
              </a:rPr>
              <a:t>LYMPH NODE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1CE1D4-4320-D9D7-4DC6-2F6B376A1D53}"/>
              </a:ext>
            </a:extLst>
          </p:cNvPr>
          <p:cNvSpPr txBox="1"/>
          <p:nvPr/>
        </p:nvSpPr>
        <p:spPr>
          <a:xfrm>
            <a:off x="232043" y="4081192"/>
            <a:ext cx="2742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latin typeface="+mj-lt"/>
              </a:rPr>
              <a:t>BONE MARROW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1FF7FB2-FB6D-D83C-D598-46A26D6EDFCE}"/>
              </a:ext>
            </a:extLst>
          </p:cNvPr>
          <p:cNvCxnSpPr>
            <a:cxnSpLocks/>
          </p:cNvCxnSpPr>
          <p:nvPr/>
        </p:nvCxnSpPr>
        <p:spPr>
          <a:xfrm flipH="1">
            <a:off x="2179219" y="1775700"/>
            <a:ext cx="635148" cy="2936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5742B458-773B-BACB-D90B-B4E9A25D9636}"/>
              </a:ext>
            </a:extLst>
          </p:cNvPr>
          <p:cNvSpPr txBox="1"/>
          <p:nvPr/>
        </p:nvSpPr>
        <p:spPr>
          <a:xfrm>
            <a:off x="5904678" y="1900343"/>
            <a:ext cx="2842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+mj-lt"/>
              </a:rPr>
              <a:t>Outside (Cell Culture)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6A73B9E-4C5A-13C4-56A1-B292B5AD78BA}"/>
              </a:ext>
            </a:extLst>
          </p:cNvPr>
          <p:cNvSpPr txBox="1"/>
          <p:nvPr/>
        </p:nvSpPr>
        <p:spPr>
          <a:xfrm>
            <a:off x="6331211" y="2268824"/>
            <a:ext cx="1868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+mj-lt"/>
              </a:rPr>
              <a:t>Doubling Time ~ 1 – 2 days</a:t>
            </a:r>
          </a:p>
        </p:txBody>
      </p:sp>
      <p:graphicFrame>
        <p:nvGraphicFramePr>
          <p:cNvPr id="46" name="Table 46">
            <a:extLst>
              <a:ext uri="{FF2B5EF4-FFF2-40B4-BE49-F238E27FC236}">
                <a16:creationId xmlns:a16="http://schemas.microsoft.com/office/drawing/2014/main" id="{39CA70BD-7033-5328-AC01-BD3482C1A626}"/>
              </a:ext>
            </a:extLst>
          </p:cNvPr>
          <p:cNvGraphicFramePr>
            <a:graphicFrameLocks noGrp="1"/>
          </p:cNvGraphicFramePr>
          <p:nvPr/>
        </p:nvGraphicFramePr>
        <p:xfrm>
          <a:off x="3747962" y="3325563"/>
          <a:ext cx="4898221" cy="2763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102">
                  <a:extLst>
                    <a:ext uri="{9D8B030D-6E8A-4147-A177-3AD203B41FA5}">
                      <a16:colId xmlns:a16="http://schemas.microsoft.com/office/drawing/2014/main" val="4250485122"/>
                    </a:ext>
                  </a:extLst>
                </a:gridCol>
                <a:gridCol w="1506671">
                  <a:extLst>
                    <a:ext uri="{9D8B030D-6E8A-4147-A177-3AD203B41FA5}">
                      <a16:colId xmlns:a16="http://schemas.microsoft.com/office/drawing/2014/main" val="3327535329"/>
                    </a:ext>
                  </a:extLst>
                </a:gridCol>
                <a:gridCol w="1892448">
                  <a:extLst>
                    <a:ext uri="{9D8B030D-6E8A-4147-A177-3AD203B41FA5}">
                      <a16:colId xmlns:a16="http://schemas.microsoft.com/office/drawing/2014/main" val="3374106338"/>
                    </a:ext>
                  </a:extLst>
                </a:gridCol>
              </a:tblGrid>
              <a:tr h="37170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FCC42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INSIDE BODY</a:t>
                      </a: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CULTURE</a:t>
                      </a: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6317777"/>
                  </a:ext>
                </a:extLst>
              </a:tr>
              <a:tr h="650478">
                <a:tc>
                  <a:txBody>
                    <a:bodyPr/>
                    <a:lstStyle/>
                    <a:p>
                      <a:r>
                        <a:rPr lang="en-US" b="1" dirty="0"/>
                        <a:t>Initial Cell 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Million Cells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6292087"/>
                  </a:ext>
                </a:extLst>
              </a:tr>
              <a:tr h="650478">
                <a:tc>
                  <a:txBody>
                    <a:bodyPr/>
                    <a:lstStyle/>
                    <a:p>
                      <a:r>
                        <a:rPr lang="en-US" b="1" dirty="0"/>
                        <a:t>Final Cell 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Billion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Billion Cells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1144609"/>
                  </a:ext>
                </a:extLst>
              </a:tr>
              <a:tr h="464627">
                <a:tc>
                  <a:txBody>
                    <a:bodyPr/>
                    <a:lstStyle/>
                    <a:p>
                      <a:r>
                        <a:rPr lang="en-US" b="1" dirty="0"/>
                        <a:t>DURATION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19 – 40 </a:t>
                      </a:r>
                      <a:r>
                        <a:rPr lang="en-US" sz="2400" b="1" dirty="0" err="1"/>
                        <a:t>Hrs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10 – 20 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8556346"/>
                  </a:ext>
                </a:extLst>
              </a:tr>
            </a:tbl>
          </a:graphicData>
        </a:graphic>
      </p:graphicFrame>
      <p:sp>
        <p:nvSpPr>
          <p:cNvPr id="48" name="Rectangle 47">
            <a:extLst>
              <a:ext uri="{FF2B5EF4-FFF2-40B4-BE49-F238E27FC236}">
                <a16:creationId xmlns:a16="http://schemas.microsoft.com/office/drawing/2014/main" id="{12842D20-C916-1C95-115D-13B77EAE02F4}"/>
              </a:ext>
            </a:extLst>
          </p:cNvPr>
          <p:cNvSpPr/>
          <p:nvPr/>
        </p:nvSpPr>
        <p:spPr>
          <a:xfrm>
            <a:off x="3715864" y="3226990"/>
            <a:ext cx="1510345" cy="735410"/>
          </a:xfrm>
          <a:prstGeom prst="rect">
            <a:avLst/>
          </a:prstGeom>
          <a:solidFill>
            <a:srgbClr val="A9CD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921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>
            <a:extLst>
              <a:ext uri="{FF2B5EF4-FFF2-40B4-BE49-F238E27FC236}">
                <a16:creationId xmlns:a16="http://schemas.microsoft.com/office/drawing/2014/main" id="{D04734B8-FA49-BF35-7BA9-4789E8FD6CDF}"/>
              </a:ext>
            </a:extLst>
          </p:cNvPr>
          <p:cNvSpPr txBox="1"/>
          <p:nvPr/>
        </p:nvSpPr>
        <p:spPr>
          <a:xfrm>
            <a:off x="1143000" y="304800"/>
            <a:ext cx="7606632" cy="95410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800" b="1" dirty="0">
                <a:latin typeface="Avenir Next" charset="0"/>
                <a:ea typeface="Avenir Next" charset="0"/>
                <a:cs typeface="Avenir Next" charset="0"/>
              </a:rPr>
              <a:t>Traditional </a:t>
            </a:r>
            <a:r>
              <a:rPr lang="en-US" sz="2800" b="1" i="1" u="sng" dirty="0">
                <a:latin typeface="Avenir Next" charset="0"/>
                <a:ea typeface="Avenir Next" charset="0"/>
                <a:cs typeface="Avenir Next" charset="0"/>
              </a:rPr>
              <a:t>Ex Vivo </a:t>
            </a:r>
            <a:r>
              <a:rPr lang="en-US" sz="2800" b="1" dirty="0">
                <a:latin typeface="Avenir Next" charset="0"/>
                <a:ea typeface="Avenir Next" charset="0"/>
                <a:cs typeface="Avenir Next" charset="0"/>
              </a:rPr>
              <a:t>Culture Conditions</a:t>
            </a:r>
          </a:p>
          <a:p>
            <a:pPr algn="ctr"/>
            <a:r>
              <a:rPr lang="en-US" sz="2800" b="1" dirty="0">
                <a:latin typeface="Avenir Next" charset="0"/>
                <a:ea typeface="Avenir Next" charset="0"/>
                <a:cs typeface="Avenir Next" charset="0"/>
              </a:rPr>
              <a:t>are NOT “</a:t>
            </a:r>
            <a:r>
              <a:rPr lang="en-US" sz="2800" b="1" i="1" dirty="0">
                <a:latin typeface="Avenir Next" charset="0"/>
                <a:ea typeface="Avenir Next" charset="0"/>
                <a:cs typeface="Avenir Next" charset="0"/>
              </a:rPr>
              <a:t>physiological</a:t>
            </a:r>
            <a:r>
              <a:rPr lang="en-US" sz="2800" b="1" dirty="0">
                <a:latin typeface="Avenir Next" charset="0"/>
                <a:ea typeface="Avenir Next" charset="0"/>
                <a:cs typeface="Avenir Next" charset="0"/>
              </a:rPr>
              <a:t>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5BE151-538E-7E0C-3844-E353C1695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647660">
            <a:off x="251584" y="1585720"/>
            <a:ext cx="3348474" cy="29349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03F1C2-1952-24FE-1945-A145D2A253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39" b="99020" l="4883" r="89844">
                        <a14:foregroundMark x1="13672" y1="4466" x2="20020" y2="5773"/>
                        <a14:foregroundMark x1="5176" y1="17211" x2="5176" y2="13617"/>
                        <a14:foregroundMark x1="5762" y1="12418" x2="4980" y2="11329"/>
                        <a14:foregroundMark x1="13086" y1="24946" x2="27734" y2="46950"/>
                        <a14:foregroundMark x1="27734" y1="46950" x2="28516" y2="50654"/>
                        <a14:foregroundMark x1="18262" y1="36601" x2="35742" y2="67102"/>
                        <a14:foregroundMark x1="35742" y1="67102" x2="36328" y2="72004"/>
                        <a14:foregroundMark x1="19043" y1="38998" x2="16406" y2="31808"/>
                        <a14:foregroundMark x1="49414" y1="97603" x2="56641" y2="99020"/>
                        <a14:foregroundMark x1="61914" y1="23203" x2="57324" y2="23203"/>
                        <a14:foregroundMark x1="66016" y1="21569" x2="59375" y2="21569"/>
                        <a14:foregroundMark x1="45801" y1="27015" x2="39258" y2="30065"/>
                        <a14:foregroundMark x1="37598" y1="30065" x2="30957" y2="318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791614">
            <a:off x="475746" y="4128739"/>
            <a:ext cx="2991782" cy="2682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E73BA9-B002-2E7D-E317-53CD50C899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6316" y="1898544"/>
            <a:ext cx="3158192" cy="2084521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32B55B2C-AA21-ECF4-A1CE-75EF9F40E546}"/>
              </a:ext>
            </a:extLst>
          </p:cNvPr>
          <p:cNvGrpSpPr/>
          <p:nvPr/>
        </p:nvGrpSpPr>
        <p:grpSpPr>
          <a:xfrm>
            <a:off x="6877308" y="4235080"/>
            <a:ext cx="2011011" cy="2141570"/>
            <a:chOff x="528010" y="3512279"/>
            <a:chExt cx="2245121" cy="311669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796D0A8-D83F-5BD1-900A-54A785F901BF}"/>
                </a:ext>
              </a:extLst>
            </p:cNvPr>
            <p:cNvGrpSpPr/>
            <p:nvPr/>
          </p:nvGrpSpPr>
          <p:grpSpPr>
            <a:xfrm>
              <a:off x="1475596" y="3512279"/>
              <a:ext cx="1297535" cy="2881012"/>
              <a:chOff x="364731" y="3645646"/>
              <a:chExt cx="1297535" cy="2881012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083B1547-3B52-408F-AF8A-82307AA275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973" b="91398" l="6835" r="90528">
                            <a14:foregroundMark x1="43165" y1="15457" x2="29017" y2="16532"/>
                            <a14:foregroundMark x1="55635" y1="11962" x2="72782" y2="26075"/>
                            <a14:foregroundMark x1="72782" y1="26075" x2="73501" y2="27016"/>
                            <a14:foregroundMark x1="56595" y1="6989" x2="47602" y2="7392"/>
                            <a14:foregroundMark x1="47602" y1="7392" x2="46523" y2="8065"/>
                            <a14:foregroundMark x1="18825" y1="15054" x2="18705" y2="25672"/>
                            <a14:foregroundMark x1="18705" y1="25672" x2="25180" y2="24194"/>
                            <a14:foregroundMark x1="6954" y1="17204" x2="8273" y2="22715"/>
                            <a14:foregroundMark x1="8273" y1="17473" x2="8273" y2="17473"/>
                            <a14:foregroundMark x1="8273" y1="17204" x2="10192" y2="16801"/>
                            <a14:foregroundMark x1="87410" y1="90995" x2="66547" y2="91532"/>
                            <a14:foregroundMark x1="90168" y1="70968" x2="90647" y2="60618"/>
                            <a14:foregroundMark x1="90647" y1="60618" x2="90168" y2="59409"/>
                            <a14:foregroundMark x1="86451" y1="50269" x2="87890" y2="40188"/>
                            <a14:foregroundMark x1="87890" y1="40188" x2="87890" y2="40054"/>
                            <a14:foregroundMark x1="87410" y1="40457" x2="88010" y2="52419"/>
                            <a14:foregroundMark x1="88249" y1="39382" x2="88010" y2="52419"/>
                            <a14:foregroundMark x1="87890" y1="38306" x2="88369" y2="52016"/>
                            <a14:foregroundMark x1="87410" y1="41129" x2="89209" y2="53763"/>
                            <a14:foregroundMark x1="86811" y1="45296" x2="88969" y2="51344"/>
                            <a14:foregroundMark x1="57554" y1="6183" x2="57794" y2="5645"/>
                            <a14:foregroundMark x1="55276" y1="4973" x2="57194" y2="5914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81000" y="5383658"/>
                <a:ext cx="1281266" cy="1143000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AD640200-195C-42D4-2794-1A897DF5DF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4973" b="91398" l="6835" r="90528">
                            <a14:foregroundMark x1="43165" y1="15457" x2="29017" y2="16532"/>
                            <a14:foregroundMark x1="55635" y1="11962" x2="72782" y2="26075"/>
                            <a14:foregroundMark x1="72782" y1="26075" x2="73501" y2="27016"/>
                            <a14:foregroundMark x1="56595" y1="6989" x2="47602" y2="7392"/>
                            <a14:foregroundMark x1="47602" y1="7392" x2="46523" y2="8065"/>
                            <a14:foregroundMark x1="18825" y1="15054" x2="18705" y2="25672"/>
                            <a14:foregroundMark x1="18705" y1="25672" x2="25180" y2="24194"/>
                            <a14:foregroundMark x1="6954" y1="17204" x2="8273" y2="22715"/>
                            <a14:foregroundMark x1="8273" y1="17473" x2="8273" y2="17473"/>
                            <a14:foregroundMark x1="8273" y1="17204" x2="10192" y2="16801"/>
                            <a14:foregroundMark x1="87410" y1="90995" x2="66547" y2="91532"/>
                            <a14:foregroundMark x1="90168" y1="70968" x2="90647" y2="60618"/>
                            <a14:foregroundMark x1="90647" y1="60618" x2="90168" y2="59409"/>
                            <a14:foregroundMark x1="86451" y1="50269" x2="87890" y2="40188"/>
                            <a14:foregroundMark x1="87890" y1="40188" x2="87890" y2="40054"/>
                            <a14:foregroundMark x1="87410" y1="40457" x2="88010" y2="52419"/>
                            <a14:foregroundMark x1="88249" y1="39382" x2="88010" y2="52419"/>
                            <a14:foregroundMark x1="87890" y1="38306" x2="88369" y2="52016"/>
                            <a14:foregroundMark x1="87410" y1="41129" x2="89209" y2="53763"/>
                            <a14:foregroundMark x1="86811" y1="45296" x2="88969" y2="51344"/>
                            <a14:foregroundMark x1="57554" y1="6183" x2="57794" y2="5645"/>
                            <a14:foregroundMark x1="55276" y1="4973" x2="57194" y2="5914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80143" y="4952785"/>
                <a:ext cx="1281266" cy="1143000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92A0221-FF14-D80F-2025-7A4F6E3BA1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973" b="91398" l="6835" r="90528">
                            <a14:foregroundMark x1="43165" y1="15457" x2="29017" y2="16532"/>
                            <a14:foregroundMark x1="55635" y1="11962" x2="72782" y2="26075"/>
                            <a14:foregroundMark x1="72782" y1="26075" x2="73501" y2="27016"/>
                            <a14:foregroundMark x1="56595" y1="6989" x2="47602" y2="7392"/>
                            <a14:foregroundMark x1="47602" y1="7392" x2="46523" y2="8065"/>
                            <a14:foregroundMark x1="18825" y1="15054" x2="18705" y2="25672"/>
                            <a14:foregroundMark x1="18705" y1="25672" x2="25180" y2="24194"/>
                            <a14:foregroundMark x1="6954" y1="17204" x2="8273" y2="22715"/>
                            <a14:foregroundMark x1="8273" y1="17473" x2="8273" y2="17473"/>
                            <a14:foregroundMark x1="8273" y1="17204" x2="10192" y2="16801"/>
                            <a14:foregroundMark x1="87410" y1="90995" x2="66547" y2="91532"/>
                            <a14:foregroundMark x1="90168" y1="70968" x2="90647" y2="60618"/>
                            <a14:foregroundMark x1="90647" y1="60618" x2="90168" y2="59409"/>
                            <a14:foregroundMark x1="86451" y1="50269" x2="87890" y2="40188"/>
                            <a14:foregroundMark x1="87890" y1="40188" x2="87890" y2="40054"/>
                            <a14:foregroundMark x1="87410" y1="40457" x2="88010" y2="52419"/>
                            <a14:foregroundMark x1="88249" y1="39382" x2="88010" y2="52419"/>
                            <a14:foregroundMark x1="87890" y1="38306" x2="88369" y2="52016"/>
                            <a14:foregroundMark x1="87410" y1="41129" x2="89209" y2="53763"/>
                            <a14:foregroundMark x1="86811" y1="45296" x2="88969" y2="51344"/>
                            <a14:foregroundMark x1="57554" y1="6183" x2="57794" y2="5645"/>
                            <a14:foregroundMark x1="55276" y1="4973" x2="57194" y2="5914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72437" y="4521912"/>
                <a:ext cx="1281266" cy="1143000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5345D5B0-87C4-793B-5005-C6305B542F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973" b="91398" l="6835" r="90528">
                            <a14:foregroundMark x1="43165" y1="15457" x2="29017" y2="16532"/>
                            <a14:foregroundMark x1="55635" y1="11962" x2="72782" y2="26075"/>
                            <a14:foregroundMark x1="72782" y1="26075" x2="73501" y2="27016"/>
                            <a14:foregroundMark x1="56595" y1="6989" x2="47602" y2="7392"/>
                            <a14:foregroundMark x1="47602" y1="7392" x2="46523" y2="8065"/>
                            <a14:foregroundMark x1="18825" y1="15054" x2="18705" y2="25672"/>
                            <a14:foregroundMark x1="18705" y1="25672" x2="25180" y2="24194"/>
                            <a14:foregroundMark x1="6954" y1="17204" x2="8273" y2="22715"/>
                            <a14:foregroundMark x1="8273" y1="17473" x2="8273" y2="17473"/>
                            <a14:foregroundMark x1="8273" y1="17204" x2="10192" y2="16801"/>
                            <a14:foregroundMark x1="87410" y1="90995" x2="66547" y2="91532"/>
                            <a14:foregroundMark x1="90168" y1="70968" x2="90647" y2="60618"/>
                            <a14:foregroundMark x1="90647" y1="60618" x2="90168" y2="59409"/>
                            <a14:foregroundMark x1="86451" y1="50269" x2="87890" y2="40188"/>
                            <a14:foregroundMark x1="87890" y1="40188" x2="87890" y2="40054"/>
                            <a14:foregroundMark x1="87410" y1="40457" x2="88010" y2="52419"/>
                            <a14:foregroundMark x1="88249" y1="39382" x2="88010" y2="52419"/>
                            <a14:foregroundMark x1="87890" y1="38306" x2="88369" y2="52016"/>
                            <a14:foregroundMark x1="87410" y1="41129" x2="89209" y2="53763"/>
                            <a14:foregroundMark x1="86811" y1="45296" x2="88969" y2="51344"/>
                            <a14:foregroundMark x1="57554" y1="6183" x2="57794" y2="5645"/>
                            <a14:foregroundMark x1="55276" y1="4973" x2="57194" y2="5914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80143" y="4086449"/>
                <a:ext cx="1281266" cy="1143000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C77FE9F7-090C-6A5A-AA31-0B96776C7A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973" b="91398" l="6835" r="90528">
                            <a14:foregroundMark x1="43165" y1="15457" x2="29017" y2="16532"/>
                            <a14:foregroundMark x1="55635" y1="11962" x2="72782" y2="26075"/>
                            <a14:foregroundMark x1="72782" y1="26075" x2="73501" y2="27016"/>
                            <a14:foregroundMark x1="56595" y1="6989" x2="47602" y2="7392"/>
                            <a14:foregroundMark x1="47602" y1="7392" x2="46523" y2="8065"/>
                            <a14:foregroundMark x1="18825" y1="15054" x2="18705" y2="25672"/>
                            <a14:foregroundMark x1="18705" y1="25672" x2="25180" y2="24194"/>
                            <a14:foregroundMark x1="6954" y1="17204" x2="8273" y2="22715"/>
                            <a14:foregroundMark x1="8273" y1="17473" x2="8273" y2="17473"/>
                            <a14:foregroundMark x1="8273" y1="17204" x2="10192" y2="16801"/>
                            <a14:foregroundMark x1="87410" y1="90995" x2="66547" y2="91532"/>
                            <a14:foregroundMark x1="90168" y1="70968" x2="90647" y2="60618"/>
                            <a14:foregroundMark x1="90647" y1="60618" x2="90168" y2="59409"/>
                            <a14:foregroundMark x1="86451" y1="50269" x2="87890" y2="40188"/>
                            <a14:foregroundMark x1="87890" y1="40188" x2="87890" y2="40054"/>
                            <a14:foregroundMark x1="87410" y1="40457" x2="88010" y2="52419"/>
                            <a14:foregroundMark x1="88249" y1="39382" x2="88010" y2="52419"/>
                            <a14:foregroundMark x1="87890" y1="38306" x2="88369" y2="52016"/>
                            <a14:foregroundMark x1="87410" y1="41129" x2="89209" y2="53763"/>
                            <a14:foregroundMark x1="86811" y1="45296" x2="88969" y2="51344"/>
                            <a14:foregroundMark x1="57554" y1="6183" x2="57794" y2="5645"/>
                            <a14:foregroundMark x1="55276" y1="4973" x2="57194" y2="5914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64731" y="3645646"/>
                <a:ext cx="1281266" cy="1143000"/>
              </a:xfrm>
              <a:prstGeom prst="rect">
                <a:avLst/>
              </a:prstGeom>
            </p:spPr>
          </p:pic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F8F0CFB-3856-A223-FD17-B9E832A832EC}"/>
                </a:ext>
              </a:extLst>
            </p:cNvPr>
            <p:cNvGrpSpPr/>
            <p:nvPr/>
          </p:nvGrpSpPr>
          <p:grpSpPr>
            <a:xfrm>
              <a:off x="1002660" y="3614591"/>
              <a:ext cx="1297535" cy="2881012"/>
              <a:chOff x="364731" y="3645646"/>
              <a:chExt cx="1297535" cy="2881012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A67F9762-E9EC-3205-5D26-6CE2E0E8AB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4973" b="91398" l="6835" r="90528">
                            <a14:foregroundMark x1="43165" y1="15457" x2="29017" y2="16532"/>
                            <a14:foregroundMark x1="55635" y1="11962" x2="72782" y2="26075"/>
                            <a14:foregroundMark x1="72782" y1="26075" x2="73501" y2="27016"/>
                            <a14:foregroundMark x1="56595" y1="6989" x2="47602" y2="7392"/>
                            <a14:foregroundMark x1="47602" y1="7392" x2="46523" y2="8065"/>
                            <a14:foregroundMark x1="18825" y1="15054" x2="18705" y2="25672"/>
                            <a14:foregroundMark x1="18705" y1="25672" x2="25180" y2="24194"/>
                            <a14:foregroundMark x1="6954" y1="17204" x2="8273" y2="22715"/>
                            <a14:foregroundMark x1="8273" y1="17473" x2="8273" y2="17473"/>
                            <a14:foregroundMark x1="8273" y1="17204" x2="10192" y2="16801"/>
                            <a14:foregroundMark x1="87410" y1="90995" x2="66547" y2="91532"/>
                            <a14:foregroundMark x1="90168" y1="70968" x2="90647" y2="60618"/>
                            <a14:foregroundMark x1="90647" y1="60618" x2="90168" y2="59409"/>
                            <a14:foregroundMark x1="86451" y1="50269" x2="87890" y2="40188"/>
                            <a14:foregroundMark x1="87890" y1="40188" x2="87890" y2="40054"/>
                            <a14:foregroundMark x1="87410" y1="40457" x2="88010" y2="52419"/>
                            <a14:foregroundMark x1="88249" y1="39382" x2="88010" y2="52419"/>
                            <a14:foregroundMark x1="87890" y1="38306" x2="88369" y2="52016"/>
                            <a14:foregroundMark x1="87410" y1="41129" x2="89209" y2="53763"/>
                            <a14:foregroundMark x1="86811" y1="45296" x2="88969" y2="51344"/>
                            <a14:foregroundMark x1="57554" y1="6183" x2="57794" y2="5645"/>
                            <a14:foregroundMark x1="55276" y1="4973" x2="57194" y2="5914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81000" y="5383658"/>
                <a:ext cx="1281266" cy="1143000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4562DE9F-0DC6-3702-088A-05937FE73D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4973" b="91398" l="6835" r="90528">
                            <a14:foregroundMark x1="43165" y1="15457" x2="29017" y2="16532"/>
                            <a14:foregroundMark x1="55635" y1="11962" x2="72782" y2="26075"/>
                            <a14:foregroundMark x1="72782" y1="26075" x2="73501" y2="27016"/>
                            <a14:foregroundMark x1="56595" y1="6989" x2="47602" y2="7392"/>
                            <a14:foregroundMark x1="47602" y1="7392" x2="46523" y2="8065"/>
                            <a14:foregroundMark x1="18825" y1="15054" x2="18705" y2="25672"/>
                            <a14:foregroundMark x1="18705" y1="25672" x2="25180" y2="24194"/>
                            <a14:foregroundMark x1="6954" y1="17204" x2="8273" y2="22715"/>
                            <a14:foregroundMark x1="8273" y1="17473" x2="8273" y2="17473"/>
                            <a14:foregroundMark x1="8273" y1="17204" x2="10192" y2="16801"/>
                            <a14:foregroundMark x1="87410" y1="90995" x2="66547" y2="91532"/>
                            <a14:foregroundMark x1="90168" y1="70968" x2="90647" y2="60618"/>
                            <a14:foregroundMark x1="90647" y1="60618" x2="90168" y2="59409"/>
                            <a14:foregroundMark x1="86451" y1="50269" x2="87890" y2="40188"/>
                            <a14:foregroundMark x1="87890" y1="40188" x2="87890" y2="40054"/>
                            <a14:foregroundMark x1="87410" y1="40457" x2="88010" y2="52419"/>
                            <a14:foregroundMark x1="88249" y1="39382" x2="88010" y2="52419"/>
                            <a14:foregroundMark x1="87890" y1="38306" x2="88369" y2="52016"/>
                            <a14:foregroundMark x1="87410" y1="41129" x2="89209" y2="53763"/>
                            <a14:foregroundMark x1="86811" y1="45296" x2="88969" y2="51344"/>
                            <a14:foregroundMark x1="57554" y1="6183" x2="57794" y2="5645"/>
                            <a14:foregroundMark x1="55276" y1="4973" x2="57194" y2="5914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80143" y="4952785"/>
                <a:ext cx="1281266" cy="1143000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8AA3424E-6B87-C3DA-671C-91C659593D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4973" b="91398" l="6835" r="90528">
                            <a14:foregroundMark x1="43165" y1="15457" x2="29017" y2="16532"/>
                            <a14:foregroundMark x1="55635" y1="11962" x2="72782" y2="26075"/>
                            <a14:foregroundMark x1="72782" y1="26075" x2="73501" y2="27016"/>
                            <a14:foregroundMark x1="56595" y1="6989" x2="47602" y2="7392"/>
                            <a14:foregroundMark x1="47602" y1="7392" x2="46523" y2="8065"/>
                            <a14:foregroundMark x1="18825" y1="15054" x2="18705" y2="25672"/>
                            <a14:foregroundMark x1="18705" y1="25672" x2="25180" y2="24194"/>
                            <a14:foregroundMark x1="6954" y1="17204" x2="8273" y2="22715"/>
                            <a14:foregroundMark x1="8273" y1="17473" x2="8273" y2="17473"/>
                            <a14:foregroundMark x1="8273" y1="17204" x2="10192" y2="16801"/>
                            <a14:foregroundMark x1="87410" y1="90995" x2="66547" y2="91532"/>
                            <a14:foregroundMark x1="90168" y1="70968" x2="90647" y2="60618"/>
                            <a14:foregroundMark x1="90647" y1="60618" x2="90168" y2="59409"/>
                            <a14:foregroundMark x1="86451" y1="50269" x2="87890" y2="40188"/>
                            <a14:foregroundMark x1="87890" y1="40188" x2="87890" y2="40054"/>
                            <a14:foregroundMark x1="87410" y1="40457" x2="88010" y2="52419"/>
                            <a14:foregroundMark x1="88249" y1="39382" x2="88010" y2="52419"/>
                            <a14:foregroundMark x1="87890" y1="38306" x2="88369" y2="52016"/>
                            <a14:foregroundMark x1="87410" y1="41129" x2="89209" y2="53763"/>
                            <a14:foregroundMark x1="86811" y1="45296" x2="88969" y2="51344"/>
                            <a14:foregroundMark x1="57554" y1="6183" x2="57794" y2="5645"/>
                            <a14:foregroundMark x1="55276" y1="4973" x2="57194" y2="5914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72437" y="4521912"/>
                <a:ext cx="1281266" cy="1143000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C2924FC-BAFC-E82D-5CE5-C1AEA3A476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4973" b="91398" l="6835" r="90528">
                            <a14:foregroundMark x1="43165" y1="15457" x2="29017" y2="16532"/>
                            <a14:foregroundMark x1="55635" y1="11962" x2="72782" y2="26075"/>
                            <a14:foregroundMark x1="72782" y1="26075" x2="73501" y2="27016"/>
                            <a14:foregroundMark x1="56595" y1="6989" x2="47602" y2="7392"/>
                            <a14:foregroundMark x1="47602" y1="7392" x2="46523" y2="8065"/>
                            <a14:foregroundMark x1="18825" y1="15054" x2="18705" y2="25672"/>
                            <a14:foregroundMark x1="18705" y1="25672" x2="25180" y2="24194"/>
                            <a14:foregroundMark x1="6954" y1="17204" x2="8273" y2="22715"/>
                            <a14:foregroundMark x1="8273" y1="17473" x2="8273" y2="17473"/>
                            <a14:foregroundMark x1="8273" y1="17204" x2="10192" y2="16801"/>
                            <a14:foregroundMark x1="87410" y1="90995" x2="66547" y2="91532"/>
                            <a14:foregroundMark x1="90168" y1="70968" x2="90647" y2="60618"/>
                            <a14:foregroundMark x1="90647" y1="60618" x2="90168" y2="59409"/>
                            <a14:foregroundMark x1="86451" y1="50269" x2="87890" y2="40188"/>
                            <a14:foregroundMark x1="87890" y1="40188" x2="87890" y2="40054"/>
                            <a14:foregroundMark x1="87410" y1="40457" x2="88010" y2="52419"/>
                            <a14:foregroundMark x1="88249" y1="39382" x2="88010" y2="52419"/>
                            <a14:foregroundMark x1="87890" y1="38306" x2="88369" y2="52016"/>
                            <a14:foregroundMark x1="87410" y1="41129" x2="89209" y2="53763"/>
                            <a14:foregroundMark x1="86811" y1="45296" x2="88969" y2="51344"/>
                            <a14:foregroundMark x1="57554" y1="6183" x2="57794" y2="5645"/>
                            <a14:foregroundMark x1="55276" y1="4973" x2="57194" y2="5914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80143" y="4086449"/>
                <a:ext cx="1281266" cy="1143000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67314E26-DB24-CBBF-1639-2A071AC1CB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4973" b="91398" l="6835" r="90528">
                            <a14:foregroundMark x1="43165" y1="15457" x2="29017" y2="16532"/>
                            <a14:foregroundMark x1="55635" y1="11962" x2="72782" y2="26075"/>
                            <a14:foregroundMark x1="72782" y1="26075" x2="73501" y2="27016"/>
                            <a14:foregroundMark x1="56595" y1="6989" x2="47602" y2="7392"/>
                            <a14:foregroundMark x1="47602" y1="7392" x2="46523" y2="8065"/>
                            <a14:foregroundMark x1="18825" y1="15054" x2="18705" y2="25672"/>
                            <a14:foregroundMark x1="18705" y1="25672" x2="25180" y2="24194"/>
                            <a14:foregroundMark x1="6954" y1="17204" x2="8273" y2="22715"/>
                            <a14:foregroundMark x1="8273" y1="17473" x2="8273" y2="17473"/>
                            <a14:foregroundMark x1="8273" y1="17204" x2="10192" y2="16801"/>
                            <a14:foregroundMark x1="87410" y1="90995" x2="66547" y2="91532"/>
                            <a14:foregroundMark x1="90168" y1="70968" x2="90647" y2="60618"/>
                            <a14:foregroundMark x1="90647" y1="60618" x2="90168" y2="59409"/>
                            <a14:foregroundMark x1="86451" y1="50269" x2="87890" y2="40188"/>
                            <a14:foregroundMark x1="87890" y1="40188" x2="87890" y2="40054"/>
                            <a14:foregroundMark x1="87410" y1="40457" x2="88010" y2="52419"/>
                            <a14:foregroundMark x1="88249" y1="39382" x2="88010" y2="52419"/>
                            <a14:foregroundMark x1="87890" y1="38306" x2="88369" y2="52016"/>
                            <a14:foregroundMark x1="87410" y1="41129" x2="89209" y2="53763"/>
                            <a14:foregroundMark x1="86811" y1="45296" x2="88969" y2="51344"/>
                            <a14:foregroundMark x1="57554" y1="6183" x2="57794" y2="5645"/>
                            <a14:foregroundMark x1="55276" y1="4973" x2="57194" y2="5914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64731" y="3645646"/>
                <a:ext cx="1281266" cy="1143000"/>
              </a:xfrm>
              <a:prstGeom prst="rect">
                <a:avLst/>
              </a:prstGeom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5911B83-6FBA-2C4B-A9CE-01BEACB106F7}"/>
                </a:ext>
              </a:extLst>
            </p:cNvPr>
            <p:cNvGrpSpPr/>
            <p:nvPr/>
          </p:nvGrpSpPr>
          <p:grpSpPr>
            <a:xfrm>
              <a:off x="528010" y="3747958"/>
              <a:ext cx="1297535" cy="2881012"/>
              <a:chOff x="364731" y="3645646"/>
              <a:chExt cx="1297535" cy="2881012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729ADBB-BABD-DAFF-5C78-C0F1CA3543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4973" b="91398" l="6835" r="90528">
                            <a14:foregroundMark x1="43165" y1="15457" x2="29017" y2="16532"/>
                            <a14:foregroundMark x1="55635" y1="11962" x2="72782" y2="26075"/>
                            <a14:foregroundMark x1="72782" y1="26075" x2="73501" y2="27016"/>
                            <a14:foregroundMark x1="56595" y1="6989" x2="47602" y2="7392"/>
                            <a14:foregroundMark x1="47602" y1="7392" x2="46523" y2="8065"/>
                            <a14:foregroundMark x1="18825" y1="15054" x2="18705" y2="25672"/>
                            <a14:foregroundMark x1="18705" y1="25672" x2="25180" y2="24194"/>
                            <a14:foregroundMark x1="6954" y1="17204" x2="8273" y2="22715"/>
                            <a14:foregroundMark x1="8273" y1="17473" x2="8273" y2="17473"/>
                            <a14:foregroundMark x1="8273" y1="17204" x2="10192" y2="16801"/>
                            <a14:foregroundMark x1="87410" y1="90995" x2="66547" y2="91532"/>
                            <a14:foregroundMark x1="90168" y1="70968" x2="90647" y2="60618"/>
                            <a14:foregroundMark x1="90647" y1="60618" x2="90168" y2="59409"/>
                            <a14:foregroundMark x1="86451" y1="50269" x2="87890" y2="40188"/>
                            <a14:foregroundMark x1="87890" y1="40188" x2="87890" y2="40054"/>
                            <a14:foregroundMark x1="87410" y1="40457" x2="88010" y2="52419"/>
                            <a14:foregroundMark x1="88249" y1="39382" x2="88010" y2="52419"/>
                            <a14:foregroundMark x1="87890" y1="38306" x2="88369" y2="52016"/>
                            <a14:foregroundMark x1="87410" y1="41129" x2="89209" y2="53763"/>
                            <a14:foregroundMark x1="86811" y1="45296" x2="88969" y2="51344"/>
                            <a14:foregroundMark x1="57554" y1="6183" x2="57794" y2="5645"/>
                            <a14:foregroundMark x1="55276" y1="4973" x2="57194" y2="5914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81000" y="5383658"/>
                <a:ext cx="1281266" cy="1143000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34C863E-6B36-A3FF-04B6-BEE9E66BF0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4973" b="91398" l="6835" r="90528">
                            <a14:foregroundMark x1="43165" y1="15457" x2="29017" y2="16532"/>
                            <a14:foregroundMark x1="55635" y1="11962" x2="72782" y2="26075"/>
                            <a14:foregroundMark x1="72782" y1="26075" x2="73501" y2="27016"/>
                            <a14:foregroundMark x1="56595" y1="6989" x2="47602" y2="7392"/>
                            <a14:foregroundMark x1="47602" y1="7392" x2="46523" y2="8065"/>
                            <a14:foregroundMark x1="18825" y1="15054" x2="18705" y2="25672"/>
                            <a14:foregroundMark x1="18705" y1="25672" x2="25180" y2="24194"/>
                            <a14:foregroundMark x1="6954" y1="17204" x2="8273" y2="22715"/>
                            <a14:foregroundMark x1="8273" y1="17473" x2="8273" y2="17473"/>
                            <a14:foregroundMark x1="8273" y1="17204" x2="10192" y2="16801"/>
                            <a14:foregroundMark x1="87410" y1="90995" x2="66547" y2="91532"/>
                            <a14:foregroundMark x1="90168" y1="70968" x2="90647" y2="60618"/>
                            <a14:foregroundMark x1="90647" y1="60618" x2="90168" y2="59409"/>
                            <a14:foregroundMark x1="86451" y1="50269" x2="87890" y2="40188"/>
                            <a14:foregroundMark x1="87890" y1="40188" x2="87890" y2="40054"/>
                            <a14:foregroundMark x1="87410" y1="40457" x2="88010" y2="52419"/>
                            <a14:foregroundMark x1="88249" y1="39382" x2="88010" y2="52419"/>
                            <a14:foregroundMark x1="87890" y1="38306" x2="88369" y2="52016"/>
                            <a14:foregroundMark x1="87410" y1="41129" x2="89209" y2="53763"/>
                            <a14:foregroundMark x1="86811" y1="45296" x2="88969" y2="51344"/>
                            <a14:foregroundMark x1="57554" y1="6183" x2="57794" y2="5645"/>
                            <a14:foregroundMark x1="55276" y1="4973" x2="57194" y2="5914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80143" y="4952785"/>
                <a:ext cx="1281266" cy="1143000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1D9C8B39-23B1-9476-0520-8506B81D53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4973" b="91398" l="6835" r="90528">
                            <a14:foregroundMark x1="43165" y1="15457" x2="29017" y2="16532"/>
                            <a14:foregroundMark x1="55635" y1="11962" x2="72782" y2="26075"/>
                            <a14:foregroundMark x1="72782" y1="26075" x2="73501" y2="27016"/>
                            <a14:foregroundMark x1="56595" y1="6989" x2="47602" y2="7392"/>
                            <a14:foregroundMark x1="47602" y1="7392" x2="46523" y2="8065"/>
                            <a14:foregroundMark x1="18825" y1="15054" x2="18705" y2="25672"/>
                            <a14:foregroundMark x1="18705" y1="25672" x2="25180" y2="24194"/>
                            <a14:foregroundMark x1="6954" y1="17204" x2="8273" y2="22715"/>
                            <a14:foregroundMark x1="8273" y1="17473" x2="8273" y2="17473"/>
                            <a14:foregroundMark x1="8273" y1="17204" x2="10192" y2="16801"/>
                            <a14:foregroundMark x1="87410" y1="90995" x2="66547" y2="91532"/>
                            <a14:foregroundMark x1="90168" y1="70968" x2="90647" y2="60618"/>
                            <a14:foregroundMark x1="90647" y1="60618" x2="90168" y2="59409"/>
                            <a14:foregroundMark x1="86451" y1="50269" x2="87890" y2="40188"/>
                            <a14:foregroundMark x1="87890" y1="40188" x2="87890" y2="40054"/>
                            <a14:foregroundMark x1="87410" y1="40457" x2="88010" y2="52419"/>
                            <a14:foregroundMark x1="88249" y1="39382" x2="88010" y2="52419"/>
                            <a14:foregroundMark x1="87890" y1="38306" x2="88369" y2="52016"/>
                            <a14:foregroundMark x1="87410" y1="41129" x2="89209" y2="53763"/>
                            <a14:foregroundMark x1="86811" y1="45296" x2="88969" y2="51344"/>
                            <a14:foregroundMark x1="57554" y1="6183" x2="57794" y2="5645"/>
                            <a14:foregroundMark x1="55276" y1="4973" x2="57194" y2="5914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72437" y="4521912"/>
                <a:ext cx="1281266" cy="1143000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653EAED9-949C-996F-C278-1442F233D6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4973" b="91398" l="6835" r="90528">
                            <a14:foregroundMark x1="43165" y1="15457" x2="29017" y2="16532"/>
                            <a14:foregroundMark x1="55635" y1="11962" x2="72782" y2="26075"/>
                            <a14:foregroundMark x1="72782" y1="26075" x2="73501" y2="27016"/>
                            <a14:foregroundMark x1="56595" y1="6989" x2="47602" y2="7392"/>
                            <a14:foregroundMark x1="47602" y1="7392" x2="46523" y2="8065"/>
                            <a14:foregroundMark x1="18825" y1="15054" x2="18705" y2="25672"/>
                            <a14:foregroundMark x1="18705" y1="25672" x2="25180" y2="24194"/>
                            <a14:foregroundMark x1="6954" y1="17204" x2="8273" y2="22715"/>
                            <a14:foregroundMark x1="8273" y1="17473" x2="8273" y2="17473"/>
                            <a14:foregroundMark x1="8273" y1="17204" x2="10192" y2="16801"/>
                            <a14:foregroundMark x1="87410" y1="90995" x2="66547" y2="91532"/>
                            <a14:foregroundMark x1="90168" y1="70968" x2="90647" y2="60618"/>
                            <a14:foregroundMark x1="90647" y1="60618" x2="90168" y2="59409"/>
                            <a14:foregroundMark x1="86451" y1="50269" x2="87890" y2="40188"/>
                            <a14:foregroundMark x1="87890" y1="40188" x2="87890" y2="40054"/>
                            <a14:foregroundMark x1="87410" y1="40457" x2="88010" y2="52419"/>
                            <a14:foregroundMark x1="88249" y1="39382" x2="88010" y2="52419"/>
                            <a14:foregroundMark x1="87890" y1="38306" x2="88369" y2="52016"/>
                            <a14:foregroundMark x1="87410" y1="41129" x2="89209" y2="53763"/>
                            <a14:foregroundMark x1="86811" y1="45296" x2="88969" y2="51344"/>
                            <a14:foregroundMark x1="57554" y1="6183" x2="57794" y2="5645"/>
                            <a14:foregroundMark x1="55276" y1="4973" x2="57194" y2="5914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80143" y="4086449"/>
                <a:ext cx="1281266" cy="114300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3A1876C-4411-963C-28C1-78E209EEAC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4973" b="91398" l="6835" r="90528">
                            <a14:foregroundMark x1="43165" y1="15457" x2="29017" y2="16532"/>
                            <a14:foregroundMark x1="55635" y1="11962" x2="72782" y2="26075"/>
                            <a14:foregroundMark x1="72782" y1="26075" x2="73501" y2="27016"/>
                            <a14:foregroundMark x1="56595" y1="6989" x2="47602" y2="7392"/>
                            <a14:foregroundMark x1="47602" y1="7392" x2="46523" y2="8065"/>
                            <a14:foregroundMark x1="18825" y1="15054" x2="18705" y2="25672"/>
                            <a14:foregroundMark x1="18705" y1="25672" x2="25180" y2="24194"/>
                            <a14:foregroundMark x1="6954" y1="17204" x2="8273" y2="22715"/>
                            <a14:foregroundMark x1="8273" y1="17473" x2="8273" y2="17473"/>
                            <a14:foregroundMark x1="8273" y1="17204" x2="10192" y2="16801"/>
                            <a14:foregroundMark x1="87410" y1="90995" x2="66547" y2="91532"/>
                            <a14:foregroundMark x1="90168" y1="70968" x2="90647" y2="60618"/>
                            <a14:foregroundMark x1="90647" y1="60618" x2="90168" y2="59409"/>
                            <a14:foregroundMark x1="86451" y1="50269" x2="87890" y2="40188"/>
                            <a14:foregroundMark x1="87890" y1="40188" x2="87890" y2="40054"/>
                            <a14:foregroundMark x1="87410" y1="40457" x2="88010" y2="52419"/>
                            <a14:foregroundMark x1="88249" y1="39382" x2="88010" y2="52419"/>
                            <a14:foregroundMark x1="87890" y1="38306" x2="88369" y2="52016"/>
                            <a14:foregroundMark x1="87410" y1="41129" x2="89209" y2="53763"/>
                            <a14:foregroundMark x1="86811" y1="45296" x2="88969" y2="51344"/>
                            <a14:foregroundMark x1="57554" y1="6183" x2="57794" y2="5645"/>
                            <a14:foregroundMark x1="55276" y1="4973" x2="57194" y2="5914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64731" y="3645646"/>
                <a:ext cx="1281266" cy="1143000"/>
              </a:xfrm>
              <a:prstGeom prst="rect">
                <a:avLst/>
              </a:prstGeom>
            </p:spPr>
          </p:pic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1137AEB-E069-E7EA-B225-19C4D9912368}"/>
              </a:ext>
            </a:extLst>
          </p:cNvPr>
          <p:cNvSpPr txBox="1"/>
          <p:nvPr/>
        </p:nvSpPr>
        <p:spPr>
          <a:xfrm>
            <a:off x="592593" y="1368302"/>
            <a:ext cx="2499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+mj-lt"/>
              </a:rPr>
              <a:t>Inside the Body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486D95A-072A-09FE-51A6-CBB95F7D5B43}"/>
              </a:ext>
            </a:extLst>
          </p:cNvPr>
          <p:cNvCxnSpPr/>
          <p:nvPr/>
        </p:nvCxnSpPr>
        <p:spPr>
          <a:xfrm>
            <a:off x="8598064" y="5060269"/>
            <a:ext cx="0" cy="381000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490B266C-1824-9778-B997-D18E38A54D83}"/>
              </a:ext>
            </a:extLst>
          </p:cNvPr>
          <p:cNvSpPr/>
          <p:nvPr/>
        </p:nvSpPr>
        <p:spPr>
          <a:xfrm>
            <a:off x="304800" y="1676416"/>
            <a:ext cx="3059672" cy="236218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52CF6C-FBF0-7692-DDD6-9DE6BB8DD1CF}"/>
              </a:ext>
            </a:extLst>
          </p:cNvPr>
          <p:cNvSpPr/>
          <p:nvPr/>
        </p:nvSpPr>
        <p:spPr>
          <a:xfrm>
            <a:off x="304799" y="4049486"/>
            <a:ext cx="3059673" cy="236218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2AA6D4-A163-EA1D-62E3-A7436AA5B535}"/>
              </a:ext>
            </a:extLst>
          </p:cNvPr>
          <p:cNvSpPr txBox="1"/>
          <p:nvPr/>
        </p:nvSpPr>
        <p:spPr>
          <a:xfrm>
            <a:off x="232043" y="1652014"/>
            <a:ext cx="14456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latin typeface="+mj-lt"/>
              </a:rPr>
              <a:t>LYMPH NODE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1CE1D4-4320-D9D7-4DC6-2F6B376A1D53}"/>
              </a:ext>
            </a:extLst>
          </p:cNvPr>
          <p:cNvSpPr txBox="1"/>
          <p:nvPr/>
        </p:nvSpPr>
        <p:spPr>
          <a:xfrm>
            <a:off x="232043" y="4081192"/>
            <a:ext cx="2742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latin typeface="+mj-lt"/>
              </a:rPr>
              <a:t>BONE MARROW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1FF7FB2-FB6D-D83C-D598-46A26D6EDFCE}"/>
              </a:ext>
            </a:extLst>
          </p:cNvPr>
          <p:cNvCxnSpPr>
            <a:cxnSpLocks/>
          </p:cNvCxnSpPr>
          <p:nvPr/>
        </p:nvCxnSpPr>
        <p:spPr>
          <a:xfrm flipH="1">
            <a:off x="2179219" y="1775700"/>
            <a:ext cx="635148" cy="2936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5742B458-773B-BACB-D90B-B4E9A25D9636}"/>
              </a:ext>
            </a:extLst>
          </p:cNvPr>
          <p:cNvSpPr txBox="1"/>
          <p:nvPr/>
        </p:nvSpPr>
        <p:spPr>
          <a:xfrm>
            <a:off x="5347625" y="1445875"/>
            <a:ext cx="2842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+mj-lt"/>
              </a:rPr>
              <a:t>Outside (Cell Culture)</a:t>
            </a: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D5697D05-56C4-2B1B-0514-E7685438DFE3}"/>
              </a:ext>
            </a:extLst>
          </p:cNvPr>
          <p:cNvGrpSpPr/>
          <p:nvPr/>
        </p:nvGrpSpPr>
        <p:grpSpPr>
          <a:xfrm>
            <a:off x="4208424" y="4375276"/>
            <a:ext cx="2888364" cy="2073697"/>
            <a:chOff x="3820770" y="3919494"/>
            <a:chExt cx="2888364" cy="2073697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B013A6E-4848-62EE-005F-8C1CFDEE8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3333" b="96429" l="10000" r="91453">
                          <a14:foregroundMark x1="35641" y1="23810" x2="29658" y2="64405"/>
                          <a14:foregroundMark x1="29658" y1="64405" x2="25556" y2="62738"/>
                          <a14:foregroundMark x1="14615" y1="24286" x2="14615" y2="48333"/>
                          <a14:foregroundMark x1="12564" y1="13095" x2="38889" y2="13810"/>
                          <a14:foregroundMark x1="38889" y1="13810" x2="49231" y2="12976"/>
                          <a14:foregroundMark x1="49231" y1="12976" x2="53333" y2="20238"/>
                          <a14:foregroundMark x1="53333" y1="20238" x2="53162" y2="47143"/>
                          <a14:foregroundMark x1="11538" y1="33690" x2="13504" y2="71310"/>
                          <a14:foregroundMark x1="13504" y1="71310" x2="16667" y2="79643"/>
                          <a14:foregroundMark x1="16667" y1="79643" x2="30085" y2="81667"/>
                          <a14:foregroundMark x1="30085" y1="81667" x2="38205" y2="80714"/>
                          <a14:foregroundMark x1="59573" y1="11667" x2="73333" y2="12857"/>
                          <a14:foregroundMark x1="73333" y1="12857" x2="84017" y2="4643"/>
                          <a14:foregroundMark x1="89145" y1="5595" x2="90085" y2="80238"/>
                          <a14:foregroundMark x1="89402" y1="96429" x2="89145" y2="81667"/>
                          <a14:foregroundMark x1="90000" y1="50476" x2="89402" y2="3571"/>
                          <a14:foregroundMark x1="89402" y1="3571" x2="88974" y2="23452"/>
                          <a14:foregroundMark x1="89829" y1="6190" x2="90085" y2="6310"/>
                          <a14:foregroundMark x1="90085" y1="13214" x2="90085" y2="3571"/>
                          <a14:foregroundMark x1="90085" y1="3571" x2="90769" y2="13214"/>
                          <a14:foregroundMark x1="90769" y1="13214" x2="91453" y2="14048"/>
                          <a14:foregroundMark x1="43333" y1="13095" x2="36752" y2="13214"/>
                          <a14:foregroundMark x1="36752" y1="13214" x2="33248" y2="11190"/>
                          <a14:foregroundMark x1="15983" y1="9643" x2="12564" y2="9167"/>
                          <a14:foregroundMark x1="15299" y1="7500" x2="11282" y2="6667"/>
                          <a14:foregroundMark x1="55385" y1="11548" x2="55385" y2="11548"/>
                          <a14:foregroundMark x1="52906" y1="10952" x2="41538" y2="9167"/>
                          <a14:foregroundMark x1="49487" y1="10000" x2="52479" y2="10357"/>
                          <a14:backgroundMark x1="39231" y1="4405" x2="24274" y2="2857"/>
                          <a14:backgroundMark x1="24274" y1="2857" x2="23846" y2="2619"/>
                          <a14:backgroundMark x1="28291" y1="6548" x2="24017" y2="53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20770" y="3919494"/>
              <a:ext cx="2888364" cy="2073697"/>
            </a:xfrm>
            <a:prstGeom prst="rect">
              <a:avLst/>
            </a:prstGeom>
          </p:spPr>
        </p:pic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ECE738E5-6947-718C-131A-74FE4739D013}"/>
                </a:ext>
              </a:extLst>
            </p:cNvPr>
            <p:cNvGrpSpPr/>
            <p:nvPr/>
          </p:nvGrpSpPr>
          <p:grpSpPr>
            <a:xfrm>
              <a:off x="4692409" y="5070649"/>
              <a:ext cx="506105" cy="308015"/>
              <a:chOff x="528010" y="3512279"/>
              <a:chExt cx="2245121" cy="3116691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432E6332-87C6-A129-265C-019C4E952F84}"/>
                  </a:ext>
                </a:extLst>
              </p:cNvPr>
              <p:cNvGrpSpPr/>
              <p:nvPr/>
            </p:nvGrpSpPr>
            <p:grpSpPr>
              <a:xfrm>
                <a:off x="1475596" y="3512279"/>
                <a:ext cx="1297535" cy="2881012"/>
                <a:chOff x="364731" y="3645646"/>
                <a:chExt cx="1297535" cy="2881012"/>
              </a:xfrm>
            </p:grpSpPr>
            <p:pic>
              <p:nvPicPr>
                <p:cNvPr id="64" name="Picture 63">
                  <a:extLst>
                    <a:ext uri="{FF2B5EF4-FFF2-40B4-BE49-F238E27FC236}">
                      <a16:creationId xmlns:a16="http://schemas.microsoft.com/office/drawing/2014/main" id="{10CF9E93-D573-F663-840A-E0F45E42DF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4973" b="91398" l="6835" r="90528">
                              <a14:foregroundMark x1="43165" y1="15457" x2="29017" y2="16532"/>
                              <a14:foregroundMark x1="55635" y1="11962" x2="72782" y2="26075"/>
                              <a14:foregroundMark x1="72782" y1="26075" x2="73501" y2="27016"/>
                              <a14:foregroundMark x1="56595" y1="6989" x2="47602" y2="7392"/>
                              <a14:foregroundMark x1="47602" y1="7392" x2="46523" y2="8065"/>
                              <a14:foregroundMark x1="18825" y1="15054" x2="18705" y2="25672"/>
                              <a14:foregroundMark x1="18705" y1="25672" x2="25180" y2="24194"/>
                              <a14:foregroundMark x1="6954" y1="17204" x2="8273" y2="22715"/>
                              <a14:foregroundMark x1="8273" y1="17473" x2="8273" y2="17473"/>
                              <a14:foregroundMark x1="8273" y1="17204" x2="10192" y2="16801"/>
                              <a14:foregroundMark x1="87410" y1="90995" x2="66547" y2="91532"/>
                              <a14:foregroundMark x1="90168" y1="70968" x2="90647" y2="60618"/>
                              <a14:foregroundMark x1="90647" y1="60618" x2="90168" y2="59409"/>
                              <a14:foregroundMark x1="86451" y1="50269" x2="87890" y2="40188"/>
                              <a14:foregroundMark x1="87890" y1="40188" x2="87890" y2="40054"/>
                              <a14:foregroundMark x1="87410" y1="40457" x2="88010" y2="52419"/>
                              <a14:foregroundMark x1="88249" y1="39382" x2="88010" y2="52419"/>
                              <a14:foregroundMark x1="87890" y1="38306" x2="88369" y2="52016"/>
                              <a14:foregroundMark x1="87410" y1="41129" x2="89209" y2="53763"/>
                              <a14:foregroundMark x1="86811" y1="45296" x2="88969" y2="51344"/>
                              <a14:foregroundMark x1="57554" y1="6183" x2="57794" y2="5645"/>
                              <a14:foregroundMark x1="55276" y1="4973" x2="57194" y2="591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1000" y="5383658"/>
                  <a:ext cx="1281266" cy="1143000"/>
                </a:xfrm>
                <a:prstGeom prst="rect">
                  <a:avLst/>
                </a:prstGeom>
              </p:spPr>
            </p:pic>
            <p:pic>
              <p:nvPicPr>
                <p:cNvPr id="65" name="Picture 64">
                  <a:extLst>
                    <a:ext uri="{FF2B5EF4-FFF2-40B4-BE49-F238E27FC236}">
                      <a16:creationId xmlns:a16="http://schemas.microsoft.com/office/drawing/2014/main" id="{D6D2FBB2-AD08-681D-D7D4-0EC8895E9A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4973" b="91398" l="6835" r="90528">
                              <a14:foregroundMark x1="43165" y1="15457" x2="29017" y2="16532"/>
                              <a14:foregroundMark x1="55635" y1="11962" x2="72782" y2="26075"/>
                              <a14:foregroundMark x1="72782" y1="26075" x2="73501" y2="27016"/>
                              <a14:foregroundMark x1="56595" y1="6989" x2="47602" y2="7392"/>
                              <a14:foregroundMark x1="47602" y1="7392" x2="46523" y2="8065"/>
                              <a14:foregroundMark x1="18825" y1="15054" x2="18705" y2="25672"/>
                              <a14:foregroundMark x1="18705" y1="25672" x2="25180" y2="24194"/>
                              <a14:foregroundMark x1="6954" y1="17204" x2="8273" y2="22715"/>
                              <a14:foregroundMark x1="8273" y1="17473" x2="8273" y2="17473"/>
                              <a14:foregroundMark x1="8273" y1="17204" x2="10192" y2="16801"/>
                              <a14:foregroundMark x1="87410" y1="90995" x2="66547" y2="91532"/>
                              <a14:foregroundMark x1="90168" y1="70968" x2="90647" y2="60618"/>
                              <a14:foregroundMark x1="90647" y1="60618" x2="90168" y2="59409"/>
                              <a14:foregroundMark x1="86451" y1="50269" x2="87890" y2="40188"/>
                              <a14:foregroundMark x1="87890" y1="40188" x2="87890" y2="40054"/>
                              <a14:foregroundMark x1="87410" y1="40457" x2="88010" y2="52419"/>
                              <a14:foregroundMark x1="88249" y1="39382" x2="88010" y2="52419"/>
                              <a14:foregroundMark x1="87890" y1="38306" x2="88369" y2="52016"/>
                              <a14:foregroundMark x1="87410" y1="41129" x2="89209" y2="53763"/>
                              <a14:foregroundMark x1="86811" y1="45296" x2="88969" y2="51344"/>
                              <a14:foregroundMark x1="57554" y1="6183" x2="57794" y2="5645"/>
                              <a14:foregroundMark x1="55276" y1="4973" x2="57194" y2="591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0143" y="4952785"/>
                  <a:ext cx="1281266" cy="1143000"/>
                </a:xfrm>
                <a:prstGeom prst="rect">
                  <a:avLst/>
                </a:prstGeom>
              </p:spPr>
            </p:pic>
            <p:pic>
              <p:nvPicPr>
                <p:cNvPr id="66" name="Picture 65">
                  <a:extLst>
                    <a:ext uri="{FF2B5EF4-FFF2-40B4-BE49-F238E27FC236}">
                      <a16:creationId xmlns:a16="http://schemas.microsoft.com/office/drawing/2014/main" id="{B4EE447F-426D-37F4-D456-EF13562F5D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4973" b="91398" l="6835" r="90528">
                              <a14:foregroundMark x1="43165" y1="15457" x2="29017" y2="16532"/>
                              <a14:foregroundMark x1="55635" y1="11962" x2="72782" y2="26075"/>
                              <a14:foregroundMark x1="72782" y1="26075" x2="73501" y2="27016"/>
                              <a14:foregroundMark x1="56595" y1="6989" x2="47602" y2="7392"/>
                              <a14:foregroundMark x1="47602" y1="7392" x2="46523" y2="8065"/>
                              <a14:foregroundMark x1="18825" y1="15054" x2="18705" y2="25672"/>
                              <a14:foregroundMark x1="18705" y1="25672" x2="25180" y2="24194"/>
                              <a14:foregroundMark x1="6954" y1="17204" x2="8273" y2="22715"/>
                              <a14:foregroundMark x1="8273" y1="17473" x2="8273" y2="17473"/>
                              <a14:foregroundMark x1="8273" y1="17204" x2="10192" y2="16801"/>
                              <a14:foregroundMark x1="87410" y1="90995" x2="66547" y2="91532"/>
                              <a14:foregroundMark x1="90168" y1="70968" x2="90647" y2="60618"/>
                              <a14:foregroundMark x1="90647" y1="60618" x2="90168" y2="59409"/>
                              <a14:foregroundMark x1="86451" y1="50269" x2="87890" y2="40188"/>
                              <a14:foregroundMark x1="87890" y1="40188" x2="87890" y2="40054"/>
                              <a14:foregroundMark x1="87410" y1="40457" x2="88010" y2="52419"/>
                              <a14:foregroundMark x1="88249" y1="39382" x2="88010" y2="52419"/>
                              <a14:foregroundMark x1="87890" y1="38306" x2="88369" y2="52016"/>
                              <a14:foregroundMark x1="87410" y1="41129" x2="89209" y2="53763"/>
                              <a14:foregroundMark x1="86811" y1="45296" x2="88969" y2="51344"/>
                              <a14:foregroundMark x1="57554" y1="6183" x2="57794" y2="5645"/>
                              <a14:foregroundMark x1="55276" y1="4973" x2="57194" y2="591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2437" y="4521912"/>
                  <a:ext cx="1281266" cy="1143000"/>
                </a:xfrm>
                <a:prstGeom prst="rect">
                  <a:avLst/>
                </a:prstGeom>
              </p:spPr>
            </p:pic>
            <p:pic>
              <p:nvPicPr>
                <p:cNvPr id="67" name="Picture 66">
                  <a:extLst>
                    <a:ext uri="{FF2B5EF4-FFF2-40B4-BE49-F238E27FC236}">
                      <a16:creationId xmlns:a16="http://schemas.microsoft.com/office/drawing/2014/main" id="{AA6C9A6A-E50E-5A1B-435B-E217F84158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4973" b="91398" l="6835" r="90528">
                              <a14:foregroundMark x1="43165" y1="15457" x2="29017" y2="16532"/>
                              <a14:foregroundMark x1="55635" y1="11962" x2="72782" y2="26075"/>
                              <a14:foregroundMark x1="72782" y1="26075" x2="73501" y2="27016"/>
                              <a14:foregroundMark x1="56595" y1="6989" x2="47602" y2="7392"/>
                              <a14:foregroundMark x1="47602" y1="7392" x2="46523" y2="8065"/>
                              <a14:foregroundMark x1="18825" y1="15054" x2="18705" y2="25672"/>
                              <a14:foregroundMark x1="18705" y1="25672" x2="25180" y2="24194"/>
                              <a14:foregroundMark x1="6954" y1="17204" x2="8273" y2="22715"/>
                              <a14:foregroundMark x1="8273" y1="17473" x2="8273" y2="17473"/>
                              <a14:foregroundMark x1="8273" y1="17204" x2="10192" y2="16801"/>
                              <a14:foregroundMark x1="87410" y1="90995" x2="66547" y2="91532"/>
                              <a14:foregroundMark x1="90168" y1="70968" x2="90647" y2="60618"/>
                              <a14:foregroundMark x1="90647" y1="60618" x2="90168" y2="59409"/>
                              <a14:foregroundMark x1="86451" y1="50269" x2="87890" y2="40188"/>
                              <a14:foregroundMark x1="87890" y1="40188" x2="87890" y2="40054"/>
                              <a14:foregroundMark x1="87410" y1="40457" x2="88010" y2="52419"/>
                              <a14:foregroundMark x1="88249" y1="39382" x2="88010" y2="52419"/>
                              <a14:foregroundMark x1="87890" y1="38306" x2="88369" y2="52016"/>
                              <a14:foregroundMark x1="87410" y1="41129" x2="89209" y2="53763"/>
                              <a14:foregroundMark x1="86811" y1="45296" x2="88969" y2="51344"/>
                              <a14:foregroundMark x1="57554" y1="6183" x2="57794" y2="5645"/>
                              <a14:foregroundMark x1="55276" y1="4973" x2="57194" y2="591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0143" y="4086449"/>
                  <a:ext cx="1281266" cy="1143000"/>
                </a:xfrm>
                <a:prstGeom prst="rect">
                  <a:avLst/>
                </a:prstGeom>
              </p:spPr>
            </p:pic>
            <p:pic>
              <p:nvPicPr>
                <p:cNvPr id="68" name="Picture 67">
                  <a:extLst>
                    <a:ext uri="{FF2B5EF4-FFF2-40B4-BE49-F238E27FC236}">
                      <a16:creationId xmlns:a16="http://schemas.microsoft.com/office/drawing/2014/main" id="{E4548D31-E146-D0C4-8CDC-10EADCD454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4973" b="91398" l="6835" r="90528">
                              <a14:foregroundMark x1="43165" y1="15457" x2="29017" y2="16532"/>
                              <a14:foregroundMark x1="55635" y1="11962" x2="72782" y2="26075"/>
                              <a14:foregroundMark x1="72782" y1="26075" x2="73501" y2="27016"/>
                              <a14:foregroundMark x1="56595" y1="6989" x2="47602" y2="7392"/>
                              <a14:foregroundMark x1="47602" y1="7392" x2="46523" y2="8065"/>
                              <a14:foregroundMark x1="18825" y1="15054" x2="18705" y2="25672"/>
                              <a14:foregroundMark x1="18705" y1="25672" x2="25180" y2="24194"/>
                              <a14:foregroundMark x1="6954" y1="17204" x2="8273" y2="22715"/>
                              <a14:foregroundMark x1="8273" y1="17473" x2="8273" y2="17473"/>
                              <a14:foregroundMark x1="8273" y1="17204" x2="10192" y2="16801"/>
                              <a14:foregroundMark x1="87410" y1="90995" x2="66547" y2="91532"/>
                              <a14:foregroundMark x1="90168" y1="70968" x2="90647" y2="60618"/>
                              <a14:foregroundMark x1="90647" y1="60618" x2="90168" y2="59409"/>
                              <a14:foregroundMark x1="86451" y1="50269" x2="87890" y2="40188"/>
                              <a14:foregroundMark x1="87890" y1="40188" x2="87890" y2="40054"/>
                              <a14:foregroundMark x1="87410" y1="40457" x2="88010" y2="52419"/>
                              <a14:foregroundMark x1="88249" y1="39382" x2="88010" y2="52419"/>
                              <a14:foregroundMark x1="87890" y1="38306" x2="88369" y2="52016"/>
                              <a14:foregroundMark x1="87410" y1="41129" x2="89209" y2="53763"/>
                              <a14:foregroundMark x1="86811" y1="45296" x2="88969" y2="51344"/>
                              <a14:foregroundMark x1="57554" y1="6183" x2="57794" y2="5645"/>
                              <a14:foregroundMark x1="55276" y1="4973" x2="57194" y2="591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4731" y="3645646"/>
                  <a:ext cx="1281266" cy="1143000"/>
                </a:xfrm>
                <a:prstGeom prst="rect">
                  <a:avLst/>
                </a:prstGeom>
              </p:spPr>
            </p:pic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21FCB13F-136E-823D-E31B-13C24BCC221F}"/>
                  </a:ext>
                </a:extLst>
              </p:cNvPr>
              <p:cNvGrpSpPr/>
              <p:nvPr/>
            </p:nvGrpSpPr>
            <p:grpSpPr>
              <a:xfrm>
                <a:off x="1002660" y="3614591"/>
                <a:ext cx="1297535" cy="2881012"/>
                <a:chOff x="364731" y="3645646"/>
                <a:chExt cx="1297535" cy="2881012"/>
              </a:xfrm>
            </p:grpSpPr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68723131-4EE1-8C92-5647-AAEB848E89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4973" b="91398" l="6835" r="90528">
                              <a14:foregroundMark x1="43165" y1="15457" x2="29017" y2="16532"/>
                              <a14:foregroundMark x1="55635" y1="11962" x2="72782" y2="26075"/>
                              <a14:foregroundMark x1="72782" y1="26075" x2="73501" y2="27016"/>
                              <a14:foregroundMark x1="56595" y1="6989" x2="47602" y2="7392"/>
                              <a14:foregroundMark x1="47602" y1="7392" x2="46523" y2="8065"/>
                              <a14:foregroundMark x1="18825" y1="15054" x2="18705" y2="25672"/>
                              <a14:foregroundMark x1="18705" y1="25672" x2="25180" y2="24194"/>
                              <a14:foregroundMark x1="6954" y1="17204" x2="8273" y2="22715"/>
                              <a14:foregroundMark x1="8273" y1="17473" x2="8273" y2="17473"/>
                              <a14:foregroundMark x1="8273" y1="17204" x2="10192" y2="16801"/>
                              <a14:foregroundMark x1="87410" y1="90995" x2="66547" y2="91532"/>
                              <a14:foregroundMark x1="90168" y1="70968" x2="90647" y2="60618"/>
                              <a14:foregroundMark x1="90647" y1="60618" x2="90168" y2="59409"/>
                              <a14:foregroundMark x1="86451" y1="50269" x2="87890" y2="40188"/>
                              <a14:foregroundMark x1="87890" y1="40188" x2="87890" y2="40054"/>
                              <a14:foregroundMark x1="87410" y1="40457" x2="88010" y2="52419"/>
                              <a14:foregroundMark x1="88249" y1="39382" x2="88010" y2="52419"/>
                              <a14:foregroundMark x1="87890" y1="38306" x2="88369" y2="52016"/>
                              <a14:foregroundMark x1="87410" y1="41129" x2="89209" y2="53763"/>
                              <a14:foregroundMark x1="86811" y1="45296" x2="88969" y2="51344"/>
                              <a14:foregroundMark x1="57554" y1="6183" x2="57794" y2="5645"/>
                              <a14:foregroundMark x1="55276" y1="4973" x2="57194" y2="591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1000" y="5383658"/>
                  <a:ext cx="1281266" cy="1143000"/>
                </a:xfrm>
                <a:prstGeom prst="rect">
                  <a:avLst/>
                </a:prstGeom>
              </p:spPr>
            </p:pic>
            <p:pic>
              <p:nvPicPr>
                <p:cNvPr id="60" name="Picture 59">
                  <a:extLst>
                    <a:ext uri="{FF2B5EF4-FFF2-40B4-BE49-F238E27FC236}">
                      <a16:creationId xmlns:a16="http://schemas.microsoft.com/office/drawing/2014/main" id="{AEDBA558-6984-0166-81CF-6E8476757B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4973" b="91398" l="6835" r="90528">
                              <a14:foregroundMark x1="43165" y1="15457" x2="29017" y2="16532"/>
                              <a14:foregroundMark x1="55635" y1="11962" x2="72782" y2="26075"/>
                              <a14:foregroundMark x1="72782" y1="26075" x2="73501" y2="27016"/>
                              <a14:foregroundMark x1="56595" y1="6989" x2="47602" y2="7392"/>
                              <a14:foregroundMark x1="47602" y1="7392" x2="46523" y2="8065"/>
                              <a14:foregroundMark x1="18825" y1="15054" x2="18705" y2="25672"/>
                              <a14:foregroundMark x1="18705" y1="25672" x2="25180" y2="24194"/>
                              <a14:foregroundMark x1="6954" y1="17204" x2="8273" y2="22715"/>
                              <a14:foregroundMark x1="8273" y1="17473" x2="8273" y2="17473"/>
                              <a14:foregroundMark x1="8273" y1="17204" x2="10192" y2="16801"/>
                              <a14:foregroundMark x1="87410" y1="90995" x2="66547" y2="91532"/>
                              <a14:foregroundMark x1="90168" y1="70968" x2="90647" y2="60618"/>
                              <a14:foregroundMark x1="90647" y1="60618" x2="90168" y2="59409"/>
                              <a14:foregroundMark x1="86451" y1="50269" x2="87890" y2="40188"/>
                              <a14:foregroundMark x1="87890" y1="40188" x2="87890" y2="40054"/>
                              <a14:foregroundMark x1="87410" y1="40457" x2="88010" y2="52419"/>
                              <a14:foregroundMark x1="88249" y1="39382" x2="88010" y2="52419"/>
                              <a14:foregroundMark x1="87890" y1="38306" x2="88369" y2="52016"/>
                              <a14:foregroundMark x1="87410" y1="41129" x2="89209" y2="53763"/>
                              <a14:foregroundMark x1="86811" y1="45296" x2="88969" y2="51344"/>
                              <a14:foregroundMark x1="57554" y1="6183" x2="57794" y2="5645"/>
                              <a14:foregroundMark x1="55276" y1="4973" x2="57194" y2="591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0143" y="4952785"/>
                  <a:ext cx="1281266" cy="1143000"/>
                </a:xfrm>
                <a:prstGeom prst="rect">
                  <a:avLst/>
                </a:prstGeom>
              </p:spPr>
            </p:pic>
            <p:pic>
              <p:nvPicPr>
                <p:cNvPr id="61" name="Picture 60">
                  <a:extLst>
                    <a:ext uri="{FF2B5EF4-FFF2-40B4-BE49-F238E27FC236}">
                      <a16:creationId xmlns:a16="http://schemas.microsoft.com/office/drawing/2014/main" id="{CB45C457-08BA-9A1F-2E2C-A9D245AD7C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4973" b="91398" l="6835" r="90528">
                              <a14:foregroundMark x1="43165" y1="15457" x2="29017" y2="16532"/>
                              <a14:foregroundMark x1="55635" y1="11962" x2="72782" y2="26075"/>
                              <a14:foregroundMark x1="72782" y1="26075" x2="73501" y2="27016"/>
                              <a14:foregroundMark x1="56595" y1="6989" x2="47602" y2="7392"/>
                              <a14:foregroundMark x1="47602" y1="7392" x2="46523" y2="8065"/>
                              <a14:foregroundMark x1="18825" y1="15054" x2="18705" y2="25672"/>
                              <a14:foregroundMark x1="18705" y1="25672" x2="25180" y2="24194"/>
                              <a14:foregroundMark x1="6954" y1="17204" x2="8273" y2="22715"/>
                              <a14:foregroundMark x1="8273" y1="17473" x2="8273" y2="17473"/>
                              <a14:foregroundMark x1="8273" y1="17204" x2="10192" y2="16801"/>
                              <a14:foregroundMark x1="87410" y1="90995" x2="66547" y2="91532"/>
                              <a14:foregroundMark x1="90168" y1="70968" x2="90647" y2="60618"/>
                              <a14:foregroundMark x1="90647" y1="60618" x2="90168" y2="59409"/>
                              <a14:foregroundMark x1="86451" y1="50269" x2="87890" y2="40188"/>
                              <a14:foregroundMark x1="87890" y1="40188" x2="87890" y2="40054"/>
                              <a14:foregroundMark x1="87410" y1="40457" x2="88010" y2="52419"/>
                              <a14:foregroundMark x1="88249" y1="39382" x2="88010" y2="52419"/>
                              <a14:foregroundMark x1="87890" y1="38306" x2="88369" y2="52016"/>
                              <a14:foregroundMark x1="87410" y1="41129" x2="89209" y2="53763"/>
                              <a14:foregroundMark x1="86811" y1="45296" x2="88969" y2="51344"/>
                              <a14:foregroundMark x1="57554" y1="6183" x2="57794" y2="5645"/>
                              <a14:foregroundMark x1="55276" y1="4973" x2="57194" y2="591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2437" y="4521912"/>
                  <a:ext cx="1281266" cy="1143000"/>
                </a:xfrm>
                <a:prstGeom prst="rect">
                  <a:avLst/>
                </a:prstGeom>
              </p:spPr>
            </p:pic>
            <p:pic>
              <p:nvPicPr>
                <p:cNvPr id="62" name="Picture 61">
                  <a:extLst>
                    <a:ext uri="{FF2B5EF4-FFF2-40B4-BE49-F238E27FC236}">
                      <a16:creationId xmlns:a16="http://schemas.microsoft.com/office/drawing/2014/main" id="{911BCC37-27AA-A00C-59F7-436204F24B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4973" b="91398" l="6835" r="90528">
                              <a14:foregroundMark x1="43165" y1="15457" x2="29017" y2="16532"/>
                              <a14:foregroundMark x1="55635" y1="11962" x2="72782" y2="26075"/>
                              <a14:foregroundMark x1="72782" y1="26075" x2="73501" y2="27016"/>
                              <a14:foregroundMark x1="56595" y1="6989" x2="47602" y2="7392"/>
                              <a14:foregroundMark x1="47602" y1="7392" x2="46523" y2="8065"/>
                              <a14:foregroundMark x1="18825" y1="15054" x2="18705" y2="25672"/>
                              <a14:foregroundMark x1="18705" y1="25672" x2="25180" y2="24194"/>
                              <a14:foregroundMark x1="6954" y1="17204" x2="8273" y2="22715"/>
                              <a14:foregroundMark x1="8273" y1="17473" x2="8273" y2="17473"/>
                              <a14:foregroundMark x1="8273" y1="17204" x2="10192" y2="16801"/>
                              <a14:foregroundMark x1="87410" y1="90995" x2="66547" y2="91532"/>
                              <a14:foregroundMark x1="90168" y1="70968" x2="90647" y2="60618"/>
                              <a14:foregroundMark x1="90647" y1="60618" x2="90168" y2="59409"/>
                              <a14:foregroundMark x1="86451" y1="50269" x2="87890" y2="40188"/>
                              <a14:foregroundMark x1="87890" y1="40188" x2="87890" y2="40054"/>
                              <a14:foregroundMark x1="87410" y1="40457" x2="88010" y2="52419"/>
                              <a14:foregroundMark x1="88249" y1="39382" x2="88010" y2="52419"/>
                              <a14:foregroundMark x1="87890" y1="38306" x2="88369" y2="52016"/>
                              <a14:foregroundMark x1="87410" y1="41129" x2="89209" y2="53763"/>
                              <a14:foregroundMark x1="86811" y1="45296" x2="88969" y2="51344"/>
                              <a14:foregroundMark x1="57554" y1="6183" x2="57794" y2="5645"/>
                              <a14:foregroundMark x1="55276" y1="4973" x2="57194" y2="591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0143" y="4086449"/>
                  <a:ext cx="1281266" cy="1143000"/>
                </a:xfrm>
                <a:prstGeom prst="rect">
                  <a:avLst/>
                </a:prstGeom>
              </p:spPr>
            </p:pic>
            <p:pic>
              <p:nvPicPr>
                <p:cNvPr id="63" name="Picture 62">
                  <a:extLst>
                    <a:ext uri="{FF2B5EF4-FFF2-40B4-BE49-F238E27FC236}">
                      <a16:creationId xmlns:a16="http://schemas.microsoft.com/office/drawing/2014/main" id="{6767B770-68FD-E73C-3EF7-8A76D4C014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4973" b="91398" l="6835" r="90528">
                              <a14:foregroundMark x1="43165" y1="15457" x2="29017" y2="16532"/>
                              <a14:foregroundMark x1="55635" y1="11962" x2="72782" y2="26075"/>
                              <a14:foregroundMark x1="72782" y1="26075" x2="73501" y2="27016"/>
                              <a14:foregroundMark x1="56595" y1="6989" x2="47602" y2="7392"/>
                              <a14:foregroundMark x1="47602" y1="7392" x2="46523" y2="8065"/>
                              <a14:foregroundMark x1="18825" y1="15054" x2="18705" y2="25672"/>
                              <a14:foregroundMark x1="18705" y1="25672" x2="25180" y2="24194"/>
                              <a14:foregroundMark x1="6954" y1="17204" x2="8273" y2="22715"/>
                              <a14:foregroundMark x1="8273" y1="17473" x2="8273" y2="17473"/>
                              <a14:foregroundMark x1="8273" y1="17204" x2="10192" y2="16801"/>
                              <a14:foregroundMark x1="87410" y1="90995" x2="66547" y2="91532"/>
                              <a14:foregroundMark x1="90168" y1="70968" x2="90647" y2="60618"/>
                              <a14:foregroundMark x1="90647" y1="60618" x2="90168" y2="59409"/>
                              <a14:foregroundMark x1="86451" y1="50269" x2="87890" y2="40188"/>
                              <a14:foregroundMark x1="87890" y1="40188" x2="87890" y2="40054"/>
                              <a14:foregroundMark x1="87410" y1="40457" x2="88010" y2="52419"/>
                              <a14:foregroundMark x1="88249" y1="39382" x2="88010" y2="52419"/>
                              <a14:foregroundMark x1="87890" y1="38306" x2="88369" y2="52016"/>
                              <a14:foregroundMark x1="87410" y1="41129" x2="89209" y2="53763"/>
                              <a14:foregroundMark x1="86811" y1="45296" x2="88969" y2="51344"/>
                              <a14:foregroundMark x1="57554" y1="6183" x2="57794" y2="5645"/>
                              <a14:foregroundMark x1="55276" y1="4973" x2="57194" y2="591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4731" y="3645646"/>
                  <a:ext cx="1281266" cy="1143000"/>
                </a:xfrm>
                <a:prstGeom prst="rect">
                  <a:avLst/>
                </a:prstGeom>
              </p:spPr>
            </p:pic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2B9FB3B5-F60D-4B46-69E5-4DA7A8702C28}"/>
                  </a:ext>
                </a:extLst>
              </p:cNvPr>
              <p:cNvGrpSpPr/>
              <p:nvPr/>
            </p:nvGrpSpPr>
            <p:grpSpPr>
              <a:xfrm>
                <a:off x="528010" y="3747958"/>
                <a:ext cx="1297535" cy="2881012"/>
                <a:chOff x="364731" y="3645646"/>
                <a:chExt cx="1297535" cy="2881012"/>
              </a:xfrm>
            </p:grpSpPr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3A1E1B18-9B7C-862D-B6A9-650CD35BF5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4973" b="91398" l="6835" r="90528">
                              <a14:foregroundMark x1="43165" y1="15457" x2="29017" y2="16532"/>
                              <a14:foregroundMark x1="55635" y1="11962" x2="72782" y2="26075"/>
                              <a14:foregroundMark x1="72782" y1="26075" x2="73501" y2="27016"/>
                              <a14:foregroundMark x1="56595" y1="6989" x2="47602" y2="7392"/>
                              <a14:foregroundMark x1="47602" y1="7392" x2="46523" y2="8065"/>
                              <a14:foregroundMark x1="18825" y1="15054" x2="18705" y2="25672"/>
                              <a14:foregroundMark x1="18705" y1="25672" x2="25180" y2="24194"/>
                              <a14:foregroundMark x1="6954" y1="17204" x2="8273" y2="22715"/>
                              <a14:foregroundMark x1="8273" y1="17473" x2="8273" y2="17473"/>
                              <a14:foregroundMark x1="8273" y1="17204" x2="10192" y2="16801"/>
                              <a14:foregroundMark x1="87410" y1="90995" x2="66547" y2="91532"/>
                              <a14:foregroundMark x1="90168" y1="70968" x2="90647" y2="60618"/>
                              <a14:foregroundMark x1="90647" y1="60618" x2="90168" y2="59409"/>
                              <a14:foregroundMark x1="86451" y1="50269" x2="87890" y2="40188"/>
                              <a14:foregroundMark x1="87890" y1="40188" x2="87890" y2="40054"/>
                              <a14:foregroundMark x1="87410" y1="40457" x2="88010" y2="52419"/>
                              <a14:foregroundMark x1="88249" y1="39382" x2="88010" y2="52419"/>
                              <a14:foregroundMark x1="87890" y1="38306" x2="88369" y2="52016"/>
                              <a14:foregroundMark x1="87410" y1="41129" x2="89209" y2="53763"/>
                              <a14:foregroundMark x1="86811" y1="45296" x2="88969" y2="51344"/>
                              <a14:foregroundMark x1="57554" y1="6183" x2="57794" y2="5645"/>
                              <a14:foregroundMark x1="55276" y1="4973" x2="57194" y2="591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1000" y="5383658"/>
                  <a:ext cx="1281266" cy="1143000"/>
                </a:xfrm>
                <a:prstGeom prst="rect">
                  <a:avLst/>
                </a:prstGeom>
              </p:spPr>
            </p:pic>
            <p:pic>
              <p:nvPicPr>
                <p:cNvPr id="55" name="Picture 54">
                  <a:extLst>
                    <a:ext uri="{FF2B5EF4-FFF2-40B4-BE49-F238E27FC236}">
                      <a16:creationId xmlns:a16="http://schemas.microsoft.com/office/drawing/2014/main" id="{120AAAA9-A6BA-B885-7F3E-D40B4B1F70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4973" b="91398" l="6835" r="90528">
                              <a14:foregroundMark x1="43165" y1="15457" x2="29017" y2="16532"/>
                              <a14:foregroundMark x1="55635" y1="11962" x2="72782" y2="26075"/>
                              <a14:foregroundMark x1="72782" y1="26075" x2="73501" y2="27016"/>
                              <a14:foregroundMark x1="56595" y1="6989" x2="47602" y2="7392"/>
                              <a14:foregroundMark x1="47602" y1="7392" x2="46523" y2="8065"/>
                              <a14:foregroundMark x1="18825" y1="15054" x2="18705" y2="25672"/>
                              <a14:foregroundMark x1="18705" y1="25672" x2="25180" y2="24194"/>
                              <a14:foregroundMark x1="6954" y1="17204" x2="8273" y2="22715"/>
                              <a14:foregroundMark x1="8273" y1="17473" x2="8273" y2="17473"/>
                              <a14:foregroundMark x1="8273" y1="17204" x2="10192" y2="16801"/>
                              <a14:foregroundMark x1="87410" y1="90995" x2="66547" y2="91532"/>
                              <a14:foregroundMark x1="90168" y1="70968" x2="90647" y2="60618"/>
                              <a14:foregroundMark x1="90647" y1="60618" x2="90168" y2="59409"/>
                              <a14:foregroundMark x1="86451" y1="50269" x2="87890" y2="40188"/>
                              <a14:foregroundMark x1="87890" y1="40188" x2="87890" y2="40054"/>
                              <a14:foregroundMark x1="87410" y1="40457" x2="88010" y2="52419"/>
                              <a14:foregroundMark x1="88249" y1="39382" x2="88010" y2="52419"/>
                              <a14:foregroundMark x1="87890" y1="38306" x2="88369" y2="52016"/>
                              <a14:foregroundMark x1="87410" y1="41129" x2="89209" y2="53763"/>
                              <a14:foregroundMark x1="86811" y1="45296" x2="88969" y2="51344"/>
                              <a14:foregroundMark x1="57554" y1="6183" x2="57794" y2="5645"/>
                              <a14:foregroundMark x1="55276" y1="4973" x2="57194" y2="591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0143" y="4952785"/>
                  <a:ext cx="1281266" cy="1143000"/>
                </a:xfrm>
                <a:prstGeom prst="rect">
                  <a:avLst/>
                </a:prstGeom>
              </p:spPr>
            </p:pic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id="{B4EB7133-DEBE-DA62-935A-FD10C4E97D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4973" b="91398" l="6835" r="90528">
                              <a14:foregroundMark x1="43165" y1="15457" x2="29017" y2="16532"/>
                              <a14:foregroundMark x1="55635" y1="11962" x2="72782" y2="26075"/>
                              <a14:foregroundMark x1="72782" y1="26075" x2="73501" y2="27016"/>
                              <a14:foregroundMark x1="56595" y1="6989" x2="47602" y2="7392"/>
                              <a14:foregroundMark x1="47602" y1="7392" x2="46523" y2="8065"/>
                              <a14:foregroundMark x1="18825" y1="15054" x2="18705" y2="25672"/>
                              <a14:foregroundMark x1="18705" y1="25672" x2="25180" y2="24194"/>
                              <a14:foregroundMark x1="6954" y1="17204" x2="8273" y2="22715"/>
                              <a14:foregroundMark x1="8273" y1="17473" x2="8273" y2="17473"/>
                              <a14:foregroundMark x1="8273" y1="17204" x2="10192" y2="16801"/>
                              <a14:foregroundMark x1="87410" y1="90995" x2="66547" y2="91532"/>
                              <a14:foregroundMark x1="90168" y1="70968" x2="90647" y2="60618"/>
                              <a14:foregroundMark x1="90647" y1="60618" x2="90168" y2="59409"/>
                              <a14:foregroundMark x1="86451" y1="50269" x2="87890" y2="40188"/>
                              <a14:foregroundMark x1="87890" y1="40188" x2="87890" y2="40054"/>
                              <a14:foregroundMark x1="87410" y1="40457" x2="88010" y2="52419"/>
                              <a14:foregroundMark x1="88249" y1="39382" x2="88010" y2="52419"/>
                              <a14:foregroundMark x1="87890" y1="38306" x2="88369" y2="52016"/>
                              <a14:foregroundMark x1="87410" y1="41129" x2="89209" y2="53763"/>
                              <a14:foregroundMark x1="86811" y1="45296" x2="88969" y2="51344"/>
                              <a14:foregroundMark x1="57554" y1="6183" x2="57794" y2="5645"/>
                              <a14:foregroundMark x1="55276" y1="4973" x2="57194" y2="591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2437" y="4521912"/>
                  <a:ext cx="1281266" cy="1143000"/>
                </a:xfrm>
                <a:prstGeom prst="rect">
                  <a:avLst/>
                </a:prstGeom>
              </p:spPr>
            </p:pic>
            <p:pic>
              <p:nvPicPr>
                <p:cNvPr id="57" name="Picture 56">
                  <a:extLst>
                    <a:ext uri="{FF2B5EF4-FFF2-40B4-BE49-F238E27FC236}">
                      <a16:creationId xmlns:a16="http://schemas.microsoft.com/office/drawing/2014/main" id="{77A70C5F-A698-0FC6-26CA-5EE6DB0ABD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4973" b="91398" l="6835" r="90528">
                              <a14:foregroundMark x1="43165" y1="15457" x2="29017" y2="16532"/>
                              <a14:foregroundMark x1="55635" y1="11962" x2="72782" y2="26075"/>
                              <a14:foregroundMark x1="72782" y1="26075" x2="73501" y2="27016"/>
                              <a14:foregroundMark x1="56595" y1="6989" x2="47602" y2="7392"/>
                              <a14:foregroundMark x1="47602" y1="7392" x2="46523" y2="8065"/>
                              <a14:foregroundMark x1="18825" y1="15054" x2="18705" y2="25672"/>
                              <a14:foregroundMark x1="18705" y1="25672" x2="25180" y2="24194"/>
                              <a14:foregroundMark x1="6954" y1="17204" x2="8273" y2="22715"/>
                              <a14:foregroundMark x1="8273" y1="17473" x2="8273" y2="17473"/>
                              <a14:foregroundMark x1="8273" y1="17204" x2="10192" y2="16801"/>
                              <a14:foregroundMark x1="87410" y1="90995" x2="66547" y2="91532"/>
                              <a14:foregroundMark x1="90168" y1="70968" x2="90647" y2="60618"/>
                              <a14:foregroundMark x1="90647" y1="60618" x2="90168" y2="59409"/>
                              <a14:foregroundMark x1="86451" y1="50269" x2="87890" y2="40188"/>
                              <a14:foregroundMark x1="87890" y1="40188" x2="87890" y2="40054"/>
                              <a14:foregroundMark x1="87410" y1="40457" x2="88010" y2="52419"/>
                              <a14:foregroundMark x1="88249" y1="39382" x2="88010" y2="52419"/>
                              <a14:foregroundMark x1="87890" y1="38306" x2="88369" y2="52016"/>
                              <a14:foregroundMark x1="87410" y1="41129" x2="89209" y2="53763"/>
                              <a14:foregroundMark x1="86811" y1="45296" x2="88969" y2="51344"/>
                              <a14:foregroundMark x1="57554" y1="6183" x2="57794" y2="5645"/>
                              <a14:foregroundMark x1="55276" y1="4973" x2="57194" y2="591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0143" y="4086449"/>
                  <a:ext cx="1281266" cy="1143000"/>
                </a:xfrm>
                <a:prstGeom prst="rect">
                  <a:avLst/>
                </a:prstGeom>
              </p:spPr>
            </p:pic>
            <p:pic>
              <p:nvPicPr>
                <p:cNvPr id="58" name="Picture 57">
                  <a:extLst>
                    <a:ext uri="{FF2B5EF4-FFF2-40B4-BE49-F238E27FC236}">
                      <a16:creationId xmlns:a16="http://schemas.microsoft.com/office/drawing/2014/main" id="{3431D7E2-1EE3-EA83-3F70-C749627B0A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20">
                          <a14:imgEffect>
                            <a14:backgroundRemoval t="4973" b="91398" l="6835" r="90528">
                              <a14:foregroundMark x1="43165" y1="15457" x2="29017" y2="16532"/>
                              <a14:foregroundMark x1="55635" y1="11962" x2="72782" y2="26075"/>
                              <a14:foregroundMark x1="72782" y1="26075" x2="73501" y2="27016"/>
                              <a14:foregroundMark x1="56595" y1="6989" x2="47602" y2="7392"/>
                              <a14:foregroundMark x1="47602" y1="7392" x2="46523" y2="8065"/>
                              <a14:foregroundMark x1="18825" y1="15054" x2="18705" y2="25672"/>
                              <a14:foregroundMark x1="18705" y1="25672" x2="25180" y2="24194"/>
                              <a14:foregroundMark x1="6954" y1="17204" x2="8273" y2="22715"/>
                              <a14:foregroundMark x1="8273" y1="17473" x2="8273" y2="17473"/>
                              <a14:foregroundMark x1="8273" y1="17204" x2="10192" y2="16801"/>
                              <a14:foregroundMark x1="87410" y1="90995" x2="66547" y2="91532"/>
                              <a14:foregroundMark x1="90168" y1="70968" x2="90647" y2="60618"/>
                              <a14:foregroundMark x1="90647" y1="60618" x2="90168" y2="59409"/>
                              <a14:foregroundMark x1="86451" y1="50269" x2="87890" y2="40188"/>
                              <a14:foregroundMark x1="87890" y1="40188" x2="87890" y2="40054"/>
                              <a14:foregroundMark x1="87410" y1="40457" x2="88010" y2="52419"/>
                              <a14:foregroundMark x1="88249" y1="39382" x2="88010" y2="52419"/>
                              <a14:foregroundMark x1="87890" y1="38306" x2="88369" y2="52016"/>
                              <a14:foregroundMark x1="87410" y1="41129" x2="89209" y2="53763"/>
                              <a14:foregroundMark x1="86811" y1="45296" x2="88969" y2="51344"/>
                              <a14:foregroundMark x1="57554" y1="6183" x2="57794" y2="5645"/>
                              <a14:foregroundMark x1="55276" y1="4973" x2="57194" y2="591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4731" y="3645646"/>
                  <a:ext cx="1281266" cy="11430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393C36CB-233B-D36E-A683-5B996A560567}"/>
                </a:ext>
              </a:extLst>
            </p:cNvPr>
            <p:cNvGrpSpPr/>
            <p:nvPr/>
          </p:nvGrpSpPr>
          <p:grpSpPr>
            <a:xfrm>
              <a:off x="4360331" y="5116646"/>
              <a:ext cx="506105" cy="308015"/>
              <a:chOff x="528010" y="3512279"/>
              <a:chExt cx="2245121" cy="3116691"/>
            </a:xfrm>
          </p:grpSpPr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751500BB-2C80-AB94-D8B5-4E60EC1D8356}"/>
                  </a:ext>
                </a:extLst>
              </p:cNvPr>
              <p:cNvGrpSpPr/>
              <p:nvPr/>
            </p:nvGrpSpPr>
            <p:grpSpPr>
              <a:xfrm>
                <a:off x="1475596" y="3512279"/>
                <a:ext cx="1297535" cy="2881012"/>
                <a:chOff x="364731" y="3645646"/>
                <a:chExt cx="1297535" cy="2881012"/>
              </a:xfrm>
            </p:grpSpPr>
            <p:pic>
              <p:nvPicPr>
                <p:cNvPr id="121" name="Picture 120">
                  <a:extLst>
                    <a:ext uri="{FF2B5EF4-FFF2-40B4-BE49-F238E27FC236}">
                      <a16:creationId xmlns:a16="http://schemas.microsoft.com/office/drawing/2014/main" id="{3EF83EBA-3648-6A4D-EFB4-F97B0B40A7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4973" b="91398" l="6835" r="90528">
                              <a14:foregroundMark x1="43165" y1="15457" x2="29017" y2="16532"/>
                              <a14:foregroundMark x1="55635" y1="11962" x2="72782" y2="26075"/>
                              <a14:foregroundMark x1="72782" y1="26075" x2="73501" y2="27016"/>
                              <a14:foregroundMark x1="56595" y1="6989" x2="47602" y2="7392"/>
                              <a14:foregroundMark x1="47602" y1="7392" x2="46523" y2="8065"/>
                              <a14:foregroundMark x1="18825" y1="15054" x2="18705" y2="25672"/>
                              <a14:foregroundMark x1="18705" y1="25672" x2="25180" y2="24194"/>
                              <a14:foregroundMark x1="6954" y1="17204" x2="8273" y2="22715"/>
                              <a14:foregroundMark x1="8273" y1="17473" x2="8273" y2="17473"/>
                              <a14:foregroundMark x1="8273" y1="17204" x2="10192" y2="16801"/>
                              <a14:foregroundMark x1="87410" y1="90995" x2="66547" y2="91532"/>
                              <a14:foregroundMark x1="90168" y1="70968" x2="90647" y2="60618"/>
                              <a14:foregroundMark x1="90647" y1="60618" x2="90168" y2="59409"/>
                              <a14:foregroundMark x1="86451" y1="50269" x2="87890" y2="40188"/>
                              <a14:foregroundMark x1="87890" y1="40188" x2="87890" y2="40054"/>
                              <a14:foregroundMark x1="87410" y1="40457" x2="88010" y2="52419"/>
                              <a14:foregroundMark x1="88249" y1="39382" x2="88010" y2="52419"/>
                              <a14:foregroundMark x1="87890" y1="38306" x2="88369" y2="52016"/>
                              <a14:foregroundMark x1="87410" y1="41129" x2="89209" y2="53763"/>
                              <a14:foregroundMark x1="86811" y1="45296" x2="88969" y2="51344"/>
                              <a14:foregroundMark x1="57554" y1="6183" x2="57794" y2="5645"/>
                              <a14:foregroundMark x1="55276" y1="4973" x2="57194" y2="591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1000" y="5383658"/>
                  <a:ext cx="1281266" cy="1143000"/>
                </a:xfrm>
                <a:prstGeom prst="rect">
                  <a:avLst/>
                </a:prstGeom>
              </p:spPr>
            </p:pic>
            <p:pic>
              <p:nvPicPr>
                <p:cNvPr id="122" name="Picture 121">
                  <a:extLst>
                    <a:ext uri="{FF2B5EF4-FFF2-40B4-BE49-F238E27FC236}">
                      <a16:creationId xmlns:a16="http://schemas.microsoft.com/office/drawing/2014/main" id="{2CAD306A-2FD9-9B98-33E8-BEF00BC04E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4973" b="91398" l="6835" r="90528">
                              <a14:foregroundMark x1="43165" y1="15457" x2="29017" y2="16532"/>
                              <a14:foregroundMark x1="55635" y1="11962" x2="72782" y2="26075"/>
                              <a14:foregroundMark x1="72782" y1="26075" x2="73501" y2="27016"/>
                              <a14:foregroundMark x1="56595" y1="6989" x2="47602" y2="7392"/>
                              <a14:foregroundMark x1="47602" y1="7392" x2="46523" y2="8065"/>
                              <a14:foregroundMark x1="18825" y1="15054" x2="18705" y2="25672"/>
                              <a14:foregroundMark x1="18705" y1="25672" x2="25180" y2="24194"/>
                              <a14:foregroundMark x1="6954" y1="17204" x2="8273" y2="22715"/>
                              <a14:foregroundMark x1="8273" y1="17473" x2="8273" y2="17473"/>
                              <a14:foregroundMark x1="8273" y1="17204" x2="10192" y2="16801"/>
                              <a14:foregroundMark x1="87410" y1="90995" x2="66547" y2="91532"/>
                              <a14:foregroundMark x1="90168" y1="70968" x2="90647" y2="60618"/>
                              <a14:foregroundMark x1="90647" y1="60618" x2="90168" y2="59409"/>
                              <a14:foregroundMark x1="86451" y1="50269" x2="87890" y2="40188"/>
                              <a14:foregroundMark x1="87890" y1="40188" x2="87890" y2="40054"/>
                              <a14:foregroundMark x1="87410" y1="40457" x2="88010" y2="52419"/>
                              <a14:foregroundMark x1="88249" y1="39382" x2="88010" y2="52419"/>
                              <a14:foregroundMark x1="87890" y1="38306" x2="88369" y2="52016"/>
                              <a14:foregroundMark x1="87410" y1="41129" x2="89209" y2="53763"/>
                              <a14:foregroundMark x1="86811" y1="45296" x2="88969" y2="51344"/>
                              <a14:foregroundMark x1="57554" y1="6183" x2="57794" y2="5645"/>
                              <a14:foregroundMark x1="55276" y1="4973" x2="57194" y2="591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0143" y="4952785"/>
                  <a:ext cx="1281266" cy="1143000"/>
                </a:xfrm>
                <a:prstGeom prst="rect">
                  <a:avLst/>
                </a:prstGeom>
              </p:spPr>
            </p:pic>
            <p:pic>
              <p:nvPicPr>
                <p:cNvPr id="123" name="Picture 122">
                  <a:extLst>
                    <a:ext uri="{FF2B5EF4-FFF2-40B4-BE49-F238E27FC236}">
                      <a16:creationId xmlns:a16="http://schemas.microsoft.com/office/drawing/2014/main" id="{2DFA2EA1-DAD0-1A3B-AE11-E4028CF5D1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4973" b="91398" l="6835" r="90528">
                              <a14:foregroundMark x1="43165" y1="15457" x2="29017" y2="16532"/>
                              <a14:foregroundMark x1="55635" y1="11962" x2="72782" y2="26075"/>
                              <a14:foregroundMark x1="72782" y1="26075" x2="73501" y2="27016"/>
                              <a14:foregroundMark x1="56595" y1="6989" x2="47602" y2="7392"/>
                              <a14:foregroundMark x1="47602" y1="7392" x2="46523" y2="8065"/>
                              <a14:foregroundMark x1="18825" y1="15054" x2="18705" y2="25672"/>
                              <a14:foregroundMark x1="18705" y1="25672" x2="25180" y2="24194"/>
                              <a14:foregroundMark x1="6954" y1="17204" x2="8273" y2="22715"/>
                              <a14:foregroundMark x1="8273" y1="17473" x2="8273" y2="17473"/>
                              <a14:foregroundMark x1="8273" y1="17204" x2="10192" y2="16801"/>
                              <a14:foregroundMark x1="87410" y1="90995" x2="66547" y2="91532"/>
                              <a14:foregroundMark x1="90168" y1="70968" x2="90647" y2="60618"/>
                              <a14:foregroundMark x1="90647" y1="60618" x2="90168" y2="59409"/>
                              <a14:foregroundMark x1="86451" y1="50269" x2="87890" y2="40188"/>
                              <a14:foregroundMark x1="87890" y1="40188" x2="87890" y2="40054"/>
                              <a14:foregroundMark x1="87410" y1="40457" x2="88010" y2="52419"/>
                              <a14:foregroundMark x1="88249" y1="39382" x2="88010" y2="52419"/>
                              <a14:foregroundMark x1="87890" y1="38306" x2="88369" y2="52016"/>
                              <a14:foregroundMark x1="87410" y1="41129" x2="89209" y2="53763"/>
                              <a14:foregroundMark x1="86811" y1="45296" x2="88969" y2="51344"/>
                              <a14:foregroundMark x1="57554" y1="6183" x2="57794" y2="5645"/>
                              <a14:foregroundMark x1="55276" y1="4973" x2="57194" y2="591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2437" y="4521912"/>
                  <a:ext cx="1281266" cy="1143000"/>
                </a:xfrm>
                <a:prstGeom prst="rect">
                  <a:avLst/>
                </a:prstGeom>
              </p:spPr>
            </p:pic>
            <p:pic>
              <p:nvPicPr>
                <p:cNvPr id="124" name="Picture 123">
                  <a:extLst>
                    <a:ext uri="{FF2B5EF4-FFF2-40B4-BE49-F238E27FC236}">
                      <a16:creationId xmlns:a16="http://schemas.microsoft.com/office/drawing/2014/main" id="{AFFDECAD-36F0-004F-6404-F8E6746C5A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4973" b="91398" l="6835" r="90528">
                              <a14:foregroundMark x1="43165" y1="15457" x2="29017" y2="16532"/>
                              <a14:foregroundMark x1="55635" y1="11962" x2="72782" y2="26075"/>
                              <a14:foregroundMark x1="72782" y1="26075" x2="73501" y2="27016"/>
                              <a14:foregroundMark x1="56595" y1="6989" x2="47602" y2="7392"/>
                              <a14:foregroundMark x1="47602" y1="7392" x2="46523" y2="8065"/>
                              <a14:foregroundMark x1="18825" y1="15054" x2="18705" y2="25672"/>
                              <a14:foregroundMark x1="18705" y1="25672" x2="25180" y2="24194"/>
                              <a14:foregroundMark x1="6954" y1="17204" x2="8273" y2="22715"/>
                              <a14:foregroundMark x1="8273" y1="17473" x2="8273" y2="17473"/>
                              <a14:foregroundMark x1="8273" y1="17204" x2="10192" y2="16801"/>
                              <a14:foregroundMark x1="87410" y1="90995" x2="66547" y2="91532"/>
                              <a14:foregroundMark x1="90168" y1="70968" x2="90647" y2="60618"/>
                              <a14:foregroundMark x1="90647" y1="60618" x2="90168" y2="59409"/>
                              <a14:foregroundMark x1="86451" y1="50269" x2="87890" y2="40188"/>
                              <a14:foregroundMark x1="87890" y1="40188" x2="87890" y2="40054"/>
                              <a14:foregroundMark x1="87410" y1="40457" x2="88010" y2="52419"/>
                              <a14:foregroundMark x1="88249" y1="39382" x2="88010" y2="52419"/>
                              <a14:foregroundMark x1="87890" y1="38306" x2="88369" y2="52016"/>
                              <a14:foregroundMark x1="87410" y1="41129" x2="89209" y2="53763"/>
                              <a14:foregroundMark x1="86811" y1="45296" x2="88969" y2="51344"/>
                              <a14:foregroundMark x1="57554" y1="6183" x2="57794" y2="5645"/>
                              <a14:foregroundMark x1="55276" y1="4973" x2="57194" y2="591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0143" y="4086449"/>
                  <a:ext cx="1281266" cy="1143000"/>
                </a:xfrm>
                <a:prstGeom prst="rect">
                  <a:avLst/>
                </a:prstGeom>
              </p:spPr>
            </p:pic>
            <p:pic>
              <p:nvPicPr>
                <p:cNvPr id="125" name="Picture 124">
                  <a:extLst>
                    <a:ext uri="{FF2B5EF4-FFF2-40B4-BE49-F238E27FC236}">
                      <a16:creationId xmlns:a16="http://schemas.microsoft.com/office/drawing/2014/main" id="{EE7197A5-9556-33E8-3AD5-5B7701303B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4973" b="91398" l="6835" r="90528">
                              <a14:foregroundMark x1="43165" y1="15457" x2="29017" y2="16532"/>
                              <a14:foregroundMark x1="55635" y1="11962" x2="72782" y2="26075"/>
                              <a14:foregroundMark x1="72782" y1="26075" x2="73501" y2="27016"/>
                              <a14:foregroundMark x1="56595" y1="6989" x2="47602" y2="7392"/>
                              <a14:foregroundMark x1="47602" y1="7392" x2="46523" y2="8065"/>
                              <a14:foregroundMark x1="18825" y1="15054" x2="18705" y2="25672"/>
                              <a14:foregroundMark x1="18705" y1="25672" x2="25180" y2="24194"/>
                              <a14:foregroundMark x1="6954" y1="17204" x2="8273" y2="22715"/>
                              <a14:foregroundMark x1="8273" y1="17473" x2="8273" y2="17473"/>
                              <a14:foregroundMark x1="8273" y1="17204" x2="10192" y2="16801"/>
                              <a14:foregroundMark x1="87410" y1="90995" x2="66547" y2="91532"/>
                              <a14:foregroundMark x1="90168" y1="70968" x2="90647" y2="60618"/>
                              <a14:foregroundMark x1="90647" y1="60618" x2="90168" y2="59409"/>
                              <a14:foregroundMark x1="86451" y1="50269" x2="87890" y2="40188"/>
                              <a14:foregroundMark x1="87890" y1="40188" x2="87890" y2="40054"/>
                              <a14:foregroundMark x1="87410" y1="40457" x2="88010" y2="52419"/>
                              <a14:foregroundMark x1="88249" y1="39382" x2="88010" y2="52419"/>
                              <a14:foregroundMark x1="87890" y1="38306" x2="88369" y2="52016"/>
                              <a14:foregroundMark x1="87410" y1="41129" x2="89209" y2="53763"/>
                              <a14:foregroundMark x1="86811" y1="45296" x2="88969" y2="51344"/>
                              <a14:foregroundMark x1="57554" y1="6183" x2="57794" y2="5645"/>
                              <a14:foregroundMark x1="55276" y1="4973" x2="57194" y2="591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4731" y="3645646"/>
                  <a:ext cx="1281266" cy="1143000"/>
                </a:xfrm>
                <a:prstGeom prst="rect">
                  <a:avLst/>
                </a:prstGeom>
              </p:spPr>
            </p:pic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4AC08795-6DB1-2B09-049D-4F20147FF1EF}"/>
                  </a:ext>
                </a:extLst>
              </p:cNvPr>
              <p:cNvGrpSpPr/>
              <p:nvPr/>
            </p:nvGrpSpPr>
            <p:grpSpPr>
              <a:xfrm>
                <a:off x="1002660" y="3614591"/>
                <a:ext cx="1297535" cy="2881012"/>
                <a:chOff x="364731" y="3645646"/>
                <a:chExt cx="1297535" cy="2881012"/>
              </a:xfrm>
            </p:grpSpPr>
            <p:pic>
              <p:nvPicPr>
                <p:cNvPr id="116" name="Picture 115">
                  <a:extLst>
                    <a:ext uri="{FF2B5EF4-FFF2-40B4-BE49-F238E27FC236}">
                      <a16:creationId xmlns:a16="http://schemas.microsoft.com/office/drawing/2014/main" id="{AD95CB43-5E3C-216F-4FCF-3D9517ACC9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4973" b="91398" l="6835" r="90528">
                              <a14:foregroundMark x1="43165" y1="15457" x2="29017" y2="16532"/>
                              <a14:foregroundMark x1="55635" y1="11962" x2="72782" y2="26075"/>
                              <a14:foregroundMark x1="72782" y1="26075" x2="73501" y2="27016"/>
                              <a14:foregroundMark x1="56595" y1="6989" x2="47602" y2="7392"/>
                              <a14:foregroundMark x1="47602" y1="7392" x2="46523" y2="8065"/>
                              <a14:foregroundMark x1="18825" y1="15054" x2="18705" y2="25672"/>
                              <a14:foregroundMark x1="18705" y1="25672" x2="25180" y2="24194"/>
                              <a14:foregroundMark x1="6954" y1="17204" x2="8273" y2="22715"/>
                              <a14:foregroundMark x1="8273" y1="17473" x2="8273" y2="17473"/>
                              <a14:foregroundMark x1="8273" y1="17204" x2="10192" y2="16801"/>
                              <a14:foregroundMark x1="87410" y1="90995" x2="66547" y2="91532"/>
                              <a14:foregroundMark x1="90168" y1="70968" x2="90647" y2="60618"/>
                              <a14:foregroundMark x1="90647" y1="60618" x2="90168" y2="59409"/>
                              <a14:foregroundMark x1="86451" y1="50269" x2="87890" y2="40188"/>
                              <a14:foregroundMark x1="87890" y1="40188" x2="87890" y2="40054"/>
                              <a14:foregroundMark x1="87410" y1="40457" x2="88010" y2="52419"/>
                              <a14:foregroundMark x1="88249" y1="39382" x2="88010" y2="52419"/>
                              <a14:foregroundMark x1="87890" y1="38306" x2="88369" y2="52016"/>
                              <a14:foregroundMark x1="87410" y1="41129" x2="89209" y2="53763"/>
                              <a14:foregroundMark x1="86811" y1="45296" x2="88969" y2="51344"/>
                              <a14:foregroundMark x1="57554" y1="6183" x2="57794" y2="5645"/>
                              <a14:foregroundMark x1="55276" y1="4973" x2="57194" y2="591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1000" y="5383658"/>
                  <a:ext cx="1281266" cy="1143000"/>
                </a:xfrm>
                <a:prstGeom prst="rect">
                  <a:avLst/>
                </a:prstGeom>
              </p:spPr>
            </p:pic>
            <p:pic>
              <p:nvPicPr>
                <p:cNvPr id="117" name="Picture 116">
                  <a:extLst>
                    <a:ext uri="{FF2B5EF4-FFF2-40B4-BE49-F238E27FC236}">
                      <a16:creationId xmlns:a16="http://schemas.microsoft.com/office/drawing/2014/main" id="{F578A373-B99D-B36F-22BE-0AFD9F48B8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4973" b="91398" l="6835" r="90528">
                              <a14:foregroundMark x1="43165" y1="15457" x2="29017" y2="16532"/>
                              <a14:foregroundMark x1="55635" y1="11962" x2="72782" y2="26075"/>
                              <a14:foregroundMark x1="72782" y1="26075" x2="73501" y2="27016"/>
                              <a14:foregroundMark x1="56595" y1="6989" x2="47602" y2="7392"/>
                              <a14:foregroundMark x1="47602" y1="7392" x2="46523" y2="8065"/>
                              <a14:foregroundMark x1="18825" y1="15054" x2="18705" y2="25672"/>
                              <a14:foregroundMark x1="18705" y1="25672" x2="25180" y2="24194"/>
                              <a14:foregroundMark x1="6954" y1="17204" x2="8273" y2="22715"/>
                              <a14:foregroundMark x1="8273" y1="17473" x2="8273" y2="17473"/>
                              <a14:foregroundMark x1="8273" y1="17204" x2="10192" y2="16801"/>
                              <a14:foregroundMark x1="87410" y1="90995" x2="66547" y2="91532"/>
                              <a14:foregroundMark x1="90168" y1="70968" x2="90647" y2="60618"/>
                              <a14:foregroundMark x1="90647" y1="60618" x2="90168" y2="59409"/>
                              <a14:foregroundMark x1="86451" y1="50269" x2="87890" y2="40188"/>
                              <a14:foregroundMark x1="87890" y1="40188" x2="87890" y2="40054"/>
                              <a14:foregroundMark x1="87410" y1="40457" x2="88010" y2="52419"/>
                              <a14:foregroundMark x1="88249" y1="39382" x2="88010" y2="52419"/>
                              <a14:foregroundMark x1="87890" y1="38306" x2="88369" y2="52016"/>
                              <a14:foregroundMark x1="87410" y1="41129" x2="89209" y2="53763"/>
                              <a14:foregroundMark x1="86811" y1="45296" x2="88969" y2="51344"/>
                              <a14:foregroundMark x1="57554" y1="6183" x2="57794" y2="5645"/>
                              <a14:foregroundMark x1="55276" y1="4973" x2="57194" y2="591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0143" y="4952785"/>
                  <a:ext cx="1281266" cy="1143000"/>
                </a:xfrm>
                <a:prstGeom prst="rect">
                  <a:avLst/>
                </a:prstGeom>
              </p:spPr>
            </p:pic>
            <p:pic>
              <p:nvPicPr>
                <p:cNvPr id="118" name="Picture 117">
                  <a:extLst>
                    <a:ext uri="{FF2B5EF4-FFF2-40B4-BE49-F238E27FC236}">
                      <a16:creationId xmlns:a16="http://schemas.microsoft.com/office/drawing/2014/main" id="{0ADF3645-7F6F-5D10-4A78-5DEC413279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4973" b="91398" l="6835" r="90528">
                              <a14:foregroundMark x1="43165" y1="15457" x2="29017" y2="16532"/>
                              <a14:foregroundMark x1="55635" y1="11962" x2="72782" y2="26075"/>
                              <a14:foregroundMark x1="72782" y1="26075" x2="73501" y2="27016"/>
                              <a14:foregroundMark x1="56595" y1="6989" x2="47602" y2="7392"/>
                              <a14:foregroundMark x1="47602" y1="7392" x2="46523" y2="8065"/>
                              <a14:foregroundMark x1="18825" y1="15054" x2="18705" y2="25672"/>
                              <a14:foregroundMark x1="18705" y1="25672" x2="25180" y2="24194"/>
                              <a14:foregroundMark x1="6954" y1="17204" x2="8273" y2="22715"/>
                              <a14:foregroundMark x1="8273" y1="17473" x2="8273" y2="17473"/>
                              <a14:foregroundMark x1="8273" y1="17204" x2="10192" y2="16801"/>
                              <a14:foregroundMark x1="87410" y1="90995" x2="66547" y2="91532"/>
                              <a14:foregroundMark x1="90168" y1="70968" x2="90647" y2="60618"/>
                              <a14:foregroundMark x1="90647" y1="60618" x2="90168" y2="59409"/>
                              <a14:foregroundMark x1="86451" y1="50269" x2="87890" y2="40188"/>
                              <a14:foregroundMark x1="87890" y1="40188" x2="87890" y2="40054"/>
                              <a14:foregroundMark x1="87410" y1="40457" x2="88010" y2="52419"/>
                              <a14:foregroundMark x1="88249" y1="39382" x2="88010" y2="52419"/>
                              <a14:foregroundMark x1="87890" y1="38306" x2="88369" y2="52016"/>
                              <a14:foregroundMark x1="87410" y1="41129" x2="89209" y2="53763"/>
                              <a14:foregroundMark x1="86811" y1="45296" x2="88969" y2="51344"/>
                              <a14:foregroundMark x1="57554" y1="6183" x2="57794" y2="5645"/>
                              <a14:foregroundMark x1="55276" y1="4973" x2="57194" y2="591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2437" y="4521912"/>
                  <a:ext cx="1281266" cy="1143000"/>
                </a:xfrm>
                <a:prstGeom prst="rect">
                  <a:avLst/>
                </a:prstGeom>
              </p:spPr>
            </p:pic>
            <p:pic>
              <p:nvPicPr>
                <p:cNvPr id="119" name="Picture 118">
                  <a:extLst>
                    <a:ext uri="{FF2B5EF4-FFF2-40B4-BE49-F238E27FC236}">
                      <a16:creationId xmlns:a16="http://schemas.microsoft.com/office/drawing/2014/main" id="{F1F2499B-4EEF-5D9B-0112-81A74C7980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4973" b="91398" l="6835" r="90528">
                              <a14:foregroundMark x1="43165" y1="15457" x2="29017" y2="16532"/>
                              <a14:foregroundMark x1="55635" y1="11962" x2="72782" y2="26075"/>
                              <a14:foregroundMark x1="72782" y1="26075" x2="73501" y2="27016"/>
                              <a14:foregroundMark x1="56595" y1="6989" x2="47602" y2="7392"/>
                              <a14:foregroundMark x1="47602" y1="7392" x2="46523" y2="8065"/>
                              <a14:foregroundMark x1="18825" y1="15054" x2="18705" y2="25672"/>
                              <a14:foregroundMark x1="18705" y1="25672" x2="25180" y2="24194"/>
                              <a14:foregroundMark x1="6954" y1="17204" x2="8273" y2="22715"/>
                              <a14:foregroundMark x1="8273" y1="17473" x2="8273" y2="17473"/>
                              <a14:foregroundMark x1="8273" y1="17204" x2="10192" y2="16801"/>
                              <a14:foregroundMark x1="87410" y1="90995" x2="66547" y2="91532"/>
                              <a14:foregroundMark x1="90168" y1="70968" x2="90647" y2="60618"/>
                              <a14:foregroundMark x1="90647" y1="60618" x2="90168" y2="59409"/>
                              <a14:foregroundMark x1="86451" y1="50269" x2="87890" y2="40188"/>
                              <a14:foregroundMark x1="87890" y1="40188" x2="87890" y2="40054"/>
                              <a14:foregroundMark x1="87410" y1="40457" x2="88010" y2="52419"/>
                              <a14:foregroundMark x1="88249" y1="39382" x2="88010" y2="52419"/>
                              <a14:foregroundMark x1="87890" y1="38306" x2="88369" y2="52016"/>
                              <a14:foregroundMark x1="87410" y1="41129" x2="89209" y2="53763"/>
                              <a14:foregroundMark x1="86811" y1="45296" x2="88969" y2="51344"/>
                              <a14:foregroundMark x1="57554" y1="6183" x2="57794" y2="5645"/>
                              <a14:foregroundMark x1="55276" y1="4973" x2="57194" y2="591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0143" y="4086449"/>
                  <a:ext cx="1281266" cy="1143000"/>
                </a:xfrm>
                <a:prstGeom prst="rect">
                  <a:avLst/>
                </a:prstGeom>
              </p:spPr>
            </p:pic>
            <p:pic>
              <p:nvPicPr>
                <p:cNvPr id="120" name="Picture 119">
                  <a:extLst>
                    <a:ext uri="{FF2B5EF4-FFF2-40B4-BE49-F238E27FC236}">
                      <a16:creationId xmlns:a16="http://schemas.microsoft.com/office/drawing/2014/main" id="{0386D714-474E-89AA-C4A6-DC73A01019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4973" b="91398" l="6835" r="90528">
                              <a14:foregroundMark x1="43165" y1="15457" x2="29017" y2="16532"/>
                              <a14:foregroundMark x1="55635" y1="11962" x2="72782" y2="26075"/>
                              <a14:foregroundMark x1="72782" y1="26075" x2="73501" y2="27016"/>
                              <a14:foregroundMark x1="56595" y1="6989" x2="47602" y2="7392"/>
                              <a14:foregroundMark x1="47602" y1="7392" x2="46523" y2="8065"/>
                              <a14:foregroundMark x1="18825" y1="15054" x2="18705" y2="25672"/>
                              <a14:foregroundMark x1="18705" y1="25672" x2="25180" y2="24194"/>
                              <a14:foregroundMark x1="6954" y1="17204" x2="8273" y2="22715"/>
                              <a14:foregroundMark x1="8273" y1="17473" x2="8273" y2="17473"/>
                              <a14:foregroundMark x1="8273" y1="17204" x2="10192" y2="16801"/>
                              <a14:foregroundMark x1="87410" y1="90995" x2="66547" y2="91532"/>
                              <a14:foregroundMark x1="90168" y1="70968" x2="90647" y2="60618"/>
                              <a14:foregroundMark x1="90647" y1="60618" x2="90168" y2="59409"/>
                              <a14:foregroundMark x1="86451" y1="50269" x2="87890" y2="40188"/>
                              <a14:foregroundMark x1="87890" y1="40188" x2="87890" y2="40054"/>
                              <a14:foregroundMark x1="87410" y1="40457" x2="88010" y2="52419"/>
                              <a14:foregroundMark x1="88249" y1="39382" x2="88010" y2="52419"/>
                              <a14:foregroundMark x1="87890" y1="38306" x2="88369" y2="52016"/>
                              <a14:foregroundMark x1="87410" y1="41129" x2="89209" y2="53763"/>
                              <a14:foregroundMark x1="86811" y1="45296" x2="88969" y2="51344"/>
                              <a14:foregroundMark x1="57554" y1="6183" x2="57794" y2="5645"/>
                              <a14:foregroundMark x1="55276" y1="4973" x2="57194" y2="591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4731" y="3645646"/>
                  <a:ext cx="1281266" cy="1143000"/>
                </a:xfrm>
                <a:prstGeom prst="rect">
                  <a:avLst/>
                </a:prstGeom>
              </p:spPr>
            </p:pic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7811777B-E400-17E8-D35B-8A9313C54F70}"/>
                  </a:ext>
                </a:extLst>
              </p:cNvPr>
              <p:cNvGrpSpPr/>
              <p:nvPr/>
            </p:nvGrpSpPr>
            <p:grpSpPr>
              <a:xfrm>
                <a:off x="528010" y="3747958"/>
                <a:ext cx="1297535" cy="2881012"/>
                <a:chOff x="364731" y="3645646"/>
                <a:chExt cx="1297535" cy="2881012"/>
              </a:xfrm>
            </p:grpSpPr>
            <p:pic>
              <p:nvPicPr>
                <p:cNvPr id="111" name="Picture 110">
                  <a:extLst>
                    <a:ext uri="{FF2B5EF4-FFF2-40B4-BE49-F238E27FC236}">
                      <a16:creationId xmlns:a16="http://schemas.microsoft.com/office/drawing/2014/main" id="{7A7DE7DD-43F0-BC96-F15B-3385604CC9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4973" b="91398" l="6835" r="90528">
                              <a14:foregroundMark x1="43165" y1="15457" x2="29017" y2="16532"/>
                              <a14:foregroundMark x1="55635" y1="11962" x2="72782" y2="26075"/>
                              <a14:foregroundMark x1="72782" y1="26075" x2="73501" y2="27016"/>
                              <a14:foregroundMark x1="56595" y1="6989" x2="47602" y2="7392"/>
                              <a14:foregroundMark x1="47602" y1="7392" x2="46523" y2="8065"/>
                              <a14:foregroundMark x1="18825" y1="15054" x2="18705" y2="25672"/>
                              <a14:foregroundMark x1="18705" y1="25672" x2="25180" y2="24194"/>
                              <a14:foregroundMark x1="6954" y1="17204" x2="8273" y2="22715"/>
                              <a14:foregroundMark x1="8273" y1="17473" x2="8273" y2="17473"/>
                              <a14:foregroundMark x1="8273" y1="17204" x2="10192" y2="16801"/>
                              <a14:foregroundMark x1="87410" y1="90995" x2="66547" y2="91532"/>
                              <a14:foregroundMark x1="90168" y1="70968" x2="90647" y2="60618"/>
                              <a14:foregroundMark x1="90647" y1="60618" x2="90168" y2="59409"/>
                              <a14:foregroundMark x1="86451" y1="50269" x2="87890" y2="40188"/>
                              <a14:foregroundMark x1="87890" y1="40188" x2="87890" y2="40054"/>
                              <a14:foregroundMark x1="87410" y1="40457" x2="88010" y2="52419"/>
                              <a14:foregroundMark x1="88249" y1="39382" x2="88010" y2="52419"/>
                              <a14:foregroundMark x1="87890" y1="38306" x2="88369" y2="52016"/>
                              <a14:foregroundMark x1="87410" y1="41129" x2="89209" y2="53763"/>
                              <a14:foregroundMark x1="86811" y1="45296" x2="88969" y2="51344"/>
                              <a14:foregroundMark x1="57554" y1="6183" x2="57794" y2="5645"/>
                              <a14:foregroundMark x1="55276" y1="4973" x2="57194" y2="591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1000" y="5383658"/>
                  <a:ext cx="1281266" cy="1143000"/>
                </a:xfrm>
                <a:prstGeom prst="rect">
                  <a:avLst/>
                </a:prstGeom>
              </p:spPr>
            </p:pic>
            <p:pic>
              <p:nvPicPr>
                <p:cNvPr id="112" name="Picture 111">
                  <a:extLst>
                    <a:ext uri="{FF2B5EF4-FFF2-40B4-BE49-F238E27FC236}">
                      <a16:creationId xmlns:a16="http://schemas.microsoft.com/office/drawing/2014/main" id="{15789EA0-3614-B5BD-0E71-2F03234EE0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4973" b="91398" l="6835" r="90528">
                              <a14:foregroundMark x1="43165" y1="15457" x2="29017" y2="16532"/>
                              <a14:foregroundMark x1="55635" y1="11962" x2="72782" y2="26075"/>
                              <a14:foregroundMark x1="72782" y1="26075" x2="73501" y2="27016"/>
                              <a14:foregroundMark x1="56595" y1="6989" x2="47602" y2="7392"/>
                              <a14:foregroundMark x1="47602" y1="7392" x2="46523" y2="8065"/>
                              <a14:foregroundMark x1="18825" y1="15054" x2="18705" y2="25672"/>
                              <a14:foregroundMark x1="18705" y1="25672" x2="25180" y2="24194"/>
                              <a14:foregroundMark x1="6954" y1="17204" x2="8273" y2="22715"/>
                              <a14:foregroundMark x1="8273" y1="17473" x2="8273" y2="17473"/>
                              <a14:foregroundMark x1="8273" y1="17204" x2="10192" y2="16801"/>
                              <a14:foregroundMark x1="87410" y1="90995" x2="66547" y2="91532"/>
                              <a14:foregroundMark x1="90168" y1="70968" x2="90647" y2="60618"/>
                              <a14:foregroundMark x1="90647" y1="60618" x2="90168" y2="59409"/>
                              <a14:foregroundMark x1="86451" y1="50269" x2="87890" y2="40188"/>
                              <a14:foregroundMark x1="87890" y1="40188" x2="87890" y2="40054"/>
                              <a14:foregroundMark x1="87410" y1="40457" x2="88010" y2="52419"/>
                              <a14:foregroundMark x1="88249" y1="39382" x2="88010" y2="52419"/>
                              <a14:foregroundMark x1="87890" y1="38306" x2="88369" y2="52016"/>
                              <a14:foregroundMark x1="87410" y1="41129" x2="89209" y2="53763"/>
                              <a14:foregroundMark x1="86811" y1="45296" x2="88969" y2="51344"/>
                              <a14:foregroundMark x1="57554" y1="6183" x2="57794" y2="5645"/>
                              <a14:foregroundMark x1="55276" y1="4973" x2="57194" y2="591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0143" y="4952785"/>
                  <a:ext cx="1281266" cy="1143000"/>
                </a:xfrm>
                <a:prstGeom prst="rect">
                  <a:avLst/>
                </a:prstGeom>
              </p:spPr>
            </p:pic>
            <p:pic>
              <p:nvPicPr>
                <p:cNvPr id="113" name="Picture 112">
                  <a:extLst>
                    <a:ext uri="{FF2B5EF4-FFF2-40B4-BE49-F238E27FC236}">
                      <a16:creationId xmlns:a16="http://schemas.microsoft.com/office/drawing/2014/main" id="{E6FB7CC1-B239-F562-4120-3999544129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4973" b="91398" l="6835" r="90528">
                              <a14:foregroundMark x1="43165" y1="15457" x2="29017" y2="16532"/>
                              <a14:foregroundMark x1="55635" y1="11962" x2="72782" y2="26075"/>
                              <a14:foregroundMark x1="72782" y1="26075" x2="73501" y2="27016"/>
                              <a14:foregroundMark x1="56595" y1="6989" x2="47602" y2="7392"/>
                              <a14:foregroundMark x1="47602" y1="7392" x2="46523" y2="8065"/>
                              <a14:foregroundMark x1="18825" y1="15054" x2="18705" y2="25672"/>
                              <a14:foregroundMark x1="18705" y1="25672" x2="25180" y2="24194"/>
                              <a14:foregroundMark x1="6954" y1="17204" x2="8273" y2="22715"/>
                              <a14:foregroundMark x1="8273" y1="17473" x2="8273" y2="17473"/>
                              <a14:foregroundMark x1="8273" y1="17204" x2="10192" y2="16801"/>
                              <a14:foregroundMark x1="87410" y1="90995" x2="66547" y2="91532"/>
                              <a14:foregroundMark x1="90168" y1="70968" x2="90647" y2="60618"/>
                              <a14:foregroundMark x1="90647" y1="60618" x2="90168" y2="59409"/>
                              <a14:foregroundMark x1="86451" y1="50269" x2="87890" y2="40188"/>
                              <a14:foregroundMark x1="87890" y1="40188" x2="87890" y2="40054"/>
                              <a14:foregroundMark x1="87410" y1="40457" x2="88010" y2="52419"/>
                              <a14:foregroundMark x1="88249" y1="39382" x2="88010" y2="52419"/>
                              <a14:foregroundMark x1="87890" y1="38306" x2="88369" y2="52016"/>
                              <a14:foregroundMark x1="87410" y1="41129" x2="89209" y2="53763"/>
                              <a14:foregroundMark x1="86811" y1="45296" x2="88969" y2="51344"/>
                              <a14:foregroundMark x1="57554" y1="6183" x2="57794" y2="5645"/>
                              <a14:foregroundMark x1="55276" y1="4973" x2="57194" y2="591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2437" y="4521912"/>
                  <a:ext cx="1281266" cy="1143000"/>
                </a:xfrm>
                <a:prstGeom prst="rect">
                  <a:avLst/>
                </a:prstGeom>
              </p:spPr>
            </p:pic>
            <p:pic>
              <p:nvPicPr>
                <p:cNvPr id="114" name="Picture 113">
                  <a:extLst>
                    <a:ext uri="{FF2B5EF4-FFF2-40B4-BE49-F238E27FC236}">
                      <a16:creationId xmlns:a16="http://schemas.microsoft.com/office/drawing/2014/main" id="{530C79AB-EA52-3F2E-C277-C4820F3C19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4973" b="91398" l="6835" r="90528">
                              <a14:foregroundMark x1="43165" y1="15457" x2="29017" y2="16532"/>
                              <a14:foregroundMark x1="55635" y1="11962" x2="72782" y2="26075"/>
                              <a14:foregroundMark x1="72782" y1="26075" x2="73501" y2="27016"/>
                              <a14:foregroundMark x1="56595" y1="6989" x2="47602" y2="7392"/>
                              <a14:foregroundMark x1="47602" y1="7392" x2="46523" y2="8065"/>
                              <a14:foregroundMark x1="18825" y1="15054" x2="18705" y2="25672"/>
                              <a14:foregroundMark x1="18705" y1="25672" x2="25180" y2="24194"/>
                              <a14:foregroundMark x1="6954" y1="17204" x2="8273" y2="22715"/>
                              <a14:foregroundMark x1="8273" y1="17473" x2="8273" y2="17473"/>
                              <a14:foregroundMark x1="8273" y1="17204" x2="10192" y2="16801"/>
                              <a14:foregroundMark x1="87410" y1="90995" x2="66547" y2="91532"/>
                              <a14:foregroundMark x1="90168" y1="70968" x2="90647" y2="60618"/>
                              <a14:foregroundMark x1="90647" y1="60618" x2="90168" y2="59409"/>
                              <a14:foregroundMark x1="86451" y1="50269" x2="87890" y2="40188"/>
                              <a14:foregroundMark x1="87890" y1="40188" x2="87890" y2="40054"/>
                              <a14:foregroundMark x1="87410" y1="40457" x2="88010" y2="52419"/>
                              <a14:foregroundMark x1="88249" y1="39382" x2="88010" y2="52419"/>
                              <a14:foregroundMark x1="87890" y1="38306" x2="88369" y2="52016"/>
                              <a14:foregroundMark x1="87410" y1="41129" x2="89209" y2="53763"/>
                              <a14:foregroundMark x1="86811" y1="45296" x2="88969" y2="51344"/>
                              <a14:foregroundMark x1="57554" y1="6183" x2="57794" y2="5645"/>
                              <a14:foregroundMark x1="55276" y1="4973" x2="57194" y2="591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0143" y="4086449"/>
                  <a:ext cx="1281266" cy="1143000"/>
                </a:xfrm>
                <a:prstGeom prst="rect">
                  <a:avLst/>
                </a:prstGeom>
              </p:spPr>
            </p:pic>
            <p:pic>
              <p:nvPicPr>
                <p:cNvPr id="115" name="Picture 114">
                  <a:extLst>
                    <a:ext uri="{FF2B5EF4-FFF2-40B4-BE49-F238E27FC236}">
                      <a16:creationId xmlns:a16="http://schemas.microsoft.com/office/drawing/2014/main" id="{83E0DDBF-08AF-4895-8563-11154DE7A2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20">
                          <a14:imgEffect>
                            <a14:backgroundRemoval t="4973" b="91398" l="6835" r="90528">
                              <a14:foregroundMark x1="43165" y1="15457" x2="29017" y2="16532"/>
                              <a14:foregroundMark x1="55635" y1="11962" x2="72782" y2="26075"/>
                              <a14:foregroundMark x1="72782" y1="26075" x2="73501" y2="27016"/>
                              <a14:foregroundMark x1="56595" y1="6989" x2="47602" y2="7392"/>
                              <a14:foregroundMark x1="47602" y1="7392" x2="46523" y2="8065"/>
                              <a14:foregroundMark x1="18825" y1="15054" x2="18705" y2="25672"/>
                              <a14:foregroundMark x1="18705" y1="25672" x2="25180" y2="24194"/>
                              <a14:foregroundMark x1="6954" y1="17204" x2="8273" y2="22715"/>
                              <a14:foregroundMark x1="8273" y1="17473" x2="8273" y2="17473"/>
                              <a14:foregroundMark x1="8273" y1="17204" x2="10192" y2="16801"/>
                              <a14:foregroundMark x1="87410" y1="90995" x2="66547" y2="91532"/>
                              <a14:foregroundMark x1="90168" y1="70968" x2="90647" y2="60618"/>
                              <a14:foregroundMark x1="90647" y1="60618" x2="90168" y2="59409"/>
                              <a14:foregroundMark x1="86451" y1="50269" x2="87890" y2="40188"/>
                              <a14:foregroundMark x1="87890" y1="40188" x2="87890" y2="40054"/>
                              <a14:foregroundMark x1="87410" y1="40457" x2="88010" y2="52419"/>
                              <a14:foregroundMark x1="88249" y1="39382" x2="88010" y2="52419"/>
                              <a14:foregroundMark x1="87890" y1="38306" x2="88369" y2="52016"/>
                              <a14:foregroundMark x1="87410" y1="41129" x2="89209" y2="53763"/>
                              <a14:foregroundMark x1="86811" y1="45296" x2="88969" y2="51344"/>
                              <a14:foregroundMark x1="57554" y1="6183" x2="57794" y2="5645"/>
                              <a14:foregroundMark x1="55276" y1="4973" x2="57194" y2="591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4731" y="3645646"/>
                  <a:ext cx="1281266" cy="11430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9F8FE520-D34D-62A5-F5F6-75EF529E5744}"/>
                </a:ext>
              </a:extLst>
            </p:cNvPr>
            <p:cNvGrpSpPr/>
            <p:nvPr/>
          </p:nvGrpSpPr>
          <p:grpSpPr>
            <a:xfrm>
              <a:off x="4711845" y="4819693"/>
              <a:ext cx="506105" cy="308015"/>
              <a:chOff x="528010" y="3512279"/>
              <a:chExt cx="2245121" cy="3116691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678A0988-2DD1-833B-C3EA-A55497169A13}"/>
                  </a:ext>
                </a:extLst>
              </p:cNvPr>
              <p:cNvGrpSpPr/>
              <p:nvPr/>
            </p:nvGrpSpPr>
            <p:grpSpPr>
              <a:xfrm>
                <a:off x="1475596" y="3512279"/>
                <a:ext cx="1297535" cy="2881012"/>
                <a:chOff x="364731" y="3645646"/>
                <a:chExt cx="1297535" cy="2881012"/>
              </a:xfrm>
            </p:grpSpPr>
            <p:pic>
              <p:nvPicPr>
                <p:cNvPr id="102" name="Picture 101">
                  <a:extLst>
                    <a:ext uri="{FF2B5EF4-FFF2-40B4-BE49-F238E27FC236}">
                      <a16:creationId xmlns:a16="http://schemas.microsoft.com/office/drawing/2014/main" id="{5BB5E82E-51DC-B30E-484B-74CF7F4EBA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4973" b="91398" l="6835" r="90528">
                              <a14:foregroundMark x1="43165" y1="15457" x2="29017" y2="16532"/>
                              <a14:foregroundMark x1="55635" y1="11962" x2="72782" y2="26075"/>
                              <a14:foregroundMark x1="72782" y1="26075" x2="73501" y2="27016"/>
                              <a14:foregroundMark x1="56595" y1="6989" x2="47602" y2="7392"/>
                              <a14:foregroundMark x1="47602" y1="7392" x2="46523" y2="8065"/>
                              <a14:foregroundMark x1="18825" y1="15054" x2="18705" y2="25672"/>
                              <a14:foregroundMark x1="18705" y1="25672" x2="25180" y2="24194"/>
                              <a14:foregroundMark x1="6954" y1="17204" x2="8273" y2="22715"/>
                              <a14:foregroundMark x1="8273" y1="17473" x2="8273" y2="17473"/>
                              <a14:foregroundMark x1="8273" y1="17204" x2="10192" y2="16801"/>
                              <a14:foregroundMark x1="87410" y1="90995" x2="66547" y2="91532"/>
                              <a14:foregroundMark x1="90168" y1="70968" x2="90647" y2="60618"/>
                              <a14:foregroundMark x1="90647" y1="60618" x2="90168" y2="59409"/>
                              <a14:foregroundMark x1="86451" y1="50269" x2="87890" y2="40188"/>
                              <a14:foregroundMark x1="87890" y1="40188" x2="87890" y2="40054"/>
                              <a14:foregroundMark x1="87410" y1="40457" x2="88010" y2="52419"/>
                              <a14:foregroundMark x1="88249" y1="39382" x2="88010" y2="52419"/>
                              <a14:foregroundMark x1="87890" y1="38306" x2="88369" y2="52016"/>
                              <a14:foregroundMark x1="87410" y1="41129" x2="89209" y2="53763"/>
                              <a14:foregroundMark x1="86811" y1="45296" x2="88969" y2="51344"/>
                              <a14:foregroundMark x1="57554" y1="6183" x2="57794" y2="5645"/>
                              <a14:foregroundMark x1="55276" y1="4973" x2="57194" y2="591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1000" y="5383658"/>
                  <a:ext cx="1281266" cy="1143000"/>
                </a:xfrm>
                <a:prstGeom prst="rect">
                  <a:avLst/>
                </a:prstGeom>
              </p:spPr>
            </p:pic>
            <p:pic>
              <p:nvPicPr>
                <p:cNvPr id="103" name="Picture 102">
                  <a:extLst>
                    <a:ext uri="{FF2B5EF4-FFF2-40B4-BE49-F238E27FC236}">
                      <a16:creationId xmlns:a16="http://schemas.microsoft.com/office/drawing/2014/main" id="{8706261D-3A7C-AB3D-C64E-14E82857F7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4973" b="91398" l="6835" r="90528">
                              <a14:foregroundMark x1="43165" y1="15457" x2="29017" y2="16532"/>
                              <a14:foregroundMark x1="55635" y1="11962" x2="72782" y2="26075"/>
                              <a14:foregroundMark x1="72782" y1="26075" x2="73501" y2="27016"/>
                              <a14:foregroundMark x1="56595" y1="6989" x2="47602" y2="7392"/>
                              <a14:foregroundMark x1="47602" y1="7392" x2="46523" y2="8065"/>
                              <a14:foregroundMark x1="18825" y1="15054" x2="18705" y2="25672"/>
                              <a14:foregroundMark x1="18705" y1="25672" x2="25180" y2="24194"/>
                              <a14:foregroundMark x1="6954" y1="17204" x2="8273" y2="22715"/>
                              <a14:foregroundMark x1="8273" y1="17473" x2="8273" y2="17473"/>
                              <a14:foregroundMark x1="8273" y1="17204" x2="10192" y2="16801"/>
                              <a14:foregroundMark x1="87410" y1="90995" x2="66547" y2="91532"/>
                              <a14:foregroundMark x1="90168" y1="70968" x2="90647" y2="60618"/>
                              <a14:foregroundMark x1="90647" y1="60618" x2="90168" y2="59409"/>
                              <a14:foregroundMark x1="86451" y1="50269" x2="87890" y2="40188"/>
                              <a14:foregroundMark x1="87890" y1="40188" x2="87890" y2="40054"/>
                              <a14:foregroundMark x1="87410" y1="40457" x2="88010" y2="52419"/>
                              <a14:foregroundMark x1="88249" y1="39382" x2="88010" y2="52419"/>
                              <a14:foregroundMark x1="87890" y1="38306" x2="88369" y2="52016"/>
                              <a14:foregroundMark x1="87410" y1="41129" x2="89209" y2="53763"/>
                              <a14:foregroundMark x1="86811" y1="45296" x2="88969" y2="51344"/>
                              <a14:foregroundMark x1="57554" y1="6183" x2="57794" y2="5645"/>
                              <a14:foregroundMark x1="55276" y1="4973" x2="57194" y2="591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0143" y="4952785"/>
                  <a:ext cx="1281266" cy="1143000"/>
                </a:xfrm>
                <a:prstGeom prst="rect">
                  <a:avLst/>
                </a:prstGeom>
              </p:spPr>
            </p:pic>
            <p:pic>
              <p:nvPicPr>
                <p:cNvPr id="104" name="Picture 103">
                  <a:extLst>
                    <a:ext uri="{FF2B5EF4-FFF2-40B4-BE49-F238E27FC236}">
                      <a16:creationId xmlns:a16="http://schemas.microsoft.com/office/drawing/2014/main" id="{1914C72F-F92F-8338-684F-3296F1867C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4973" b="91398" l="6835" r="90528">
                              <a14:foregroundMark x1="43165" y1="15457" x2="29017" y2="16532"/>
                              <a14:foregroundMark x1="55635" y1="11962" x2="72782" y2="26075"/>
                              <a14:foregroundMark x1="72782" y1="26075" x2="73501" y2="27016"/>
                              <a14:foregroundMark x1="56595" y1="6989" x2="47602" y2="7392"/>
                              <a14:foregroundMark x1="47602" y1="7392" x2="46523" y2="8065"/>
                              <a14:foregroundMark x1="18825" y1="15054" x2="18705" y2="25672"/>
                              <a14:foregroundMark x1="18705" y1="25672" x2="25180" y2="24194"/>
                              <a14:foregroundMark x1="6954" y1="17204" x2="8273" y2="22715"/>
                              <a14:foregroundMark x1="8273" y1="17473" x2="8273" y2="17473"/>
                              <a14:foregroundMark x1="8273" y1="17204" x2="10192" y2="16801"/>
                              <a14:foregroundMark x1="87410" y1="90995" x2="66547" y2="91532"/>
                              <a14:foregroundMark x1="90168" y1="70968" x2="90647" y2="60618"/>
                              <a14:foregroundMark x1="90647" y1="60618" x2="90168" y2="59409"/>
                              <a14:foregroundMark x1="86451" y1="50269" x2="87890" y2="40188"/>
                              <a14:foregroundMark x1="87890" y1="40188" x2="87890" y2="40054"/>
                              <a14:foregroundMark x1="87410" y1="40457" x2="88010" y2="52419"/>
                              <a14:foregroundMark x1="88249" y1="39382" x2="88010" y2="52419"/>
                              <a14:foregroundMark x1="87890" y1="38306" x2="88369" y2="52016"/>
                              <a14:foregroundMark x1="87410" y1="41129" x2="89209" y2="53763"/>
                              <a14:foregroundMark x1="86811" y1="45296" x2="88969" y2="51344"/>
                              <a14:foregroundMark x1="57554" y1="6183" x2="57794" y2="5645"/>
                              <a14:foregroundMark x1="55276" y1="4973" x2="57194" y2="591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2437" y="4521912"/>
                  <a:ext cx="1281266" cy="1143000"/>
                </a:xfrm>
                <a:prstGeom prst="rect">
                  <a:avLst/>
                </a:prstGeom>
              </p:spPr>
            </p:pic>
            <p:pic>
              <p:nvPicPr>
                <p:cNvPr id="105" name="Picture 104">
                  <a:extLst>
                    <a:ext uri="{FF2B5EF4-FFF2-40B4-BE49-F238E27FC236}">
                      <a16:creationId xmlns:a16="http://schemas.microsoft.com/office/drawing/2014/main" id="{EA42FCC8-B7DC-2E8E-A8CB-54312CB0EF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4973" b="91398" l="6835" r="90528">
                              <a14:foregroundMark x1="43165" y1="15457" x2="29017" y2="16532"/>
                              <a14:foregroundMark x1="55635" y1="11962" x2="72782" y2="26075"/>
                              <a14:foregroundMark x1="72782" y1="26075" x2="73501" y2="27016"/>
                              <a14:foregroundMark x1="56595" y1="6989" x2="47602" y2="7392"/>
                              <a14:foregroundMark x1="47602" y1="7392" x2="46523" y2="8065"/>
                              <a14:foregroundMark x1="18825" y1="15054" x2="18705" y2="25672"/>
                              <a14:foregroundMark x1="18705" y1="25672" x2="25180" y2="24194"/>
                              <a14:foregroundMark x1="6954" y1="17204" x2="8273" y2="22715"/>
                              <a14:foregroundMark x1="8273" y1="17473" x2="8273" y2="17473"/>
                              <a14:foregroundMark x1="8273" y1="17204" x2="10192" y2="16801"/>
                              <a14:foregroundMark x1="87410" y1="90995" x2="66547" y2="91532"/>
                              <a14:foregroundMark x1="90168" y1="70968" x2="90647" y2="60618"/>
                              <a14:foregroundMark x1="90647" y1="60618" x2="90168" y2="59409"/>
                              <a14:foregroundMark x1="86451" y1="50269" x2="87890" y2="40188"/>
                              <a14:foregroundMark x1="87890" y1="40188" x2="87890" y2="40054"/>
                              <a14:foregroundMark x1="87410" y1="40457" x2="88010" y2="52419"/>
                              <a14:foregroundMark x1="88249" y1="39382" x2="88010" y2="52419"/>
                              <a14:foregroundMark x1="87890" y1="38306" x2="88369" y2="52016"/>
                              <a14:foregroundMark x1="87410" y1="41129" x2="89209" y2="53763"/>
                              <a14:foregroundMark x1="86811" y1="45296" x2="88969" y2="51344"/>
                              <a14:foregroundMark x1="57554" y1="6183" x2="57794" y2="5645"/>
                              <a14:foregroundMark x1="55276" y1="4973" x2="57194" y2="591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0143" y="4086449"/>
                  <a:ext cx="1281266" cy="1143000"/>
                </a:xfrm>
                <a:prstGeom prst="rect">
                  <a:avLst/>
                </a:prstGeom>
              </p:spPr>
            </p:pic>
            <p:pic>
              <p:nvPicPr>
                <p:cNvPr id="106" name="Picture 105">
                  <a:extLst>
                    <a:ext uri="{FF2B5EF4-FFF2-40B4-BE49-F238E27FC236}">
                      <a16:creationId xmlns:a16="http://schemas.microsoft.com/office/drawing/2014/main" id="{315BFB4E-3A12-9C13-8C62-A96AAB793A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4973" b="91398" l="6835" r="90528">
                              <a14:foregroundMark x1="43165" y1="15457" x2="29017" y2="16532"/>
                              <a14:foregroundMark x1="55635" y1="11962" x2="72782" y2="26075"/>
                              <a14:foregroundMark x1="72782" y1="26075" x2="73501" y2="27016"/>
                              <a14:foregroundMark x1="56595" y1="6989" x2="47602" y2="7392"/>
                              <a14:foregroundMark x1="47602" y1="7392" x2="46523" y2="8065"/>
                              <a14:foregroundMark x1="18825" y1="15054" x2="18705" y2="25672"/>
                              <a14:foregroundMark x1="18705" y1="25672" x2="25180" y2="24194"/>
                              <a14:foregroundMark x1="6954" y1="17204" x2="8273" y2="22715"/>
                              <a14:foregroundMark x1="8273" y1="17473" x2="8273" y2="17473"/>
                              <a14:foregroundMark x1="8273" y1="17204" x2="10192" y2="16801"/>
                              <a14:foregroundMark x1="87410" y1="90995" x2="66547" y2="91532"/>
                              <a14:foregroundMark x1="90168" y1="70968" x2="90647" y2="60618"/>
                              <a14:foregroundMark x1="90647" y1="60618" x2="90168" y2="59409"/>
                              <a14:foregroundMark x1="86451" y1="50269" x2="87890" y2="40188"/>
                              <a14:foregroundMark x1="87890" y1="40188" x2="87890" y2="40054"/>
                              <a14:foregroundMark x1="87410" y1="40457" x2="88010" y2="52419"/>
                              <a14:foregroundMark x1="88249" y1="39382" x2="88010" y2="52419"/>
                              <a14:foregroundMark x1="87890" y1="38306" x2="88369" y2="52016"/>
                              <a14:foregroundMark x1="87410" y1="41129" x2="89209" y2="53763"/>
                              <a14:foregroundMark x1="86811" y1="45296" x2="88969" y2="51344"/>
                              <a14:foregroundMark x1="57554" y1="6183" x2="57794" y2="5645"/>
                              <a14:foregroundMark x1="55276" y1="4973" x2="57194" y2="591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4731" y="3645646"/>
                  <a:ext cx="1281266" cy="1143000"/>
                </a:xfrm>
                <a:prstGeom prst="rect">
                  <a:avLst/>
                </a:prstGeom>
              </p:spPr>
            </p:pic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0C4E0895-95D3-D24C-915C-E240F60A784C}"/>
                  </a:ext>
                </a:extLst>
              </p:cNvPr>
              <p:cNvGrpSpPr/>
              <p:nvPr/>
            </p:nvGrpSpPr>
            <p:grpSpPr>
              <a:xfrm>
                <a:off x="1002660" y="3614591"/>
                <a:ext cx="1297535" cy="2881012"/>
                <a:chOff x="364731" y="3645646"/>
                <a:chExt cx="1297535" cy="2881012"/>
              </a:xfrm>
            </p:grpSpPr>
            <p:pic>
              <p:nvPicPr>
                <p:cNvPr id="97" name="Picture 96">
                  <a:extLst>
                    <a:ext uri="{FF2B5EF4-FFF2-40B4-BE49-F238E27FC236}">
                      <a16:creationId xmlns:a16="http://schemas.microsoft.com/office/drawing/2014/main" id="{EC4A4184-DF60-3152-4F9C-FF3631B93B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4973" b="91398" l="6835" r="90528">
                              <a14:foregroundMark x1="43165" y1="15457" x2="29017" y2="16532"/>
                              <a14:foregroundMark x1="55635" y1="11962" x2="72782" y2="26075"/>
                              <a14:foregroundMark x1="72782" y1="26075" x2="73501" y2="27016"/>
                              <a14:foregroundMark x1="56595" y1="6989" x2="47602" y2="7392"/>
                              <a14:foregroundMark x1="47602" y1="7392" x2="46523" y2="8065"/>
                              <a14:foregroundMark x1="18825" y1="15054" x2="18705" y2="25672"/>
                              <a14:foregroundMark x1="18705" y1="25672" x2="25180" y2="24194"/>
                              <a14:foregroundMark x1="6954" y1="17204" x2="8273" y2="22715"/>
                              <a14:foregroundMark x1="8273" y1="17473" x2="8273" y2="17473"/>
                              <a14:foregroundMark x1="8273" y1="17204" x2="10192" y2="16801"/>
                              <a14:foregroundMark x1="87410" y1="90995" x2="66547" y2="91532"/>
                              <a14:foregroundMark x1="90168" y1="70968" x2="90647" y2="60618"/>
                              <a14:foregroundMark x1="90647" y1="60618" x2="90168" y2="59409"/>
                              <a14:foregroundMark x1="86451" y1="50269" x2="87890" y2="40188"/>
                              <a14:foregroundMark x1="87890" y1="40188" x2="87890" y2="40054"/>
                              <a14:foregroundMark x1="87410" y1="40457" x2="88010" y2="52419"/>
                              <a14:foregroundMark x1="88249" y1="39382" x2="88010" y2="52419"/>
                              <a14:foregroundMark x1="87890" y1="38306" x2="88369" y2="52016"/>
                              <a14:foregroundMark x1="87410" y1="41129" x2="89209" y2="53763"/>
                              <a14:foregroundMark x1="86811" y1="45296" x2="88969" y2="51344"/>
                              <a14:foregroundMark x1="57554" y1="6183" x2="57794" y2="5645"/>
                              <a14:foregroundMark x1="55276" y1="4973" x2="57194" y2="591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1000" y="5383658"/>
                  <a:ext cx="1281266" cy="1143000"/>
                </a:xfrm>
                <a:prstGeom prst="rect">
                  <a:avLst/>
                </a:prstGeom>
              </p:spPr>
            </p:pic>
            <p:pic>
              <p:nvPicPr>
                <p:cNvPr id="98" name="Picture 97">
                  <a:extLst>
                    <a:ext uri="{FF2B5EF4-FFF2-40B4-BE49-F238E27FC236}">
                      <a16:creationId xmlns:a16="http://schemas.microsoft.com/office/drawing/2014/main" id="{67624EEB-ADEB-6B34-3CE9-2848C2BB42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4973" b="91398" l="6835" r="90528">
                              <a14:foregroundMark x1="43165" y1="15457" x2="29017" y2="16532"/>
                              <a14:foregroundMark x1="55635" y1="11962" x2="72782" y2="26075"/>
                              <a14:foregroundMark x1="72782" y1="26075" x2="73501" y2="27016"/>
                              <a14:foregroundMark x1="56595" y1="6989" x2="47602" y2="7392"/>
                              <a14:foregroundMark x1="47602" y1="7392" x2="46523" y2="8065"/>
                              <a14:foregroundMark x1="18825" y1="15054" x2="18705" y2="25672"/>
                              <a14:foregroundMark x1="18705" y1="25672" x2="25180" y2="24194"/>
                              <a14:foregroundMark x1="6954" y1="17204" x2="8273" y2="22715"/>
                              <a14:foregroundMark x1="8273" y1="17473" x2="8273" y2="17473"/>
                              <a14:foregroundMark x1="8273" y1="17204" x2="10192" y2="16801"/>
                              <a14:foregroundMark x1="87410" y1="90995" x2="66547" y2="91532"/>
                              <a14:foregroundMark x1="90168" y1="70968" x2="90647" y2="60618"/>
                              <a14:foregroundMark x1="90647" y1="60618" x2="90168" y2="59409"/>
                              <a14:foregroundMark x1="86451" y1="50269" x2="87890" y2="40188"/>
                              <a14:foregroundMark x1="87890" y1="40188" x2="87890" y2="40054"/>
                              <a14:foregroundMark x1="87410" y1="40457" x2="88010" y2="52419"/>
                              <a14:foregroundMark x1="88249" y1="39382" x2="88010" y2="52419"/>
                              <a14:foregroundMark x1="87890" y1="38306" x2="88369" y2="52016"/>
                              <a14:foregroundMark x1="87410" y1="41129" x2="89209" y2="53763"/>
                              <a14:foregroundMark x1="86811" y1="45296" x2="88969" y2="51344"/>
                              <a14:foregroundMark x1="57554" y1="6183" x2="57794" y2="5645"/>
                              <a14:foregroundMark x1="55276" y1="4973" x2="57194" y2="591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0143" y="4952785"/>
                  <a:ext cx="1281266" cy="1143000"/>
                </a:xfrm>
                <a:prstGeom prst="rect">
                  <a:avLst/>
                </a:prstGeom>
              </p:spPr>
            </p:pic>
            <p:pic>
              <p:nvPicPr>
                <p:cNvPr id="99" name="Picture 98">
                  <a:extLst>
                    <a:ext uri="{FF2B5EF4-FFF2-40B4-BE49-F238E27FC236}">
                      <a16:creationId xmlns:a16="http://schemas.microsoft.com/office/drawing/2014/main" id="{764C3E48-647C-C9C9-86D1-DCC0D77EE6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4973" b="91398" l="6835" r="90528">
                              <a14:foregroundMark x1="43165" y1="15457" x2="29017" y2="16532"/>
                              <a14:foregroundMark x1="55635" y1="11962" x2="72782" y2="26075"/>
                              <a14:foregroundMark x1="72782" y1="26075" x2="73501" y2="27016"/>
                              <a14:foregroundMark x1="56595" y1="6989" x2="47602" y2="7392"/>
                              <a14:foregroundMark x1="47602" y1="7392" x2="46523" y2="8065"/>
                              <a14:foregroundMark x1="18825" y1="15054" x2="18705" y2="25672"/>
                              <a14:foregroundMark x1="18705" y1="25672" x2="25180" y2="24194"/>
                              <a14:foregroundMark x1="6954" y1="17204" x2="8273" y2="22715"/>
                              <a14:foregroundMark x1="8273" y1="17473" x2="8273" y2="17473"/>
                              <a14:foregroundMark x1="8273" y1="17204" x2="10192" y2="16801"/>
                              <a14:foregroundMark x1="87410" y1="90995" x2="66547" y2="91532"/>
                              <a14:foregroundMark x1="90168" y1="70968" x2="90647" y2="60618"/>
                              <a14:foregroundMark x1="90647" y1="60618" x2="90168" y2="59409"/>
                              <a14:foregroundMark x1="86451" y1="50269" x2="87890" y2="40188"/>
                              <a14:foregroundMark x1="87890" y1="40188" x2="87890" y2="40054"/>
                              <a14:foregroundMark x1="87410" y1="40457" x2="88010" y2="52419"/>
                              <a14:foregroundMark x1="88249" y1="39382" x2="88010" y2="52419"/>
                              <a14:foregroundMark x1="87890" y1="38306" x2="88369" y2="52016"/>
                              <a14:foregroundMark x1="87410" y1="41129" x2="89209" y2="53763"/>
                              <a14:foregroundMark x1="86811" y1="45296" x2="88969" y2="51344"/>
                              <a14:foregroundMark x1="57554" y1="6183" x2="57794" y2="5645"/>
                              <a14:foregroundMark x1="55276" y1="4973" x2="57194" y2="591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2437" y="4521912"/>
                  <a:ext cx="1281266" cy="1143000"/>
                </a:xfrm>
                <a:prstGeom prst="rect">
                  <a:avLst/>
                </a:prstGeom>
              </p:spPr>
            </p:pic>
            <p:pic>
              <p:nvPicPr>
                <p:cNvPr id="100" name="Picture 99">
                  <a:extLst>
                    <a:ext uri="{FF2B5EF4-FFF2-40B4-BE49-F238E27FC236}">
                      <a16:creationId xmlns:a16="http://schemas.microsoft.com/office/drawing/2014/main" id="{B9C24A7A-185A-0077-8519-1AAA1ECAA4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4973" b="91398" l="6835" r="90528">
                              <a14:foregroundMark x1="43165" y1="15457" x2="29017" y2="16532"/>
                              <a14:foregroundMark x1="55635" y1="11962" x2="72782" y2="26075"/>
                              <a14:foregroundMark x1="72782" y1="26075" x2="73501" y2="27016"/>
                              <a14:foregroundMark x1="56595" y1="6989" x2="47602" y2="7392"/>
                              <a14:foregroundMark x1="47602" y1="7392" x2="46523" y2="8065"/>
                              <a14:foregroundMark x1="18825" y1="15054" x2="18705" y2="25672"/>
                              <a14:foregroundMark x1="18705" y1="25672" x2="25180" y2="24194"/>
                              <a14:foregroundMark x1="6954" y1="17204" x2="8273" y2="22715"/>
                              <a14:foregroundMark x1="8273" y1="17473" x2="8273" y2="17473"/>
                              <a14:foregroundMark x1="8273" y1="17204" x2="10192" y2="16801"/>
                              <a14:foregroundMark x1="87410" y1="90995" x2="66547" y2="91532"/>
                              <a14:foregroundMark x1="90168" y1="70968" x2="90647" y2="60618"/>
                              <a14:foregroundMark x1="90647" y1="60618" x2="90168" y2="59409"/>
                              <a14:foregroundMark x1="86451" y1="50269" x2="87890" y2="40188"/>
                              <a14:foregroundMark x1="87890" y1="40188" x2="87890" y2="40054"/>
                              <a14:foregroundMark x1="87410" y1="40457" x2="88010" y2="52419"/>
                              <a14:foregroundMark x1="88249" y1="39382" x2="88010" y2="52419"/>
                              <a14:foregroundMark x1="87890" y1="38306" x2="88369" y2="52016"/>
                              <a14:foregroundMark x1="87410" y1="41129" x2="89209" y2="53763"/>
                              <a14:foregroundMark x1="86811" y1="45296" x2="88969" y2="51344"/>
                              <a14:foregroundMark x1="57554" y1="6183" x2="57794" y2="5645"/>
                              <a14:foregroundMark x1="55276" y1="4973" x2="57194" y2="591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0143" y="4086449"/>
                  <a:ext cx="1281266" cy="1143000"/>
                </a:xfrm>
                <a:prstGeom prst="rect">
                  <a:avLst/>
                </a:prstGeom>
              </p:spPr>
            </p:pic>
            <p:pic>
              <p:nvPicPr>
                <p:cNvPr id="101" name="Picture 100">
                  <a:extLst>
                    <a:ext uri="{FF2B5EF4-FFF2-40B4-BE49-F238E27FC236}">
                      <a16:creationId xmlns:a16="http://schemas.microsoft.com/office/drawing/2014/main" id="{25B5FDCF-61F2-BBEE-501F-016E88D8DE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4973" b="91398" l="6835" r="90528">
                              <a14:foregroundMark x1="43165" y1="15457" x2="29017" y2="16532"/>
                              <a14:foregroundMark x1="55635" y1="11962" x2="72782" y2="26075"/>
                              <a14:foregroundMark x1="72782" y1="26075" x2="73501" y2="27016"/>
                              <a14:foregroundMark x1="56595" y1="6989" x2="47602" y2="7392"/>
                              <a14:foregroundMark x1="47602" y1="7392" x2="46523" y2="8065"/>
                              <a14:foregroundMark x1="18825" y1="15054" x2="18705" y2="25672"/>
                              <a14:foregroundMark x1="18705" y1="25672" x2="25180" y2="24194"/>
                              <a14:foregroundMark x1="6954" y1="17204" x2="8273" y2="22715"/>
                              <a14:foregroundMark x1="8273" y1="17473" x2="8273" y2="17473"/>
                              <a14:foregroundMark x1="8273" y1="17204" x2="10192" y2="16801"/>
                              <a14:foregroundMark x1="87410" y1="90995" x2="66547" y2="91532"/>
                              <a14:foregroundMark x1="90168" y1="70968" x2="90647" y2="60618"/>
                              <a14:foregroundMark x1="90647" y1="60618" x2="90168" y2="59409"/>
                              <a14:foregroundMark x1="86451" y1="50269" x2="87890" y2="40188"/>
                              <a14:foregroundMark x1="87890" y1="40188" x2="87890" y2="40054"/>
                              <a14:foregroundMark x1="87410" y1="40457" x2="88010" y2="52419"/>
                              <a14:foregroundMark x1="88249" y1="39382" x2="88010" y2="52419"/>
                              <a14:foregroundMark x1="87890" y1="38306" x2="88369" y2="52016"/>
                              <a14:foregroundMark x1="87410" y1="41129" x2="89209" y2="53763"/>
                              <a14:foregroundMark x1="86811" y1="45296" x2="88969" y2="51344"/>
                              <a14:foregroundMark x1="57554" y1="6183" x2="57794" y2="5645"/>
                              <a14:foregroundMark x1="55276" y1="4973" x2="57194" y2="591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4731" y="3645646"/>
                  <a:ext cx="1281266" cy="1143000"/>
                </a:xfrm>
                <a:prstGeom prst="rect">
                  <a:avLst/>
                </a:prstGeom>
              </p:spPr>
            </p:pic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97A96E38-A77F-1FE2-D168-8C8A2F326D35}"/>
                  </a:ext>
                </a:extLst>
              </p:cNvPr>
              <p:cNvGrpSpPr/>
              <p:nvPr/>
            </p:nvGrpSpPr>
            <p:grpSpPr>
              <a:xfrm>
                <a:off x="528010" y="3747958"/>
                <a:ext cx="1297535" cy="2881012"/>
                <a:chOff x="364731" y="3645646"/>
                <a:chExt cx="1297535" cy="2881012"/>
              </a:xfrm>
            </p:grpSpPr>
            <p:pic>
              <p:nvPicPr>
                <p:cNvPr id="92" name="Picture 91">
                  <a:extLst>
                    <a:ext uri="{FF2B5EF4-FFF2-40B4-BE49-F238E27FC236}">
                      <a16:creationId xmlns:a16="http://schemas.microsoft.com/office/drawing/2014/main" id="{2D182E21-05E1-8CC6-F497-A318B8FDA6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4973" b="91398" l="6835" r="90528">
                              <a14:foregroundMark x1="43165" y1="15457" x2="29017" y2="16532"/>
                              <a14:foregroundMark x1="55635" y1="11962" x2="72782" y2="26075"/>
                              <a14:foregroundMark x1="72782" y1="26075" x2="73501" y2="27016"/>
                              <a14:foregroundMark x1="56595" y1="6989" x2="47602" y2="7392"/>
                              <a14:foregroundMark x1="47602" y1="7392" x2="46523" y2="8065"/>
                              <a14:foregroundMark x1="18825" y1="15054" x2="18705" y2="25672"/>
                              <a14:foregroundMark x1="18705" y1="25672" x2="25180" y2="24194"/>
                              <a14:foregroundMark x1="6954" y1="17204" x2="8273" y2="22715"/>
                              <a14:foregroundMark x1="8273" y1="17473" x2="8273" y2="17473"/>
                              <a14:foregroundMark x1="8273" y1="17204" x2="10192" y2="16801"/>
                              <a14:foregroundMark x1="87410" y1="90995" x2="66547" y2="91532"/>
                              <a14:foregroundMark x1="90168" y1="70968" x2="90647" y2="60618"/>
                              <a14:foregroundMark x1="90647" y1="60618" x2="90168" y2="59409"/>
                              <a14:foregroundMark x1="86451" y1="50269" x2="87890" y2="40188"/>
                              <a14:foregroundMark x1="87890" y1="40188" x2="87890" y2="40054"/>
                              <a14:foregroundMark x1="87410" y1="40457" x2="88010" y2="52419"/>
                              <a14:foregroundMark x1="88249" y1="39382" x2="88010" y2="52419"/>
                              <a14:foregroundMark x1="87890" y1="38306" x2="88369" y2="52016"/>
                              <a14:foregroundMark x1="87410" y1="41129" x2="89209" y2="53763"/>
                              <a14:foregroundMark x1="86811" y1="45296" x2="88969" y2="51344"/>
                              <a14:foregroundMark x1="57554" y1="6183" x2="57794" y2="5645"/>
                              <a14:foregroundMark x1="55276" y1="4973" x2="57194" y2="591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1000" y="5383658"/>
                  <a:ext cx="1281266" cy="1143000"/>
                </a:xfrm>
                <a:prstGeom prst="rect">
                  <a:avLst/>
                </a:prstGeom>
              </p:spPr>
            </p:pic>
            <p:pic>
              <p:nvPicPr>
                <p:cNvPr id="93" name="Picture 92">
                  <a:extLst>
                    <a:ext uri="{FF2B5EF4-FFF2-40B4-BE49-F238E27FC236}">
                      <a16:creationId xmlns:a16="http://schemas.microsoft.com/office/drawing/2014/main" id="{EFAAE745-BAEC-2B43-C8E9-359AD23279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4973" b="91398" l="6835" r="90528">
                              <a14:foregroundMark x1="43165" y1="15457" x2="29017" y2="16532"/>
                              <a14:foregroundMark x1="55635" y1="11962" x2="72782" y2="26075"/>
                              <a14:foregroundMark x1="72782" y1="26075" x2="73501" y2="27016"/>
                              <a14:foregroundMark x1="56595" y1="6989" x2="47602" y2="7392"/>
                              <a14:foregroundMark x1="47602" y1="7392" x2="46523" y2="8065"/>
                              <a14:foregroundMark x1="18825" y1="15054" x2="18705" y2="25672"/>
                              <a14:foregroundMark x1="18705" y1="25672" x2="25180" y2="24194"/>
                              <a14:foregroundMark x1="6954" y1="17204" x2="8273" y2="22715"/>
                              <a14:foregroundMark x1="8273" y1="17473" x2="8273" y2="17473"/>
                              <a14:foregroundMark x1="8273" y1="17204" x2="10192" y2="16801"/>
                              <a14:foregroundMark x1="87410" y1="90995" x2="66547" y2="91532"/>
                              <a14:foregroundMark x1="90168" y1="70968" x2="90647" y2="60618"/>
                              <a14:foregroundMark x1="90647" y1="60618" x2="90168" y2="59409"/>
                              <a14:foregroundMark x1="86451" y1="50269" x2="87890" y2="40188"/>
                              <a14:foregroundMark x1="87890" y1="40188" x2="87890" y2="40054"/>
                              <a14:foregroundMark x1="87410" y1="40457" x2="88010" y2="52419"/>
                              <a14:foregroundMark x1="88249" y1="39382" x2="88010" y2="52419"/>
                              <a14:foregroundMark x1="87890" y1="38306" x2="88369" y2="52016"/>
                              <a14:foregroundMark x1="87410" y1="41129" x2="89209" y2="53763"/>
                              <a14:foregroundMark x1="86811" y1="45296" x2="88969" y2="51344"/>
                              <a14:foregroundMark x1="57554" y1="6183" x2="57794" y2="5645"/>
                              <a14:foregroundMark x1="55276" y1="4973" x2="57194" y2="591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0143" y="4952785"/>
                  <a:ext cx="1281266" cy="1143000"/>
                </a:xfrm>
                <a:prstGeom prst="rect">
                  <a:avLst/>
                </a:prstGeom>
              </p:spPr>
            </p:pic>
            <p:pic>
              <p:nvPicPr>
                <p:cNvPr id="94" name="Picture 93">
                  <a:extLst>
                    <a:ext uri="{FF2B5EF4-FFF2-40B4-BE49-F238E27FC236}">
                      <a16:creationId xmlns:a16="http://schemas.microsoft.com/office/drawing/2014/main" id="{8443C2F1-2A40-4975-D065-055BC2523B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4973" b="91398" l="6835" r="90528">
                              <a14:foregroundMark x1="43165" y1="15457" x2="29017" y2="16532"/>
                              <a14:foregroundMark x1="55635" y1="11962" x2="72782" y2="26075"/>
                              <a14:foregroundMark x1="72782" y1="26075" x2="73501" y2="27016"/>
                              <a14:foregroundMark x1="56595" y1="6989" x2="47602" y2="7392"/>
                              <a14:foregroundMark x1="47602" y1="7392" x2="46523" y2="8065"/>
                              <a14:foregroundMark x1="18825" y1="15054" x2="18705" y2="25672"/>
                              <a14:foregroundMark x1="18705" y1="25672" x2="25180" y2="24194"/>
                              <a14:foregroundMark x1="6954" y1="17204" x2="8273" y2="22715"/>
                              <a14:foregroundMark x1="8273" y1="17473" x2="8273" y2="17473"/>
                              <a14:foregroundMark x1="8273" y1="17204" x2="10192" y2="16801"/>
                              <a14:foregroundMark x1="87410" y1="90995" x2="66547" y2="91532"/>
                              <a14:foregroundMark x1="90168" y1="70968" x2="90647" y2="60618"/>
                              <a14:foregroundMark x1="90647" y1="60618" x2="90168" y2="59409"/>
                              <a14:foregroundMark x1="86451" y1="50269" x2="87890" y2="40188"/>
                              <a14:foregroundMark x1="87890" y1="40188" x2="87890" y2="40054"/>
                              <a14:foregroundMark x1="87410" y1="40457" x2="88010" y2="52419"/>
                              <a14:foregroundMark x1="88249" y1="39382" x2="88010" y2="52419"/>
                              <a14:foregroundMark x1="87890" y1="38306" x2="88369" y2="52016"/>
                              <a14:foregroundMark x1="87410" y1="41129" x2="89209" y2="53763"/>
                              <a14:foregroundMark x1="86811" y1="45296" x2="88969" y2="51344"/>
                              <a14:foregroundMark x1="57554" y1="6183" x2="57794" y2="5645"/>
                              <a14:foregroundMark x1="55276" y1="4973" x2="57194" y2="591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2437" y="4521912"/>
                  <a:ext cx="1281266" cy="1143000"/>
                </a:xfrm>
                <a:prstGeom prst="rect">
                  <a:avLst/>
                </a:prstGeom>
              </p:spPr>
            </p:pic>
            <p:pic>
              <p:nvPicPr>
                <p:cNvPr id="95" name="Picture 94">
                  <a:extLst>
                    <a:ext uri="{FF2B5EF4-FFF2-40B4-BE49-F238E27FC236}">
                      <a16:creationId xmlns:a16="http://schemas.microsoft.com/office/drawing/2014/main" id="{BD23C681-0D8C-2DC8-C507-0146B417EC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4973" b="91398" l="6835" r="90528">
                              <a14:foregroundMark x1="43165" y1="15457" x2="29017" y2="16532"/>
                              <a14:foregroundMark x1="55635" y1="11962" x2="72782" y2="26075"/>
                              <a14:foregroundMark x1="72782" y1="26075" x2="73501" y2="27016"/>
                              <a14:foregroundMark x1="56595" y1="6989" x2="47602" y2="7392"/>
                              <a14:foregroundMark x1="47602" y1="7392" x2="46523" y2="8065"/>
                              <a14:foregroundMark x1="18825" y1="15054" x2="18705" y2="25672"/>
                              <a14:foregroundMark x1="18705" y1="25672" x2="25180" y2="24194"/>
                              <a14:foregroundMark x1="6954" y1="17204" x2="8273" y2="22715"/>
                              <a14:foregroundMark x1="8273" y1="17473" x2="8273" y2="17473"/>
                              <a14:foregroundMark x1="8273" y1="17204" x2="10192" y2="16801"/>
                              <a14:foregroundMark x1="87410" y1="90995" x2="66547" y2="91532"/>
                              <a14:foregroundMark x1="90168" y1="70968" x2="90647" y2="60618"/>
                              <a14:foregroundMark x1="90647" y1="60618" x2="90168" y2="59409"/>
                              <a14:foregroundMark x1="86451" y1="50269" x2="87890" y2="40188"/>
                              <a14:foregroundMark x1="87890" y1="40188" x2="87890" y2="40054"/>
                              <a14:foregroundMark x1="87410" y1="40457" x2="88010" y2="52419"/>
                              <a14:foregroundMark x1="88249" y1="39382" x2="88010" y2="52419"/>
                              <a14:foregroundMark x1="87890" y1="38306" x2="88369" y2="52016"/>
                              <a14:foregroundMark x1="87410" y1="41129" x2="89209" y2="53763"/>
                              <a14:foregroundMark x1="86811" y1="45296" x2="88969" y2="51344"/>
                              <a14:foregroundMark x1="57554" y1="6183" x2="57794" y2="5645"/>
                              <a14:foregroundMark x1="55276" y1="4973" x2="57194" y2="591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0143" y="4086449"/>
                  <a:ext cx="1281266" cy="1143000"/>
                </a:xfrm>
                <a:prstGeom prst="rect">
                  <a:avLst/>
                </a:prstGeom>
              </p:spPr>
            </p:pic>
            <p:pic>
              <p:nvPicPr>
                <p:cNvPr id="96" name="Picture 95">
                  <a:extLst>
                    <a:ext uri="{FF2B5EF4-FFF2-40B4-BE49-F238E27FC236}">
                      <a16:creationId xmlns:a16="http://schemas.microsoft.com/office/drawing/2014/main" id="{F11B58DE-4953-D481-00FF-41A9DF63C5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20">
                          <a14:imgEffect>
                            <a14:backgroundRemoval t="4973" b="91398" l="6835" r="90528">
                              <a14:foregroundMark x1="43165" y1="15457" x2="29017" y2="16532"/>
                              <a14:foregroundMark x1="55635" y1="11962" x2="72782" y2="26075"/>
                              <a14:foregroundMark x1="72782" y1="26075" x2="73501" y2="27016"/>
                              <a14:foregroundMark x1="56595" y1="6989" x2="47602" y2="7392"/>
                              <a14:foregroundMark x1="47602" y1="7392" x2="46523" y2="8065"/>
                              <a14:foregroundMark x1="18825" y1="15054" x2="18705" y2="25672"/>
                              <a14:foregroundMark x1="18705" y1="25672" x2="25180" y2="24194"/>
                              <a14:foregroundMark x1="6954" y1="17204" x2="8273" y2="22715"/>
                              <a14:foregroundMark x1="8273" y1="17473" x2="8273" y2="17473"/>
                              <a14:foregroundMark x1="8273" y1="17204" x2="10192" y2="16801"/>
                              <a14:foregroundMark x1="87410" y1="90995" x2="66547" y2="91532"/>
                              <a14:foregroundMark x1="90168" y1="70968" x2="90647" y2="60618"/>
                              <a14:foregroundMark x1="90647" y1="60618" x2="90168" y2="59409"/>
                              <a14:foregroundMark x1="86451" y1="50269" x2="87890" y2="40188"/>
                              <a14:foregroundMark x1="87890" y1="40188" x2="87890" y2="40054"/>
                              <a14:foregroundMark x1="87410" y1="40457" x2="88010" y2="52419"/>
                              <a14:foregroundMark x1="88249" y1="39382" x2="88010" y2="52419"/>
                              <a14:foregroundMark x1="87890" y1="38306" x2="88369" y2="52016"/>
                              <a14:foregroundMark x1="87410" y1="41129" x2="89209" y2="53763"/>
                              <a14:foregroundMark x1="86811" y1="45296" x2="88969" y2="51344"/>
                              <a14:foregroundMark x1="57554" y1="6183" x2="57794" y2="5645"/>
                              <a14:foregroundMark x1="55276" y1="4973" x2="57194" y2="591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4731" y="3645646"/>
                  <a:ext cx="1281266" cy="11430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CB30DA42-2AA3-A0B8-05CF-FED744E79093}"/>
                </a:ext>
              </a:extLst>
            </p:cNvPr>
            <p:cNvGrpSpPr/>
            <p:nvPr/>
          </p:nvGrpSpPr>
          <p:grpSpPr>
            <a:xfrm>
              <a:off x="4357260" y="4857789"/>
              <a:ext cx="506105" cy="308015"/>
              <a:chOff x="528010" y="3512279"/>
              <a:chExt cx="2245121" cy="3116691"/>
            </a:xfrm>
          </p:grpSpPr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5FA71BB7-BBBE-D121-D23A-46712B54EEF9}"/>
                  </a:ext>
                </a:extLst>
              </p:cNvPr>
              <p:cNvGrpSpPr/>
              <p:nvPr/>
            </p:nvGrpSpPr>
            <p:grpSpPr>
              <a:xfrm>
                <a:off x="1475596" y="3512279"/>
                <a:ext cx="1297535" cy="2881012"/>
                <a:chOff x="364731" y="3645646"/>
                <a:chExt cx="1297535" cy="2881012"/>
              </a:xfrm>
            </p:grpSpPr>
            <p:pic>
              <p:nvPicPr>
                <p:cNvPr id="83" name="Picture 82">
                  <a:extLst>
                    <a:ext uri="{FF2B5EF4-FFF2-40B4-BE49-F238E27FC236}">
                      <a16:creationId xmlns:a16="http://schemas.microsoft.com/office/drawing/2014/main" id="{5E6C91F0-029D-F7DA-6589-D623353AC2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4973" b="91398" l="6835" r="90528">
                              <a14:foregroundMark x1="43165" y1="15457" x2="29017" y2="16532"/>
                              <a14:foregroundMark x1="55635" y1="11962" x2="72782" y2="26075"/>
                              <a14:foregroundMark x1="72782" y1="26075" x2="73501" y2="27016"/>
                              <a14:foregroundMark x1="56595" y1="6989" x2="47602" y2="7392"/>
                              <a14:foregroundMark x1="47602" y1="7392" x2="46523" y2="8065"/>
                              <a14:foregroundMark x1="18825" y1="15054" x2="18705" y2="25672"/>
                              <a14:foregroundMark x1="18705" y1="25672" x2="25180" y2="24194"/>
                              <a14:foregroundMark x1="6954" y1="17204" x2="8273" y2="22715"/>
                              <a14:foregroundMark x1="8273" y1="17473" x2="8273" y2="17473"/>
                              <a14:foregroundMark x1="8273" y1="17204" x2="10192" y2="16801"/>
                              <a14:foregroundMark x1="87410" y1="90995" x2="66547" y2="91532"/>
                              <a14:foregroundMark x1="90168" y1="70968" x2="90647" y2="60618"/>
                              <a14:foregroundMark x1="90647" y1="60618" x2="90168" y2="59409"/>
                              <a14:foregroundMark x1="86451" y1="50269" x2="87890" y2="40188"/>
                              <a14:foregroundMark x1="87890" y1="40188" x2="87890" y2="40054"/>
                              <a14:foregroundMark x1="87410" y1="40457" x2="88010" y2="52419"/>
                              <a14:foregroundMark x1="88249" y1="39382" x2="88010" y2="52419"/>
                              <a14:foregroundMark x1="87890" y1="38306" x2="88369" y2="52016"/>
                              <a14:foregroundMark x1="87410" y1="41129" x2="89209" y2="53763"/>
                              <a14:foregroundMark x1="86811" y1="45296" x2="88969" y2="51344"/>
                              <a14:foregroundMark x1="57554" y1="6183" x2="57794" y2="5645"/>
                              <a14:foregroundMark x1="55276" y1="4973" x2="57194" y2="591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1000" y="5383658"/>
                  <a:ext cx="1281266" cy="1143000"/>
                </a:xfrm>
                <a:prstGeom prst="rect">
                  <a:avLst/>
                </a:prstGeom>
              </p:spPr>
            </p:pic>
            <p:pic>
              <p:nvPicPr>
                <p:cNvPr id="84" name="Picture 83">
                  <a:extLst>
                    <a:ext uri="{FF2B5EF4-FFF2-40B4-BE49-F238E27FC236}">
                      <a16:creationId xmlns:a16="http://schemas.microsoft.com/office/drawing/2014/main" id="{16ED881D-FE43-77FC-5AFB-7045F7EDFB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4973" b="91398" l="6835" r="90528">
                              <a14:foregroundMark x1="43165" y1="15457" x2="29017" y2="16532"/>
                              <a14:foregroundMark x1="55635" y1="11962" x2="72782" y2="26075"/>
                              <a14:foregroundMark x1="72782" y1="26075" x2="73501" y2="27016"/>
                              <a14:foregroundMark x1="56595" y1="6989" x2="47602" y2="7392"/>
                              <a14:foregroundMark x1="47602" y1="7392" x2="46523" y2="8065"/>
                              <a14:foregroundMark x1="18825" y1="15054" x2="18705" y2="25672"/>
                              <a14:foregroundMark x1="18705" y1="25672" x2="25180" y2="24194"/>
                              <a14:foregroundMark x1="6954" y1="17204" x2="8273" y2="22715"/>
                              <a14:foregroundMark x1="8273" y1="17473" x2="8273" y2="17473"/>
                              <a14:foregroundMark x1="8273" y1="17204" x2="10192" y2="16801"/>
                              <a14:foregroundMark x1="87410" y1="90995" x2="66547" y2="91532"/>
                              <a14:foregroundMark x1="90168" y1="70968" x2="90647" y2="60618"/>
                              <a14:foregroundMark x1="90647" y1="60618" x2="90168" y2="59409"/>
                              <a14:foregroundMark x1="86451" y1="50269" x2="87890" y2="40188"/>
                              <a14:foregroundMark x1="87890" y1="40188" x2="87890" y2="40054"/>
                              <a14:foregroundMark x1="87410" y1="40457" x2="88010" y2="52419"/>
                              <a14:foregroundMark x1="88249" y1="39382" x2="88010" y2="52419"/>
                              <a14:foregroundMark x1="87890" y1="38306" x2="88369" y2="52016"/>
                              <a14:foregroundMark x1="87410" y1="41129" x2="89209" y2="53763"/>
                              <a14:foregroundMark x1="86811" y1="45296" x2="88969" y2="51344"/>
                              <a14:foregroundMark x1="57554" y1="6183" x2="57794" y2="5645"/>
                              <a14:foregroundMark x1="55276" y1="4973" x2="57194" y2="591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0143" y="4952785"/>
                  <a:ext cx="1281266" cy="1143000"/>
                </a:xfrm>
                <a:prstGeom prst="rect">
                  <a:avLst/>
                </a:prstGeom>
              </p:spPr>
            </p:pic>
            <p:pic>
              <p:nvPicPr>
                <p:cNvPr id="85" name="Picture 84">
                  <a:extLst>
                    <a:ext uri="{FF2B5EF4-FFF2-40B4-BE49-F238E27FC236}">
                      <a16:creationId xmlns:a16="http://schemas.microsoft.com/office/drawing/2014/main" id="{3A8CC8EE-341D-DD1E-D8FA-E6DC1B0C16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4973" b="91398" l="6835" r="90528">
                              <a14:foregroundMark x1="43165" y1="15457" x2="29017" y2="16532"/>
                              <a14:foregroundMark x1="55635" y1="11962" x2="72782" y2="26075"/>
                              <a14:foregroundMark x1="72782" y1="26075" x2="73501" y2="27016"/>
                              <a14:foregroundMark x1="56595" y1="6989" x2="47602" y2="7392"/>
                              <a14:foregroundMark x1="47602" y1="7392" x2="46523" y2="8065"/>
                              <a14:foregroundMark x1="18825" y1="15054" x2="18705" y2="25672"/>
                              <a14:foregroundMark x1="18705" y1="25672" x2="25180" y2="24194"/>
                              <a14:foregroundMark x1="6954" y1="17204" x2="8273" y2="22715"/>
                              <a14:foregroundMark x1="8273" y1="17473" x2="8273" y2="17473"/>
                              <a14:foregroundMark x1="8273" y1="17204" x2="10192" y2="16801"/>
                              <a14:foregroundMark x1="87410" y1="90995" x2="66547" y2="91532"/>
                              <a14:foregroundMark x1="90168" y1="70968" x2="90647" y2="60618"/>
                              <a14:foregroundMark x1="90647" y1="60618" x2="90168" y2="59409"/>
                              <a14:foregroundMark x1="86451" y1="50269" x2="87890" y2="40188"/>
                              <a14:foregroundMark x1="87890" y1="40188" x2="87890" y2="40054"/>
                              <a14:foregroundMark x1="87410" y1="40457" x2="88010" y2="52419"/>
                              <a14:foregroundMark x1="88249" y1="39382" x2="88010" y2="52419"/>
                              <a14:foregroundMark x1="87890" y1="38306" x2="88369" y2="52016"/>
                              <a14:foregroundMark x1="87410" y1="41129" x2="89209" y2="53763"/>
                              <a14:foregroundMark x1="86811" y1="45296" x2="88969" y2="51344"/>
                              <a14:foregroundMark x1="57554" y1="6183" x2="57794" y2="5645"/>
                              <a14:foregroundMark x1="55276" y1="4973" x2="57194" y2="591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2437" y="4521912"/>
                  <a:ext cx="1281266" cy="1143000"/>
                </a:xfrm>
                <a:prstGeom prst="rect">
                  <a:avLst/>
                </a:prstGeom>
              </p:spPr>
            </p:pic>
            <p:pic>
              <p:nvPicPr>
                <p:cNvPr id="86" name="Picture 85">
                  <a:extLst>
                    <a:ext uri="{FF2B5EF4-FFF2-40B4-BE49-F238E27FC236}">
                      <a16:creationId xmlns:a16="http://schemas.microsoft.com/office/drawing/2014/main" id="{E6943B7A-E033-3BB0-E85F-67E25B9E4C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4973" b="91398" l="6835" r="90528">
                              <a14:foregroundMark x1="43165" y1="15457" x2="29017" y2="16532"/>
                              <a14:foregroundMark x1="55635" y1="11962" x2="72782" y2="26075"/>
                              <a14:foregroundMark x1="72782" y1="26075" x2="73501" y2="27016"/>
                              <a14:foregroundMark x1="56595" y1="6989" x2="47602" y2="7392"/>
                              <a14:foregroundMark x1="47602" y1="7392" x2="46523" y2="8065"/>
                              <a14:foregroundMark x1="18825" y1="15054" x2="18705" y2="25672"/>
                              <a14:foregroundMark x1="18705" y1="25672" x2="25180" y2="24194"/>
                              <a14:foregroundMark x1="6954" y1="17204" x2="8273" y2="22715"/>
                              <a14:foregroundMark x1="8273" y1="17473" x2="8273" y2="17473"/>
                              <a14:foregroundMark x1="8273" y1="17204" x2="10192" y2="16801"/>
                              <a14:foregroundMark x1="87410" y1="90995" x2="66547" y2="91532"/>
                              <a14:foregroundMark x1="90168" y1="70968" x2="90647" y2="60618"/>
                              <a14:foregroundMark x1="90647" y1="60618" x2="90168" y2="59409"/>
                              <a14:foregroundMark x1="86451" y1="50269" x2="87890" y2="40188"/>
                              <a14:foregroundMark x1="87890" y1="40188" x2="87890" y2="40054"/>
                              <a14:foregroundMark x1="87410" y1="40457" x2="88010" y2="52419"/>
                              <a14:foregroundMark x1="88249" y1="39382" x2="88010" y2="52419"/>
                              <a14:foregroundMark x1="87890" y1="38306" x2="88369" y2="52016"/>
                              <a14:foregroundMark x1="87410" y1="41129" x2="89209" y2="53763"/>
                              <a14:foregroundMark x1="86811" y1="45296" x2="88969" y2="51344"/>
                              <a14:foregroundMark x1="57554" y1="6183" x2="57794" y2="5645"/>
                              <a14:foregroundMark x1="55276" y1="4973" x2="57194" y2="591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0143" y="4086449"/>
                  <a:ext cx="1281266" cy="1143000"/>
                </a:xfrm>
                <a:prstGeom prst="rect">
                  <a:avLst/>
                </a:prstGeom>
              </p:spPr>
            </p:pic>
            <p:pic>
              <p:nvPicPr>
                <p:cNvPr id="87" name="Picture 86">
                  <a:extLst>
                    <a:ext uri="{FF2B5EF4-FFF2-40B4-BE49-F238E27FC236}">
                      <a16:creationId xmlns:a16="http://schemas.microsoft.com/office/drawing/2014/main" id="{C6642B41-7CB5-0D69-DEAA-5C05B9BE98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4973" b="91398" l="6835" r="90528">
                              <a14:foregroundMark x1="43165" y1="15457" x2="29017" y2="16532"/>
                              <a14:foregroundMark x1="55635" y1="11962" x2="72782" y2="26075"/>
                              <a14:foregroundMark x1="72782" y1="26075" x2="73501" y2="27016"/>
                              <a14:foregroundMark x1="56595" y1="6989" x2="47602" y2="7392"/>
                              <a14:foregroundMark x1="47602" y1="7392" x2="46523" y2="8065"/>
                              <a14:foregroundMark x1="18825" y1="15054" x2="18705" y2="25672"/>
                              <a14:foregroundMark x1="18705" y1="25672" x2="25180" y2="24194"/>
                              <a14:foregroundMark x1="6954" y1="17204" x2="8273" y2="22715"/>
                              <a14:foregroundMark x1="8273" y1="17473" x2="8273" y2="17473"/>
                              <a14:foregroundMark x1="8273" y1="17204" x2="10192" y2="16801"/>
                              <a14:foregroundMark x1="87410" y1="90995" x2="66547" y2="91532"/>
                              <a14:foregroundMark x1="90168" y1="70968" x2="90647" y2="60618"/>
                              <a14:foregroundMark x1="90647" y1="60618" x2="90168" y2="59409"/>
                              <a14:foregroundMark x1="86451" y1="50269" x2="87890" y2="40188"/>
                              <a14:foregroundMark x1="87890" y1="40188" x2="87890" y2="40054"/>
                              <a14:foregroundMark x1="87410" y1="40457" x2="88010" y2="52419"/>
                              <a14:foregroundMark x1="88249" y1="39382" x2="88010" y2="52419"/>
                              <a14:foregroundMark x1="87890" y1="38306" x2="88369" y2="52016"/>
                              <a14:foregroundMark x1="87410" y1="41129" x2="89209" y2="53763"/>
                              <a14:foregroundMark x1="86811" y1="45296" x2="88969" y2="51344"/>
                              <a14:foregroundMark x1="57554" y1="6183" x2="57794" y2="5645"/>
                              <a14:foregroundMark x1="55276" y1="4973" x2="57194" y2="591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4731" y="3645646"/>
                  <a:ext cx="1281266" cy="1143000"/>
                </a:xfrm>
                <a:prstGeom prst="rect">
                  <a:avLst/>
                </a:prstGeom>
              </p:spPr>
            </p:pic>
          </p:grp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8113C1F8-BB33-93D5-54D6-46E1EDEFE6C6}"/>
                  </a:ext>
                </a:extLst>
              </p:cNvPr>
              <p:cNvGrpSpPr/>
              <p:nvPr/>
            </p:nvGrpSpPr>
            <p:grpSpPr>
              <a:xfrm>
                <a:off x="1002660" y="3614591"/>
                <a:ext cx="1297535" cy="2881012"/>
                <a:chOff x="364731" y="3645646"/>
                <a:chExt cx="1297535" cy="2881012"/>
              </a:xfrm>
            </p:grpSpPr>
            <p:pic>
              <p:nvPicPr>
                <p:cNvPr id="78" name="Picture 77">
                  <a:extLst>
                    <a:ext uri="{FF2B5EF4-FFF2-40B4-BE49-F238E27FC236}">
                      <a16:creationId xmlns:a16="http://schemas.microsoft.com/office/drawing/2014/main" id="{2E5A2117-D2FB-D2A9-2F5C-EAD70D89D0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4973" b="91398" l="6835" r="90528">
                              <a14:foregroundMark x1="43165" y1="15457" x2="29017" y2="16532"/>
                              <a14:foregroundMark x1="55635" y1="11962" x2="72782" y2="26075"/>
                              <a14:foregroundMark x1="72782" y1="26075" x2="73501" y2="27016"/>
                              <a14:foregroundMark x1="56595" y1="6989" x2="47602" y2="7392"/>
                              <a14:foregroundMark x1="47602" y1="7392" x2="46523" y2="8065"/>
                              <a14:foregroundMark x1="18825" y1="15054" x2="18705" y2="25672"/>
                              <a14:foregroundMark x1="18705" y1="25672" x2="25180" y2="24194"/>
                              <a14:foregroundMark x1="6954" y1="17204" x2="8273" y2="22715"/>
                              <a14:foregroundMark x1="8273" y1="17473" x2="8273" y2="17473"/>
                              <a14:foregroundMark x1="8273" y1="17204" x2="10192" y2="16801"/>
                              <a14:foregroundMark x1="87410" y1="90995" x2="66547" y2="91532"/>
                              <a14:foregroundMark x1="90168" y1="70968" x2="90647" y2="60618"/>
                              <a14:foregroundMark x1="90647" y1="60618" x2="90168" y2="59409"/>
                              <a14:foregroundMark x1="86451" y1="50269" x2="87890" y2="40188"/>
                              <a14:foregroundMark x1="87890" y1="40188" x2="87890" y2="40054"/>
                              <a14:foregroundMark x1="87410" y1="40457" x2="88010" y2="52419"/>
                              <a14:foregroundMark x1="88249" y1="39382" x2="88010" y2="52419"/>
                              <a14:foregroundMark x1="87890" y1="38306" x2="88369" y2="52016"/>
                              <a14:foregroundMark x1="87410" y1="41129" x2="89209" y2="53763"/>
                              <a14:foregroundMark x1="86811" y1="45296" x2="88969" y2="51344"/>
                              <a14:foregroundMark x1="57554" y1="6183" x2="57794" y2="5645"/>
                              <a14:foregroundMark x1="55276" y1="4973" x2="57194" y2="591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1000" y="5383658"/>
                  <a:ext cx="1281266" cy="1143000"/>
                </a:xfrm>
                <a:prstGeom prst="rect">
                  <a:avLst/>
                </a:prstGeom>
              </p:spPr>
            </p:pic>
            <p:pic>
              <p:nvPicPr>
                <p:cNvPr id="79" name="Picture 78">
                  <a:extLst>
                    <a:ext uri="{FF2B5EF4-FFF2-40B4-BE49-F238E27FC236}">
                      <a16:creationId xmlns:a16="http://schemas.microsoft.com/office/drawing/2014/main" id="{4BE330E7-CDF2-4FEF-9C15-BA21B5D1BB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4973" b="91398" l="6835" r="90528">
                              <a14:foregroundMark x1="43165" y1="15457" x2="29017" y2="16532"/>
                              <a14:foregroundMark x1="55635" y1="11962" x2="72782" y2="26075"/>
                              <a14:foregroundMark x1="72782" y1="26075" x2="73501" y2="27016"/>
                              <a14:foregroundMark x1="56595" y1="6989" x2="47602" y2="7392"/>
                              <a14:foregroundMark x1="47602" y1="7392" x2="46523" y2="8065"/>
                              <a14:foregroundMark x1="18825" y1="15054" x2="18705" y2="25672"/>
                              <a14:foregroundMark x1="18705" y1="25672" x2="25180" y2="24194"/>
                              <a14:foregroundMark x1="6954" y1="17204" x2="8273" y2="22715"/>
                              <a14:foregroundMark x1="8273" y1="17473" x2="8273" y2="17473"/>
                              <a14:foregroundMark x1="8273" y1="17204" x2="10192" y2="16801"/>
                              <a14:foregroundMark x1="87410" y1="90995" x2="66547" y2="91532"/>
                              <a14:foregroundMark x1="90168" y1="70968" x2="90647" y2="60618"/>
                              <a14:foregroundMark x1="90647" y1="60618" x2="90168" y2="59409"/>
                              <a14:foregroundMark x1="86451" y1="50269" x2="87890" y2="40188"/>
                              <a14:foregroundMark x1="87890" y1="40188" x2="87890" y2="40054"/>
                              <a14:foregroundMark x1="87410" y1="40457" x2="88010" y2="52419"/>
                              <a14:foregroundMark x1="88249" y1="39382" x2="88010" y2="52419"/>
                              <a14:foregroundMark x1="87890" y1="38306" x2="88369" y2="52016"/>
                              <a14:foregroundMark x1="87410" y1="41129" x2="89209" y2="53763"/>
                              <a14:foregroundMark x1="86811" y1="45296" x2="88969" y2="51344"/>
                              <a14:foregroundMark x1="57554" y1="6183" x2="57794" y2="5645"/>
                              <a14:foregroundMark x1="55276" y1="4973" x2="57194" y2="591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0143" y="4952785"/>
                  <a:ext cx="1281266" cy="1143000"/>
                </a:xfrm>
                <a:prstGeom prst="rect">
                  <a:avLst/>
                </a:prstGeom>
              </p:spPr>
            </p:pic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4CE0F293-1B9F-FD14-7FFE-B50B53C972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4973" b="91398" l="6835" r="90528">
                              <a14:foregroundMark x1="43165" y1="15457" x2="29017" y2="16532"/>
                              <a14:foregroundMark x1="55635" y1="11962" x2="72782" y2="26075"/>
                              <a14:foregroundMark x1="72782" y1="26075" x2="73501" y2="27016"/>
                              <a14:foregroundMark x1="56595" y1="6989" x2="47602" y2="7392"/>
                              <a14:foregroundMark x1="47602" y1="7392" x2="46523" y2="8065"/>
                              <a14:foregroundMark x1="18825" y1="15054" x2="18705" y2="25672"/>
                              <a14:foregroundMark x1="18705" y1="25672" x2="25180" y2="24194"/>
                              <a14:foregroundMark x1="6954" y1="17204" x2="8273" y2="22715"/>
                              <a14:foregroundMark x1="8273" y1="17473" x2="8273" y2="17473"/>
                              <a14:foregroundMark x1="8273" y1="17204" x2="10192" y2="16801"/>
                              <a14:foregroundMark x1="87410" y1="90995" x2="66547" y2="91532"/>
                              <a14:foregroundMark x1="90168" y1="70968" x2="90647" y2="60618"/>
                              <a14:foregroundMark x1="90647" y1="60618" x2="90168" y2="59409"/>
                              <a14:foregroundMark x1="86451" y1="50269" x2="87890" y2="40188"/>
                              <a14:foregroundMark x1="87890" y1="40188" x2="87890" y2="40054"/>
                              <a14:foregroundMark x1="87410" y1="40457" x2="88010" y2="52419"/>
                              <a14:foregroundMark x1="88249" y1="39382" x2="88010" y2="52419"/>
                              <a14:foregroundMark x1="87890" y1="38306" x2="88369" y2="52016"/>
                              <a14:foregroundMark x1="87410" y1="41129" x2="89209" y2="53763"/>
                              <a14:foregroundMark x1="86811" y1="45296" x2="88969" y2="51344"/>
                              <a14:foregroundMark x1="57554" y1="6183" x2="57794" y2="5645"/>
                              <a14:foregroundMark x1="55276" y1="4973" x2="57194" y2="591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2437" y="4521912"/>
                  <a:ext cx="1281266" cy="1143000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2262FC7A-C51D-010F-8204-C5AE9B1A07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4973" b="91398" l="6835" r="90528">
                              <a14:foregroundMark x1="43165" y1="15457" x2="29017" y2="16532"/>
                              <a14:foregroundMark x1="55635" y1="11962" x2="72782" y2="26075"/>
                              <a14:foregroundMark x1="72782" y1="26075" x2="73501" y2="27016"/>
                              <a14:foregroundMark x1="56595" y1="6989" x2="47602" y2="7392"/>
                              <a14:foregroundMark x1="47602" y1="7392" x2="46523" y2="8065"/>
                              <a14:foregroundMark x1="18825" y1="15054" x2="18705" y2="25672"/>
                              <a14:foregroundMark x1="18705" y1="25672" x2="25180" y2="24194"/>
                              <a14:foregroundMark x1="6954" y1="17204" x2="8273" y2="22715"/>
                              <a14:foregroundMark x1="8273" y1="17473" x2="8273" y2="17473"/>
                              <a14:foregroundMark x1="8273" y1="17204" x2="10192" y2="16801"/>
                              <a14:foregroundMark x1="87410" y1="90995" x2="66547" y2="91532"/>
                              <a14:foregroundMark x1="90168" y1="70968" x2="90647" y2="60618"/>
                              <a14:foregroundMark x1="90647" y1="60618" x2="90168" y2="59409"/>
                              <a14:foregroundMark x1="86451" y1="50269" x2="87890" y2="40188"/>
                              <a14:foregroundMark x1="87890" y1="40188" x2="87890" y2="40054"/>
                              <a14:foregroundMark x1="87410" y1="40457" x2="88010" y2="52419"/>
                              <a14:foregroundMark x1="88249" y1="39382" x2="88010" y2="52419"/>
                              <a14:foregroundMark x1="87890" y1="38306" x2="88369" y2="52016"/>
                              <a14:foregroundMark x1="87410" y1="41129" x2="89209" y2="53763"/>
                              <a14:foregroundMark x1="86811" y1="45296" x2="88969" y2="51344"/>
                              <a14:foregroundMark x1="57554" y1="6183" x2="57794" y2="5645"/>
                              <a14:foregroundMark x1="55276" y1="4973" x2="57194" y2="591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0143" y="4086449"/>
                  <a:ext cx="1281266" cy="1143000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576103B8-EF13-AB9C-5139-2629E6DFF2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4973" b="91398" l="6835" r="90528">
                              <a14:foregroundMark x1="43165" y1="15457" x2="29017" y2="16532"/>
                              <a14:foregroundMark x1="55635" y1="11962" x2="72782" y2="26075"/>
                              <a14:foregroundMark x1="72782" y1="26075" x2="73501" y2="27016"/>
                              <a14:foregroundMark x1="56595" y1="6989" x2="47602" y2="7392"/>
                              <a14:foregroundMark x1="47602" y1="7392" x2="46523" y2="8065"/>
                              <a14:foregroundMark x1="18825" y1="15054" x2="18705" y2="25672"/>
                              <a14:foregroundMark x1="18705" y1="25672" x2="25180" y2="24194"/>
                              <a14:foregroundMark x1="6954" y1="17204" x2="8273" y2="22715"/>
                              <a14:foregroundMark x1="8273" y1="17473" x2="8273" y2="17473"/>
                              <a14:foregroundMark x1="8273" y1="17204" x2="10192" y2="16801"/>
                              <a14:foregroundMark x1="87410" y1="90995" x2="66547" y2="91532"/>
                              <a14:foregroundMark x1="90168" y1="70968" x2="90647" y2="60618"/>
                              <a14:foregroundMark x1="90647" y1="60618" x2="90168" y2="59409"/>
                              <a14:foregroundMark x1="86451" y1="50269" x2="87890" y2="40188"/>
                              <a14:foregroundMark x1="87890" y1="40188" x2="87890" y2="40054"/>
                              <a14:foregroundMark x1="87410" y1="40457" x2="88010" y2="52419"/>
                              <a14:foregroundMark x1="88249" y1="39382" x2="88010" y2="52419"/>
                              <a14:foregroundMark x1="87890" y1="38306" x2="88369" y2="52016"/>
                              <a14:foregroundMark x1="87410" y1="41129" x2="89209" y2="53763"/>
                              <a14:foregroundMark x1="86811" y1="45296" x2="88969" y2="51344"/>
                              <a14:foregroundMark x1="57554" y1="6183" x2="57794" y2="5645"/>
                              <a14:foregroundMark x1="55276" y1="4973" x2="57194" y2="591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4731" y="3645646"/>
                  <a:ext cx="1281266" cy="1143000"/>
                </a:xfrm>
                <a:prstGeom prst="rect">
                  <a:avLst/>
                </a:prstGeom>
              </p:spPr>
            </p:pic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5A476BDC-A954-024B-FB40-2D0A9569A077}"/>
                  </a:ext>
                </a:extLst>
              </p:cNvPr>
              <p:cNvGrpSpPr/>
              <p:nvPr/>
            </p:nvGrpSpPr>
            <p:grpSpPr>
              <a:xfrm>
                <a:off x="528010" y="3747958"/>
                <a:ext cx="1297535" cy="2881012"/>
                <a:chOff x="364731" y="3645646"/>
                <a:chExt cx="1297535" cy="2881012"/>
              </a:xfrm>
            </p:grpSpPr>
            <p:pic>
              <p:nvPicPr>
                <p:cNvPr id="73" name="Picture 72">
                  <a:extLst>
                    <a:ext uri="{FF2B5EF4-FFF2-40B4-BE49-F238E27FC236}">
                      <a16:creationId xmlns:a16="http://schemas.microsoft.com/office/drawing/2014/main" id="{E23BDEB2-BC5C-10B1-3BBA-D0748CD8D9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4973" b="91398" l="6835" r="90528">
                              <a14:foregroundMark x1="43165" y1="15457" x2="29017" y2="16532"/>
                              <a14:foregroundMark x1="55635" y1="11962" x2="72782" y2="26075"/>
                              <a14:foregroundMark x1="72782" y1="26075" x2="73501" y2="27016"/>
                              <a14:foregroundMark x1="56595" y1="6989" x2="47602" y2="7392"/>
                              <a14:foregroundMark x1="47602" y1="7392" x2="46523" y2="8065"/>
                              <a14:foregroundMark x1="18825" y1="15054" x2="18705" y2="25672"/>
                              <a14:foregroundMark x1="18705" y1="25672" x2="25180" y2="24194"/>
                              <a14:foregroundMark x1="6954" y1="17204" x2="8273" y2="22715"/>
                              <a14:foregroundMark x1="8273" y1="17473" x2="8273" y2="17473"/>
                              <a14:foregroundMark x1="8273" y1="17204" x2="10192" y2="16801"/>
                              <a14:foregroundMark x1="87410" y1="90995" x2="66547" y2="91532"/>
                              <a14:foregroundMark x1="90168" y1="70968" x2="90647" y2="60618"/>
                              <a14:foregroundMark x1="90647" y1="60618" x2="90168" y2="59409"/>
                              <a14:foregroundMark x1="86451" y1="50269" x2="87890" y2="40188"/>
                              <a14:foregroundMark x1="87890" y1="40188" x2="87890" y2="40054"/>
                              <a14:foregroundMark x1="87410" y1="40457" x2="88010" y2="52419"/>
                              <a14:foregroundMark x1="88249" y1="39382" x2="88010" y2="52419"/>
                              <a14:foregroundMark x1="87890" y1="38306" x2="88369" y2="52016"/>
                              <a14:foregroundMark x1="87410" y1="41129" x2="89209" y2="53763"/>
                              <a14:foregroundMark x1="86811" y1="45296" x2="88969" y2="51344"/>
                              <a14:foregroundMark x1="57554" y1="6183" x2="57794" y2="5645"/>
                              <a14:foregroundMark x1="55276" y1="4973" x2="57194" y2="591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1000" y="5383658"/>
                  <a:ext cx="1281266" cy="1143000"/>
                </a:xfrm>
                <a:prstGeom prst="rect">
                  <a:avLst/>
                </a:prstGeom>
              </p:spPr>
            </p:pic>
            <p:pic>
              <p:nvPicPr>
                <p:cNvPr id="74" name="Picture 73">
                  <a:extLst>
                    <a:ext uri="{FF2B5EF4-FFF2-40B4-BE49-F238E27FC236}">
                      <a16:creationId xmlns:a16="http://schemas.microsoft.com/office/drawing/2014/main" id="{EF833AC5-7386-184C-2878-CA4B60EC17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4973" b="91398" l="6835" r="90528">
                              <a14:foregroundMark x1="43165" y1="15457" x2="29017" y2="16532"/>
                              <a14:foregroundMark x1="55635" y1="11962" x2="72782" y2="26075"/>
                              <a14:foregroundMark x1="72782" y1="26075" x2="73501" y2="27016"/>
                              <a14:foregroundMark x1="56595" y1="6989" x2="47602" y2="7392"/>
                              <a14:foregroundMark x1="47602" y1="7392" x2="46523" y2="8065"/>
                              <a14:foregroundMark x1="18825" y1="15054" x2="18705" y2="25672"/>
                              <a14:foregroundMark x1="18705" y1="25672" x2="25180" y2="24194"/>
                              <a14:foregroundMark x1="6954" y1="17204" x2="8273" y2="22715"/>
                              <a14:foregroundMark x1="8273" y1="17473" x2="8273" y2="17473"/>
                              <a14:foregroundMark x1="8273" y1="17204" x2="10192" y2="16801"/>
                              <a14:foregroundMark x1="87410" y1="90995" x2="66547" y2="91532"/>
                              <a14:foregroundMark x1="90168" y1="70968" x2="90647" y2="60618"/>
                              <a14:foregroundMark x1="90647" y1="60618" x2="90168" y2="59409"/>
                              <a14:foregroundMark x1="86451" y1="50269" x2="87890" y2="40188"/>
                              <a14:foregroundMark x1="87890" y1="40188" x2="87890" y2="40054"/>
                              <a14:foregroundMark x1="87410" y1="40457" x2="88010" y2="52419"/>
                              <a14:foregroundMark x1="88249" y1="39382" x2="88010" y2="52419"/>
                              <a14:foregroundMark x1="87890" y1="38306" x2="88369" y2="52016"/>
                              <a14:foregroundMark x1="87410" y1="41129" x2="89209" y2="53763"/>
                              <a14:foregroundMark x1="86811" y1="45296" x2="88969" y2="51344"/>
                              <a14:foregroundMark x1="57554" y1="6183" x2="57794" y2="5645"/>
                              <a14:foregroundMark x1="55276" y1="4973" x2="57194" y2="591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0143" y="4952785"/>
                  <a:ext cx="1281266" cy="1143000"/>
                </a:xfrm>
                <a:prstGeom prst="rect">
                  <a:avLst/>
                </a:prstGeom>
              </p:spPr>
            </p:pic>
            <p:pic>
              <p:nvPicPr>
                <p:cNvPr id="75" name="Picture 74">
                  <a:extLst>
                    <a:ext uri="{FF2B5EF4-FFF2-40B4-BE49-F238E27FC236}">
                      <a16:creationId xmlns:a16="http://schemas.microsoft.com/office/drawing/2014/main" id="{2D090A5D-FAB6-35EA-0B63-E2E93AA74E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4973" b="91398" l="6835" r="90528">
                              <a14:foregroundMark x1="43165" y1="15457" x2="29017" y2="16532"/>
                              <a14:foregroundMark x1="55635" y1="11962" x2="72782" y2="26075"/>
                              <a14:foregroundMark x1="72782" y1="26075" x2="73501" y2="27016"/>
                              <a14:foregroundMark x1="56595" y1="6989" x2="47602" y2="7392"/>
                              <a14:foregroundMark x1="47602" y1="7392" x2="46523" y2="8065"/>
                              <a14:foregroundMark x1="18825" y1="15054" x2="18705" y2="25672"/>
                              <a14:foregroundMark x1="18705" y1="25672" x2="25180" y2="24194"/>
                              <a14:foregroundMark x1="6954" y1="17204" x2="8273" y2="22715"/>
                              <a14:foregroundMark x1="8273" y1="17473" x2="8273" y2="17473"/>
                              <a14:foregroundMark x1="8273" y1="17204" x2="10192" y2="16801"/>
                              <a14:foregroundMark x1="87410" y1="90995" x2="66547" y2="91532"/>
                              <a14:foregroundMark x1="90168" y1="70968" x2="90647" y2="60618"/>
                              <a14:foregroundMark x1="90647" y1="60618" x2="90168" y2="59409"/>
                              <a14:foregroundMark x1="86451" y1="50269" x2="87890" y2="40188"/>
                              <a14:foregroundMark x1="87890" y1="40188" x2="87890" y2="40054"/>
                              <a14:foregroundMark x1="87410" y1="40457" x2="88010" y2="52419"/>
                              <a14:foregroundMark x1="88249" y1="39382" x2="88010" y2="52419"/>
                              <a14:foregroundMark x1="87890" y1="38306" x2="88369" y2="52016"/>
                              <a14:foregroundMark x1="87410" y1="41129" x2="89209" y2="53763"/>
                              <a14:foregroundMark x1="86811" y1="45296" x2="88969" y2="51344"/>
                              <a14:foregroundMark x1="57554" y1="6183" x2="57794" y2="5645"/>
                              <a14:foregroundMark x1="55276" y1="4973" x2="57194" y2="591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2437" y="4521912"/>
                  <a:ext cx="1281266" cy="1143000"/>
                </a:xfrm>
                <a:prstGeom prst="rect">
                  <a:avLst/>
                </a:prstGeom>
              </p:spPr>
            </p:pic>
            <p:pic>
              <p:nvPicPr>
                <p:cNvPr id="76" name="Picture 75">
                  <a:extLst>
                    <a:ext uri="{FF2B5EF4-FFF2-40B4-BE49-F238E27FC236}">
                      <a16:creationId xmlns:a16="http://schemas.microsoft.com/office/drawing/2014/main" id="{4D12A8AA-13BA-0CBC-F4D6-FAE7D67A8D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4973" b="91398" l="6835" r="90528">
                              <a14:foregroundMark x1="43165" y1="15457" x2="29017" y2="16532"/>
                              <a14:foregroundMark x1="55635" y1="11962" x2="72782" y2="26075"/>
                              <a14:foregroundMark x1="72782" y1="26075" x2="73501" y2="27016"/>
                              <a14:foregroundMark x1="56595" y1="6989" x2="47602" y2="7392"/>
                              <a14:foregroundMark x1="47602" y1="7392" x2="46523" y2="8065"/>
                              <a14:foregroundMark x1="18825" y1="15054" x2="18705" y2="25672"/>
                              <a14:foregroundMark x1="18705" y1="25672" x2="25180" y2="24194"/>
                              <a14:foregroundMark x1="6954" y1="17204" x2="8273" y2="22715"/>
                              <a14:foregroundMark x1="8273" y1="17473" x2="8273" y2="17473"/>
                              <a14:foregroundMark x1="8273" y1="17204" x2="10192" y2="16801"/>
                              <a14:foregroundMark x1="87410" y1="90995" x2="66547" y2="91532"/>
                              <a14:foregroundMark x1="90168" y1="70968" x2="90647" y2="60618"/>
                              <a14:foregroundMark x1="90647" y1="60618" x2="90168" y2="59409"/>
                              <a14:foregroundMark x1="86451" y1="50269" x2="87890" y2="40188"/>
                              <a14:foregroundMark x1="87890" y1="40188" x2="87890" y2="40054"/>
                              <a14:foregroundMark x1="87410" y1="40457" x2="88010" y2="52419"/>
                              <a14:foregroundMark x1="88249" y1="39382" x2="88010" y2="52419"/>
                              <a14:foregroundMark x1="87890" y1="38306" x2="88369" y2="52016"/>
                              <a14:foregroundMark x1="87410" y1="41129" x2="89209" y2="53763"/>
                              <a14:foregroundMark x1="86811" y1="45296" x2="88969" y2="51344"/>
                              <a14:foregroundMark x1="57554" y1="6183" x2="57794" y2="5645"/>
                              <a14:foregroundMark x1="55276" y1="4973" x2="57194" y2="591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0143" y="4086449"/>
                  <a:ext cx="1281266" cy="1143000"/>
                </a:xfrm>
                <a:prstGeom prst="rect">
                  <a:avLst/>
                </a:prstGeom>
              </p:spPr>
            </p:pic>
            <p:pic>
              <p:nvPicPr>
                <p:cNvPr id="77" name="Picture 76">
                  <a:extLst>
                    <a:ext uri="{FF2B5EF4-FFF2-40B4-BE49-F238E27FC236}">
                      <a16:creationId xmlns:a16="http://schemas.microsoft.com/office/drawing/2014/main" id="{2A7E1673-DD6E-A252-6A00-332DB06E46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20">
                          <a14:imgEffect>
                            <a14:backgroundRemoval t="4973" b="91398" l="6835" r="90528">
                              <a14:foregroundMark x1="43165" y1="15457" x2="29017" y2="16532"/>
                              <a14:foregroundMark x1="55635" y1="11962" x2="72782" y2="26075"/>
                              <a14:foregroundMark x1="72782" y1="26075" x2="73501" y2="27016"/>
                              <a14:foregroundMark x1="56595" y1="6989" x2="47602" y2="7392"/>
                              <a14:foregroundMark x1="47602" y1="7392" x2="46523" y2="8065"/>
                              <a14:foregroundMark x1="18825" y1="15054" x2="18705" y2="25672"/>
                              <a14:foregroundMark x1="18705" y1="25672" x2="25180" y2="24194"/>
                              <a14:foregroundMark x1="6954" y1="17204" x2="8273" y2="22715"/>
                              <a14:foregroundMark x1="8273" y1="17473" x2="8273" y2="17473"/>
                              <a14:foregroundMark x1="8273" y1="17204" x2="10192" y2="16801"/>
                              <a14:foregroundMark x1="87410" y1="90995" x2="66547" y2="91532"/>
                              <a14:foregroundMark x1="90168" y1="70968" x2="90647" y2="60618"/>
                              <a14:foregroundMark x1="90647" y1="60618" x2="90168" y2="59409"/>
                              <a14:foregroundMark x1="86451" y1="50269" x2="87890" y2="40188"/>
                              <a14:foregroundMark x1="87890" y1="40188" x2="87890" y2="40054"/>
                              <a14:foregroundMark x1="87410" y1="40457" x2="88010" y2="52419"/>
                              <a14:foregroundMark x1="88249" y1="39382" x2="88010" y2="52419"/>
                              <a14:foregroundMark x1="87890" y1="38306" x2="88369" y2="52016"/>
                              <a14:foregroundMark x1="87410" y1="41129" x2="89209" y2="53763"/>
                              <a14:foregroundMark x1="86811" y1="45296" x2="88969" y2="51344"/>
                              <a14:foregroundMark x1="57554" y1="6183" x2="57794" y2="5645"/>
                              <a14:foregroundMark x1="55276" y1="4973" x2="57194" y2="591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4731" y="3645646"/>
                  <a:ext cx="1281266" cy="1143000"/>
                </a:xfrm>
                <a:prstGeom prst="rect">
                  <a:avLst/>
                </a:prstGeom>
              </p:spPr>
            </p:pic>
          </p:grpSp>
        </p:grpSp>
      </p:grp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B068A794-6ED6-294B-CA05-31B08808EFE8}"/>
              </a:ext>
            </a:extLst>
          </p:cNvPr>
          <p:cNvCxnSpPr/>
          <p:nvPr/>
        </p:nvCxnSpPr>
        <p:spPr>
          <a:xfrm>
            <a:off x="3510024" y="3532437"/>
            <a:ext cx="833376" cy="0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3671C674-899B-C3BD-5201-6D9AA900F503}"/>
              </a:ext>
            </a:extLst>
          </p:cNvPr>
          <p:cNvCxnSpPr/>
          <p:nvPr/>
        </p:nvCxnSpPr>
        <p:spPr>
          <a:xfrm>
            <a:off x="3487230" y="3733800"/>
            <a:ext cx="833376" cy="0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7270BFB3-B983-64F7-D39D-CFEC44D5487D}"/>
              </a:ext>
            </a:extLst>
          </p:cNvPr>
          <p:cNvCxnSpPr>
            <a:cxnSpLocks/>
          </p:cNvCxnSpPr>
          <p:nvPr/>
        </p:nvCxnSpPr>
        <p:spPr>
          <a:xfrm flipH="1">
            <a:off x="3746537" y="3314700"/>
            <a:ext cx="378906" cy="609600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295400" y="20782"/>
            <a:ext cx="7627291" cy="144655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3200" b="1" i="1" u="sng" dirty="0">
                <a:solidFill>
                  <a:srgbClr val="FF0000"/>
                </a:solidFill>
                <a:latin typeface="Optima"/>
              </a:rPr>
              <a:t>R </a:t>
            </a:r>
            <a:r>
              <a:rPr lang="en-US" sz="3200" b="1" i="1" u="sng" dirty="0">
                <a:solidFill>
                  <a:srgbClr val="C00000"/>
                </a:solidFill>
                <a:latin typeface="Optima"/>
              </a:rPr>
              <a:t>E</a:t>
            </a:r>
            <a:r>
              <a:rPr lang="en-US" sz="3200" b="1" i="1" u="sng" baseline="30000" dirty="0">
                <a:solidFill>
                  <a:srgbClr val="009796"/>
                </a:solidFill>
                <a:latin typeface="Optima"/>
              </a:rPr>
              <a:t>3</a:t>
            </a:r>
            <a:r>
              <a:rPr lang="en-US" sz="3200" b="1" i="1" u="sng" dirty="0">
                <a:solidFill>
                  <a:srgbClr val="009796"/>
                </a:solidFill>
                <a:latin typeface="Optima"/>
              </a:rPr>
              <a:t>MMUNE</a:t>
            </a:r>
            <a:r>
              <a:rPr lang="en-US" sz="3200" b="1" i="1" baseline="30000" dirty="0">
                <a:solidFill>
                  <a:srgbClr val="009796"/>
                </a:solidFill>
                <a:latin typeface="Optima"/>
              </a:rPr>
              <a:t>.</a:t>
            </a:r>
            <a:r>
              <a:rPr lang="en-US" sz="3200" b="1" i="1" dirty="0">
                <a:solidFill>
                  <a:srgbClr val="009796"/>
                </a:solidFill>
                <a:latin typeface="Optima"/>
              </a:rPr>
              <a:t>  </a:t>
            </a:r>
            <a:endParaRPr lang="en-US" sz="3200" b="1" i="1" u="sng" dirty="0">
              <a:latin typeface="Optima"/>
            </a:endParaRPr>
          </a:p>
          <a:p>
            <a:pPr algn="ctr"/>
            <a:r>
              <a:rPr lang="en-US" sz="2800" b="1" i="1" u="sng" dirty="0">
                <a:latin typeface="Optima"/>
              </a:rPr>
              <a:t>Doubling time~ 4 hours, Cells produced are More Effective.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655044-1C2D-1666-1E2E-39358EF1BC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63"/>
          <a:stretch/>
        </p:blipFill>
        <p:spPr>
          <a:xfrm>
            <a:off x="616891" y="1600200"/>
            <a:ext cx="8305800" cy="47139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21FB0F-79AA-1107-3B31-129ACF8CB82C}"/>
              </a:ext>
            </a:extLst>
          </p:cNvPr>
          <p:cNvSpPr txBox="1"/>
          <p:nvPr/>
        </p:nvSpPr>
        <p:spPr>
          <a:xfrm>
            <a:off x="616891" y="1600200"/>
            <a:ext cx="8229600" cy="762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1A6115-2AD9-C947-6212-E3E1CD28881F}"/>
              </a:ext>
            </a:extLst>
          </p:cNvPr>
          <p:cNvSpPr txBox="1"/>
          <p:nvPr/>
        </p:nvSpPr>
        <p:spPr>
          <a:xfrm>
            <a:off x="533400" y="1750367"/>
            <a:ext cx="8700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omic Sans MS" panose="030F0902030302020204" pitchFamily="66" charset="0"/>
              </a:rPr>
              <a:t>Recapitulates the Physiological Environment</a:t>
            </a:r>
          </a:p>
        </p:txBody>
      </p:sp>
    </p:spTree>
    <p:extLst>
      <p:ext uri="{BB962C8B-B14F-4D97-AF65-F5344CB8AC3E}">
        <p14:creationId xmlns:p14="http://schemas.microsoft.com/office/powerpoint/2010/main" val="817394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05585F0-AF11-5ECF-30BA-0B98C5777F88}"/>
              </a:ext>
            </a:extLst>
          </p:cNvPr>
          <p:cNvSpPr txBox="1"/>
          <p:nvPr/>
        </p:nvSpPr>
        <p:spPr>
          <a:xfrm>
            <a:off x="1371600" y="-810215"/>
            <a:ext cx="64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BILL,this</a:t>
            </a:r>
            <a:r>
              <a:rPr lang="en-US" dirty="0"/>
              <a:t> is for questions (will not be shown).  Also needs a bit of fixing.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296EA2-8556-C9D4-D347-C1DFEAFF1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709530"/>
            <a:ext cx="7677639" cy="4419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C32F133-8C2A-98FB-553B-24C302D3BCEA}"/>
              </a:ext>
            </a:extLst>
          </p:cNvPr>
          <p:cNvSpPr/>
          <p:nvPr/>
        </p:nvSpPr>
        <p:spPr>
          <a:xfrm>
            <a:off x="685800" y="1676400"/>
            <a:ext cx="7696200" cy="44958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091870-FC58-DF27-D4A9-6159491FFC12}"/>
              </a:ext>
            </a:extLst>
          </p:cNvPr>
          <p:cNvCxnSpPr>
            <a:cxnSpLocks/>
          </p:cNvCxnSpPr>
          <p:nvPr/>
        </p:nvCxnSpPr>
        <p:spPr>
          <a:xfrm>
            <a:off x="1219200" y="3810000"/>
            <a:ext cx="6477000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hape 1502">
            <a:extLst>
              <a:ext uri="{FF2B5EF4-FFF2-40B4-BE49-F238E27FC236}">
                <a16:creationId xmlns:a16="http://schemas.microsoft.com/office/drawing/2014/main" id="{40C387E0-4FD8-D30B-6318-2C80BC90FBFD}"/>
              </a:ext>
            </a:extLst>
          </p:cNvPr>
          <p:cNvSpPr txBox="1"/>
          <p:nvPr/>
        </p:nvSpPr>
        <p:spPr>
          <a:xfrm>
            <a:off x="1257300" y="255651"/>
            <a:ext cx="7391400" cy="83506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t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</a:pPr>
            <a:r>
              <a:rPr lang="en-US" b="1" i="1" u="sng" dirty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</a:rPr>
              <a:t>R </a:t>
            </a:r>
            <a:r>
              <a:rPr lang="en-US" b="1" i="1" u="sng" dirty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E</a:t>
            </a:r>
            <a:r>
              <a:rPr lang="en-US" b="1" i="1" u="sng" baseline="30000" dirty="0">
                <a:solidFill>
                  <a:srgbClr val="009796"/>
                </a:solidFill>
                <a:latin typeface="Avenir Next" charset="0"/>
                <a:ea typeface="Avenir Next" charset="0"/>
                <a:cs typeface="Avenir Next" charset="0"/>
              </a:rPr>
              <a:t>3</a:t>
            </a:r>
            <a:r>
              <a:rPr lang="en-US" b="1" i="1" u="sng" dirty="0">
                <a:solidFill>
                  <a:srgbClr val="009796"/>
                </a:solidFill>
                <a:latin typeface="Avenir Next" charset="0"/>
                <a:ea typeface="Avenir Next" charset="0"/>
                <a:cs typeface="Avenir Next" charset="0"/>
              </a:rPr>
              <a:t>MMUNE</a:t>
            </a:r>
            <a:r>
              <a:rPr lang="en-US" b="1" i="1" baseline="30000" dirty="0">
                <a:solidFill>
                  <a:srgbClr val="009796"/>
                </a:solidFill>
                <a:latin typeface="Avenir Next" charset="0"/>
                <a:ea typeface="Avenir Next" charset="0"/>
                <a:cs typeface="Avenir Next" charset="0"/>
              </a:rPr>
              <a:t>.</a:t>
            </a:r>
            <a:r>
              <a:rPr lang="en-US" b="1" i="1" dirty="0">
                <a:solidFill>
                  <a:srgbClr val="009796"/>
                </a:solidFill>
                <a:latin typeface="Avenir Next" charset="0"/>
                <a:ea typeface="Avenir Next" charset="0"/>
                <a:cs typeface="Avenir Next" charset="0"/>
              </a:rPr>
              <a:t>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</a:pPr>
            <a:r>
              <a:rPr lang="en-US" sz="2000" b="1" i="1" dirty="0">
                <a:solidFill>
                  <a:srgbClr val="009796"/>
                </a:solidFill>
                <a:latin typeface="Avenir Next" charset="0"/>
              </a:rPr>
              <a:t>“Under The Hood”:  A validated-sequential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</a:pPr>
            <a:r>
              <a:rPr lang="en-US" sz="2000" b="1" i="1" dirty="0">
                <a:solidFill>
                  <a:srgbClr val="009796"/>
                </a:solidFill>
                <a:latin typeface="Avenir Next" charset="0"/>
              </a:rPr>
              <a:t>Fabrication process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</a:pPr>
            <a:endParaRPr lang="en-US" sz="2000" dirty="0">
              <a:solidFill>
                <a:srgbClr val="009796"/>
              </a:solidFill>
              <a:latin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br>
              <a:rPr lang="en-US" b="1" i="0" u="none" strike="noStrike" cap="none" dirty="0">
                <a:solidFill>
                  <a:schemeClr val="dk1"/>
                </a:solidFill>
                <a:latin typeface="Arial"/>
              </a:rPr>
            </a:br>
            <a:r>
              <a:rPr lang="en-US" b="1" i="0" u="none" strike="noStrike" cap="none" dirty="0">
                <a:solidFill>
                  <a:schemeClr val="dk1"/>
                </a:solidFill>
                <a:latin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82275586"/>
      </p:ext>
    </p:extLst>
  </p:cSld>
  <p:clrMapOvr>
    <a:masterClrMapping/>
  </p:clrMapOvr>
</p:sld>
</file>

<file path=ppt/theme/theme1.xml><?xml version="1.0" encoding="utf-8"?>
<a:theme xmlns:a="http://schemas.openxmlformats.org/drawingml/2006/main" name="1_The MXL consortium presentation template-1">
  <a:themeElements>
    <a:clrScheme name="The MXL consortium presentation template-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he MXL consortium presentation template-1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>
          <a:solidFill>
            <a:schemeClr val="phClr">
              <a:shade val="95000"/>
              <a:satMod val="104999"/>
            </a:schemeClr>
          </a:solidFill>
          <a:prstDash val="solid"/>
        </a:ln>
        <a:ln w="25400" cap="flat">
          <a:solidFill>
            <a:schemeClr val="phClr"/>
          </a:solidFill>
          <a:prstDash val="solid"/>
        </a:ln>
        <a:ln w="38100" cap="flat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e MXL consortium presentation template-1">
  <a:themeElements>
    <a:clrScheme name="The MXL consortium presentation template-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he MXL consortium presentation template-1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>
          <a:solidFill>
            <a:schemeClr val="phClr">
              <a:shade val="95000"/>
              <a:satMod val="104999"/>
            </a:schemeClr>
          </a:solidFill>
          <a:prstDash val="solid"/>
        </a:ln>
        <a:ln w="25400" cap="flat">
          <a:solidFill>
            <a:schemeClr val="phClr"/>
          </a:solidFill>
          <a:prstDash val="solid"/>
        </a:ln>
        <a:ln w="38100" cap="flat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92964</TotalTime>
  <Words>1590</Words>
  <Application>Microsoft Office PowerPoint</Application>
  <PresentationFormat>On-screen Show (4:3)</PresentationFormat>
  <Paragraphs>127</Paragraphs>
  <Slides>17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Al Bayan Plain</vt:lpstr>
      <vt:lpstr>Arial</vt:lpstr>
      <vt:lpstr>Avenir Book</vt:lpstr>
      <vt:lpstr>Avenir Next</vt:lpstr>
      <vt:lpstr>Century Gothic</vt:lpstr>
      <vt:lpstr>Chalkboard</vt:lpstr>
      <vt:lpstr>Comic Sans MS</vt:lpstr>
      <vt:lpstr>Franklin ITC</vt:lpstr>
      <vt:lpstr>Garamond</vt:lpstr>
      <vt:lpstr>Optima</vt:lpstr>
      <vt:lpstr>Roboto</vt:lpstr>
      <vt:lpstr>Tahoma</vt:lpstr>
      <vt:lpstr>Times</vt:lpstr>
      <vt:lpstr>Times New Roman</vt:lpstr>
      <vt:lpstr>1_The MXL consortium presentation template-1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 E3MMUNE Technology is the product of  years of R&amp;D, 2 patents and 6 peer-reviewed publications </vt:lpstr>
      <vt:lpstr>PowerPoint Presentation</vt:lpstr>
      <vt:lpstr>PowerPoint Presentation</vt:lpstr>
      <vt:lpstr> Parallel devices enable expansion of T cells with different antigen-specificities. The T cell equivalent of combination drug therapy </vt:lpstr>
      <vt:lpstr>PowerPoint Presentation</vt:lpstr>
      <vt:lpstr>1) All components have been tested separately (some in combination).  NOT the entire, integrated system.  2) Efficacy and expansion rates of T cells exceeds other ex vivo cell therapies.   3) T cells amplified using components have eradicated melanoma solid tumors in mice.   4) Shown to rapidly expand human T cells to combat the Epstein–Barr virus.   5). Background patents are issued. Device patent is pending.    Investment funds are to:    Expedite device integration and validation. Optimize key parameters   Work with clinical collaborators in mouse and human studies.    An anticipated funding rate of $500K/year for two years is needed to prepare the  RE3MMUNE platform for human clinical trials. This funding rate includes research,  research overhead, administrative and legal expenses.  </vt:lpstr>
    </vt:vector>
  </TitlesOfParts>
  <Company>zoho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Tarek Fahmy</dc:creator>
  <cp:lastModifiedBy>Beecham, Jennifer</cp:lastModifiedBy>
  <cp:revision>82</cp:revision>
  <dcterms:created xsi:type="dcterms:W3CDTF">2018-03-27T00:53:15Z</dcterms:created>
  <dcterms:modified xsi:type="dcterms:W3CDTF">2022-12-07T15:47:48Z</dcterms:modified>
</cp:coreProperties>
</file>