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3"/>
  </p:notesMasterIdLst>
  <p:sldIdLst>
    <p:sldId id="256" r:id="rId2"/>
    <p:sldId id="475" r:id="rId3"/>
    <p:sldId id="548" r:id="rId4"/>
    <p:sldId id="544" r:id="rId5"/>
    <p:sldId id="281" r:id="rId6"/>
    <p:sldId id="541" r:id="rId7"/>
    <p:sldId id="550" r:id="rId8"/>
    <p:sldId id="267" r:id="rId9"/>
    <p:sldId id="542" r:id="rId10"/>
    <p:sldId id="425" r:id="rId11"/>
    <p:sldId id="551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533"/>
    <p:restoredTop sz="89939"/>
  </p:normalViewPr>
  <p:slideViewPr>
    <p:cSldViewPr snapToGrid="0">
      <p:cViewPr varScale="1">
        <p:scale>
          <a:sx n="62" d="100"/>
          <a:sy n="62" d="100"/>
        </p:scale>
        <p:origin x="1140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0BBCFB-ACC3-1A4F-BFB2-B1440D1A9442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D88CE1-28E7-2940-B34E-ABAF90378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0942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SSc</a:t>
            </a:r>
            <a:r>
              <a:rPr lang="en-US" dirty="0"/>
              <a:t> is an autoimmune disease that causes fibrosis of the skin and internal organs, resulting in high morbidity and mortality. </a:t>
            </a:r>
          </a:p>
          <a:p>
            <a:r>
              <a:rPr lang="en-US" dirty="0"/>
              <a:t>Its natural history involves 3 phases, initially inflammation with edema followed by fibrosis and eventual atrophy. Most patients present during the fibrotic phase which has limited therapeutic options.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905C74-F781-9545-9B3B-4527B0A9799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6327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We believe we have elucidated the mechanism of fibrosis in scleroderma and graft-vs-host disease.</a:t>
            </a:r>
          </a:p>
          <a:p>
            <a:pPr marL="0" indent="0">
              <a:buNone/>
            </a:pPr>
            <a:r>
              <a:rPr lang="en-US" dirty="0"/>
              <a:t>This is driven by a protein to which one can make a therapeutic antibody.</a:t>
            </a:r>
          </a:p>
          <a:p>
            <a:pPr marL="0" indent="0">
              <a:buNone/>
            </a:pPr>
            <a:r>
              <a:rPr lang="en-US" dirty="0"/>
              <a:t>Development of a neutralizing human antibody against this target is the next step before commercialization.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AC8E2F-4CC4-C94F-8DC8-AE529F66859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0438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Octet Bio-Layer Interferometry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D88CE1-28E7-2940-B34E-ABAF90378C7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3761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Octet Bio-Layer Interferometry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D88CE1-28E7-2940-B34E-ABAF90378C7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7992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Chronic </a:t>
            </a:r>
            <a:r>
              <a:rPr lang="en-US" b="1" dirty="0"/>
              <a:t>graft-vs-host disease (GvHD) </a:t>
            </a:r>
            <a:r>
              <a:rPr lang="en-US" dirty="0"/>
              <a:t>and </a:t>
            </a:r>
            <a:r>
              <a:rPr lang="en-US" b="1" dirty="0"/>
              <a:t>idiopathic pulmonary fibrosis (IPF) </a:t>
            </a:r>
            <a:r>
              <a:rPr lang="en-US" dirty="0"/>
              <a:t>are equally devastating and treatment merely slows disease progression.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1B93F6-10B8-F142-9965-F0274B522B7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6765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Optimize hybridoma production efficiency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D88CE1-28E7-2940-B34E-ABAF90378C7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0584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AP-1B</a:t>
            </a:r>
            <a:r>
              <a:rPr lang="en-US" baseline="0" dirty="0"/>
              <a:t> and AP-2 = </a:t>
            </a:r>
            <a:r>
              <a:rPr lang="en-US" baseline="0" dirty="0" err="1"/>
              <a:t>clathrin</a:t>
            </a:r>
            <a:r>
              <a:rPr lang="en-US" baseline="0" dirty="0"/>
              <a:t> adaptor proteins for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basolateral delivery and endocytic sorting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Where is ADAM17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/ TACE cleavage site?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NHP: 3 kg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Mini pig: 20 kg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% homology to human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US" sz="1200" u="sng" dirty="0">
                <a:latin typeface="Arial" panose="020B0604020202020204" pitchFamily="34" charset="0"/>
                <a:cs typeface="Arial" panose="020B0604020202020204" pitchFamily="34" charset="0"/>
              </a:rPr>
              <a:t>immunogen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1200" u="sng" dirty="0">
                <a:latin typeface="Arial" panose="020B0604020202020204" pitchFamily="34" charset="0"/>
                <a:cs typeface="Arial" panose="020B0604020202020204" pitchFamily="34" charset="0"/>
              </a:rPr>
              <a:t>total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Pig		98			90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Monkey	96			97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Dog		91			90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Rabbit	96			88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Rat		87			83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Mouse	85			84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AC8E2F-4CC4-C94F-8DC8-AE529F66859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8101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10E37-CB9D-B343-A1DF-27E04CAEC974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234A5-33AE-8048-B630-0C2F7A1E9D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2181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10E37-CB9D-B343-A1DF-27E04CAEC974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234A5-33AE-8048-B630-0C2F7A1E9D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6088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10E37-CB9D-B343-A1DF-27E04CAEC974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234A5-33AE-8048-B630-0C2F7A1E9D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9909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10E37-CB9D-B343-A1DF-27E04CAEC974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234A5-33AE-8048-B630-0C2F7A1E9D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4568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10E37-CB9D-B343-A1DF-27E04CAEC974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234A5-33AE-8048-B630-0C2F7A1E9D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344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10E37-CB9D-B343-A1DF-27E04CAEC974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234A5-33AE-8048-B630-0C2F7A1E9D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3903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10E37-CB9D-B343-A1DF-27E04CAEC974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234A5-33AE-8048-B630-0C2F7A1E9D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5930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10E37-CB9D-B343-A1DF-27E04CAEC974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234A5-33AE-8048-B630-0C2F7A1E9D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6782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10E37-CB9D-B343-A1DF-27E04CAEC974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234A5-33AE-8048-B630-0C2F7A1E9D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456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10E37-CB9D-B343-A1DF-27E04CAEC974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234A5-33AE-8048-B630-0C2F7A1E9D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7187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10E37-CB9D-B343-A1DF-27E04CAEC974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234A5-33AE-8048-B630-0C2F7A1E9D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0987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E10E37-CB9D-B343-A1DF-27E04CAEC974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6234A5-33AE-8048-B630-0C2F7A1E9D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021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.jpe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eg"/><Relationship Id="rId7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4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D5D9AA-9DC2-19CC-B49F-DA0CEFEAC5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1871" y="827767"/>
            <a:ext cx="7500257" cy="1452563"/>
          </a:xfrm>
        </p:spPr>
        <p:txBody>
          <a:bodyPr>
            <a:normAutofit fontScale="90000"/>
          </a:bodyPr>
          <a:lstStyle/>
          <a:p>
            <a:r>
              <a:rPr lang="en-US" sz="4400" dirty="0"/>
              <a:t>Epiregulin Inhibition to Treat Scleroderma Skin and Lung Fibrosis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F3DB16-D2D4-F470-AB8D-A14F690AF5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626698"/>
            <a:ext cx="6858000" cy="544615"/>
          </a:xfrm>
        </p:spPr>
        <p:txBody>
          <a:bodyPr/>
          <a:lstStyle/>
          <a:p>
            <a:r>
              <a:rPr lang="en-US" dirty="0"/>
              <a:t>Ian Odell, MD, PhD &amp; Richard Flavell, PhD, FRS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A58455-7C6A-7CF3-DA6E-1AEF68A207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07866" y="3808027"/>
            <a:ext cx="3681946" cy="2563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11EC2118-DF4D-DC67-0E68-AFE0440301BD}"/>
              </a:ext>
            </a:extLst>
          </p:cNvPr>
          <p:cNvSpPr/>
          <p:nvPr/>
        </p:nvSpPr>
        <p:spPr>
          <a:xfrm>
            <a:off x="7047229" y="5178706"/>
            <a:ext cx="1320199" cy="1071309"/>
          </a:xfrm>
          <a:custGeom>
            <a:avLst/>
            <a:gdLst>
              <a:gd name="connsiteX0" fmla="*/ 0 w 1320199"/>
              <a:gd name="connsiteY0" fmla="*/ 687152 h 1071309"/>
              <a:gd name="connsiteX1" fmla="*/ 5411 w 1320199"/>
              <a:gd name="connsiteY1" fmla="*/ 714206 h 1071309"/>
              <a:gd name="connsiteX2" fmla="*/ 27053 w 1320199"/>
              <a:gd name="connsiteY2" fmla="*/ 762901 h 1071309"/>
              <a:gd name="connsiteX3" fmla="*/ 32464 w 1320199"/>
              <a:gd name="connsiteY3" fmla="*/ 779133 h 1071309"/>
              <a:gd name="connsiteX4" fmla="*/ 43285 w 1320199"/>
              <a:gd name="connsiteY4" fmla="*/ 789955 h 1071309"/>
              <a:gd name="connsiteX5" fmla="*/ 54106 w 1320199"/>
              <a:gd name="connsiteY5" fmla="*/ 806187 h 1071309"/>
              <a:gd name="connsiteX6" fmla="*/ 64928 w 1320199"/>
              <a:gd name="connsiteY6" fmla="*/ 817008 h 1071309"/>
              <a:gd name="connsiteX7" fmla="*/ 75749 w 1320199"/>
              <a:gd name="connsiteY7" fmla="*/ 833240 h 1071309"/>
              <a:gd name="connsiteX8" fmla="*/ 91981 w 1320199"/>
              <a:gd name="connsiteY8" fmla="*/ 844061 h 1071309"/>
              <a:gd name="connsiteX9" fmla="*/ 108213 w 1320199"/>
              <a:gd name="connsiteY9" fmla="*/ 860293 h 1071309"/>
              <a:gd name="connsiteX10" fmla="*/ 124445 w 1320199"/>
              <a:gd name="connsiteY10" fmla="*/ 871114 h 1071309"/>
              <a:gd name="connsiteX11" fmla="*/ 135266 w 1320199"/>
              <a:gd name="connsiteY11" fmla="*/ 881936 h 1071309"/>
              <a:gd name="connsiteX12" fmla="*/ 151498 w 1320199"/>
              <a:gd name="connsiteY12" fmla="*/ 892757 h 1071309"/>
              <a:gd name="connsiteX13" fmla="*/ 167730 w 1320199"/>
              <a:gd name="connsiteY13" fmla="*/ 908989 h 1071309"/>
              <a:gd name="connsiteX14" fmla="*/ 183962 w 1320199"/>
              <a:gd name="connsiteY14" fmla="*/ 919810 h 1071309"/>
              <a:gd name="connsiteX15" fmla="*/ 194783 w 1320199"/>
              <a:gd name="connsiteY15" fmla="*/ 930632 h 1071309"/>
              <a:gd name="connsiteX16" fmla="*/ 211015 w 1320199"/>
              <a:gd name="connsiteY16" fmla="*/ 936042 h 1071309"/>
              <a:gd name="connsiteX17" fmla="*/ 238069 w 1320199"/>
              <a:gd name="connsiteY17" fmla="*/ 952274 h 1071309"/>
              <a:gd name="connsiteX18" fmla="*/ 265122 w 1320199"/>
              <a:gd name="connsiteY18" fmla="*/ 968506 h 1071309"/>
              <a:gd name="connsiteX19" fmla="*/ 275943 w 1320199"/>
              <a:gd name="connsiteY19" fmla="*/ 984738 h 1071309"/>
              <a:gd name="connsiteX20" fmla="*/ 292175 w 1320199"/>
              <a:gd name="connsiteY20" fmla="*/ 990149 h 1071309"/>
              <a:gd name="connsiteX21" fmla="*/ 308407 w 1320199"/>
              <a:gd name="connsiteY21" fmla="*/ 1000970 h 1071309"/>
              <a:gd name="connsiteX22" fmla="*/ 340871 w 1320199"/>
              <a:gd name="connsiteY22" fmla="*/ 1011791 h 1071309"/>
              <a:gd name="connsiteX23" fmla="*/ 357103 w 1320199"/>
              <a:gd name="connsiteY23" fmla="*/ 1017202 h 1071309"/>
              <a:gd name="connsiteX24" fmla="*/ 373335 w 1320199"/>
              <a:gd name="connsiteY24" fmla="*/ 1022613 h 1071309"/>
              <a:gd name="connsiteX25" fmla="*/ 389567 w 1320199"/>
              <a:gd name="connsiteY25" fmla="*/ 1033434 h 1071309"/>
              <a:gd name="connsiteX26" fmla="*/ 422031 w 1320199"/>
              <a:gd name="connsiteY26" fmla="*/ 1044255 h 1071309"/>
              <a:gd name="connsiteX27" fmla="*/ 438263 w 1320199"/>
              <a:gd name="connsiteY27" fmla="*/ 1049666 h 1071309"/>
              <a:gd name="connsiteX28" fmla="*/ 470726 w 1320199"/>
              <a:gd name="connsiteY28" fmla="*/ 1060487 h 1071309"/>
              <a:gd name="connsiteX29" fmla="*/ 514012 w 1320199"/>
              <a:gd name="connsiteY29" fmla="*/ 1071309 h 1071309"/>
              <a:gd name="connsiteX30" fmla="*/ 708795 w 1320199"/>
              <a:gd name="connsiteY30" fmla="*/ 1065898 h 1071309"/>
              <a:gd name="connsiteX31" fmla="*/ 741259 w 1320199"/>
              <a:gd name="connsiteY31" fmla="*/ 1055077 h 1071309"/>
              <a:gd name="connsiteX32" fmla="*/ 757491 w 1320199"/>
              <a:gd name="connsiteY32" fmla="*/ 1049666 h 1071309"/>
              <a:gd name="connsiteX33" fmla="*/ 773723 w 1320199"/>
              <a:gd name="connsiteY33" fmla="*/ 1038845 h 1071309"/>
              <a:gd name="connsiteX34" fmla="*/ 784544 w 1320199"/>
              <a:gd name="connsiteY34" fmla="*/ 1028023 h 1071309"/>
              <a:gd name="connsiteX35" fmla="*/ 800776 w 1320199"/>
              <a:gd name="connsiteY35" fmla="*/ 1022613 h 1071309"/>
              <a:gd name="connsiteX36" fmla="*/ 838651 w 1320199"/>
              <a:gd name="connsiteY36" fmla="*/ 990149 h 1071309"/>
              <a:gd name="connsiteX37" fmla="*/ 844061 w 1320199"/>
              <a:gd name="connsiteY37" fmla="*/ 973917 h 1071309"/>
              <a:gd name="connsiteX38" fmla="*/ 860293 w 1320199"/>
              <a:gd name="connsiteY38" fmla="*/ 963096 h 1071309"/>
              <a:gd name="connsiteX39" fmla="*/ 871115 w 1320199"/>
              <a:gd name="connsiteY39" fmla="*/ 952274 h 1071309"/>
              <a:gd name="connsiteX40" fmla="*/ 903579 w 1320199"/>
              <a:gd name="connsiteY40" fmla="*/ 930632 h 1071309"/>
              <a:gd name="connsiteX41" fmla="*/ 930632 w 1320199"/>
              <a:gd name="connsiteY41" fmla="*/ 908989 h 1071309"/>
              <a:gd name="connsiteX42" fmla="*/ 941453 w 1320199"/>
              <a:gd name="connsiteY42" fmla="*/ 892757 h 1071309"/>
              <a:gd name="connsiteX43" fmla="*/ 957685 w 1320199"/>
              <a:gd name="connsiteY43" fmla="*/ 881936 h 1071309"/>
              <a:gd name="connsiteX44" fmla="*/ 963096 w 1320199"/>
              <a:gd name="connsiteY44" fmla="*/ 865704 h 1071309"/>
              <a:gd name="connsiteX45" fmla="*/ 990149 w 1320199"/>
              <a:gd name="connsiteY45" fmla="*/ 838651 h 1071309"/>
              <a:gd name="connsiteX46" fmla="*/ 1000970 w 1320199"/>
              <a:gd name="connsiteY46" fmla="*/ 827829 h 1071309"/>
              <a:gd name="connsiteX47" fmla="*/ 1011792 w 1320199"/>
              <a:gd name="connsiteY47" fmla="*/ 817008 h 1071309"/>
              <a:gd name="connsiteX48" fmla="*/ 1028024 w 1320199"/>
              <a:gd name="connsiteY48" fmla="*/ 789955 h 1071309"/>
              <a:gd name="connsiteX49" fmla="*/ 1055077 w 1320199"/>
              <a:gd name="connsiteY49" fmla="*/ 762901 h 1071309"/>
              <a:gd name="connsiteX50" fmla="*/ 1060487 w 1320199"/>
              <a:gd name="connsiteY50" fmla="*/ 746669 h 1071309"/>
              <a:gd name="connsiteX51" fmla="*/ 1071309 w 1320199"/>
              <a:gd name="connsiteY51" fmla="*/ 735848 h 1071309"/>
              <a:gd name="connsiteX52" fmla="*/ 1303967 w 1320199"/>
              <a:gd name="connsiteY52" fmla="*/ 319228 h 1071309"/>
              <a:gd name="connsiteX53" fmla="*/ 1320199 w 1320199"/>
              <a:gd name="connsiteY53" fmla="*/ 59517 h 1071309"/>
              <a:gd name="connsiteX54" fmla="*/ 1255271 w 1320199"/>
              <a:gd name="connsiteY54" fmla="*/ 10821 h 1071309"/>
              <a:gd name="connsiteX55" fmla="*/ 1239039 w 1320199"/>
              <a:gd name="connsiteY55" fmla="*/ 5410 h 1071309"/>
              <a:gd name="connsiteX56" fmla="*/ 1222807 w 1320199"/>
              <a:gd name="connsiteY56" fmla="*/ 0 h 1071309"/>
              <a:gd name="connsiteX57" fmla="*/ 1190343 w 1320199"/>
              <a:gd name="connsiteY57" fmla="*/ 5410 h 1071309"/>
              <a:gd name="connsiteX58" fmla="*/ 1157879 w 1320199"/>
              <a:gd name="connsiteY58" fmla="*/ 16232 h 1071309"/>
              <a:gd name="connsiteX59" fmla="*/ 1125415 w 1320199"/>
              <a:gd name="connsiteY59" fmla="*/ 59517 h 1071309"/>
              <a:gd name="connsiteX60" fmla="*/ 1114594 w 1320199"/>
              <a:gd name="connsiteY60" fmla="*/ 97391 h 1071309"/>
              <a:gd name="connsiteX61" fmla="*/ 984738 w 1320199"/>
              <a:gd name="connsiteY61" fmla="*/ 400388 h 1071309"/>
              <a:gd name="connsiteX62" fmla="*/ 822419 w 1320199"/>
              <a:gd name="connsiteY62" fmla="*/ 665510 h 1071309"/>
              <a:gd name="connsiteX63" fmla="*/ 660099 w 1320199"/>
              <a:gd name="connsiteY63" fmla="*/ 789955 h 1071309"/>
              <a:gd name="connsiteX64" fmla="*/ 351692 w 1320199"/>
              <a:gd name="connsiteY64" fmla="*/ 746669 h 1071309"/>
              <a:gd name="connsiteX65" fmla="*/ 146087 w 1320199"/>
              <a:gd name="connsiteY65" fmla="*/ 687152 h 1071309"/>
              <a:gd name="connsiteX66" fmla="*/ 0 w 1320199"/>
              <a:gd name="connsiteY66" fmla="*/ 687152 h 1071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320199" h="1071309">
                <a:moveTo>
                  <a:pt x="0" y="687152"/>
                </a:moveTo>
                <a:lnTo>
                  <a:pt x="5411" y="714206"/>
                </a:lnTo>
                <a:cubicBezTo>
                  <a:pt x="12625" y="730438"/>
                  <a:pt x="20221" y="746505"/>
                  <a:pt x="27053" y="762901"/>
                </a:cubicBezTo>
                <a:cubicBezTo>
                  <a:pt x="29247" y="768166"/>
                  <a:pt x="29530" y="774242"/>
                  <a:pt x="32464" y="779133"/>
                </a:cubicBezTo>
                <a:cubicBezTo>
                  <a:pt x="35089" y="783507"/>
                  <a:pt x="40098" y="785971"/>
                  <a:pt x="43285" y="789955"/>
                </a:cubicBezTo>
                <a:cubicBezTo>
                  <a:pt x="47347" y="795033"/>
                  <a:pt x="50044" y="801109"/>
                  <a:pt x="54106" y="806187"/>
                </a:cubicBezTo>
                <a:cubicBezTo>
                  <a:pt x="57293" y="810170"/>
                  <a:pt x="61741" y="813025"/>
                  <a:pt x="64928" y="817008"/>
                </a:cubicBezTo>
                <a:cubicBezTo>
                  <a:pt x="68990" y="822086"/>
                  <a:pt x="71151" y="828642"/>
                  <a:pt x="75749" y="833240"/>
                </a:cubicBezTo>
                <a:cubicBezTo>
                  <a:pt x="80347" y="837838"/>
                  <a:pt x="86985" y="839898"/>
                  <a:pt x="91981" y="844061"/>
                </a:cubicBezTo>
                <a:cubicBezTo>
                  <a:pt x="97859" y="848960"/>
                  <a:pt x="102335" y="855394"/>
                  <a:pt x="108213" y="860293"/>
                </a:cubicBezTo>
                <a:cubicBezTo>
                  <a:pt x="113209" y="864456"/>
                  <a:pt x="119367" y="867052"/>
                  <a:pt x="124445" y="871114"/>
                </a:cubicBezTo>
                <a:cubicBezTo>
                  <a:pt x="128428" y="874301"/>
                  <a:pt x="131283" y="878749"/>
                  <a:pt x="135266" y="881936"/>
                </a:cubicBezTo>
                <a:cubicBezTo>
                  <a:pt x="140344" y="885998"/>
                  <a:pt x="146502" y="888594"/>
                  <a:pt x="151498" y="892757"/>
                </a:cubicBezTo>
                <a:cubicBezTo>
                  <a:pt x="157376" y="897656"/>
                  <a:pt x="161852" y="904090"/>
                  <a:pt x="167730" y="908989"/>
                </a:cubicBezTo>
                <a:cubicBezTo>
                  <a:pt x="172726" y="913152"/>
                  <a:pt x="178884" y="915748"/>
                  <a:pt x="183962" y="919810"/>
                </a:cubicBezTo>
                <a:cubicBezTo>
                  <a:pt x="187945" y="922997"/>
                  <a:pt x="190409" y="928007"/>
                  <a:pt x="194783" y="930632"/>
                </a:cubicBezTo>
                <a:cubicBezTo>
                  <a:pt x="199674" y="933566"/>
                  <a:pt x="205604" y="934239"/>
                  <a:pt x="211015" y="936042"/>
                </a:cubicBezTo>
                <a:cubicBezTo>
                  <a:pt x="238438" y="963465"/>
                  <a:pt x="202947" y="931200"/>
                  <a:pt x="238069" y="952274"/>
                </a:cubicBezTo>
                <a:cubicBezTo>
                  <a:pt x="275204" y="974555"/>
                  <a:pt x="219140" y="953181"/>
                  <a:pt x="265122" y="968506"/>
                </a:cubicBezTo>
                <a:cubicBezTo>
                  <a:pt x="268729" y="973917"/>
                  <a:pt x="270865" y="980676"/>
                  <a:pt x="275943" y="984738"/>
                </a:cubicBezTo>
                <a:cubicBezTo>
                  <a:pt x="280397" y="988301"/>
                  <a:pt x="287074" y="987598"/>
                  <a:pt x="292175" y="990149"/>
                </a:cubicBezTo>
                <a:cubicBezTo>
                  <a:pt x="297991" y="993057"/>
                  <a:pt x="302465" y="998329"/>
                  <a:pt x="308407" y="1000970"/>
                </a:cubicBezTo>
                <a:cubicBezTo>
                  <a:pt x="318831" y="1005603"/>
                  <a:pt x="330050" y="1008184"/>
                  <a:pt x="340871" y="1011791"/>
                </a:cubicBezTo>
                <a:lnTo>
                  <a:pt x="357103" y="1017202"/>
                </a:lnTo>
                <a:cubicBezTo>
                  <a:pt x="362514" y="1019006"/>
                  <a:pt x="368589" y="1019449"/>
                  <a:pt x="373335" y="1022613"/>
                </a:cubicBezTo>
                <a:cubicBezTo>
                  <a:pt x="378746" y="1026220"/>
                  <a:pt x="383625" y="1030793"/>
                  <a:pt x="389567" y="1033434"/>
                </a:cubicBezTo>
                <a:cubicBezTo>
                  <a:pt x="399991" y="1038067"/>
                  <a:pt x="411210" y="1040648"/>
                  <a:pt x="422031" y="1044255"/>
                </a:cubicBezTo>
                <a:lnTo>
                  <a:pt x="438263" y="1049666"/>
                </a:lnTo>
                <a:cubicBezTo>
                  <a:pt x="438273" y="1049669"/>
                  <a:pt x="470715" y="1060484"/>
                  <a:pt x="470726" y="1060487"/>
                </a:cubicBezTo>
                <a:lnTo>
                  <a:pt x="514012" y="1071309"/>
                </a:lnTo>
                <a:cubicBezTo>
                  <a:pt x="578940" y="1069505"/>
                  <a:pt x="644007" y="1070526"/>
                  <a:pt x="708795" y="1065898"/>
                </a:cubicBezTo>
                <a:cubicBezTo>
                  <a:pt x="720173" y="1065085"/>
                  <a:pt x="730438" y="1058684"/>
                  <a:pt x="741259" y="1055077"/>
                </a:cubicBezTo>
                <a:cubicBezTo>
                  <a:pt x="746670" y="1053273"/>
                  <a:pt x="752745" y="1052830"/>
                  <a:pt x="757491" y="1049666"/>
                </a:cubicBezTo>
                <a:cubicBezTo>
                  <a:pt x="762902" y="1046059"/>
                  <a:pt x="768645" y="1042907"/>
                  <a:pt x="773723" y="1038845"/>
                </a:cubicBezTo>
                <a:cubicBezTo>
                  <a:pt x="777706" y="1035658"/>
                  <a:pt x="780170" y="1030648"/>
                  <a:pt x="784544" y="1028023"/>
                </a:cubicBezTo>
                <a:cubicBezTo>
                  <a:pt x="789435" y="1025089"/>
                  <a:pt x="795365" y="1024416"/>
                  <a:pt x="800776" y="1022613"/>
                </a:cubicBezTo>
                <a:cubicBezTo>
                  <a:pt x="827017" y="996372"/>
                  <a:pt x="813930" y="1006629"/>
                  <a:pt x="838651" y="990149"/>
                </a:cubicBezTo>
                <a:cubicBezTo>
                  <a:pt x="840454" y="984738"/>
                  <a:pt x="840498" y="978371"/>
                  <a:pt x="844061" y="973917"/>
                </a:cubicBezTo>
                <a:cubicBezTo>
                  <a:pt x="848123" y="968839"/>
                  <a:pt x="855215" y="967158"/>
                  <a:pt x="860293" y="963096"/>
                </a:cubicBezTo>
                <a:cubicBezTo>
                  <a:pt x="864277" y="959909"/>
                  <a:pt x="867034" y="955335"/>
                  <a:pt x="871115" y="952274"/>
                </a:cubicBezTo>
                <a:cubicBezTo>
                  <a:pt x="881519" y="944471"/>
                  <a:pt x="894383" y="939829"/>
                  <a:pt x="903579" y="930632"/>
                </a:cubicBezTo>
                <a:cubicBezTo>
                  <a:pt x="918998" y="915212"/>
                  <a:pt x="910155" y="922640"/>
                  <a:pt x="930632" y="908989"/>
                </a:cubicBezTo>
                <a:cubicBezTo>
                  <a:pt x="934239" y="903578"/>
                  <a:pt x="936855" y="897355"/>
                  <a:pt x="941453" y="892757"/>
                </a:cubicBezTo>
                <a:cubicBezTo>
                  <a:pt x="946051" y="888159"/>
                  <a:pt x="953623" y="887014"/>
                  <a:pt x="957685" y="881936"/>
                </a:cubicBezTo>
                <a:cubicBezTo>
                  <a:pt x="961248" y="877482"/>
                  <a:pt x="959674" y="870267"/>
                  <a:pt x="963096" y="865704"/>
                </a:cubicBezTo>
                <a:cubicBezTo>
                  <a:pt x="970748" y="855502"/>
                  <a:pt x="981131" y="847669"/>
                  <a:pt x="990149" y="838651"/>
                </a:cubicBezTo>
                <a:lnTo>
                  <a:pt x="1000970" y="827829"/>
                </a:lnTo>
                <a:lnTo>
                  <a:pt x="1011792" y="817008"/>
                </a:lnTo>
                <a:cubicBezTo>
                  <a:pt x="1021188" y="788818"/>
                  <a:pt x="1011047" y="811176"/>
                  <a:pt x="1028024" y="789955"/>
                </a:cubicBezTo>
                <a:cubicBezTo>
                  <a:pt x="1048638" y="764188"/>
                  <a:pt x="1027248" y="781455"/>
                  <a:pt x="1055077" y="762901"/>
                </a:cubicBezTo>
                <a:cubicBezTo>
                  <a:pt x="1056880" y="757490"/>
                  <a:pt x="1057553" y="751560"/>
                  <a:pt x="1060487" y="746669"/>
                </a:cubicBezTo>
                <a:cubicBezTo>
                  <a:pt x="1063112" y="742295"/>
                  <a:pt x="1071309" y="735848"/>
                  <a:pt x="1071309" y="735848"/>
                </a:cubicBezTo>
                <a:lnTo>
                  <a:pt x="1303967" y="319228"/>
                </a:lnTo>
                <a:lnTo>
                  <a:pt x="1320199" y="59517"/>
                </a:lnTo>
                <a:cubicBezTo>
                  <a:pt x="1280311" y="12980"/>
                  <a:pt x="1303510" y="26901"/>
                  <a:pt x="1255271" y="10821"/>
                </a:cubicBezTo>
                <a:lnTo>
                  <a:pt x="1239039" y="5410"/>
                </a:lnTo>
                <a:lnTo>
                  <a:pt x="1222807" y="0"/>
                </a:lnTo>
                <a:cubicBezTo>
                  <a:pt x="1211986" y="1803"/>
                  <a:pt x="1200986" y="2749"/>
                  <a:pt x="1190343" y="5410"/>
                </a:cubicBezTo>
                <a:cubicBezTo>
                  <a:pt x="1179277" y="8177"/>
                  <a:pt x="1157879" y="16232"/>
                  <a:pt x="1157879" y="16232"/>
                </a:cubicBezTo>
                <a:cubicBezTo>
                  <a:pt x="1133407" y="52941"/>
                  <a:pt x="1145434" y="39500"/>
                  <a:pt x="1125415" y="59517"/>
                </a:cubicBezTo>
                <a:cubicBezTo>
                  <a:pt x="1114024" y="93692"/>
                  <a:pt x="1114594" y="80574"/>
                  <a:pt x="1114594" y="97391"/>
                </a:cubicBezTo>
                <a:lnTo>
                  <a:pt x="984738" y="400388"/>
                </a:lnTo>
                <a:lnTo>
                  <a:pt x="822419" y="665510"/>
                </a:lnTo>
                <a:lnTo>
                  <a:pt x="660099" y="789955"/>
                </a:lnTo>
                <a:lnTo>
                  <a:pt x="351692" y="746669"/>
                </a:lnTo>
                <a:lnTo>
                  <a:pt x="146087" y="687152"/>
                </a:lnTo>
                <a:lnTo>
                  <a:pt x="0" y="687152"/>
                </a:lnTo>
                <a:close/>
              </a:path>
            </a:pathLst>
          </a:custGeom>
          <a:noFill/>
          <a:ln w="381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4F7B016D-DF12-9199-63C4-36ED8DDEFA86}"/>
              </a:ext>
            </a:extLst>
          </p:cNvPr>
          <p:cNvSpPr/>
          <p:nvPr/>
        </p:nvSpPr>
        <p:spPr>
          <a:xfrm>
            <a:off x="5245482" y="5579094"/>
            <a:ext cx="1087541" cy="708795"/>
          </a:xfrm>
          <a:custGeom>
            <a:avLst/>
            <a:gdLst>
              <a:gd name="connsiteX0" fmla="*/ 156909 w 1087541"/>
              <a:gd name="connsiteY0" fmla="*/ 335460 h 708795"/>
              <a:gd name="connsiteX1" fmla="*/ 156909 w 1087541"/>
              <a:gd name="connsiteY1" fmla="*/ 335460 h 708795"/>
              <a:gd name="connsiteX2" fmla="*/ 86571 w 1087541"/>
              <a:gd name="connsiteY2" fmla="*/ 346281 h 708795"/>
              <a:gd name="connsiteX3" fmla="*/ 54107 w 1087541"/>
              <a:gd name="connsiteY3" fmla="*/ 357103 h 708795"/>
              <a:gd name="connsiteX4" fmla="*/ 27053 w 1087541"/>
              <a:gd name="connsiteY4" fmla="*/ 378745 h 708795"/>
              <a:gd name="connsiteX5" fmla="*/ 16232 w 1087541"/>
              <a:gd name="connsiteY5" fmla="*/ 389567 h 708795"/>
              <a:gd name="connsiteX6" fmla="*/ 5411 w 1087541"/>
              <a:gd name="connsiteY6" fmla="*/ 422031 h 708795"/>
              <a:gd name="connsiteX7" fmla="*/ 0 w 1087541"/>
              <a:gd name="connsiteY7" fmla="*/ 438263 h 708795"/>
              <a:gd name="connsiteX8" fmla="*/ 5411 w 1087541"/>
              <a:gd name="connsiteY8" fmla="*/ 524833 h 708795"/>
              <a:gd name="connsiteX9" fmla="*/ 10821 w 1087541"/>
              <a:gd name="connsiteY9" fmla="*/ 541065 h 708795"/>
              <a:gd name="connsiteX10" fmla="*/ 27053 w 1087541"/>
              <a:gd name="connsiteY10" fmla="*/ 562708 h 708795"/>
              <a:gd name="connsiteX11" fmla="*/ 335460 w 1087541"/>
              <a:gd name="connsiteY11" fmla="*/ 708795 h 708795"/>
              <a:gd name="connsiteX12" fmla="*/ 768313 w 1087541"/>
              <a:gd name="connsiteY12" fmla="*/ 595171 h 708795"/>
              <a:gd name="connsiteX13" fmla="*/ 1028024 w 1087541"/>
              <a:gd name="connsiteY13" fmla="*/ 243479 h 708795"/>
              <a:gd name="connsiteX14" fmla="*/ 1087541 w 1087541"/>
              <a:gd name="connsiteY14" fmla="*/ 43285 h 708795"/>
              <a:gd name="connsiteX15" fmla="*/ 1060488 w 1087541"/>
              <a:gd name="connsiteY15" fmla="*/ 5410 h 708795"/>
              <a:gd name="connsiteX16" fmla="*/ 1044256 w 1087541"/>
              <a:gd name="connsiteY16" fmla="*/ 0 h 708795"/>
              <a:gd name="connsiteX17" fmla="*/ 995560 w 1087541"/>
              <a:gd name="connsiteY17" fmla="*/ 5410 h 708795"/>
              <a:gd name="connsiteX18" fmla="*/ 941453 w 1087541"/>
              <a:gd name="connsiteY18" fmla="*/ 21642 h 708795"/>
              <a:gd name="connsiteX19" fmla="*/ 930632 w 1087541"/>
              <a:gd name="connsiteY19" fmla="*/ 27053 h 708795"/>
              <a:gd name="connsiteX20" fmla="*/ 768313 w 1087541"/>
              <a:gd name="connsiteY20" fmla="*/ 135266 h 708795"/>
              <a:gd name="connsiteX21" fmla="*/ 627636 w 1087541"/>
              <a:gd name="connsiteY21" fmla="*/ 270532 h 708795"/>
              <a:gd name="connsiteX22" fmla="*/ 627636 w 1087541"/>
              <a:gd name="connsiteY22" fmla="*/ 270532 h 708795"/>
              <a:gd name="connsiteX23" fmla="*/ 530244 w 1087541"/>
              <a:gd name="connsiteY23" fmla="*/ 357103 h 708795"/>
              <a:gd name="connsiteX24" fmla="*/ 373335 w 1087541"/>
              <a:gd name="connsiteY24" fmla="*/ 362513 h 708795"/>
              <a:gd name="connsiteX25" fmla="*/ 156909 w 1087541"/>
              <a:gd name="connsiteY25" fmla="*/ 335460 h 708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087541" h="708795">
                <a:moveTo>
                  <a:pt x="156909" y="335460"/>
                </a:moveTo>
                <a:lnTo>
                  <a:pt x="156909" y="335460"/>
                </a:lnTo>
                <a:cubicBezTo>
                  <a:pt x="122628" y="339269"/>
                  <a:pt x="114129" y="338013"/>
                  <a:pt x="86571" y="346281"/>
                </a:cubicBezTo>
                <a:cubicBezTo>
                  <a:pt x="75645" y="349559"/>
                  <a:pt x="54107" y="357103"/>
                  <a:pt x="54107" y="357103"/>
                </a:cubicBezTo>
                <a:cubicBezTo>
                  <a:pt x="27968" y="383240"/>
                  <a:pt x="61193" y="351432"/>
                  <a:pt x="27053" y="378745"/>
                </a:cubicBezTo>
                <a:cubicBezTo>
                  <a:pt x="23070" y="381932"/>
                  <a:pt x="19839" y="385960"/>
                  <a:pt x="16232" y="389567"/>
                </a:cubicBezTo>
                <a:lnTo>
                  <a:pt x="5411" y="422031"/>
                </a:lnTo>
                <a:lnTo>
                  <a:pt x="0" y="438263"/>
                </a:lnTo>
                <a:cubicBezTo>
                  <a:pt x="1804" y="467120"/>
                  <a:pt x="2384" y="496079"/>
                  <a:pt x="5411" y="524833"/>
                </a:cubicBezTo>
                <a:cubicBezTo>
                  <a:pt x="6008" y="530505"/>
                  <a:pt x="7887" y="536174"/>
                  <a:pt x="10821" y="541065"/>
                </a:cubicBezTo>
                <a:cubicBezTo>
                  <a:pt x="51814" y="609385"/>
                  <a:pt x="-2236" y="504120"/>
                  <a:pt x="27053" y="562708"/>
                </a:cubicBezTo>
                <a:lnTo>
                  <a:pt x="335460" y="708795"/>
                </a:lnTo>
                <a:lnTo>
                  <a:pt x="768313" y="595171"/>
                </a:lnTo>
                <a:lnTo>
                  <a:pt x="1028024" y="243479"/>
                </a:lnTo>
                <a:lnTo>
                  <a:pt x="1087541" y="43285"/>
                </a:lnTo>
                <a:cubicBezTo>
                  <a:pt x="1078523" y="30660"/>
                  <a:pt x="1071459" y="16381"/>
                  <a:pt x="1060488" y="5410"/>
                </a:cubicBezTo>
                <a:cubicBezTo>
                  <a:pt x="1056455" y="1377"/>
                  <a:pt x="1049959" y="0"/>
                  <a:pt x="1044256" y="0"/>
                </a:cubicBezTo>
                <a:cubicBezTo>
                  <a:pt x="1027924" y="0"/>
                  <a:pt x="1011792" y="3607"/>
                  <a:pt x="995560" y="5410"/>
                </a:cubicBezTo>
                <a:cubicBezTo>
                  <a:pt x="980030" y="9293"/>
                  <a:pt x="954621" y="15058"/>
                  <a:pt x="941453" y="21642"/>
                </a:cubicBezTo>
                <a:lnTo>
                  <a:pt x="930632" y="27053"/>
                </a:lnTo>
                <a:lnTo>
                  <a:pt x="768313" y="135266"/>
                </a:lnTo>
                <a:lnTo>
                  <a:pt x="627636" y="270532"/>
                </a:lnTo>
                <a:lnTo>
                  <a:pt x="627636" y="270532"/>
                </a:lnTo>
                <a:lnTo>
                  <a:pt x="530244" y="357103"/>
                </a:lnTo>
                <a:lnTo>
                  <a:pt x="373335" y="362513"/>
                </a:lnTo>
                <a:lnTo>
                  <a:pt x="156909" y="335460"/>
                </a:lnTo>
                <a:close/>
              </a:path>
            </a:pathLst>
          </a:custGeom>
          <a:noFill/>
          <a:ln w="381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2587627-6791-DD07-AD07-91270AE0BC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573635" y="3818941"/>
            <a:ext cx="1905000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815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023356A9-2B20-4B64-8AAB-0BCE51EB5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096" y="171059"/>
            <a:ext cx="7886700" cy="724624"/>
          </a:xfrm>
        </p:spPr>
        <p:txBody>
          <a:bodyPr>
            <a:normAutofit/>
          </a:bodyPr>
          <a:lstStyle/>
          <a:p>
            <a:r>
              <a:rPr lang="en-US" sz="3600" dirty="0" err="1"/>
              <a:t>Blavatnik</a:t>
            </a:r>
            <a:r>
              <a:rPr lang="en-US" sz="3600" dirty="0"/>
              <a:t> Milestones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4EE903C-9B92-EA80-A687-F8B92FC44906}"/>
              </a:ext>
            </a:extLst>
          </p:cNvPr>
          <p:cNvSpPr txBox="1"/>
          <p:nvPr/>
        </p:nvSpPr>
        <p:spPr>
          <a:xfrm>
            <a:off x="89451" y="3011813"/>
            <a:ext cx="5933662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sz="1600" b="1" u="sng" dirty="0">
                <a:latin typeface="Arial" panose="020B0604020202020204" pitchFamily="34" charset="0"/>
                <a:cs typeface="Arial" panose="020B0604020202020204" pitchFamily="34" charset="0"/>
              </a:rPr>
              <a:t>Year 1 Budget - $100k</a:t>
            </a:r>
          </a:p>
          <a:p>
            <a:pPr lvl="1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Affinity maturation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and cell line development</a:t>
            </a:r>
          </a:p>
          <a:p>
            <a:pPr lvl="1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Biomarker discovery</a:t>
            </a:r>
          </a:p>
          <a:p>
            <a:pPr lvl="1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Expand portfolio of epiregulin inhibitors</a:t>
            </a:r>
          </a:p>
          <a:p>
            <a:pPr lvl="1"/>
            <a:r>
              <a:rPr lang="en-U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Screen </a:t>
            </a:r>
            <a:r>
              <a:rPr lang="en-US" sz="16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off-target</a:t>
            </a:r>
            <a:r>
              <a:rPr lang="en-U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binding using membrane proteome array (Integral Molecular) to de-risk program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Rodent toxicology x 1, 6 months</a:t>
            </a:r>
          </a:p>
          <a:p>
            <a:pPr lvl="1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lvl="1"/>
            <a:r>
              <a:rPr lang="en-US" sz="1600" b="1" u="sng" dirty="0">
                <a:latin typeface="Arial" panose="020B0604020202020204" pitchFamily="34" charset="0"/>
                <a:cs typeface="Arial" panose="020B0604020202020204" pitchFamily="34" charset="0"/>
              </a:rPr>
              <a:t>Year 2 Budget $200k</a:t>
            </a:r>
          </a:p>
          <a:p>
            <a:pPr lvl="1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Chemistries, manufacturing, and controls (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CMC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) studies</a:t>
            </a:r>
          </a:p>
          <a:p>
            <a:pPr lvl="1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Validate cross-reactivity with Göttingen minipig vs Cynomolgus monkey protein (ELISA)</a:t>
            </a:r>
          </a:p>
          <a:p>
            <a:pPr lvl="1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Scale up antibody production</a:t>
            </a:r>
          </a:p>
          <a:p>
            <a:pPr lvl="1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Pre-IND FDA meeting</a:t>
            </a:r>
          </a:p>
          <a:p>
            <a:pPr lvl="1"/>
            <a:r>
              <a:rPr lang="en-US" sz="1600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B5D663-275D-4425-B370-B93CBBCCFB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5243" y="3429000"/>
            <a:ext cx="2949271" cy="25979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E345A76-80AA-1A21-85AE-19096E6C16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246" y="1090148"/>
            <a:ext cx="7772400" cy="172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48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3465C14-8431-3273-0104-EB0FFECFA901}"/>
              </a:ext>
            </a:extLst>
          </p:cNvPr>
          <p:cNvGrpSpPr/>
          <p:nvPr/>
        </p:nvGrpSpPr>
        <p:grpSpPr>
          <a:xfrm>
            <a:off x="0" y="968024"/>
            <a:ext cx="9228083" cy="2651152"/>
            <a:chOff x="0" y="926203"/>
            <a:chExt cx="9228083" cy="265115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CFDEA70-AF16-6950-73FC-3A8E9A8A6D1E}"/>
                </a:ext>
              </a:extLst>
            </p:cNvPr>
            <p:cNvSpPr txBox="1"/>
            <p:nvPr/>
          </p:nvSpPr>
          <p:spPr>
            <a:xfrm>
              <a:off x="1613903" y="1920602"/>
              <a:ext cx="151836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EGF-like domain</a:t>
              </a: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251FEBAE-ECC2-C0DD-2082-EC0E65B4484D}"/>
                </a:ext>
              </a:extLst>
            </p:cNvPr>
            <p:cNvGrpSpPr/>
            <p:nvPr/>
          </p:nvGrpSpPr>
          <p:grpSpPr>
            <a:xfrm>
              <a:off x="0" y="1018039"/>
              <a:ext cx="9228083" cy="2343271"/>
              <a:chOff x="0" y="1998154"/>
              <a:chExt cx="9228083" cy="2343271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437F9E64-987E-EC83-2039-AA2DCE02537B}"/>
                  </a:ext>
                </a:extLst>
              </p:cNvPr>
              <p:cNvSpPr/>
              <p:nvPr/>
            </p:nvSpPr>
            <p:spPr>
              <a:xfrm>
                <a:off x="0" y="2310100"/>
                <a:ext cx="9228083" cy="20313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latin typeface="Courier New" charset="0"/>
                    <a:ea typeface="Courier New" charset="0"/>
                    <a:cs typeface="Courier New" charset="0"/>
                  </a:rPr>
                  <a:t>MTAGRRMEMLCAGRVPALLLC</a:t>
                </a:r>
                <a:r>
                  <a:rPr lang="en-US" u="sng" dirty="0">
                    <a:latin typeface="Courier New" charset="0"/>
                    <a:ea typeface="Courier New" charset="0"/>
                    <a:cs typeface="Courier New" charset="0"/>
                  </a:rPr>
                  <a:t>LGFHLLQAVLSTTVIPSCIPGESSDNCTA</a:t>
                </a:r>
                <a:r>
                  <a:rPr lang="en-US" dirty="0">
                    <a:latin typeface="Courier New" charset="0"/>
                    <a:ea typeface="Courier New" charset="0"/>
                    <a:cs typeface="Courier New" charset="0"/>
                  </a:rPr>
                  <a:t>L</a:t>
                </a:r>
                <a:r>
                  <a:rPr lang="en-US" u="sng" dirty="0">
                    <a:latin typeface="Courier New" charset="0"/>
                    <a:ea typeface="Courier New" charset="0"/>
                    <a:cs typeface="Courier New" charset="0"/>
                  </a:rPr>
                  <a:t>VQTEDNPRVAQ</a:t>
                </a:r>
                <a:r>
                  <a:rPr lang="en-US" b="1" u="sng" dirty="0">
                    <a:latin typeface="Courier New" charset="0"/>
                    <a:ea typeface="Courier New" charset="0"/>
                    <a:cs typeface="Courier New" charset="0"/>
                  </a:rPr>
                  <a:t>V</a:t>
                </a:r>
                <a:r>
                  <a:rPr lang="en-US" b="1" u="sng" dirty="0">
                    <a:solidFill>
                      <a:srgbClr val="00B050"/>
                    </a:solidFill>
                    <a:effectLst/>
                    <a:latin typeface="Courier New" charset="0"/>
                    <a:ea typeface="Courier New" charset="0"/>
                    <a:cs typeface="Courier New" charset="0"/>
                  </a:rPr>
                  <a:t>SIT</a:t>
                </a:r>
              </a:p>
              <a:p>
                <a:r>
                  <a:rPr lang="en-US" b="1" dirty="0">
                    <a:solidFill>
                      <a:srgbClr val="00B050"/>
                    </a:solidFill>
                    <a:latin typeface="Courier New" charset="0"/>
                    <a:ea typeface="Courier New" charset="0"/>
                    <a:cs typeface="Courier New" charset="0"/>
                  </a:rPr>
                  <a:t> </a:t>
                </a:r>
              </a:p>
              <a:p>
                <a:endParaRPr lang="en-US" b="1" dirty="0">
                  <a:solidFill>
                    <a:srgbClr val="00B050"/>
                  </a:solidFill>
                  <a:effectLst/>
                  <a:latin typeface="Courier New" charset="0"/>
                  <a:ea typeface="Courier New" charset="0"/>
                  <a:cs typeface="Courier New" charset="0"/>
                </a:endParaRPr>
              </a:p>
              <a:p>
                <a:r>
                  <a:rPr lang="en-US" b="1" u="sng" dirty="0">
                    <a:solidFill>
                      <a:srgbClr val="00B050"/>
                    </a:solidFill>
                    <a:effectLst/>
                    <a:latin typeface="Courier New" charset="0"/>
                    <a:ea typeface="Courier New" charset="0"/>
                    <a:cs typeface="Courier New" charset="0"/>
                  </a:rPr>
                  <a:t>KCSSDMNGYCLHGQCIYLVDMSQ</a:t>
                </a:r>
                <a:r>
                  <a:rPr lang="en-US" b="1" dirty="0">
                    <a:solidFill>
                      <a:srgbClr val="00B050"/>
                    </a:solidFill>
                    <a:effectLst/>
                    <a:latin typeface="Courier New" charset="0"/>
                    <a:ea typeface="Courier New" charset="0"/>
                    <a:cs typeface="Courier New" charset="0"/>
                  </a:rPr>
                  <a:t>NYC</a:t>
                </a:r>
                <a:r>
                  <a:rPr lang="en-US" b="1" u="sng" dirty="0">
                    <a:solidFill>
                      <a:srgbClr val="00B050"/>
                    </a:solidFill>
                    <a:effectLst/>
                    <a:latin typeface="Courier New" charset="0"/>
                    <a:ea typeface="Courier New" charset="0"/>
                    <a:cs typeface="Courier New" charset="0"/>
                  </a:rPr>
                  <a:t>RCEVGYTGVRCE</a:t>
                </a:r>
                <a:r>
                  <a:rPr lang="en-US" b="1" u="sng" dirty="0">
                    <a:latin typeface="Courier New" charset="0"/>
                    <a:ea typeface="Courier New" charset="0"/>
                    <a:cs typeface="Courier New" charset="0"/>
                  </a:rPr>
                  <a:t>HFFL</a:t>
                </a:r>
                <a:r>
                  <a:rPr lang="en-US" u="sng" dirty="0">
                    <a:latin typeface="Courier New" charset="0"/>
                    <a:ea typeface="Courier New" charset="0"/>
                    <a:cs typeface="Courier New" charset="0"/>
                  </a:rPr>
                  <a:t>TVHQPLSKEYVALTVILIILFLIT</a:t>
                </a:r>
              </a:p>
              <a:p>
                <a:endParaRPr lang="en-US" dirty="0">
                  <a:latin typeface="Courier New" charset="0"/>
                  <a:ea typeface="Courier New" charset="0"/>
                  <a:cs typeface="Courier New" charset="0"/>
                </a:endParaRPr>
              </a:p>
              <a:p>
                <a:endParaRPr lang="en-US" dirty="0">
                  <a:latin typeface="Courier New" charset="0"/>
                  <a:ea typeface="Courier New" charset="0"/>
                  <a:cs typeface="Courier New" charset="0"/>
                </a:endParaRPr>
              </a:p>
              <a:p>
                <a:r>
                  <a:rPr lang="en-US" u="sng" dirty="0">
                    <a:latin typeface="Courier New" charset="0"/>
                    <a:ea typeface="Courier New" charset="0"/>
                    <a:cs typeface="Courier New" charset="0"/>
                  </a:rPr>
                  <a:t>VVGSTYYF</a:t>
                </a:r>
                <a:r>
                  <a:rPr lang="en-US" u="sng" dirty="0">
                    <a:solidFill>
                      <a:schemeClr val="accent1">
                        <a:lumMod val="75000"/>
                      </a:schemeClr>
                    </a:solidFill>
                    <a:latin typeface="Courier New" charset="0"/>
                    <a:ea typeface="Courier New" charset="0"/>
                    <a:cs typeface="Courier New" charset="0"/>
                  </a:rPr>
                  <a:t>CR</a:t>
                </a:r>
                <a:r>
                  <a:rPr lang="en-US" dirty="0">
                    <a:solidFill>
                      <a:schemeClr val="accent1">
                        <a:lumMod val="75000"/>
                      </a:schemeClr>
                    </a:solidFill>
                    <a:latin typeface="Courier New" charset="0"/>
                    <a:ea typeface="Courier New" charset="0"/>
                    <a:cs typeface="Courier New" charset="0"/>
                  </a:rPr>
                  <a:t>WYRNRKSKEPKKE</a:t>
                </a:r>
                <a:r>
                  <a:rPr lang="en-US" u="sng" dirty="0">
                    <a:solidFill>
                      <a:srgbClr val="FF0000"/>
                    </a:solidFill>
                    <a:latin typeface="Courier New" charset="0"/>
                    <a:ea typeface="Courier New" charset="0"/>
                    <a:cs typeface="Courier New" charset="0"/>
                  </a:rPr>
                  <a:t>Y</a:t>
                </a:r>
                <a:r>
                  <a:rPr lang="en-US" u="sng" dirty="0">
                    <a:solidFill>
                      <a:schemeClr val="accent1">
                        <a:lumMod val="75000"/>
                      </a:schemeClr>
                    </a:solidFill>
                    <a:latin typeface="Courier New" charset="0"/>
                    <a:ea typeface="Courier New" charset="0"/>
                    <a:cs typeface="Courier New" charset="0"/>
                  </a:rPr>
                  <a:t>ER</a:t>
                </a:r>
                <a:r>
                  <a:rPr lang="en-US" u="sng" dirty="0">
                    <a:solidFill>
                      <a:srgbClr val="FF0000"/>
                    </a:solidFill>
                    <a:latin typeface="Courier New" charset="0"/>
                    <a:ea typeface="Courier New" charset="0"/>
                    <a:cs typeface="Courier New" charset="0"/>
                  </a:rPr>
                  <a:t>V</a:t>
                </a:r>
                <a:r>
                  <a:rPr lang="en-US" u="sng" dirty="0">
                    <a:solidFill>
                      <a:schemeClr val="accent1">
                        <a:lumMod val="75000"/>
                      </a:schemeClr>
                    </a:solidFill>
                    <a:latin typeface="Courier New" charset="0"/>
                    <a:ea typeface="Courier New" charset="0"/>
                    <a:cs typeface="Courier New" charset="0"/>
                  </a:rPr>
                  <a:t>TSGDPELPQV</a:t>
                </a:r>
              </a:p>
            </p:txBody>
          </p:sp>
          <p:sp>
            <p:nvSpPr>
              <p:cNvPr id="13" name="Left Bracket 12">
                <a:extLst>
                  <a:ext uri="{FF2B5EF4-FFF2-40B4-BE49-F238E27FC236}">
                    <a16:creationId xmlns:a16="http://schemas.microsoft.com/office/drawing/2014/main" id="{19174EA1-D2C6-7103-9DDC-6D128A43C47B}"/>
                  </a:ext>
                </a:extLst>
              </p:cNvPr>
              <p:cNvSpPr/>
              <p:nvPr/>
            </p:nvSpPr>
            <p:spPr>
              <a:xfrm rot="16200000">
                <a:off x="1103589" y="2596053"/>
                <a:ext cx="131379" cy="1802527"/>
              </a:xfrm>
              <a:prstGeom prst="leftBracket">
                <a:avLst/>
              </a:prstGeom>
              <a:ln w="38100">
                <a:solidFill>
                  <a:schemeClr val="accent4">
                    <a:lumMod val="60000"/>
                    <a:lumOff val="4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Left Bracket 13">
                <a:extLst>
                  <a:ext uri="{FF2B5EF4-FFF2-40B4-BE49-F238E27FC236}">
                    <a16:creationId xmlns:a16="http://schemas.microsoft.com/office/drawing/2014/main" id="{91155655-0C2B-DFC2-DB2B-80988E0D7E4E}"/>
                  </a:ext>
                </a:extLst>
              </p:cNvPr>
              <p:cNvSpPr/>
              <p:nvPr/>
            </p:nvSpPr>
            <p:spPr>
              <a:xfrm rot="16200000">
                <a:off x="2399541" y="2476658"/>
                <a:ext cx="149266" cy="2190582"/>
              </a:xfrm>
              <a:prstGeom prst="leftBracket">
                <a:avLst/>
              </a:prstGeom>
              <a:ln w="38100">
                <a:solidFill>
                  <a:schemeClr val="accent4">
                    <a:lumMod val="60000"/>
                    <a:lumOff val="4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Left Bracket 14">
                <a:extLst>
                  <a:ext uri="{FF2B5EF4-FFF2-40B4-BE49-F238E27FC236}">
                    <a16:creationId xmlns:a16="http://schemas.microsoft.com/office/drawing/2014/main" id="{4CEB6086-64A7-04F5-8494-060BAF53F6FD}"/>
                  </a:ext>
                </a:extLst>
              </p:cNvPr>
              <p:cNvSpPr/>
              <p:nvPr/>
            </p:nvSpPr>
            <p:spPr>
              <a:xfrm rot="16200000">
                <a:off x="4378051" y="2967890"/>
                <a:ext cx="149267" cy="1208115"/>
              </a:xfrm>
              <a:prstGeom prst="leftBracket">
                <a:avLst/>
              </a:prstGeom>
              <a:ln w="38100">
                <a:solidFill>
                  <a:schemeClr val="accent4">
                    <a:lumMod val="60000"/>
                    <a:lumOff val="4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733F432-C4CB-59F1-61FC-4D0734BABF46}"/>
                  </a:ext>
                </a:extLst>
              </p:cNvPr>
              <p:cNvSpPr txBox="1"/>
              <p:nvPr/>
            </p:nvSpPr>
            <p:spPr>
              <a:xfrm>
                <a:off x="4704202" y="1998154"/>
                <a:ext cx="5132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Ex1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120B17C-F3A9-01E8-A22E-1E004E9FB950}"/>
                  </a:ext>
                </a:extLst>
              </p:cNvPr>
              <p:cNvSpPr txBox="1"/>
              <p:nvPr/>
            </p:nvSpPr>
            <p:spPr>
              <a:xfrm>
                <a:off x="626198" y="2812216"/>
                <a:ext cx="6864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mr-IN" dirty="0"/>
                  <a:t>…</a:t>
                </a:r>
                <a:r>
                  <a:rPr lang="en-US" dirty="0"/>
                  <a:t>Ex2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5092569-C260-1CF3-2AFC-ADF1CDE3C6F2}"/>
                  </a:ext>
                </a:extLst>
              </p:cNvPr>
              <p:cNvSpPr txBox="1"/>
              <p:nvPr/>
            </p:nvSpPr>
            <p:spPr>
              <a:xfrm>
                <a:off x="7186416" y="2864585"/>
                <a:ext cx="5132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Ex3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E74AF30-F43A-14DA-100F-A4A4DB9E4C88}"/>
                  </a:ext>
                </a:extLst>
              </p:cNvPr>
              <p:cNvSpPr txBox="1"/>
              <p:nvPr/>
            </p:nvSpPr>
            <p:spPr>
              <a:xfrm>
                <a:off x="3895637" y="3704456"/>
                <a:ext cx="5132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/>
                  <a:t>Ex4</a:t>
                </a:r>
                <a:endParaRPr lang="en-US" dirty="0"/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AB7EE35-CDB4-4ED8-6DBA-39A5AC7501C5}"/>
                  </a:ext>
                </a:extLst>
              </p:cNvPr>
              <p:cNvSpPr txBox="1"/>
              <p:nvPr/>
            </p:nvSpPr>
            <p:spPr>
              <a:xfrm>
                <a:off x="7771194" y="1998154"/>
                <a:ext cx="67197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Ex2</a:t>
                </a:r>
                <a:r>
                  <a:rPr lang="mr-IN" dirty="0"/>
                  <a:t>…</a:t>
                </a:r>
                <a:endParaRPr lang="en-US" dirty="0"/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AD86C42-CD27-0A4A-2227-3EE5FF76B7FA}"/>
                </a:ext>
              </a:extLst>
            </p:cNvPr>
            <p:cNvSpPr txBox="1"/>
            <p:nvPr/>
          </p:nvSpPr>
          <p:spPr>
            <a:xfrm>
              <a:off x="0" y="926203"/>
              <a:ext cx="474617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Human Epiregulin protein (169 aa, 15.9 </a:t>
              </a:r>
              <a:r>
                <a:rPr lang="en-US" sz="2000" dirty="0" err="1"/>
                <a:t>kD</a:t>
              </a:r>
              <a:r>
                <a:rPr lang="en-US" sz="2000" dirty="0"/>
                <a:t>):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25BB7A4-EC3F-E08A-DF31-F26FEEF8EA28}"/>
                </a:ext>
              </a:extLst>
            </p:cNvPr>
            <p:cNvSpPr txBox="1"/>
            <p:nvPr/>
          </p:nvSpPr>
          <p:spPr>
            <a:xfrm>
              <a:off x="4764257" y="1915247"/>
              <a:ext cx="172034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Bold</a:t>
              </a:r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 = immunogen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3880B9E-CB36-5023-FC23-C2130360C33B}"/>
                </a:ext>
              </a:extLst>
            </p:cNvPr>
            <p:cNvSpPr txBox="1"/>
            <p:nvPr/>
          </p:nvSpPr>
          <p:spPr>
            <a:xfrm>
              <a:off x="1925023" y="2672837"/>
              <a:ext cx="140936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Disulfide</a:t>
              </a:r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bonds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2299943-D14A-262C-6026-0CEF28BC3B72}"/>
                </a:ext>
              </a:extLst>
            </p:cNvPr>
            <p:cNvSpPr txBox="1"/>
            <p:nvPr/>
          </p:nvSpPr>
          <p:spPr>
            <a:xfrm>
              <a:off x="1474441" y="3260756"/>
              <a:ext cx="179728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Cytoplasmic domain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EB5BFF6-2216-8902-4F29-B90FB1CE63F5}"/>
                </a:ext>
              </a:extLst>
            </p:cNvPr>
            <p:cNvSpPr txBox="1"/>
            <p:nvPr/>
          </p:nvSpPr>
          <p:spPr>
            <a:xfrm>
              <a:off x="3132267" y="3269578"/>
              <a:ext cx="223785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AP-1B, AP-2 binding sites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B0E28F40-55CD-AA47-792B-10F1220933A4}"/>
              </a:ext>
            </a:extLst>
          </p:cNvPr>
          <p:cNvGrpSpPr/>
          <p:nvPr/>
        </p:nvGrpSpPr>
        <p:grpSpPr>
          <a:xfrm>
            <a:off x="1439809" y="3906083"/>
            <a:ext cx="5938220" cy="1661637"/>
            <a:chOff x="2958354" y="599451"/>
            <a:chExt cx="5938220" cy="1661637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CD7CBB0-DBD3-3280-5A7F-331F7E3B7CC1}"/>
                </a:ext>
              </a:extLst>
            </p:cNvPr>
            <p:cNvSpPr txBox="1"/>
            <p:nvPr/>
          </p:nvSpPr>
          <p:spPr>
            <a:xfrm>
              <a:off x="5767370" y="1953311"/>
              <a:ext cx="106099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0B050"/>
                  </a:solidFill>
                </a:rPr>
                <a:t>EGF domain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F2BFB40-73BC-9315-D57D-4CCFBE536E8B}"/>
                </a:ext>
              </a:extLst>
            </p:cNvPr>
            <p:cNvSpPr txBox="1"/>
            <p:nvPr/>
          </p:nvSpPr>
          <p:spPr>
            <a:xfrm>
              <a:off x="5294035" y="599451"/>
              <a:ext cx="200766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/>
                <a:t>Ereg</a:t>
              </a:r>
              <a:r>
                <a:rPr lang="en-US" sz="1600" dirty="0"/>
                <a:t> </a:t>
              </a:r>
              <a:r>
                <a:rPr lang="en-US" sz="1600" dirty="0" err="1"/>
                <a:t>NAb</a:t>
              </a:r>
              <a:r>
                <a:rPr lang="en-US" sz="1600" dirty="0"/>
                <a:t> immunogen</a:t>
              </a: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A5577D13-8125-F22E-30EE-D1521D612148}"/>
                </a:ext>
              </a:extLst>
            </p:cNvPr>
            <p:cNvCxnSpPr>
              <a:cxnSpLocks/>
            </p:cNvCxnSpPr>
            <p:nvPr/>
          </p:nvCxnSpPr>
          <p:spPr>
            <a:xfrm>
              <a:off x="4260028" y="1974180"/>
              <a:ext cx="4238513" cy="0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0A1AA4DD-C430-5C63-35EF-22B9F5B806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958354" y="941571"/>
              <a:ext cx="5938220" cy="10254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596958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80A593-FB68-485A-2CEB-753DE5E9D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137" y="151995"/>
            <a:ext cx="7886700" cy="742691"/>
          </a:xfrm>
        </p:spPr>
        <p:txBody>
          <a:bodyPr/>
          <a:lstStyle/>
          <a:p>
            <a:r>
              <a:rPr lang="en-US" dirty="0"/>
              <a:t>Our Team</a:t>
            </a:r>
          </a:p>
        </p:txBody>
      </p:sp>
      <p:pic>
        <p:nvPicPr>
          <p:cNvPr id="5" name="Picture 4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BC245F31-0F3F-16B3-73CC-9CC620B653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3182" y="1197978"/>
            <a:ext cx="2133600" cy="3200400"/>
          </a:xfrm>
          <a:prstGeom prst="rect">
            <a:avLst/>
          </a:prstGeom>
        </p:spPr>
      </p:pic>
      <p:pic>
        <p:nvPicPr>
          <p:cNvPr id="7" name="Picture 6" descr="A person wearing glasses and a suit&#10;&#10;Description automatically generated with medium confidence">
            <a:extLst>
              <a:ext uri="{FF2B5EF4-FFF2-40B4-BE49-F238E27FC236}">
                <a16:creationId xmlns:a16="http://schemas.microsoft.com/office/drawing/2014/main" id="{FAA51CDA-B02F-48FE-200C-F716330166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3825" y="1197978"/>
            <a:ext cx="2133600" cy="3200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BACA762-1E19-1E71-CDCC-757BDAC9A492}"/>
              </a:ext>
            </a:extLst>
          </p:cNvPr>
          <p:cNvSpPr txBox="1"/>
          <p:nvPr/>
        </p:nvSpPr>
        <p:spPr>
          <a:xfrm>
            <a:off x="487137" y="4549676"/>
            <a:ext cx="429985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Ian Odell, MD, PhD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Yale Assistant Professor of Dermatology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Research expertise in scleroderma and other fibrotic disorders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Clinical expertise as dermatology lead of Yale Scleroderma Program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5CC5563-42F2-0121-3675-37D8A76E3B4D}"/>
              </a:ext>
            </a:extLst>
          </p:cNvPr>
          <p:cNvSpPr txBox="1"/>
          <p:nvPr/>
        </p:nvSpPr>
        <p:spPr>
          <a:xfrm>
            <a:off x="4847703" y="4549676"/>
            <a:ext cx="47094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Richard A. Flavell, PhD, FRS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effectLst/>
                <a:latin typeface="Yale New"/>
              </a:rPr>
              <a:t>Yale Sterling Professor of Immunobiology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effectLst/>
                <a:latin typeface="Yale New"/>
              </a:rPr>
              <a:t>Investigator, HHMI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Yale New"/>
              </a:rPr>
              <a:t>h-index 265</a:t>
            </a:r>
            <a:endParaRPr lang="en-US" b="0" i="0" u="none" strike="noStrike" dirty="0">
              <a:effectLst/>
              <a:latin typeface="Yale New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Yale New"/>
              </a:rPr>
              <a:t>Founder multiple successful biotech companies, including Alexion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Yale New"/>
              </a:rPr>
              <a:t>Previous CSO of Biogen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Yale New"/>
              </a:rPr>
              <a:t>Market cap &gt;$80 billion</a:t>
            </a:r>
          </a:p>
        </p:txBody>
      </p:sp>
    </p:spTree>
    <p:extLst>
      <p:ext uri="{BB962C8B-B14F-4D97-AF65-F5344CB8AC3E}">
        <p14:creationId xmlns:p14="http://schemas.microsoft.com/office/powerpoint/2010/main" val="17437062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73033D-22A5-1D44-A291-E02DA906B4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391" r="7183" b="3281"/>
          <a:stretch/>
        </p:blipFill>
        <p:spPr>
          <a:xfrm>
            <a:off x="491632" y="1967034"/>
            <a:ext cx="1911485" cy="16126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58F669-3855-684E-829A-768C4014F52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200" t="31296" r="4466" b="8212"/>
          <a:stretch/>
        </p:blipFill>
        <p:spPr>
          <a:xfrm>
            <a:off x="2908444" y="1836561"/>
            <a:ext cx="2899027" cy="173311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C1D7353-BF25-B24F-B2B1-BDBE45D005ED}"/>
              </a:ext>
            </a:extLst>
          </p:cNvPr>
          <p:cNvSpPr txBox="1"/>
          <p:nvPr/>
        </p:nvSpPr>
        <p:spPr>
          <a:xfrm>
            <a:off x="726601" y="1403133"/>
            <a:ext cx="14357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edema of</a:t>
            </a:r>
          </a:p>
          <a:p>
            <a:pPr algn="ctr"/>
            <a:r>
              <a:rPr lang="en-US" sz="1600" dirty="0"/>
              <a:t>hands and face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B161309-69FB-044F-9906-77570FA52F61}"/>
              </a:ext>
            </a:extLst>
          </p:cNvPr>
          <p:cNvSpPr txBox="1"/>
          <p:nvPr/>
        </p:nvSpPr>
        <p:spPr>
          <a:xfrm>
            <a:off x="2908444" y="1402743"/>
            <a:ext cx="28982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sclerodactyly and calcinosis cutis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AD994D8-D5B8-2640-8363-46EADB38FC45}"/>
              </a:ext>
            </a:extLst>
          </p:cNvPr>
          <p:cNvCxnSpPr>
            <a:cxnSpLocks/>
            <a:endCxn id="13" idx="1"/>
          </p:cNvCxnSpPr>
          <p:nvPr/>
        </p:nvCxnSpPr>
        <p:spPr>
          <a:xfrm flipV="1">
            <a:off x="559727" y="4561479"/>
            <a:ext cx="7169150" cy="17838"/>
          </a:xfrm>
          <a:prstGeom prst="straightConnector1">
            <a:avLst/>
          </a:prstGeom>
          <a:ln w="28575"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7FE28E3D-96D9-D34F-A843-BEC957FB8D13}"/>
              </a:ext>
            </a:extLst>
          </p:cNvPr>
          <p:cNvSpPr txBox="1"/>
          <p:nvPr/>
        </p:nvSpPr>
        <p:spPr>
          <a:xfrm>
            <a:off x="744248" y="4595399"/>
            <a:ext cx="98777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0-6 months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3ECFA43-9F2D-2B4D-B3F2-DF3D3AABABF8}"/>
              </a:ext>
            </a:extLst>
          </p:cNvPr>
          <p:cNvSpPr txBox="1"/>
          <p:nvPr/>
        </p:nvSpPr>
        <p:spPr>
          <a:xfrm>
            <a:off x="3785635" y="4746588"/>
            <a:ext cx="210801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dirty="0"/>
              <a:t>1-4+ years</a:t>
            </a:r>
          </a:p>
          <a:p>
            <a:pPr algn="ctr"/>
            <a:r>
              <a:rPr lang="en-US" sz="1350" dirty="0"/>
              <a:t>lack of effective treatments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9416D10-46AF-374B-8C6A-2BA66628B50E}"/>
              </a:ext>
            </a:extLst>
          </p:cNvPr>
          <p:cNvSpPr txBox="1"/>
          <p:nvPr/>
        </p:nvSpPr>
        <p:spPr>
          <a:xfrm>
            <a:off x="562006" y="4197274"/>
            <a:ext cx="176497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1. inflammatory phase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80AAFEE-1745-B84A-AD8A-3BC9D20ED3F5}"/>
              </a:ext>
            </a:extLst>
          </p:cNvPr>
          <p:cNvSpPr txBox="1"/>
          <p:nvPr/>
        </p:nvSpPr>
        <p:spPr>
          <a:xfrm>
            <a:off x="4453957" y="4222925"/>
            <a:ext cx="9756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FF0000"/>
                </a:solidFill>
              </a:rPr>
              <a:t>2. </a:t>
            </a:r>
            <a:r>
              <a:rPr lang="en-US" sz="1600" b="1" dirty="0">
                <a:solidFill>
                  <a:srgbClr val="FF0000"/>
                </a:solidFill>
              </a:rPr>
              <a:t>fibrosis</a:t>
            </a:r>
            <a:endParaRPr lang="en-US" sz="1350" b="1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F7E5704-C051-AE46-A45E-566B131C284A}"/>
              </a:ext>
            </a:extLst>
          </p:cNvPr>
          <p:cNvSpPr txBox="1"/>
          <p:nvPr/>
        </p:nvSpPr>
        <p:spPr>
          <a:xfrm>
            <a:off x="7728877" y="4411438"/>
            <a:ext cx="90159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3. atrophy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2FCC994-0221-4948-8966-A845A1BE65CA}"/>
              </a:ext>
            </a:extLst>
          </p:cNvPr>
          <p:cNvSpPr txBox="1"/>
          <p:nvPr/>
        </p:nvSpPr>
        <p:spPr>
          <a:xfrm>
            <a:off x="559727" y="5011680"/>
            <a:ext cx="173528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best time to treat, but</a:t>
            </a:r>
          </a:p>
          <a:p>
            <a:r>
              <a:rPr lang="en-US" sz="1350" dirty="0"/>
              <a:t>often misdiagnosed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7DD887F-7CD7-0245-8B60-CDFA9D10A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075" y="363425"/>
            <a:ext cx="8139933" cy="661124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Systemic sclerosis (scleroderma, </a:t>
            </a:r>
            <a:r>
              <a:rPr lang="en-US" sz="2800" dirty="0" err="1"/>
              <a:t>SSc</a:t>
            </a:r>
            <a:r>
              <a:rPr lang="en-US" sz="2800" dirty="0"/>
              <a:t>) is the prototypic fibrotic disease and progresses through 3 characteristic phases.</a:t>
            </a:r>
            <a:endParaRPr lang="en-US" sz="27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3BE6C58-D03D-864C-8110-4AA7A922EDC4}"/>
              </a:ext>
            </a:extLst>
          </p:cNvPr>
          <p:cNvSpPr txBox="1"/>
          <p:nvPr/>
        </p:nvSpPr>
        <p:spPr>
          <a:xfrm>
            <a:off x="3827862" y="5406554"/>
            <a:ext cx="244235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/>
              <a:t>Clinical need for safe and effective antifibrotic therapies 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593D637E-9D12-A2C9-F603-6685A50A9B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20570" y="1809285"/>
            <a:ext cx="2581112" cy="1797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Freeform 28">
            <a:extLst>
              <a:ext uri="{FF2B5EF4-FFF2-40B4-BE49-F238E27FC236}">
                <a16:creationId xmlns:a16="http://schemas.microsoft.com/office/drawing/2014/main" id="{3F188AC3-A2DD-BA4F-C771-3791E4AB3C07}"/>
              </a:ext>
            </a:extLst>
          </p:cNvPr>
          <p:cNvSpPr/>
          <p:nvPr/>
        </p:nvSpPr>
        <p:spPr>
          <a:xfrm>
            <a:off x="7600094" y="2764187"/>
            <a:ext cx="925483" cy="751007"/>
          </a:xfrm>
          <a:custGeom>
            <a:avLst/>
            <a:gdLst>
              <a:gd name="connsiteX0" fmla="*/ 0 w 1320199"/>
              <a:gd name="connsiteY0" fmla="*/ 687152 h 1071309"/>
              <a:gd name="connsiteX1" fmla="*/ 5411 w 1320199"/>
              <a:gd name="connsiteY1" fmla="*/ 714206 h 1071309"/>
              <a:gd name="connsiteX2" fmla="*/ 27053 w 1320199"/>
              <a:gd name="connsiteY2" fmla="*/ 762901 h 1071309"/>
              <a:gd name="connsiteX3" fmla="*/ 32464 w 1320199"/>
              <a:gd name="connsiteY3" fmla="*/ 779133 h 1071309"/>
              <a:gd name="connsiteX4" fmla="*/ 43285 w 1320199"/>
              <a:gd name="connsiteY4" fmla="*/ 789955 h 1071309"/>
              <a:gd name="connsiteX5" fmla="*/ 54106 w 1320199"/>
              <a:gd name="connsiteY5" fmla="*/ 806187 h 1071309"/>
              <a:gd name="connsiteX6" fmla="*/ 64928 w 1320199"/>
              <a:gd name="connsiteY6" fmla="*/ 817008 h 1071309"/>
              <a:gd name="connsiteX7" fmla="*/ 75749 w 1320199"/>
              <a:gd name="connsiteY7" fmla="*/ 833240 h 1071309"/>
              <a:gd name="connsiteX8" fmla="*/ 91981 w 1320199"/>
              <a:gd name="connsiteY8" fmla="*/ 844061 h 1071309"/>
              <a:gd name="connsiteX9" fmla="*/ 108213 w 1320199"/>
              <a:gd name="connsiteY9" fmla="*/ 860293 h 1071309"/>
              <a:gd name="connsiteX10" fmla="*/ 124445 w 1320199"/>
              <a:gd name="connsiteY10" fmla="*/ 871114 h 1071309"/>
              <a:gd name="connsiteX11" fmla="*/ 135266 w 1320199"/>
              <a:gd name="connsiteY11" fmla="*/ 881936 h 1071309"/>
              <a:gd name="connsiteX12" fmla="*/ 151498 w 1320199"/>
              <a:gd name="connsiteY12" fmla="*/ 892757 h 1071309"/>
              <a:gd name="connsiteX13" fmla="*/ 167730 w 1320199"/>
              <a:gd name="connsiteY13" fmla="*/ 908989 h 1071309"/>
              <a:gd name="connsiteX14" fmla="*/ 183962 w 1320199"/>
              <a:gd name="connsiteY14" fmla="*/ 919810 h 1071309"/>
              <a:gd name="connsiteX15" fmla="*/ 194783 w 1320199"/>
              <a:gd name="connsiteY15" fmla="*/ 930632 h 1071309"/>
              <a:gd name="connsiteX16" fmla="*/ 211015 w 1320199"/>
              <a:gd name="connsiteY16" fmla="*/ 936042 h 1071309"/>
              <a:gd name="connsiteX17" fmla="*/ 238069 w 1320199"/>
              <a:gd name="connsiteY17" fmla="*/ 952274 h 1071309"/>
              <a:gd name="connsiteX18" fmla="*/ 265122 w 1320199"/>
              <a:gd name="connsiteY18" fmla="*/ 968506 h 1071309"/>
              <a:gd name="connsiteX19" fmla="*/ 275943 w 1320199"/>
              <a:gd name="connsiteY19" fmla="*/ 984738 h 1071309"/>
              <a:gd name="connsiteX20" fmla="*/ 292175 w 1320199"/>
              <a:gd name="connsiteY20" fmla="*/ 990149 h 1071309"/>
              <a:gd name="connsiteX21" fmla="*/ 308407 w 1320199"/>
              <a:gd name="connsiteY21" fmla="*/ 1000970 h 1071309"/>
              <a:gd name="connsiteX22" fmla="*/ 340871 w 1320199"/>
              <a:gd name="connsiteY22" fmla="*/ 1011791 h 1071309"/>
              <a:gd name="connsiteX23" fmla="*/ 357103 w 1320199"/>
              <a:gd name="connsiteY23" fmla="*/ 1017202 h 1071309"/>
              <a:gd name="connsiteX24" fmla="*/ 373335 w 1320199"/>
              <a:gd name="connsiteY24" fmla="*/ 1022613 h 1071309"/>
              <a:gd name="connsiteX25" fmla="*/ 389567 w 1320199"/>
              <a:gd name="connsiteY25" fmla="*/ 1033434 h 1071309"/>
              <a:gd name="connsiteX26" fmla="*/ 422031 w 1320199"/>
              <a:gd name="connsiteY26" fmla="*/ 1044255 h 1071309"/>
              <a:gd name="connsiteX27" fmla="*/ 438263 w 1320199"/>
              <a:gd name="connsiteY27" fmla="*/ 1049666 h 1071309"/>
              <a:gd name="connsiteX28" fmla="*/ 470726 w 1320199"/>
              <a:gd name="connsiteY28" fmla="*/ 1060487 h 1071309"/>
              <a:gd name="connsiteX29" fmla="*/ 514012 w 1320199"/>
              <a:gd name="connsiteY29" fmla="*/ 1071309 h 1071309"/>
              <a:gd name="connsiteX30" fmla="*/ 708795 w 1320199"/>
              <a:gd name="connsiteY30" fmla="*/ 1065898 h 1071309"/>
              <a:gd name="connsiteX31" fmla="*/ 741259 w 1320199"/>
              <a:gd name="connsiteY31" fmla="*/ 1055077 h 1071309"/>
              <a:gd name="connsiteX32" fmla="*/ 757491 w 1320199"/>
              <a:gd name="connsiteY32" fmla="*/ 1049666 h 1071309"/>
              <a:gd name="connsiteX33" fmla="*/ 773723 w 1320199"/>
              <a:gd name="connsiteY33" fmla="*/ 1038845 h 1071309"/>
              <a:gd name="connsiteX34" fmla="*/ 784544 w 1320199"/>
              <a:gd name="connsiteY34" fmla="*/ 1028023 h 1071309"/>
              <a:gd name="connsiteX35" fmla="*/ 800776 w 1320199"/>
              <a:gd name="connsiteY35" fmla="*/ 1022613 h 1071309"/>
              <a:gd name="connsiteX36" fmla="*/ 838651 w 1320199"/>
              <a:gd name="connsiteY36" fmla="*/ 990149 h 1071309"/>
              <a:gd name="connsiteX37" fmla="*/ 844061 w 1320199"/>
              <a:gd name="connsiteY37" fmla="*/ 973917 h 1071309"/>
              <a:gd name="connsiteX38" fmla="*/ 860293 w 1320199"/>
              <a:gd name="connsiteY38" fmla="*/ 963096 h 1071309"/>
              <a:gd name="connsiteX39" fmla="*/ 871115 w 1320199"/>
              <a:gd name="connsiteY39" fmla="*/ 952274 h 1071309"/>
              <a:gd name="connsiteX40" fmla="*/ 903579 w 1320199"/>
              <a:gd name="connsiteY40" fmla="*/ 930632 h 1071309"/>
              <a:gd name="connsiteX41" fmla="*/ 930632 w 1320199"/>
              <a:gd name="connsiteY41" fmla="*/ 908989 h 1071309"/>
              <a:gd name="connsiteX42" fmla="*/ 941453 w 1320199"/>
              <a:gd name="connsiteY42" fmla="*/ 892757 h 1071309"/>
              <a:gd name="connsiteX43" fmla="*/ 957685 w 1320199"/>
              <a:gd name="connsiteY43" fmla="*/ 881936 h 1071309"/>
              <a:gd name="connsiteX44" fmla="*/ 963096 w 1320199"/>
              <a:gd name="connsiteY44" fmla="*/ 865704 h 1071309"/>
              <a:gd name="connsiteX45" fmla="*/ 990149 w 1320199"/>
              <a:gd name="connsiteY45" fmla="*/ 838651 h 1071309"/>
              <a:gd name="connsiteX46" fmla="*/ 1000970 w 1320199"/>
              <a:gd name="connsiteY46" fmla="*/ 827829 h 1071309"/>
              <a:gd name="connsiteX47" fmla="*/ 1011792 w 1320199"/>
              <a:gd name="connsiteY47" fmla="*/ 817008 h 1071309"/>
              <a:gd name="connsiteX48" fmla="*/ 1028024 w 1320199"/>
              <a:gd name="connsiteY48" fmla="*/ 789955 h 1071309"/>
              <a:gd name="connsiteX49" fmla="*/ 1055077 w 1320199"/>
              <a:gd name="connsiteY49" fmla="*/ 762901 h 1071309"/>
              <a:gd name="connsiteX50" fmla="*/ 1060487 w 1320199"/>
              <a:gd name="connsiteY50" fmla="*/ 746669 h 1071309"/>
              <a:gd name="connsiteX51" fmla="*/ 1071309 w 1320199"/>
              <a:gd name="connsiteY51" fmla="*/ 735848 h 1071309"/>
              <a:gd name="connsiteX52" fmla="*/ 1303967 w 1320199"/>
              <a:gd name="connsiteY52" fmla="*/ 319228 h 1071309"/>
              <a:gd name="connsiteX53" fmla="*/ 1320199 w 1320199"/>
              <a:gd name="connsiteY53" fmla="*/ 59517 h 1071309"/>
              <a:gd name="connsiteX54" fmla="*/ 1255271 w 1320199"/>
              <a:gd name="connsiteY54" fmla="*/ 10821 h 1071309"/>
              <a:gd name="connsiteX55" fmla="*/ 1239039 w 1320199"/>
              <a:gd name="connsiteY55" fmla="*/ 5410 h 1071309"/>
              <a:gd name="connsiteX56" fmla="*/ 1222807 w 1320199"/>
              <a:gd name="connsiteY56" fmla="*/ 0 h 1071309"/>
              <a:gd name="connsiteX57" fmla="*/ 1190343 w 1320199"/>
              <a:gd name="connsiteY57" fmla="*/ 5410 h 1071309"/>
              <a:gd name="connsiteX58" fmla="*/ 1157879 w 1320199"/>
              <a:gd name="connsiteY58" fmla="*/ 16232 h 1071309"/>
              <a:gd name="connsiteX59" fmla="*/ 1125415 w 1320199"/>
              <a:gd name="connsiteY59" fmla="*/ 59517 h 1071309"/>
              <a:gd name="connsiteX60" fmla="*/ 1114594 w 1320199"/>
              <a:gd name="connsiteY60" fmla="*/ 97391 h 1071309"/>
              <a:gd name="connsiteX61" fmla="*/ 984738 w 1320199"/>
              <a:gd name="connsiteY61" fmla="*/ 400388 h 1071309"/>
              <a:gd name="connsiteX62" fmla="*/ 822419 w 1320199"/>
              <a:gd name="connsiteY62" fmla="*/ 665510 h 1071309"/>
              <a:gd name="connsiteX63" fmla="*/ 660099 w 1320199"/>
              <a:gd name="connsiteY63" fmla="*/ 789955 h 1071309"/>
              <a:gd name="connsiteX64" fmla="*/ 351692 w 1320199"/>
              <a:gd name="connsiteY64" fmla="*/ 746669 h 1071309"/>
              <a:gd name="connsiteX65" fmla="*/ 146087 w 1320199"/>
              <a:gd name="connsiteY65" fmla="*/ 687152 h 1071309"/>
              <a:gd name="connsiteX66" fmla="*/ 0 w 1320199"/>
              <a:gd name="connsiteY66" fmla="*/ 687152 h 1071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320199" h="1071309">
                <a:moveTo>
                  <a:pt x="0" y="687152"/>
                </a:moveTo>
                <a:lnTo>
                  <a:pt x="5411" y="714206"/>
                </a:lnTo>
                <a:cubicBezTo>
                  <a:pt x="12625" y="730438"/>
                  <a:pt x="20221" y="746505"/>
                  <a:pt x="27053" y="762901"/>
                </a:cubicBezTo>
                <a:cubicBezTo>
                  <a:pt x="29247" y="768166"/>
                  <a:pt x="29530" y="774242"/>
                  <a:pt x="32464" y="779133"/>
                </a:cubicBezTo>
                <a:cubicBezTo>
                  <a:pt x="35089" y="783507"/>
                  <a:pt x="40098" y="785971"/>
                  <a:pt x="43285" y="789955"/>
                </a:cubicBezTo>
                <a:cubicBezTo>
                  <a:pt x="47347" y="795033"/>
                  <a:pt x="50044" y="801109"/>
                  <a:pt x="54106" y="806187"/>
                </a:cubicBezTo>
                <a:cubicBezTo>
                  <a:pt x="57293" y="810170"/>
                  <a:pt x="61741" y="813025"/>
                  <a:pt x="64928" y="817008"/>
                </a:cubicBezTo>
                <a:cubicBezTo>
                  <a:pt x="68990" y="822086"/>
                  <a:pt x="71151" y="828642"/>
                  <a:pt x="75749" y="833240"/>
                </a:cubicBezTo>
                <a:cubicBezTo>
                  <a:pt x="80347" y="837838"/>
                  <a:pt x="86985" y="839898"/>
                  <a:pt x="91981" y="844061"/>
                </a:cubicBezTo>
                <a:cubicBezTo>
                  <a:pt x="97859" y="848960"/>
                  <a:pt x="102335" y="855394"/>
                  <a:pt x="108213" y="860293"/>
                </a:cubicBezTo>
                <a:cubicBezTo>
                  <a:pt x="113209" y="864456"/>
                  <a:pt x="119367" y="867052"/>
                  <a:pt x="124445" y="871114"/>
                </a:cubicBezTo>
                <a:cubicBezTo>
                  <a:pt x="128428" y="874301"/>
                  <a:pt x="131283" y="878749"/>
                  <a:pt x="135266" y="881936"/>
                </a:cubicBezTo>
                <a:cubicBezTo>
                  <a:pt x="140344" y="885998"/>
                  <a:pt x="146502" y="888594"/>
                  <a:pt x="151498" y="892757"/>
                </a:cubicBezTo>
                <a:cubicBezTo>
                  <a:pt x="157376" y="897656"/>
                  <a:pt x="161852" y="904090"/>
                  <a:pt x="167730" y="908989"/>
                </a:cubicBezTo>
                <a:cubicBezTo>
                  <a:pt x="172726" y="913152"/>
                  <a:pt x="178884" y="915748"/>
                  <a:pt x="183962" y="919810"/>
                </a:cubicBezTo>
                <a:cubicBezTo>
                  <a:pt x="187945" y="922997"/>
                  <a:pt x="190409" y="928007"/>
                  <a:pt x="194783" y="930632"/>
                </a:cubicBezTo>
                <a:cubicBezTo>
                  <a:pt x="199674" y="933566"/>
                  <a:pt x="205604" y="934239"/>
                  <a:pt x="211015" y="936042"/>
                </a:cubicBezTo>
                <a:cubicBezTo>
                  <a:pt x="238438" y="963465"/>
                  <a:pt x="202947" y="931200"/>
                  <a:pt x="238069" y="952274"/>
                </a:cubicBezTo>
                <a:cubicBezTo>
                  <a:pt x="275204" y="974555"/>
                  <a:pt x="219140" y="953181"/>
                  <a:pt x="265122" y="968506"/>
                </a:cubicBezTo>
                <a:cubicBezTo>
                  <a:pt x="268729" y="973917"/>
                  <a:pt x="270865" y="980676"/>
                  <a:pt x="275943" y="984738"/>
                </a:cubicBezTo>
                <a:cubicBezTo>
                  <a:pt x="280397" y="988301"/>
                  <a:pt x="287074" y="987598"/>
                  <a:pt x="292175" y="990149"/>
                </a:cubicBezTo>
                <a:cubicBezTo>
                  <a:pt x="297991" y="993057"/>
                  <a:pt x="302465" y="998329"/>
                  <a:pt x="308407" y="1000970"/>
                </a:cubicBezTo>
                <a:cubicBezTo>
                  <a:pt x="318831" y="1005603"/>
                  <a:pt x="330050" y="1008184"/>
                  <a:pt x="340871" y="1011791"/>
                </a:cubicBezTo>
                <a:lnTo>
                  <a:pt x="357103" y="1017202"/>
                </a:lnTo>
                <a:cubicBezTo>
                  <a:pt x="362514" y="1019006"/>
                  <a:pt x="368589" y="1019449"/>
                  <a:pt x="373335" y="1022613"/>
                </a:cubicBezTo>
                <a:cubicBezTo>
                  <a:pt x="378746" y="1026220"/>
                  <a:pt x="383625" y="1030793"/>
                  <a:pt x="389567" y="1033434"/>
                </a:cubicBezTo>
                <a:cubicBezTo>
                  <a:pt x="399991" y="1038067"/>
                  <a:pt x="411210" y="1040648"/>
                  <a:pt x="422031" y="1044255"/>
                </a:cubicBezTo>
                <a:lnTo>
                  <a:pt x="438263" y="1049666"/>
                </a:lnTo>
                <a:cubicBezTo>
                  <a:pt x="438273" y="1049669"/>
                  <a:pt x="470715" y="1060484"/>
                  <a:pt x="470726" y="1060487"/>
                </a:cubicBezTo>
                <a:lnTo>
                  <a:pt x="514012" y="1071309"/>
                </a:lnTo>
                <a:cubicBezTo>
                  <a:pt x="578940" y="1069505"/>
                  <a:pt x="644007" y="1070526"/>
                  <a:pt x="708795" y="1065898"/>
                </a:cubicBezTo>
                <a:cubicBezTo>
                  <a:pt x="720173" y="1065085"/>
                  <a:pt x="730438" y="1058684"/>
                  <a:pt x="741259" y="1055077"/>
                </a:cubicBezTo>
                <a:cubicBezTo>
                  <a:pt x="746670" y="1053273"/>
                  <a:pt x="752745" y="1052830"/>
                  <a:pt x="757491" y="1049666"/>
                </a:cubicBezTo>
                <a:cubicBezTo>
                  <a:pt x="762902" y="1046059"/>
                  <a:pt x="768645" y="1042907"/>
                  <a:pt x="773723" y="1038845"/>
                </a:cubicBezTo>
                <a:cubicBezTo>
                  <a:pt x="777706" y="1035658"/>
                  <a:pt x="780170" y="1030648"/>
                  <a:pt x="784544" y="1028023"/>
                </a:cubicBezTo>
                <a:cubicBezTo>
                  <a:pt x="789435" y="1025089"/>
                  <a:pt x="795365" y="1024416"/>
                  <a:pt x="800776" y="1022613"/>
                </a:cubicBezTo>
                <a:cubicBezTo>
                  <a:pt x="827017" y="996372"/>
                  <a:pt x="813930" y="1006629"/>
                  <a:pt x="838651" y="990149"/>
                </a:cubicBezTo>
                <a:cubicBezTo>
                  <a:pt x="840454" y="984738"/>
                  <a:pt x="840498" y="978371"/>
                  <a:pt x="844061" y="973917"/>
                </a:cubicBezTo>
                <a:cubicBezTo>
                  <a:pt x="848123" y="968839"/>
                  <a:pt x="855215" y="967158"/>
                  <a:pt x="860293" y="963096"/>
                </a:cubicBezTo>
                <a:cubicBezTo>
                  <a:pt x="864277" y="959909"/>
                  <a:pt x="867034" y="955335"/>
                  <a:pt x="871115" y="952274"/>
                </a:cubicBezTo>
                <a:cubicBezTo>
                  <a:pt x="881519" y="944471"/>
                  <a:pt x="894383" y="939829"/>
                  <a:pt x="903579" y="930632"/>
                </a:cubicBezTo>
                <a:cubicBezTo>
                  <a:pt x="918998" y="915212"/>
                  <a:pt x="910155" y="922640"/>
                  <a:pt x="930632" y="908989"/>
                </a:cubicBezTo>
                <a:cubicBezTo>
                  <a:pt x="934239" y="903578"/>
                  <a:pt x="936855" y="897355"/>
                  <a:pt x="941453" y="892757"/>
                </a:cubicBezTo>
                <a:cubicBezTo>
                  <a:pt x="946051" y="888159"/>
                  <a:pt x="953623" y="887014"/>
                  <a:pt x="957685" y="881936"/>
                </a:cubicBezTo>
                <a:cubicBezTo>
                  <a:pt x="961248" y="877482"/>
                  <a:pt x="959674" y="870267"/>
                  <a:pt x="963096" y="865704"/>
                </a:cubicBezTo>
                <a:cubicBezTo>
                  <a:pt x="970748" y="855502"/>
                  <a:pt x="981131" y="847669"/>
                  <a:pt x="990149" y="838651"/>
                </a:cubicBezTo>
                <a:lnTo>
                  <a:pt x="1000970" y="827829"/>
                </a:lnTo>
                <a:lnTo>
                  <a:pt x="1011792" y="817008"/>
                </a:lnTo>
                <a:cubicBezTo>
                  <a:pt x="1021188" y="788818"/>
                  <a:pt x="1011047" y="811176"/>
                  <a:pt x="1028024" y="789955"/>
                </a:cubicBezTo>
                <a:cubicBezTo>
                  <a:pt x="1048638" y="764188"/>
                  <a:pt x="1027248" y="781455"/>
                  <a:pt x="1055077" y="762901"/>
                </a:cubicBezTo>
                <a:cubicBezTo>
                  <a:pt x="1056880" y="757490"/>
                  <a:pt x="1057553" y="751560"/>
                  <a:pt x="1060487" y="746669"/>
                </a:cubicBezTo>
                <a:cubicBezTo>
                  <a:pt x="1063112" y="742295"/>
                  <a:pt x="1071309" y="735848"/>
                  <a:pt x="1071309" y="735848"/>
                </a:cubicBezTo>
                <a:lnTo>
                  <a:pt x="1303967" y="319228"/>
                </a:lnTo>
                <a:lnTo>
                  <a:pt x="1320199" y="59517"/>
                </a:lnTo>
                <a:cubicBezTo>
                  <a:pt x="1280311" y="12980"/>
                  <a:pt x="1303510" y="26901"/>
                  <a:pt x="1255271" y="10821"/>
                </a:cubicBezTo>
                <a:lnTo>
                  <a:pt x="1239039" y="5410"/>
                </a:lnTo>
                <a:lnTo>
                  <a:pt x="1222807" y="0"/>
                </a:lnTo>
                <a:cubicBezTo>
                  <a:pt x="1211986" y="1803"/>
                  <a:pt x="1200986" y="2749"/>
                  <a:pt x="1190343" y="5410"/>
                </a:cubicBezTo>
                <a:cubicBezTo>
                  <a:pt x="1179277" y="8177"/>
                  <a:pt x="1157879" y="16232"/>
                  <a:pt x="1157879" y="16232"/>
                </a:cubicBezTo>
                <a:cubicBezTo>
                  <a:pt x="1133407" y="52941"/>
                  <a:pt x="1145434" y="39500"/>
                  <a:pt x="1125415" y="59517"/>
                </a:cubicBezTo>
                <a:cubicBezTo>
                  <a:pt x="1114024" y="93692"/>
                  <a:pt x="1114594" y="80574"/>
                  <a:pt x="1114594" y="97391"/>
                </a:cubicBezTo>
                <a:lnTo>
                  <a:pt x="984738" y="400388"/>
                </a:lnTo>
                <a:lnTo>
                  <a:pt x="822419" y="665510"/>
                </a:lnTo>
                <a:lnTo>
                  <a:pt x="660099" y="789955"/>
                </a:lnTo>
                <a:lnTo>
                  <a:pt x="351692" y="746669"/>
                </a:lnTo>
                <a:lnTo>
                  <a:pt x="146087" y="687152"/>
                </a:lnTo>
                <a:lnTo>
                  <a:pt x="0" y="687152"/>
                </a:lnTo>
                <a:close/>
              </a:path>
            </a:pathLst>
          </a:custGeom>
          <a:noFill/>
          <a:ln w="381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D3E1048E-F35A-4862-262B-7939D292FD20}"/>
              </a:ext>
            </a:extLst>
          </p:cNvPr>
          <p:cNvSpPr/>
          <p:nvPr/>
        </p:nvSpPr>
        <p:spPr>
          <a:xfrm>
            <a:off x="6248783" y="3046722"/>
            <a:ext cx="762386" cy="496878"/>
          </a:xfrm>
          <a:custGeom>
            <a:avLst/>
            <a:gdLst>
              <a:gd name="connsiteX0" fmla="*/ 156909 w 1087541"/>
              <a:gd name="connsiteY0" fmla="*/ 335460 h 708795"/>
              <a:gd name="connsiteX1" fmla="*/ 156909 w 1087541"/>
              <a:gd name="connsiteY1" fmla="*/ 335460 h 708795"/>
              <a:gd name="connsiteX2" fmla="*/ 86571 w 1087541"/>
              <a:gd name="connsiteY2" fmla="*/ 346281 h 708795"/>
              <a:gd name="connsiteX3" fmla="*/ 54107 w 1087541"/>
              <a:gd name="connsiteY3" fmla="*/ 357103 h 708795"/>
              <a:gd name="connsiteX4" fmla="*/ 27053 w 1087541"/>
              <a:gd name="connsiteY4" fmla="*/ 378745 h 708795"/>
              <a:gd name="connsiteX5" fmla="*/ 16232 w 1087541"/>
              <a:gd name="connsiteY5" fmla="*/ 389567 h 708795"/>
              <a:gd name="connsiteX6" fmla="*/ 5411 w 1087541"/>
              <a:gd name="connsiteY6" fmla="*/ 422031 h 708795"/>
              <a:gd name="connsiteX7" fmla="*/ 0 w 1087541"/>
              <a:gd name="connsiteY7" fmla="*/ 438263 h 708795"/>
              <a:gd name="connsiteX8" fmla="*/ 5411 w 1087541"/>
              <a:gd name="connsiteY8" fmla="*/ 524833 h 708795"/>
              <a:gd name="connsiteX9" fmla="*/ 10821 w 1087541"/>
              <a:gd name="connsiteY9" fmla="*/ 541065 h 708795"/>
              <a:gd name="connsiteX10" fmla="*/ 27053 w 1087541"/>
              <a:gd name="connsiteY10" fmla="*/ 562708 h 708795"/>
              <a:gd name="connsiteX11" fmla="*/ 335460 w 1087541"/>
              <a:gd name="connsiteY11" fmla="*/ 708795 h 708795"/>
              <a:gd name="connsiteX12" fmla="*/ 768313 w 1087541"/>
              <a:gd name="connsiteY12" fmla="*/ 595171 h 708795"/>
              <a:gd name="connsiteX13" fmla="*/ 1028024 w 1087541"/>
              <a:gd name="connsiteY13" fmla="*/ 243479 h 708795"/>
              <a:gd name="connsiteX14" fmla="*/ 1087541 w 1087541"/>
              <a:gd name="connsiteY14" fmla="*/ 43285 h 708795"/>
              <a:gd name="connsiteX15" fmla="*/ 1060488 w 1087541"/>
              <a:gd name="connsiteY15" fmla="*/ 5410 h 708795"/>
              <a:gd name="connsiteX16" fmla="*/ 1044256 w 1087541"/>
              <a:gd name="connsiteY16" fmla="*/ 0 h 708795"/>
              <a:gd name="connsiteX17" fmla="*/ 995560 w 1087541"/>
              <a:gd name="connsiteY17" fmla="*/ 5410 h 708795"/>
              <a:gd name="connsiteX18" fmla="*/ 941453 w 1087541"/>
              <a:gd name="connsiteY18" fmla="*/ 21642 h 708795"/>
              <a:gd name="connsiteX19" fmla="*/ 930632 w 1087541"/>
              <a:gd name="connsiteY19" fmla="*/ 27053 h 708795"/>
              <a:gd name="connsiteX20" fmla="*/ 768313 w 1087541"/>
              <a:gd name="connsiteY20" fmla="*/ 135266 h 708795"/>
              <a:gd name="connsiteX21" fmla="*/ 627636 w 1087541"/>
              <a:gd name="connsiteY21" fmla="*/ 270532 h 708795"/>
              <a:gd name="connsiteX22" fmla="*/ 627636 w 1087541"/>
              <a:gd name="connsiteY22" fmla="*/ 270532 h 708795"/>
              <a:gd name="connsiteX23" fmla="*/ 530244 w 1087541"/>
              <a:gd name="connsiteY23" fmla="*/ 357103 h 708795"/>
              <a:gd name="connsiteX24" fmla="*/ 373335 w 1087541"/>
              <a:gd name="connsiteY24" fmla="*/ 362513 h 708795"/>
              <a:gd name="connsiteX25" fmla="*/ 156909 w 1087541"/>
              <a:gd name="connsiteY25" fmla="*/ 335460 h 708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087541" h="708795">
                <a:moveTo>
                  <a:pt x="156909" y="335460"/>
                </a:moveTo>
                <a:lnTo>
                  <a:pt x="156909" y="335460"/>
                </a:lnTo>
                <a:cubicBezTo>
                  <a:pt x="122628" y="339269"/>
                  <a:pt x="114129" y="338013"/>
                  <a:pt x="86571" y="346281"/>
                </a:cubicBezTo>
                <a:cubicBezTo>
                  <a:pt x="75645" y="349559"/>
                  <a:pt x="54107" y="357103"/>
                  <a:pt x="54107" y="357103"/>
                </a:cubicBezTo>
                <a:cubicBezTo>
                  <a:pt x="27968" y="383240"/>
                  <a:pt x="61193" y="351432"/>
                  <a:pt x="27053" y="378745"/>
                </a:cubicBezTo>
                <a:cubicBezTo>
                  <a:pt x="23070" y="381932"/>
                  <a:pt x="19839" y="385960"/>
                  <a:pt x="16232" y="389567"/>
                </a:cubicBezTo>
                <a:lnTo>
                  <a:pt x="5411" y="422031"/>
                </a:lnTo>
                <a:lnTo>
                  <a:pt x="0" y="438263"/>
                </a:lnTo>
                <a:cubicBezTo>
                  <a:pt x="1804" y="467120"/>
                  <a:pt x="2384" y="496079"/>
                  <a:pt x="5411" y="524833"/>
                </a:cubicBezTo>
                <a:cubicBezTo>
                  <a:pt x="6008" y="530505"/>
                  <a:pt x="7887" y="536174"/>
                  <a:pt x="10821" y="541065"/>
                </a:cubicBezTo>
                <a:cubicBezTo>
                  <a:pt x="51814" y="609385"/>
                  <a:pt x="-2236" y="504120"/>
                  <a:pt x="27053" y="562708"/>
                </a:cubicBezTo>
                <a:lnTo>
                  <a:pt x="335460" y="708795"/>
                </a:lnTo>
                <a:lnTo>
                  <a:pt x="768313" y="595171"/>
                </a:lnTo>
                <a:lnTo>
                  <a:pt x="1028024" y="243479"/>
                </a:lnTo>
                <a:lnTo>
                  <a:pt x="1087541" y="43285"/>
                </a:lnTo>
                <a:cubicBezTo>
                  <a:pt x="1078523" y="30660"/>
                  <a:pt x="1071459" y="16381"/>
                  <a:pt x="1060488" y="5410"/>
                </a:cubicBezTo>
                <a:cubicBezTo>
                  <a:pt x="1056455" y="1377"/>
                  <a:pt x="1049959" y="0"/>
                  <a:pt x="1044256" y="0"/>
                </a:cubicBezTo>
                <a:cubicBezTo>
                  <a:pt x="1027924" y="0"/>
                  <a:pt x="1011792" y="3607"/>
                  <a:pt x="995560" y="5410"/>
                </a:cubicBezTo>
                <a:cubicBezTo>
                  <a:pt x="980030" y="9293"/>
                  <a:pt x="954621" y="15058"/>
                  <a:pt x="941453" y="21642"/>
                </a:cubicBezTo>
                <a:lnTo>
                  <a:pt x="930632" y="27053"/>
                </a:lnTo>
                <a:lnTo>
                  <a:pt x="768313" y="135266"/>
                </a:lnTo>
                <a:lnTo>
                  <a:pt x="627636" y="270532"/>
                </a:lnTo>
                <a:lnTo>
                  <a:pt x="627636" y="270532"/>
                </a:lnTo>
                <a:lnTo>
                  <a:pt x="530244" y="357103"/>
                </a:lnTo>
                <a:lnTo>
                  <a:pt x="373335" y="362513"/>
                </a:lnTo>
                <a:lnTo>
                  <a:pt x="156909" y="335460"/>
                </a:lnTo>
                <a:close/>
              </a:path>
            </a:pathLst>
          </a:custGeom>
          <a:noFill/>
          <a:ln w="381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4F001E4-2697-D359-2F87-FEBE6732FD8E}"/>
              </a:ext>
            </a:extLst>
          </p:cNvPr>
          <p:cNvSpPr txBox="1"/>
          <p:nvPr/>
        </p:nvSpPr>
        <p:spPr>
          <a:xfrm>
            <a:off x="6075494" y="1439953"/>
            <a:ext cx="22712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SSc</a:t>
            </a:r>
            <a:r>
              <a:rPr lang="en-US" dirty="0"/>
              <a:t> skin ~ lung fibrosis</a:t>
            </a:r>
          </a:p>
        </p:txBody>
      </p:sp>
      <p:sp>
        <p:nvSpPr>
          <p:cNvPr id="14" name="Left Brace 13">
            <a:extLst>
              <a:ext uri="{FF2B5EF4-FFF2-40B4-BE49-F238E27FC236}">
                <a16:creationId xmlns:a16="http://schemas.microsoft.com/office/drawing/2014/main" id="{4185B399-BDDE-F608-F4A4-981741DC5A32}"/>
              </a:ext>
            </a:extLst>
          </p:cNvPr>
          <p:cNvSpPr/>
          <p:nvPr/>
        </p:nvSpPr>
        <p:spPr>
          <a:xfrm rot="16200000">
            <a:off x="5381774" y="1117711"/>
            <a:ext cx="661123" cy="5624793"/>
          </a:xfrm>
          <a:prstGeom prst="leftBrace">
            <a:avLst>
              <a:gd name="adj1" fmla="val 8333"/>
              <a:gd name="adj2" fmla="val 37375"/>
            </a:avLst>
          </a:prstGeom>
          <a:ln w="1905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512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D64466B-225D-7016-C0B1-53937CAEB111}"/>
              </a:ext>
            </a:extLst>
          </p:cNvPr>
          <p:cNvSpPr txBox="1">
            <a:spLocks/>
          </p:cNvSpPr>
          <p:nvPr/>
        </p:nvSpPr>
        <p:spPr>
          <a:xfrm>
            <a:off x="177524" y="394581"/>
            <a:ext cx="8966476" cy="9006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Scleroderma has no FDA approved therapy for treatment of skin fibrosis.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B71C9FD8-827B-252B-1095-F4D9EFB879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716" y="1857256"/>
            <a:ext cx="8114215" cy="3577846"/>
          </a:xfrm>
        </p:spPr>
        <p:txBody>
          <a:bodyPr>
            <a:normAutofit/>
          </a:bodyPr>
          <a:lstStyle/>
          <a:p>
            <a:r>
              <a:rPr lang="en-US" sz="2000" dirty="0"/>
              <a:t>Incidence 1/50,000 adults per year</a:t>
            </a:r>
          </a:p>
          <a:p>
            <a:r>
              <a:rPr lang="en-US" sz="2000" dirty="0"/>
              <a:t>Median survival: 11 years</a:t>
            </a:r>
          </a:p>
          <a:p>
            <a:r>
              <a:rPr lang="en-US" sz="2000" dirty="0"/>
              <a:t>FDA-approved treatments for </a:t>
            </a:r>
            <a:r>
              <a:rPr lang="en-US" sz="2000" dirty="0" err="1"/>
              <a:t>SSc</a:t>
            </a:r>
            <a:r>
              <a:rPr lang="en-US" sz="2000" dirty="0"/>
              <a:t>-ILD:</a:t>
            </a:r>
          </a:p>
          <a:p>
            <a:pPr lvl="1"/>
            <a:r>
              <a:rPr lang="en-US" sz="1800" dirty="0"/>
              <a:t>2019: </a:t>
            </a:r>
            <a:r>
              <a:rPr lang="en-US" sz="1800" dirty="0" err="1"/>
              <a:t>nintedanib</a:t>
            </a:r>
            <a:r>
              <a:rPr lang="en-US" sz="1800" dirty="0"/>
              <a:t> (Boehringer Ingelheim) </a:t>
            </a:r>
          </a:p>
          <a:p>
            <a:pPr lvl="2"/>
            <a:r>
              <a:rPr lang="en-US" sz="1600" dirty="0"/>
              <a:t>Tyrosine kinase inhibitor against FGFR, PDGFR, VEGFR, FLT3</a:t>
            </a:r>
          </a:p>
          <a:p>
            <a:pPr lvl="2"/>
            <a:r>
              <a:rPr lang="en-US" sz="1600" dirty="0"/>
              <a:t>limited tolerability due to GI symptoms (16% of pts stop med)</a:t>
            </a:r>
          </a:p>
          <a:p>
            <a:pPr lvl="1"/>
            <a:r>
              <a:rPr lang="en-US" sz="1800" dirty="0"/>
              <a:t>2021: tocilizumab (Genentech) IL-6 receptor antagonist</a:t>
            </a:r>
            <a:endParaRPr lang="en-US" sz="2000" b="1" i="1" dirty="0"/>
          </a:p>
          <a:p>
            <a:endParaRPr lang="en-US" sz="2000" b="1" i="1" dirty="0"/>
          </a:p>
          <a:p>
            <a:r>
              <a:rPr lang="en-US" sz="2000" b="1" i="1" dirty="0"/>
              <a:t>No FDA-approved treatment for </a:t>
            </a:r>
            <a:r>
              <a:rPr lang="en-US" sz="2000" b="1" i="1" dirty="0" err="1"/>
              <a:t>SSc</a:t>
            </a:r>
            <a:r>
              <a:rPr lang="en-US" sz="2000" b="1" i="1" dirty="0"/>
              <a:t> skin disease</a:t>
            </a:r>
          </a:p>
          <a:p>
            <a:r>
              <a:rPr lang="en-US" sz="2000" i="1" dirty="0"/>
              <a:t>Competition: Off-label use of mycophenolate mofetil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5E868A-55EA-D1C8-F6B1-EE796F08BB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200" t="31296" r="4466" b="8212"/>
          <a:stretch/>
        </p:blipFill>
        <p:spPr>
          <a:xfrm>
            <a:off x="5917117" y="1497877"/>
            <a:ext cx="2638317" cy="157725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DD97D3F-61D8-3C2B-599B-C4F471FD8DDB}"/>
              </a:ext>
            </a:extLst>
          </p:cNvPr>
          <p:cNvSpPr txBox="1"/>
          <p:nvPr/>
        </p:nvSpPr>
        <p:spPr>
          <a:xfrm>
            <a:off x="6510921" y="1145004"/>
            <a:ext cx="1407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sclerodactyly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8BCDE9-795F-DACA-05F4-E2191FF935DC}"/>
              </a:ext>
            </a:extLst>
          </p:cNvPr>
          <p:cNvSpPr txBox="1"/>
          <p:nvPr/>
        </p:nvSpPr>
        <p:spPr>
          <a:xfrm>
            <a:off x="6117467" y="5903893"/>
            <a:ext cx="302653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/>
              <a:t>Mayes et al. 2003, Arthritis Rheum.</a:t>
            </a:r>
          </a:p>
          <a:p>
            <a:pPr algn="r"/>
            <a:r>
              <a:rPr lang="en-US" sz="1400" dirty="0"/>
              <a:t>Steen and </a:t>
            </a:r>
            <a:r>
              <a:rPr lang="en-US" sz="1400" dirty="0" err="1"/>
              <a:t>Medsger</a:t>
            </a:r>
            <a:r>
              <a:rPr lang="en-US" sz="1400" dirty="0"/>
              <a:t>. 2007, Ann Rheum.</a:t>
            </a:r>
          </a:p>
          <a:p>
            <a:pPr algn="r"/>
            <a:r>
              <a:rPr lang="en-US" sz="1400" dirty="0"/>
              <a:t>Distler et al. 2019, N </a:t>
            </a:r>
            <a:r>
              <a:rPr lang="en-US" sz="1400" dirty="0" err="1"/>
              <a:t>Engl</a:t>
            </a:r>
            <a:r>
              <a:rPr lang="en-US" sz="1400" dirty="0"/>
              <a:t> J Med.</a:t>
            </a:r>
          </a:p>
          <a:p>
            <a:pPr algn="r"/>
            <a:r>
              <a:rPr lang="en-US" sz="1400" dirty="0"/>
              <a:t>Khanna et al. 2021, Lancet Respir Med.</a:t>
            </a:r>
          </a:p>
        </p:txBody>
      </p:sp>
    </p:spTree>
    <p:extLst>
      <p:ext uri="{BB962C8B-B14F-4D97-AF65-F5344CB8AC3E}">
        <p14:creationId xmlns:p14="http://schemas.microsoft.com/office/powerpoint/2010/main" val="11108027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A7185CDB-38BE-6F0B-35E8-E4C4802294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5676" y="1957954"/>
            <a:ext cx="7357071" cy="36785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D4C117-0D23-C977-2E54-299F43DBA4C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058" t="24631" r="64689" b="58359"/>
          <a:stretch/>
        </p:blipFill>
        <p:spPr>
          <a:xfrm rot="1323514">
            <a:off x="3496513" y="1603547"/>
            <a:ext cx="1245407" cy="859504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3167DCC5-8470-2B7F-80F8-72430D0585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066" y="354240"/>
            <a:ext cx="8515350" cy="1325563"/>
          </a:xfrm>
        </p:spPr>
        <p:txBody>
          <a:bodyPr>
            <a:noAutofit/>
          </a:bodyPr>
          <a:lstStyle/>
          <a:p>
            <a:r>
              <a:rPr lang="en-US" sz="2800" dirty="0"/>
              <a:t>Epiregulin is an EGFR ligand that maintains skin and lung fibrosis which can be blocked with a neutralizing antibody.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05D947C-7381-3435-6020-F9D6051948FF}"/>
              </a:ext>
            </a:extLst>
          </p:cNvPr>
          <p:cNvSpPr txBox="1"/>
          <p:nvPr/>
        </p:nvSpPr>
        <p:spPr>
          <a:xfrm>
            <a:off x="5382586" y="6087970"/>
            <a:ext cx="37614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/>
              <a:t>Odell et al. Science Immunology, Accepted.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945081-BBE3-A79E-C7BE-274E677C9DB7}"/>
              </a:ext>
            </a:extLst>
          </p:cNvPr>
          <p:cNvSpPr txBox="1"/>
          <p:nvPr/>
        </p:nvSpPr>
        <p:spPr>
          <a:xfrm>
            <a:off x="434066" y="5169732"/>
            <a:ext cx="471875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</a:rPr>
              <a:t>U.S. Provisional Application No. 63/316,691 </a:t>
            </a:r>
          </a:p>
          <a:p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</a:rPr>
              <a:t>For: </a:t>
            </a:r>
            <a:r>
              <a:rPr lang="en-US" sz="1400" b="1" dirty="0">
                <a:solidFill>
                  <a:srgbClr val="000000"/>
                </a:solidFill>
                <a:latin typeface="Arial" panose="020B0604020202020204" pitchFamily="34" charset="0"/>
              </a:rPr>
              <a:t>METHODS FOR TREATING AND PREVENTING FIBROSIS</a:t>
            </a:r>
          </a:p>
          <a:p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</a:rPr>
              <a:t>Filed:  March 4, 2022</a:t>
            </a:r>
          </a:p>
          <a:p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</a:rPr>
              <a:t>Yale Ref: OCR 8349</a:t>
            </a:r>
          </a:p>
          <a:p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</a:rPr>
              <a:t>TP Ref.: 251609.000031</a:t>
            </a:r>
          </a:p>
        </p:txBody>
      </p:sp>
    </p:spTree>
    <p:extLst>
      <p:ext uri="{BB962C8B-B14F-4D97-AF65-F5344CB8AC3E}">
        <p14:creationId xmlns:p14="http://schemas.microsoft.com/office/powerpoint/2010/main" val="2499697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D0E92A-87A9-196F-D72B-025E438377C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98"/>
          <a:stretch/>
        </p:blipFill>
        <p:spPr>
          <a:xfrm>
            <a:off x="3303685" y="1482008"/>
            <a:ext cx="2209296" cy="2425906"/>
          </a:xfrm>
          <a:prstGeom prst="rect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5CC7A3C-F76A-C295-11A4-030DDA182B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8646" y="1759679"/>
            <a:ext cx="3193589" cy="16813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531C262-2BA1-E0A2-B6E7-B7378E647C3F}"/>
              </a:ext>
            </a:extLst>
          </p:cNvPr>
          <p:cNvSpPr txBox="1"/>
          <p:nvPr/>
        </p:nvSpPr>
        <p:spPr>
          <a:xfrm>
            <a:off x="5196987" y="6470459"/>
            <a:ext cx="394701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050" dirty="0">
                <a:latin typeface="Verdana" panose="020B0604030504040204" pitchFamily="34" charset="0"/>
              </a:rPr>
              <a:t>1. </a:t>
            </a:r>
            <a:r>
              <a:rPr lang="en-US" sz="1050" dirty="0" err="1">
                <a:latin typeface="Verdana" panose="020B0604030504040204" pitchFamily="34" charset="0"/>
              </a:rPr>
              <a:t>Garbers</a:t>
            </a:r>
            <a:r>
              <a:rPr lang="en-US" sz="1050" dirty="0">
                <a:latin typeface="Verdana" panose="020B0604030504040204" pitchFamily="34" charset="0"/>
              </a:rPr>
              <a:t> et al. JBC 2011.</a:t>
            </a:r>
            <a:endParaRPr lang="en-US" sz="1050" dirty="0">
              <a:effectLst/>
              <a:latin typeface="Verdana" panose="020B0604030504040204" pitchFamily="34" charset="0"/>
            </a:endParaRPr>
          </a:p>
          <a:p>
            <a:pPr algn="r"/>
            <a:r>
              <a:rPr lang="en-US" sz="1050" dirty="0">
                <a:effectLst/>
                <a:latin typeface="Verdana" panose="020B0604030504040204" pitchFamily="34" charset="0"/>
              </a:rPr>
              <a:t>*data from European Medicines Agency.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FD89278-C1D5-A326-0650-EFB3BBBEC5E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025" t="36741" r="50000" b="36555"/>
          <a:stretch/>
        </p:blipFill>
        <p:spPr>
          <a:xfrm>
            <a:off x="3982827" y="4529632"/>
            <a:ext cx="1503377" cy="1279089"/>
          </a:xfrm>
          <a:prstGeom prst="rect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4C7862-9AB2-69FA-8745-B5A5DA752EF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1328" t="33396" r="34345" b="36106"/>
          <a:stretch/>
        </p:blipFill>
        <p:spPr>
          <a:xfrm>
            <a:off x="5548699" y="4529631"/>
            <a:ext cx="1405421" cy="1279089"/>
          </a:xfrm>
          <a:prstGeom prst="rect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1571997-06A6-18E1-D687-22634FACE42C}"/>
              </a:ext>
            </a:extLst>
          </p:cNvPr>
          <p:cNvSpPr txBox="1"/>
          <p:nvPr/>
        </p:nvSpPr>
        <p:spPr>
          <a:xfrm>
            <a:off x="4167749" y="4205490"/>
            <a:ext cx="12102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Non-treated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3837A3-5A6F-2D56-E6C6-02515B9C6440}"/>
              </a:ext>
            </a:extLst>
          </p:cNvPr>
          <p:cNvSpPr txBox="1"/>
          <p:nvPr/>
        </p:nvSpPr>
        <p:spPr>
          <a:xfrm>
            <a:off x="5787544" y="4198230"/>
            <a:ext cx="8263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Ereg</a:t>
            </a:r>
            <a:r>
              <a:rPr lang="en-US" sz="1600" dirty="0"/>
              <a:t> Ab</a:t>
            </a:r>
          </a:p>
        </p:txBody>
      </p:sp>
      <p:pic>
        <p:nvPicPr>
          <p:cNvPr id="10" name="Picture 9" descr="Chart, line chart&#10;&#10;Description automatically generated">
            <a:extLst>
              <a:ext uri="{FF2B5EF4-FFF2-40B4-BE49-F238E27FC236}">
                <a16:creationId xmlns:a16="http://schemas.microsoft.com/office/drawing/2014/main" id="{57B60A48-8723-50AB-98F2-6B2668D409D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9042"/>
          <a:stretch/>
        </p:blipFill>
        <p:spPr>
          <a:xfrm>
            <a:off x="7033737" y="3987116"/>
            <a:ext cx="1910796" cy="21240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4DFC334-FE49-4749-7953-EC34744464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7221" y="4471959"/>
            <a:ext cx="3558324" cy="1581477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509A69BF-568E-7CFE-CCFA-90FBCAAE247B}"/>
              </a:ext>
            </a:extLst>
          </p:cNvPr>
          <p:cNvSpPr txBox="1"/>
          <p:nvPr/>
        </p:nvSpPr>
        <p:spPr>
          <a:xfrm>
            <a:off x="1154865" y="4056273"/>
            <a:ext cx="1823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Scleroderma</a:t>
            </a:r>
            <a:r>
              <a:rPr lang="en-US" dirty="0"/>
              <a:t> Skin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7BFDDEB-93A7-0E49-F8DE-992DE0D316E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5230" y="2301045"/>
            <a:ext cx="1430506" cy="1363581"/>
          </a:xfrm>
          <a:prstGeom prst="rect">
            <a:avLst/>
          </a:prstGeom>
        </p:spPr>
      </p:pic>
      <p:pic>
        <p:nvPicPr>
          <p:cNvPr id="13" name="Picture 2" descr="COVID-19 Vaccine and Therapeutic Drugs Tracker">
            <a:extLst>
              <a:ext uri="{FF2B5EF4-FFF2-40B4-BE49-F238E27FC236}">
                <a16:creationId xmlns:a16="http://schemas.microsoft.com/office/drawing/2014/main" id="{8784CFCF-223A-41A4-949A-2C8329CB4A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39" y="1811636"/>
            <a:ext cx="1052881" cy="1034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51835B7-06C4-74D2-6BC5-28BE29304829}"/>
              </a:ext>
            </a:extLst>
          </p:cNvPr>
          <p:cNvSpPr txBox="1"/>
          <p:nvPr/>
        </p:nvSpPr>
        <p:spPr>
          <a:xfrm>
            <a:off x="403059" y="1506355"/>
            <a:ext cx="19726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rhEreg</a:t>
            </a:r>
            <a:r>
              <a:rPr lang="en-US" dirty="0"/>
              <a:t> EGF domain</a:t>
            </a:r>
          </a:p>
          <a:p>
            <a:r>
              <a:rPr lang="en-US" dirty="0"/>
              <a:t>Sigma adjuvant</a:t>
            </a:r>
            <a:endParaRPr lang="en-US" sz="1400" dirty="0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27F580F-6CDF-577E-160B-7FA9DA78C014}"/>
              </a:ext>
            </a:extLst>
          </p:cNvPr>
          <p:cNvCxnSpPr>
            <a:cxnSpLocks/>
          </p:cNvCxnSpPr>
          <p:nvPr/>
        </p:nvCxnSpPr>
        <p:spPr>
          <a:xfrm>
            <a:off x="2183687" y="2791998"/>
            <a:ext cx="784721" cy="0"/>
          </a:xfrm>
          <a:prstGeom prst="straightConnector1">
            <a:avLst/>
          </a:prstGeom>
          <a:ln w="28575">
            <a:tailEnd type="triangle" w="lg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AF91CA3A-9ED6-B1F0-2388-38470C54877F}"/>
              </a:ext>
            </a:extLst>
          </p:cNvPr>
          <p:cNvSpPr txBox="1"/>
          <p:nvPr/>
        </p:nvSpPr>
        <p:spPr>
          <a:xfrm>
            <a:off x="1627824" y="1950897"/>
            <a:ext cx="17580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1 unique </a:t>
            </a:r>
            <a:r>
              <a:rPr lang="en-US" sz="1400" dirty="0" err="1"/>
              <a:t>Ereg</a:t>
            </a:r>
            <a:r>
              <a:rPr lang="en-US" sz="1400" dirty="0"/>
              <a:t> neutralizing</a:t>
            </a:r>
          </a:p>
          <a:p>
            <a:pPr algn="ctr"/>
            <a:r>
              <a:rPr lang="en-US" sz="1400" dirty="0"/>
              <a:t>hybridoma clone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F769C5C-F96F-C751-00D6-8CE37779C356}"/>
              </a:ext>
            </a:extLst>
          </p:cNvPr>
          <p:cNvSpPr txBox="1"/>
          <p:nvPr/>
        </p:nvSpPr>
        <p:spPr>
          <a:xfrm>
            <a:off x="5986591" y="6111191"/>
            <a:ext cx="33329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PINP = Procollagen N-terminal peptide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F8E9A969-3ED6-A3B6-4A9A-045E79203247}"/>
              </a:ext>
            </a:extLst>
          </p:cNvPr>
          <p:cNvSpPr txBox="1">
            <a:spLocks/>
          </p:cNvSpPr>
          <p:nvPr/>
        </p:nvSpPr>
        <p:spPr>
          <a:xfrm>
            <a:off x="316984" y="19900"/>
            <a:ext cx="8510032" cy="14389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/>
              <a:t>We developed a human epiregulin neutralizing antibody that has kinetics comparable to FDA-approved monoclonal antibodies and improves fibrosis of human skin and lung explants.</a:t>
            </a:r>
            <a:endParaRPr lang="en-US" sz="2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73BE2DF-6688-302E-0DB3-46914C00EF56}"/>
              </a:ext>
            </a:extLst>
          </p:cNvPr>
          <p:cNvSpPr txBox="1"/>
          <p:nvPr/>
        </p:nvSpPr>
        <p:spPr>
          <a:xfrm>
            <a:off x="5585678" y="3606685"/>
            <a:ext cx="32656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hEreg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NAb1 x mouse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Ereg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IC</a:t>
            </a:r>
            <a:r>
              <a:rPr lang="en-US" sz="1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87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nM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BE22365-F2B8-309E-F84D-14686339F333}"/>
              </a:ext>
            </a:extLst>
          </p:cNvPr>
          <p:cNvSpPr txBox="1"/>
          <p:nvPr/>
        </p:nvSpPr>
        <p:spPr>
          <a:xfrm>
            <a:off x="185029" y="6137944"/>
            <a:ext cx="37614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/>
              <a:t>Odell et al. Science Immunology, Accepted.</a:t>
            </a:r>
          </a:p>
        </p:txBody>
      </p:sp>
    </p:spTree>
    <p:extLst>
      <p:ext uri="{BB962C8B-B14F-4D97-AF65-F5344CB8AC3E}">
        <p14:creationId xmlns:p14="http://schemas.microsoft.com/office/powerpoint/2010/main" val="2721763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28" grpId="0"/>
      <p:bldP spid="3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E1571997-06A6-18E1-D687-22634FACE42C}"/>
              </a:ext>
            </a:extLst>
          </p:cNvPr>
          <p:cNvSpPr txBox="1"/>
          <p:nvPr/>
        </p:nvSpPr>
        <p:spPr>
          <a:xfrm>
            <a:off x="4167794" y="1647483"/>
            <a:ext cx="10695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Isotype Ab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3837A3-5A6F-2D56-E6C6-02515B9C6440}"/>
              </a:ext>
            </a:extLst>
          </p:cNvPr>
          <p:cNvSpPr txBox="1"/>
          <p:nvPr/>
        </p:nvSpPr>
        <p:spPr>
          <a:xfrm>
            <a:off x="5667521" y="1647483"/>
            <a:ext cx="8263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Ereg</a:t>
            </a:r>
            <a:r>
              <a:rPr lang="en-US" sz="1600" dirty="0"/>
              <a:t> Ab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4DFC334-FE49-4749-7953-EC34744464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791" y="1770005"/>
            <a:ext cx="3558324" cy="1581477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509A69BF-568E-7CFE-CCFA-90FBCAAE247B}"/>
              </a:ext>
            </a:extLst>
          </p:cNvPr>
          <p:cNvSpPr txBox="1"/>
          <p:nvPr/>
        </p:nvSpPr>
        <p:spPr>
          <a:xfrm>
            <a:off x="1157435" y="1354319"/>
            <a:ext cx="11674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GvHD</a:t>
            </a:r>
            <a:r>
              <a:rPr lang="en-US" dirty="0"/>
              <a:t> Skin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B91BE073-146C-8853-9691-DE15797FD3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0631" y="1968103"/>
            <a:ext cx="1280160" cy="1280160"/>
          </a:xfrm>
          <a:prstGeom prst="rect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1009522A-4607-CF97-F3EC-0B73CDC653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2015" y="1968103"/>
            <a:ext cx="1280160" cy="1280160"/>
          </a:xfrm>
          <a:prstGeom prst="rect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31" name="Picture 30" descr="Chart&#10;&#10;Description automatically generated">
            <a:extLst>
              <a:ext uri="{FF2B5EF4-FFF2-40B4-BE49-F238E27FC236}">
                <a16:creationId xmlns:a16="http://schemas.microsoft.com/office/drawing/2014/main" id="{8A5625FF-9B89-BD26-EDBB-28787E89F4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47681" y="1670216"/>
            <a:ext cx="1879335" cy="1938861"/>
          </a:xfrm>
          <a:prstGeom prst="rect">
            <a:avLst/>
          </a:prstGeom>
        </p:spPr>
      </p:pic>
      <p:sp>
        <p:nvSpPr>
          <p:cNvPr id="36" name="Title 1">
            <a:extLst>
              <a:ext uri="{FF2B5EF4-FFF2-40B4-BE49-F238E27FC236}">
                <a16:creationId xmlns:a16="http://schemas.microsoft.com/office/drawing/2014/main" id="{7EB5B8D5-24E4-5FCE-CAD4-21523B7F3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984" y="19900"/>
            <a:ext cx="8510032" cy="1438931"/>
          </a:xfrm>
        </p:spPr>
        <p:txBody>
          <a:bodyPr>
            <a:noAutofit/>
          </a:bodyPr>
          <a:lstStyle/>
          <a:p>
            <a:r>
              <a:rPr lang="en-US" sz="2400" dirty="0"/>
              <a:t>We developed a human epiregulin neutralizing antibody that has kinetics comparable to FDA-approved monoclonal antibodies and improves fibrosis of human skin and lung explants.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4111AE1-AD03-A8D0-338E-CA72BF29BED0}"/>
              </a:ext>
            </a:extLst>
          </p:cNvPr>
          <p:cNvSpPr/>
          <p:nvPr/>
        </p:nvSpPr>
        <p:spPr>
          <a:xfrm>
            <a:off x="6125886" y="4177841"/>
            <a:ext cx="232195" cy="2837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880263B-988A-84B1-B6F6-837683426663}"/>
              </a:ext>
            </a:extLst>
          </p:cNvPr>
          <p:cNvSpPr/>
          <p:nvPr/>
        </p:nvSpPr>
        <p:spPr>
          <a:xfrm>
            <a:off x="6175450" y="3743815"/>
            <a:ext cx="268745" cy="3007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F3EBE01-3D21-5DA3-2799-68B39B581A40}"/>
              </a:ext>
            </a:extLst>
          </p:cNvPr>
          <p:cNvSpPr/>
          <p:nvPr/>
        </p:nvSpPr>
        <p:spPr>
          <a:xfrm>
            <a:off x="4369826" y="3728993"/>
            <a:ext cx="268745" cy="3007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E06B5DB-C115-668C-DB27-7C87F3B9921F}"/>
              </a:ext>
            </a:extLst>
          </p:cNvPr>
          <p:cNvGrpSpPr/>
          <p:nvPr/>
        </p:nvGrpSpPr>
        <p:grpSpPr>
          <a:xfrm>
            <a:off x="65317" y="3420836"/>
            <a:ext cx="9021725" cy="2332106"/>
            <a:chOff x="65317" y="3420836"/>
            <a:chExt cx="9021725" cy="233210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8D1F3B3-77FB-8159-02B4-3584100BC7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765" r="44863" b="63700"/>
            <a:stretch/>
          </p:blipFill>
          <p:spPr>
            <a:xfrm>
              <a:off x="65317" y="3872582"/>
              <a:ext cx="3539960" cy="188036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1CF075E-0D7C-EEF4-3FBA-3FD102904E8B}"/>
                </a:ext>
              </a:extLst>
            </p:cNvPr>
            <p:cNvSpPr txBox="1"/>
            <p:nvPr/>
          </p:nvSpPr>
          <p:spPr>
            <a:xfrm>
              <a:off x="1361415" y="3420836"/>
              <a:ext cx="9332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IPF</a:t>
              </a:r>
              <a:r>
                <a:rPr lang="en-US" dirty="0"/>
                <a:t> lung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2029DCB-E206-2983-05A3-926498C92962}"/>
                </a:ext>
              </a:extLst>
            </p:cNvPr>
            <p:cNvSpPr txBox="1"/>
            <p:nvPr/>
          </p:nvSpPr>
          <p:spPr>
            <a:xfrm>
              <a:off x="676952" y="3622837"/>
              <a:ext cx="483869" cy="2987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H&amp;E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A21977F-CECF-E2BE-125A-12CBDE69A284}"/>
                </a:ext>
              </a:extLst>
            </p:cNvPr>
            <p:cNvSpPr txBox="1"/>
            <p:nvPr/>
          </p:nvSpPr>
          <p:spPr>
            <a:xfrm>
              <a:off x="2128561" y="3622837"/>
              <a:ext cx="899644" cy="2987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trichrome</a:t>
              </a:r>
            </a:p>
          </p:txBody>
        </p:sp>
        <p:pic>
          <p:nvPicPr>
            <p:cNvPr id="20" name="Picture 19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923565E4-8DDA-92FA-D2EE-276ABD5400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49456"/>
            <a:stretch/>
          </p:blipFill>
          <p:spPr>
            <a:xfrm>
              <a:off x="3486233" y="3863251"/>
              <a:ext cx="5600809" cy="1844859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8A3CACF9-2BC8-178C-9BD9-D2224590C32B}"/>
              </a:ext>
            </a:extLst>
          </p:cNvPr>
          <p:cNvSpPr txBox="1"/>
          <p:nvPr/>
        </p:nvSpPr>
        <p:spPr>
          <a:xfrm>
            <a:off x="4774707" y="5693072"/>
            <a:ext cx="366949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120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New Provisional Application</a:t>
            </a:r>
            <a:endParaRPr lang="en-US" sz="120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120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U.S. Provisional Application No. 63/316,704</a:t>
            </a:r>
            <a:endParaRPr lang="en-US" sz="12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120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For: </a:t>
            </a:r>
            <a:r>
              <a:rPr lang="en-US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ANTI-EPIREGULIN ANTIBODY AND ITS USE</a:t>
            </a:r>
            <a:endParaRPr lang="en-US" sz="12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120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Filed:  March 4, 2022</a:t>
            </a:r>
            <a:endParaRPr lang="en-US" sz="120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120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Yale Ref: OCR 8362</a:t>
            </a:r>
            <a:endParaRPr lang="en-US" sz="120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120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TP Ref.: 251609.000078</a:t>
            </a:r>
            <a:endParaRPr lang="en-US" sz="120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717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06829" y="111147"/>
            <a:ext cx="8735594" cy="1013589"/>
          </a:xfrm>
        </p:spPr>
        <p:txBody>
          <a:bodyPr>
            <a:noAutofit/>
          </a:bodyPr>
          <a:lstStyle/>
          <a:p>
            <a:r>
              <a:rPr lang="en-US" sz="2400" dirty="0"/>
              <a:t>Fibrosis is a common final outcome of most chronic inflammatory diseases and contributes to 45% of all deaths in the developed world. 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82" y="1186299"/>
            <a:ext cx="8835441" cy="481058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96013" y="6519446"/>
            <a:ext cx="29479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 err="1"/>
              <a:t>Gieseck</a:t>
            </a:r>
            <a:r>
              <a:rPr lang="en-US" sz="1400" dirty="0"/>
              <a:t> et al. 2017. Nat Rev </a:t>
            </a:r>
            <a:r>
              <a:rPr lang="en-US" sz="1400" dirty="0" err="1"/>
              <a:t>Immunol</a:t>
            </a:r>
            <a:r>
              <a:rPr lang="en-US" sz="1400" dirty="0"/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493987" y="5747789"/>
            <a:ext cx="1223820" cy="22807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3E7B668-3D74-2145-84F0-D3786C2FA1A6}"/>
              </a:ext>
            </a:extLst>
          </p:cNvPr>
          <p:cNvSpPr/>
          <p:nvPr/>
        </p:nvSpPr>
        <p:spPr>
          <a:xfrm>
            <a:off x="7058762" y="5067699"/>
            <a:ext cx="1008792" cy="20180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E2B63F4-51B8-C10D-8171-9B649E69D36A}"/>
              </a:ext>
            </a:extLst>
          </p:cNvPr>
          <p:cNvSpPr/>
          <p:nvPr/>
        </p:nvSpPr>
        <p:spPr>
          <a:xfrm>
            <a:off x="387769" y="2011680"/>
            <a:ext cx="803722" cy="31588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9316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able&#10;&#10;Description automatically generated">
            <a:extLst>
              <a:ext uri="{FF2B5EF4-FFF2-40B4-BE49-F238E27FC236}">
                <a16:creationId xmlns:a16="http://schemas.microsoft.com/office/drawing/2014/main" id="{7AAE8BDF-77A1-4404-E476-5178DC330F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821" y="1114098"/>
            <a:ext cx="6803134" cy="302361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0BD3AF2-5A06-0310-BE14-7E93235BD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45041"/>
            <a:ext cx="7886700" cy="655491"/>
          </a:xfrm>
        </p:spPr>
        <p:txBody>
          <a:bodyPr>
            <a:normAutofit/>
          </a:bodyPr>
          <a:lstStyle/>
          <a:p>
            <a:r>
              <a:rPr lang="en-US" sz="4000" dirty="0"/>
              <a:t>Epiregulin antibody development: 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06E6BBB-41F2-45B4-07C4-2181EEB026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749" y="4364844"/>
            <a:ext cx="8724123" cy="193393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000" dirty="0">
                <a:solidFill>
                  <a:srgbClr val="00B0F0"/>
                </a:solidFill>
              </a:rPr>
              <a:t>The </a:t>
            </a:r>
            <a:r>
              <a:rPr lang="en-US" sz="2000" dirty="0" err="1">
                <a:solidFill>
                  <a:srgbClr val="00B0F0"/>
                </a:solidFill>
              </a:rPr>
              <a:t>Blavatnik</a:t>
            </a:r>
            <a:r>
              <a:rPr lang="en-US" sz="2000" dirty="0">
                <a:solidFill>
                  <a:srgbClr val="00B0F0"/>
                </a:solidFill>
              </a:rPr>
              <a:t> Fund will support </a:t>
            </a:r>
            <a:r>
              <a:rPr lang="en-US" sz="2000" b="1" i="1" dirty="0"/>
              <a:t>IND enabling </a:t>
            </a:r>
            <a:r>
              <a:rPr lang="en-US" sz="2000" dirty="0"/>
              <a:t>development of existing </a:t>
            </a:r>
            <a:r>
              <a:rPr lang="en-US" sz="2000" dirty="0" err="1"/>
              <a:t>Ereg</a:t>
            </a:r>
            <a:r>
              <a:rPr lang="en-US" sz="2000" dirty="0"/>
              <a:t> </a:t>
            </a:r>
            <a:r>
              <a:rPr lang="en-US" sz="2000" dirty="0" err="1"/>
              <a:t>NAb</a:t>
            </a:r>
            <a:r>
              <a:rPr lang="en-US" sz="2000" dirty="0"/>
              <a:t>:</a:t>
            </a:r>
          </a:p>
          <a:p>
            <a:r>
              <a:rPr lang="en-US" sz="2000" b="1" dirty="0"/>
              <a:t>Affinity maturation/</a:t>
            </a:r>
            <a:r>
              <a:rPr lang="en-US" sz="2000" dirty="0"/>
              <a:t>optimization and cell line development</a:t>
            </a:r>
          </a:p>
          <a:p>
            <a:r>
              <a:rPr lang="en-US" sz="2000" dirty="0"/>
              <a:t>Chemistries, manufacturing, and controls (</a:t>
            </a:r>
            <a:r>
              <a:rPr lang="en-US" sz="2000" b="1" dirty="0"/>
              <a:t>CMC</a:t>
            </a:r>
            <a:r>
              <a:rPr lang="en-US" sz="2000" dirty="0"/>
              <a:t>) studies</a:t>
            </a:r>
          </a:p>
          <a:p>
            <a:r>
              <a:rPr lang="en-US" sz="2000" b="1" dirty="0"/>
              <a:t>Toxicology studies </a:t>
            </a:r>
            <a:r>
              <a:rPr lang="en-US" sz="2000" dirty="0"/>
              <a:t>in rodents and non-rodent species</a:t>
            </a:r>
          </a:p>
          <a:p>
            <a:r>
              <a:rPr lang="en-US" sz="2000" dirty="0"/>
              <a:t>Expand portfolio of epiregulin inhibitors</a:t>
            </a:r>
          </a:p>
          <a:p>
            <a:pPr lvl="1"/>
            <a:r>
              <a:rPr lang="en-US" sz="1800" dirty="0"/>
              <a:t>Provide further unique humanized antibodies that represent first in class</a:t>
            </a:r>
          </a:p>
        </p:txBody>
      </p:sp>
    </p:spTree>
    <p:extLst>
      <p:ext uri="{BB962C8B-B14F-4D97-AF65-F5344CB8AC3E}">
        <p14:creationId xmlns:p14="http://schemas.microsoft.com/office/powerpoint/2010/main" val="8611125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867</TotalTime>
  <Words>921</Words>
  <Application>Microsoft Office PowerPoint</Application>
  <PresentationFormat>On-screen Show (4:3)</PresentationFormat>
  <Paragraphs>150</Paragraphs>
  <Slides>11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Calibri</vt:lpstr>
      <vt:lpstr>Calibri Light</vt:lpstr>
      <vt:lpstr>Courier New</vt:lpstr>
      <vt:lpstr>Verdana</vt:lpstr>
      <vt:lpstr>Yale New</vt:lpstr>
      <vt:lpstr>Office Theme</vt:lpstr>
      <vt:lpstr>Epiregulin Inhibition to Treat Scleroderma Skin and Lung Fibrosis</vt:lpstr>
      <vt:lpstr>Our Team</vt:lpstr>
      <vt:lpstr>Systemic sclerosis (scleroderma, SSc) is the prototypic fibrotic disease and progresses through 3 characteristic phases.</vt:lpstr>
      <vt:lpstr>PowerPoint Presentation</vt:lpstr>
      <vt:lpstr>Epiregulin is an EGFR ligand that maintains skin and lung fibrosis which can be blocked with a neutralizing antibody.</vt:lpstr>
      <vt:lpstr>PowerPoint Presentation</vt:lpstr>
      <vt:lpstr>We developed a human epiregulin neutralizing antibody that has kinetics comparable to FDA-approved monoclonal antibodies and improves fibrosis of human skin and lung explants.</vt:lpstr>
      <vt:lpstr>Fibrosis is a common final outcome of most chronic inflammatory diseases and contributes to 45% of all deaths in the developed world. </vt:lpstr>
      <vt:lpstr>Epiregulin antibody development: </vt:lpstr>
      <vt:lpstr>Blavatnik Milestones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Odell, Ian</dc:creator>
  <cp:lastModifiedBy>Beecham, Jennifer</cp:lastModifiedBy>
  <cp:revision>57</cp:revision>
  <dcterms:created xsi:type="dcterms:W3CDTF">2022-10-28T13:43:13Z</dcterms:created>
  <dcterms:modified xsi:type="dcterms:W3CDTF">2022-12-07T20:04:46Z</dcterms:modified>
</cp:coreProperties>
</file>