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3" r:id="rId2"/>
    <p:sldId id="257" r:id="rId3"/>
    <p:sldId id="264" r:id="rId4"/>
    <p:sldId id="258" r:id="rId5"/>
    <p:sldId id="266" r:id="rId6"/>
    <p:sldId id="260" r:id="rId7"/>
    <p:sldId id="262" r:id="rId8"/>
    <p:sldId id="265" r:id="rId9"/>
    <p:sldId id="261" r:id="rId10"/>
    <p:sldId id="256" r:id="rId11"/>
  </p:sldIdLst>
  <p:sldSz cx="24387175" cy="13716000"/>
  <p:notesSz cx="13716000" cy="2438717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7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98"/>
    <p:restoredTop sz="81932"/>
  </p:normalViewPr>
  <p:slideViewPr>
    <p:cSldViewPr snapToGrid="0" snapToObjects="1">
      <p:cViewPr varScale="1">
        <p:scale>
          <a:sx n="63" d="100"/>
          <a:sy n="63" d="100"/>
        </p:scale>
        <p:origin x="20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702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Addiction on the Rise </a:t>
            </a:r>
          </a:p>
          <a:p>
            <a:r>
              <a:rPr lang="en-US" dirty="0"/>
              <a:t>- Over 1 Million Primary Addiction Admissions </a:t>
            </a:r>
          </a:p>
          <a:p>
            <a:r>
              <a:rPr lang="en-US" dirty="0"/>
              <a:t>- Rising by over 20% in 2021 </a:t>
            </a:r>
          </a:p>
          <a:p>
            <a:r>
              <a:rPr lang="en-US" dirty="0"/>
              <a:t>- Costing over $100 Million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Doctors are burnt out </a:t>
            </a:r>
          </a:p>
          <a:p>
            <a:r>
              <a:rPr lang="en-US" dirty="0"/>
              <a:t>- Pandemic and Opioid overdose crisis </a:t>
            </a:r>
          </a:p>
          <a:p>
            <a:r>
              <a:rPr lang="en-US" dirty="0"/>
              <a:t>- New addiction substances with novel treatments that are not widely known</a:t>
            </a:r>
          </a:p>
          <a:p>
            <a:r>
              <a:rPr lang="en-US" dirty="0"/>
              <a:t>- **They Need Expert Help**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They should ConsultUS </a:t>
            </a:r>
          </a:p>
          <a:p>
            <a:r>
              <a:rPr lang="en-US" dirty="0"/>
              <a:t>- Live Tele-help and Securing Messaging </a:t>
            </a:r>
          </a:p>
          <a:p>
            <a:r>
              <a:rPr lang="en-US" dirty="0"/>
              <a:t>- Multidisciplinary help</a:t>
            </a:r>
          </a:p>
          <a:p>
            <a:r>
              <a:rPr lang="en-US" dirty="0"/>
              <a:t>	- Withdrawal </a:t>
            </a:r>
          </a:p>
          <a:p>
            <a:r>
              <a:rPr lang="en-US" dirty="0"/>
              <a:t>                    - Complex Non-Surgical Pain</a:t>
            </a:r>
          </a:p>
          <a:p>
            <a:r>
              <a:rPr lang="en-US" dirty="0"/>
              <a:t>	- Treatment Recommendations </a:t>
            </a:r>
          </a:p>
          <a:p>
            <a:r>
              <a:rPr lang="en-US" dirty="0"/>
              <a:t>	- Help with discharging patients </a:t>
            </a:r>
          </a:p>
          <a:p>
            <a:r>
              <a:rPr lang="en-US" dirty="0"/>
              <a:t>- Solutions tailored to each market with answers within a day and sometimes within an hour!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 the 34 Million Hospital encounters - about 2 million cases are due to Mental Health and Addiction</a:t>
            </a:r>
          </a:p>
          <a:p>
            <a:r>
              <a:rPr lang="en-US" dirty="0"/>
              <a:t>- We want to tackle the biggest issues in those group Alcohol and Opioids </a:t>
            </a:r>
          </a:p>
          <a:p>
            <a:r>
              <a:rPr lang="en-US" dirty="0"/>
              <a:t>	- Many Treatment opioids </a:t>
            </a:r>
          </a:p>
          <a:p>
            <a:r>
              <a:rPr lang="en-US" dirty="0"/>
              <a:t>	- The bad outcomes of unmanaged addictions has huge hospital and health system impacts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current landscape has a few existing structures that have been stretched and pulled to try to meet the needs of patients with Addictions; however, they all fall short.</a:t>
            </a:r>
          </a:p>
          <a:p>
            <a:endParaRPr lang="en-US" dirty="0"/>
          </a:p>
          <a:p>
            <a:r>
              <a:rPr lang="en-US" dirty="0"/>
              <a:t>Our solution really meets that wholistic needs of hospital providers caring for patients with Addictions and with results that lead to shorter stays and improved overall satisfaction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 Launch working on Refining MVP through Customer Discovery </a:t>
            </a:r>
          </a:p>
          <a:p>
            <a:endParaRPr lang="en-US" dirty="0"/>
          </a:p>
          <a:p>
            <a:r>
              <a:rPr lang="en-US" dirty="0"/>
              <a:t>Three Key Goals centered around fine-tuning the product for the ideal hospital system</a:t>
            </a:r>
          </a:p>
          <a:p>
            <a:endParaRPr lang="en-US" dirty="0"/>
          </a:p>
          <a:p>
            <a:r>
              <a:rPr lang="en-US" dirty="0"/>
              <a:t>Will need $50,000 in this goal to prepare for launching this product </a:t>
            </a:r>
          </a:p>
          <a:p>
            <a:endParaRPr lang="en-US" dirty="0"/>
          </a:p>
          <a:p>
            <a:r>
              <a:rPr lang="en-US" dirty="0"/>
              <a:t>Established Networks throughout Connecticut, Philadelphia and Boston with hospital leadership excited about this work.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- IPO </a:t>
            </a:r>
          </a:p>
          <a:p>
            <a:r>
              <a:rPr lang="en-US" noProof="0" dirty="0"/>
              <a:t>- Large Payor Health System </a:t>
            </a:r>
          </a:p>
          <a:p>
            <a:r>
              <a:rPr lang="en-US" noProof="0" dirty="0"/>
              <a:t>- Large Insurance company</a:t>
            </a:r>
          </a:p>
          <a:p>
            <a:endParaRPr lang="en-US" noProof="0" dirty="0"/>
          </a:p>
          <a:p>
            <a:r>
              <a:rPr lang="en-US" noProof="0" dirty="0"/>
              <a:t>The unique IP is based on our innovative localized approach of building the service to each hospital system and our digital platform + </a:t>
            </a:r>
            <a:r>
              <a:rPr lang="en-US" noProof="0" dirty="0" err="1"/>
              <a:t>algorithims</a:t>
            </a:r>
            <a:endParaRPr lang="LID65535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 on Decades of Expertise with skills on integrating Addiction Care throughout all aspects of hospital medicine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05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97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59070" y="5372100"/>
            <a:ext cx="18557019" cy="35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9600" dirty="0">
                <a:solidFill>
                  <a:srgbClr val="FFFFFF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ConsultUS: Your Digital Addiction Consultants </a:t>
            </a:r>
            <a:endParaRPr lang="en-US" sz="9600" dirty="0"/>
          </a:p>
        </p:txBody>
      </p:sp>
      <p:sp>
        <p:nvSpPr>
          <p:cNvPr id="3" name="Text 1"/>
          <p:cNvSpPr/>
          <p:nvPr/>
        </p:nvSpPr>
        <p:spPr>
          <a:xfrm>
            <a:off x="1422578" y="12446000"/>
            <a:ext cx="29975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2400" kern="0" spc="230" dirty="0">
                <a:solidFill>
                  <a:srgbClr val="FFFFFF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DECEMBER 2022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1359070" y="8724900"/>
            <a:ext cx="16385048" cy="31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800" dirty="0">
                <a:solidFill>
                  <a:srgbClr val="1B1C20">
                    <a:alpha val="7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Darve Robinson, MD MS - Internal Med/Addiction Med
Yale School of Medicine
darve.robinson@yale.edu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97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921365" y="5372100"/>
            <a:ext cx="18557019" cy="209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9600" dirty="0">
                <a:solidFill>
                  <a:srgbClr val="FFFCF8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Thank You</a:t>
            </a:r>
            <a:endParaRPr lang="en-US" sz="9600" dirty="0"/>
          </a:p>
        </p:txBody>
      </p:sp>
      <p:sp>
        <p:nvSpPr>
          <p:cNvPr id="3" name="Text 1"/>
          <p:cNvSpPr/>
          <p:nvPr/>
        </p:nvSpPr>
        <p:spPr>
          <a:xfrm>
            <a:off x="8097262" y="12446000"/>
            <a:ext cx="817982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400" kern="0" spc="230" dirty="0">
                <a:solidFill>
                  <a:srgbClr val="FFFCF8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ConsultUS: Your Addiction Medicine Consultants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6738192" y="6858000"/>
            <a:ext cx="10910664" cy="1513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4800" dirty="0">
                <a:solidFill>
                  <a:srgbClr val="1B1C20">
                    <a:alpha val="7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Darve Robinson, MD</a:t>
            </a:r>
          </a:p>
          <a:p>
            <a:pPr algn="ctr"/>
            <a:r>
              <a:rPr lang="en-US" sz="4800" dirty="0" err="1">
                <a:solidFill>
                  <a:srgbClr val="1B1C20">
                    <a:alpha val="7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darve.robinson@yale.edu</a:t>
            </a:r>
            <a:endParaRPr lang="en-US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22578" y="1625600"/>
            <a:ext cx="18239480" cy="213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600"/>
              </a:lnSpc>
            </a:pPr>
            <a:r>
              <a:rPr lang="en-US" sz="5600" dirty="0">
                <a:solidFill>
                  <a:srgbClr val="1B1C20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Addiction related illnesses are on the rise</a:t>
            </a:r>
            <a:endParaRPr lang="en-US" sz="5600" dirty="0"/>
          </a:p>
        </p:txBody>
      </p:sp>
      <p:sp>
        <p:nvSpPr>
          <p:cNvPr id="3" name="Text 1"/>
          <p:cNvSpPr/>
          <p:nvPr/>
        </p:nvSpPr>
        <p:spPr>
          <a:xfrm>
            <a:off x="1219352" y="11137900"/>
            <a:ext cx="2192294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5600"/>
              </a:spcAft>
            </a:pPr>
            <a:r>
              <a:rPr lang="en-US" sz="6000" dirty="0">
                <a:solidFill>
                  <a:srgbClr val="1F1F1F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*Based on federal government data from AHRQ (www.ahrq.gov)</a:t>
            </a:r>
            <a:endParaRPr lang="en-US" sz="6000" dirty="0"/>
          </a:p>
        </p:txBody>
      </p:sp>
      <p:sp>
        <p:nvSpPr>
          <p:cNvPr id="4" name="Text 2"/>
          <p:cNvSpPr/>
          <p:nvPr/>
        </p:nvSpPr>
        <p:spPr>
          <a:xfrm>
            <a:off x="8738692" y="3860800"/>
            <a:ext cx="7290711" cy="48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5600"/>
              </a:spcAft>
            </a:pPr>
            <a:r>
              <a:rPr lang="en-US" sz="6000" dirty="0">
                <a:solidFill>
                  <a:srgbClr val="1B1C20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Hospitals from 2020 to 2021 saw </a:t>
            </a:r>
            <a:r>
              <a:rPr lang="en-US" sz="6000" dirty="0">
                <a:solidFill>
                  <a:srgbClr val="1B1C20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over 20% increase </a:t>
            </a:r>
            <a:r>
              <a:rPr lang="en-US" sz="6000" dirty="0">
                <a:solidFill>
                  <a:srgbClr val="1B1C20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in addiction  hospital presentations</a:t>
            </a:r>
            <a:endParaRPr lang="en-US" sz="6000" dirty="0"/>
          </a:p>
        </p:txBody>
      </p:sp>
      <p:sp>
        <p:nvSpPr>
          <p:cNvPr id="5" name="Text 3"/>
          <p:cNvSpPr/>
          <p:nvPr/>
        </p:nvSpPr>
        <p:spPr>
          <a:xfrm>
            <a:off x="16054807" y="3860800"/>
            <a:ext cx="7290711" cy="57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5600"/>
              </a:spcAft>
            </a:pPr>
            <a:r>
              <a:rPr lang="en-US" sz="6000" dirty="0">
                <a:solidFill>
                  <a:srgbClr val="1B1C20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Cost </a:t>
            </a:r>
            <a:r>
              <a:rPr lang="en-US" sz="6000" dirty="0">
                <a:solidFill>
                  <a:srgbClr val="1B1C20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start at $500</a:t>
            </a:r>
            <a:r>
              <a:rPr lang="en-US" sz="6000" dirty="0">
                <a:solidFill>
                  <a:srgbClr val="1B1C20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  and total to over </a:t>
            </a:r>
            <a:r>
              <a:rPr lang="en-US" sz="6000" dirty="0">
                <a:solidFill>
                  <a:srgbClr val="1B1C20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$100 million in hospital spending</a:t>
            </a:r>
            <a:r>
              <a:rPr lang="en-US" sz="6000" dirty="0">
                <a:solidFill>
                  <a:srgbClr val="1B1C20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 for addiction care</a:t>
            </a:r>
            <a:endParaRPr lang="en-US" sz="6000" dirty="0"/>
          </a:p>
        </p:txBody>
      </p:sp>
      <p:sp>
        <p:nvSpPr>
          <p:cNvPr id="6" name="Text 4"/>
          <p:cNvSpPr/>
          <p:nvPr/>
        </p:nvSpPr>
        <p:spPr>
          <a:xfrm>
            <a:off x="1422578" y="1016000"/>
            <a:ext cx="10770946" cy="8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200" dirty="0">
                <a:solidFill>
                  <a:srgbClr val="D97D54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Your addiction medicine consultants 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1422578" y="3860800"/>
            <a:ext cx="7290711" cy="48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5600"/>
              </a:spcAft>
            </a:pPr>
            <a:r>
              <a:rPr lang="en-US" sz="6000" dirty="0">
                <a:solidFill>
                  <a:srgbClr val="1F1F1F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In 2019, there were over </a:t>
            </a:r>
            <a:r>
              <a:rPr lang="en-US" sz="6000" dirty="0">
                <a:solidFill>
                  <a:srgbClr val="1F1F1F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a million admissions </a:t>
            </a:r>
            <a:r>
              <a:rPr lang="en-US" sz="6000" dirty="0">
                <a:solidFill>
                  <a:srgbClr val="1F1F1F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for patients with an addiction diagnosis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22578" y="1016000"/>
            <a:ext cx="10770946" cy="8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200" dirty="0">
                <a:solidFill>
                  <a:srgbClr val="FFFFFF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Section title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12803200" y="1625600"/>
            <a:ext cx="10516914" cy="213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600"/>
              </a:lnSpc>
            </a:pPr>
            <a:r>
              <a:rPr lang="en-US" sz="5600" dirty="0">
                <a:solidFill>
                  <a:srgbClr val="1B1C20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Hospital providers are overwhelmed and exhausted </a:t>
            </a:r>
            <a:endParaRPr lang="en-US" sz="5600" dirty="0"/>
          </a:p>
        </p:txBody>
      </p:sp>
      <p:sp>
        <p:nvSpPr>
          <p:cNvPr id="4" name="Text 2"/>
          <p:cNvSpPr/>
          <p:nvPr/>
        </p:nvSpPr>
        <p:spPr>
          <a:xfrm>
            <a:off x="12803200" y="3860800"/>
            <a:ext cx="10447056" cy="790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5600"/>
              </a:spcAft>
            </a:pPr>
            <a:r>
              <a:rPr lang="en-US" sz="4500" dirty="0">
                <a:solidFill>
                  <a:srgbClr val="1B1C20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The pandemic </a:t>
            </a:r>
            <a:r>
              <a:rPr lang="en-US" sz="4500" dirty="0">
                <a:solidFill>
                  <a:srgbClr val="1B1C20">
                    <a:alpha val="100000"/>
                  </a:srgbClr>
                </a:solidFill>
                <a:latin typeface="Proxima Nova-Italic" pitchFamily="34" charset="0"/>
                <a:ea typeface="Proxima Nova-Italic" pitchFamily="34" charset="-122"/>
                <a:cs typeface="Proxima Nova-Italic" pitchFamily="34" charset="-120"/>
              </a:rPr>
              <a:t>continues to overwhelm</a:t>
            </a:r>
            <a:r>
              <a:rPr lang="en-US" sz="4500" dirty="0">
                <a:solidFill>
                  <a:srgbClr val="1B1C20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 </a:t>
            </a:r>
            <a:r>
              <a:rPr lang="en-US" sz="4500" dirty="0">
                <a:solidFill>
                  <a:srgbClr val="1B1C20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hospitals and providers. While the </a:t>
            </a:r>
            <a:r>
              <a:rPr lang="en-US" sz="4500" dirty="0">
                <a:solidFill>
                  <a:srgbClr val="1B1C20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opioid overdose epidemic</a:t>
            </a:r>
            <a:r>
              <a:rPr lang="en-US" sz="4500" dirty="0">
                <a:solidFill>
                  <a:srgbClr val="1B1C20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 and </a:t>
            </a:r>
            <a:r>
              <a:rPr lang="en-US" sz="4500" dirty="0">
                <a:solidFill>
                  <a:srgbClr val="1B1C20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novel addictive substances</a:t>
            </a:r>
            <a:r>
              <a:rPr lang="en-US" sz="4500" dirty="0">
                <a:solidFill>
                  <a:srgbClr val="1B1C20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 such as Fentanyl, Xylazine, and Designer Benzodiazepine flood the market</a:t>
            </a:r>
            <a:r>
              <a:rPr lang="en-US" sz="4500" dirty="0">
                <a:solidFill>
                  <a:srgbClr val="1B1C20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 with no end in sight.</a:t>
            </a:r>
            <a:r>
              <a:rPr lang="en-US" sz="4500" dirty="0">
                <a:solidFill>
                  <a:srgbClr val="1B1C20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  </a:t>
            </a:r>
            <a:endParaRPr lang="en-US" sz="45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39492" cy="1790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2396749" y="0"/>
            <a:ext cx="11990299" cy="13716000"/>
          </a:xfrm>
          <a:prstGeom prst="rect">
            <a:avLst/>
          </a:prstGeom>
          <a:solidFill>
            <a:srgbClr val="87BCBF">
              <a:alpha val="10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1422578" y="1625600"/>
            <a:ext cx="10923365" cy="213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600"/>
              </a:lnSpc>
            </a:pPr>
            <a:r>
              <a:rPr lang="en-US" sz="5600" dirty="0">
                <a:solidFill>
                  <a:srgbClr val="1B1C20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ConsultUS is your innovative solution</a:t>
            </a:r>
            <a:endParaRPr lang="en-US" sz="5600" dirty="0"/>
          </a:p>
        </p:txBody>
      </p:sp>
      <p:sp>
        <p:nvSpPr>
          <p:cNvPr id="4" name="Text 2"/>
          <p:cNvSpPr/>
          <p:nvPr/>
        </p:nvSpPr>
        <p:spPr>
          <a:xfrm>
            <a:off x="1422578" y="3860800"/>
            <a:ext cx="10821753" cy="89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5600"/>
              </a:spcAft>
            </a:pPr>
            <a:r>
              <a:rPr lang="en-US" sz="4000" dirty="0">
                <a:solidFill>
                  <a:srgbClr val="1B1C20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ConsultUS provides live and secure messaging-based Addiction medicine insights to hospital providers</a:t>
            </a:r>
            <a:endParaRPr lang="en-US" sz="4000" dirty="0"/>
          </a:p>
          <a:p>
            <a:pPr algn="l">
              <a:spcAft>
                <a:spcPts val="5600"/>
              </a:spcAft>
            </a:pPr>
            <a:r>
              <a:rPr lang="en-US" sz="4000" dirty="0">
                <a:solidFill>
                  <a:srgbClr val="1B1C20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Our Multidisciplinary team will provide help with acute intoxication, addiction treatments, in-hospital pain, safe discharges</a:t>
            </a:r>
            <a:endParaRPr lang="en-US" sz="4000" dirty="0"/>
          </a:p>
          <a:p>
            <a:pPr algn="l">
              <a:spcAft>
                <a:spcPts val="5600"/>
              </a:spcAft>
            </a:pPr>
            <a:r>
              <a:rPr lang="en-US" sz="4000" dirty="0">
                <a:solidFill>
                  <a:srgbClr val="1B1C20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Each market would have the expert services of </a:t>
            </a:r>
            <a:r>
              <a:rPr lang="en-US" sz="4000" dirty="0">
                <a:solidFill>
                  <a:srgbClr val="D97D54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an Addiction specialist, Social Work, and Regional Care Coordinator</a:t>
            </a:r>
            <a:endParaRPr lang="en-US" sz="4000" dirty="0"/>
          </a:p>
          <a:p>
            <a:pPr algn="l">
              <a:spcAft>
                <a:spcPts val="5600"/>
              </a:spcAft>
            </a:pPr>
            <a:r>
              <a:rPr lang="en-US" sz="4000" dirty="0">
                <a:solidFill>
                  <a:srgbClr val="1B1C20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Timely solutions within a day and often within the hour of  new consult. 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1422578" y="1016000"/>
            <a:ext cx="10770946" cy="8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200" dirty="0">
                <a:solidFill>
                  <a:srgbClr val="D97D54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Your addiction medicine consultants</a:t>
            </a:r>
            <a:endParaRPr lang="en-US" sz="32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1057" y="1320800"/>
            <a:ext cx="5461683" cy="11379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0"/>
            <a:ext cx="24386645" cy="137174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22578" y="1625600"/>
            <a:ext cx="18239480" cy="213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600"/>
              </a:lnSpc>
            </a:pPr>
            <a:r>
              <a:rPr lang="en-US" sz="5600" dirty="0">
                <a:solidFill>
                  <a:srgbClr val="1B1C20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The Competition</a:t>
            </a:r>
            <a:endParaRPr lang="en-US" sz="5600" dirty="0"/>
          </a:p>
        </p:txBody>
      </p:sp>
      <p:sp>
        <p:nvSpPr>
          <p:cNvPr id="3" name="Text 1"/>
          <p:cNvSpPr/>
          <p:nvPr/>
        </p:nvSpPr>
        <p:spPr>
          <a:xfrm>
            <a:off x="1422578" y="3860800"/>
            <a:ext cx="7163695" cy="787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5600"/>
              </a:spcAft>
            </a:pPr>
            <a:r>
              <a:rPr lang="en-US" sz="3200" dirty="0">
                <a:solidFill>
                  <a:srgbClr val="D97D54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General psychiatry consults</a:t>
            </a:r>
            <a:endParaRPr lang="en-US" sz="3200" dirty="0"/>
          </a:p>
          <a:p>
            <a:pPr algn="l">
              <a:spcAft>
                <a:spcPts val="5600"/>
              </a:spcAft>
            </a:pPr>
            <a:r>
              <a:rPr lang="en-US" sz="4000" dirty="0">
                <a:solidFill>
                  <a:srgbClr val="1F1F1F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Focused on diagnosing severe psychiatric illness and the need for admission to a psych hospital</a:t>
            </a:r>
            <a:endParaRPr lang="en-US" sz="3200" dirty="0"/>
          </a:p>
          <a:p>
            <a:pPr algn="l">
              <a:spcAft>
                <a:spcPts val="5600"/>
              </a:spcAft>
            </a:pPr>
            <a:r>
              <a:rPr lang="en-US" sz="4000" dirty="0">
                <a:solidFill>
                  <a:srgbClr val="1F1F1F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Limited focus on </a:t>
            </a:r>
            <a:r>
              <a:rPr lang="en-US" sz="4000" dirty="0">
                <a:solidFill>
                  <a:srgbClr val="D97D54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disposition</a:t>
            </a:r>
            <a:r>
              <a:rPr lang="en-US" sz="4000" dirty="0">
                <a:solidFill>
                  <a:srgbClr val="1F1F1F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 for community addiction treatment, </a:t>
            </a:r>
            <a:r>
              <a:rPr lang="en-US" sz="4000" dirty="0">
                <a:solidFill>
                  <a:srgbClr val="D97D54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medications</a:t>
            </a:r>
            <a:r>
              <a:rPr lang="en-US" sz="4000" dirty="0">
                <a:solidFill>
                  <a:srgbClr val="1F1F1F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 for addictions, </a:t>
            </a:r>
            <a:r>
              <a:rPr lang="en-US" sz="4000" dirty="0">
                <a:solidFill>
                  <a:srgbClr val="D97D54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pain management</a:t>
            </a:r>
            <a:r>
              <a:rPr lang="en-US" sz="4000" dirty="0">
                <a:solidFill>
                  <a:srgbClr val="1F1F1F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, acute withdrawal  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8738692" y="3860800"/>
            <a:ext cx="7163695" cy="787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5600"/>
              </a:spcAft>
            </a:pPr>
            <a:r>
              <a:rPr lang="en-US" sz="3200" dirty="0">
                <a:solidFill>
                  <a:srgbClr val="D97D54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Acute pain service</a:t>
            </a:r>
            <a:endParaRPr lang="en-US" sz="3200" dirty="0"/>
          </a:p>
          <a:p>
            <a:pPr algn="l">
              <a:spcAft>
                <a:spcPts val="5600"/>
              </a:spcAft>
            </a:pPr>
            <a:r>
              <a:rPr lang="en-US" sz="4000" dirty="0">
                <a:solidFill>
                  <a:srgbClr val="1F1F1F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Focused on post surgical pain and improving peri-procedure analgesia</a:t>
            </a:r>
            <a:endParaRPr lang="en-US" sz="3200" dirty="0"/>
          </a:p>
          <a:p>
            <a:pPr algn="l">
              <a:spcAft>
                <a:spcPts val="5600"/>
              </a:spcAft>
            </a:pPr>
            <a:r>
              <a:rPr lang="en-US" sz="4000" dirty="0">
                <a:solidFill>
                  <a:srgbClr val="1F1F1F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Limited focus on </a:t>
            </a:r>
            <a:r>
              <a:rPr lang="en-US" sz="4000" dirty="0">
                <a:solidFill>
                  <a:srgbClr val="D97D54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non-surgical pain management</a:t>
            </a:r>
            <a:r>
              <a:rPr lang="en-US" sz="4000" dirty="0">
                <a:solidFill>
                  <a:srgbClr val="1F1F1F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, pain and addiction treatment, </a:t>
            </a:r>
            <a:r>
              <a:rPr lang="en-US" sz="4000" dirty="0">
                <a:solidFill>
                  <a:srgbClr val="D97D54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outpatient pain or addiction treatments</a:t>
            </a:r>
            <a:r>
              <a:rPr lang="en-US" sz="4000" dirty="0">
                <a:solidFill>
                  <a:srgbClr val="1F1F1F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, acute withdrawal management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16054807" y="3860800"/>
            <a:ext cx="7163695" cy="787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5600"/>
              </a:spcAft>
            </a:pPr>
            <a:r>
              <a:rPr lang="en-US" sz="3200" dirty="0">
                <a:solidFill>
                  <a:srgbClr val="D97D54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Social work</a:t>
            </a:r>
            <a:endParaRPr lang="en-US" sz="3200" dirty="0"/>
          </a:p>
          <a:p>
            <a:pPr algn="l">
              <a:spcAft>
                <a:spcPts val="5600"/>
              </a:spcAft>
            </a:pPr>
            <a:r>
              <a:rPr lang="en-US" sz="4000" dirty="0">
                <a:solidFill>
                  <a:srgbClr val="1F1F1F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Focused on referral to care and outpatient treatment options. </a:t>
            </a:r>
            <a:endParaRPr lang="en-US" sz="3200" dirty="0"/>
          </a:p>
          <a:p>
            <a:pPr algn="l">
              <a:spcAft>
                <a:spcPts val="5600"/>
              </a:spcAft>
            </a:pPr>
            <a:r>
              <a:rPr lang="en-US" sz="4000" dirty="0">
                <a:solidFill>
                  <a:srgbClr val="1F1F1F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Limited to</a:t>
            </a:r>
            <a:r>
              <a:rPr lang="en-US" sz="4000" dirty="0">
                <a:solidFill>
                  <a:srgbClr val="D97D54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 no training on addiction treatment</a:t>
            </a:r>
            <a:r>
              <a:rPr lang="en-US" sz="4000" dirty="0">
                <a:solidFill>
                  <a:srgbClr val="1F1F1F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 options, unable to manage acute hospital addiction concerns, </a:t>
            </a:r>
            <a:r>
              <a:rPr lang="en-US" sz="4000" dirty="0">
                <a:solidFill>
                  <a:srgbClr val="D97D54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highly utilized</a:t>
            </a:r>
            <a:r>
              <a:rPr lang="en-US" sz="4000" dirty="0">
                <a:solidFill>
                  <a:srgbClr val="1F1F1F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 and stretched thin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1422578" y="1016000"/>
            <a:ext cx="10770946" cy="8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200" dirty="0">
                <a:solidFill>
                  <a:srgbClr val="D97D54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Your addiction medicine consultants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22578" y="1625600"/>
            <a:ext cx="18239480" cy="213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600"/>
              </a:lnSpc>
            </a:pPr>
            <a:r>
              <a:rPr lang="en-US" sz="5600" dirty="0">
                <a:solidFill>
                  <a:srgbClr val="1B1C20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Current Stage and Strategy</a:t>
            </a:r>
            <a:endParaRPr lang="en-US" sz="5600" dirty="0"/>
          </a:p>
        </p:txBody>
      </p:sp>
      <p:sp>
        <p:nvSpPr>
          <p:cNvPr id="3" name="Text 1"/>
          <p:cNvSpPr/>
          <p:nvPr/>
        </p:nvSpPr>
        <p:spPr>
          <a:xfrm>
            <a:off x="1422578" y="3860800"/>
            <a:ext cx="10821753" cy="80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0"/>
              </a:spcAft>
            </a:pPr>
            <a:r>
              <a:rPr lang="en-US" sz="4000" dirty="0">
                <a:solidFill>
                  <a:srgbClr val="1B1C20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We are pre-launch and working to refine our MVP through ongoing Customer Discovery amongst hospital systems. </a:t>
            </a:r>
            <a:endParaRPr lang="en-US" sz="4000" dirty="0"/>
          </a:p>
          <a:p>
            <a:pPr algn="l">
              <a:spcAft>
                <a:spcPts val="1500"/>
              </a:spcAft>
            </a:pPr>
            <a:endParaRPr lang="en-US" sz="4000" dirty="0"/>
          </a:p>
          <a:p>
            <a:pPr algn="l">
              <a:spcAft>
                <a:spcPts val="1500"/>
              </a:spcAft>
            </a:pPr>
            <a:r>
              <a:rPr lang="en-US" sz="4000" dirty="0">
                <a:solidFill>
                  <a:srgbClr val="1B1C20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Out goals in addition to refining the MVP are:</a:t>
            </a:r>
            <a:endParaRPr lang="en-US" sz="4000" dirty="0"/>
          </a:p>
          <a:p>
            <a:pPr algn="l">
              <a:spcAft>
                <a:spcPts val="1500"/>
              </a:spcAft>
            </a:pPr>
            <a:r>
              <a:rPr lang="en-US" sz="4000" dirty="0">
                <a:solidFill>
                  <a:srgbClr val="D97D54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1.</a:t>
            </a:r>
            <a:r>
              <a:rPr lang="en-US" sz="4000" dirty="0">
                <a:solidFill>
                  <a:srgbClr val="1B1C20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 Development of strong referral network in the target region </a:t>
            </a:r>
            <a:endParaRPr lang="en-US" sz="4000" dirty="0"/>
          </a:p>
          <a:p>
            <a:pPr algn="l">
              <a:spcAft>
                <a:spcPts val="1500"/>
              </a:spcAft>
            </a:pPr>
            <a:r>
              <a:rPr lang="en-US" sz="4000" dirty="0">
                <a:solidFill>
                  <a:srgbClr val="D97D54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2.</a:t>
            </a:r>
            <a:r>
              <a:rPr lang="en-US" sz="4000" dirty="0">
                <a:solidFill>
                  <a:srgbClr val="1B1C20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 Development of clinical training toolkit for SW and Care Coordinators</a:t>
            </a:r>
            <a:endParaRPr lang="en-US" sz="4000" dirty="0"/>
          </a:p>
          <a:p>
            <a:pPr algn="l">
              <a:spcAft>
                <a:spcPts val="1500"/>
              </a:spcAft>
            </a:pPr>
            <a:r>
              <a:rPr lang="en-US" sz="4000" dirty="0">
                <a:solidFill>
                  <a:srgbClr val="D97D54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3. </a:t>
            </a:r>
            <a:r>
              <a:rPr lang="en-US" sz="4000" dirty="0">
                <a:solidFill>
                  <a:srgbClr val="1B1C20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Integration into Payor health system and development of physician referral network  </a:t>
            </a:r>
            <a:endParaRPr lang="en-US" sz="4000" dirty="0"/>
          </a:p>
        </p:txBody>
      </p:sp>
      <p:sp>
        <p:nvSpPr>
          <p:cNvPr id="4" name="Text 2"/>
          <p:cNvSpPr/>
          <p:nvPr/>
        </p:nvSpPr>
        <p:spPr>
          <a:xfrm>
            <a:off x="12396749" y="3860800"/>
            <a:ext cx="10821753" cy="579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5600"/>
              </a:spcAft>
            </a:pPr>
            <a:r>
              <a:rPr lang="en-US" sz="4000" dirty="0">
                <a:solidFill>
                  <a:srgbClr val="1B1C20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Likely </a:t>
            </a:r>
            <a:r>
              <a:rPr lang="en-US" sz="4000" dirty="0">
                <a:solidFill>
                  <a:srgbClr val="D97D54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these development cost will cost $100,000</a:t>
            </a:r>
            <a:r>
              <a:rPr lang="en-US" sz="4000" dirty="0">
                <a:solidFill>
                  <a:srgbClr val="324755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 </a:t>
            </a:r>
            <a:r>
              <a:rPr lang="en-US" sz="4000" dirty="0">
                <a:solidFill>
                  <a:srgbClr val="1B1C20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with most of the cost being for protocol and app development.</a:t>
            </a:r>
            <a:endParaRPr lang="en-US" sz="4000" dirty="0"/>
          </a:p>
          <a:p>
            <a:pPr algn="l">
              <a:spcAft>
                <a:spcPts val="5600"/>
              </a:spcAft>
            </a:pPr>
            <a:r>
              <a:rPr lang="en-US" sz="4000" dirty="0">
                <a:solidFill>
                  <a:srgbClr val="1B1C20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Ongoing networks are established</a:t>
            </a:r>
            <a:r>
              <a:rPr lang="en-US" sz="4000" dirty="0">
                <a:solidFill>
                  <a:srgbClr val="1B1C20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 at Hartford Hospital, Jefferson Health System, with opportunities for expanding existing Addiction Services at regional hospitals without on the ground consultation services 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1422578" y="1016000"/>
            <a:ext cx="10770946" cy="8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200" dirty="0">
                <a:solidFill>
                  <a:srgbClr val="D97D54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Your addiction medicine consultant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22578" y="1625600"/>
            <a:ext cx="10923365" cy="213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600"/>
              </a:lnSpc>
            </a:pPr>
            <a:r>
              <a:rPr lang="en-US" sz="5600" dirty="0">
                <a:solidFill>
                  <a:srgbClr val="1B1C20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Exit Strategy and IP</a:t>
            </a:r>
            <a:endParaRPr lang="en-US" sz="5600" dirty="0"/>
          </a:p>
        </p:txBody>
      </p:sp>
      <p:sp>
        <p:nvSpPr>
          <p:cNvPr id="3" name="Text 1"/>
          <p:cNvSpPr/>
          <p:nvPr/>
        </p:nvSpPr>
        <p:spPr>
          <a:xfrm>
            <a:off x="1422578" y="3860800"/>
            <a:ext cx="10821753" cy="883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5600"/>
              </a:spcAft>
            </a:pPr>
            <a:r>
              <a:rPr lang="en-US" sz="4000" dirty="0">
                <a:solidFill>
                  <a:srgbClr val="1B1C20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Aside from a traditional IPO, unique business exit strategy includes: </a:t>
            </a:r>
            <a:endParaRPr lang="en-US" sz="4000" dirty="0"/>
          </a:p>
          <a:p>
            <a:pPr algn="l">
              <a:spcAft>
                <a:spcPts val="5600"/>
              </a:spcAft>
            </a:pPr>
            <a:r>
              <a:rPr lang="en-US" sz="4000" dirty="0">
                <a:solidFill>
                  <a:srgbClr val="1B1C20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1. Payor-provider health system.  </a:t>
            </a:r>
            <a:endParaRPr lang="en-US" sz="4000" dirty="0"/>
          </a:p>
          <a:p>
            <a:pPr algn="l">
              <a:spcAft>
                <a:spcPts val="5600"/>
              </a:spcAft>
            </a:pPr>
            <a:r>
              <a:rPr lang="en-US" sz="4000" dirty="0">
                <a:solidFill>
                  <a:srgbClr val="1B1C20">
                    <a:alpha val="100000"/>
                  </a:srgbClr>
                </a:solidFill>
                <a:latin typeface="Proxima Nova-Regular" pitchFamily="34" charset="0"/>
                <a:ea typeface="Proxima Nova-Regular" pitchFamily="34" charset="-122"/>
                <a:cs typeface="Proxima Nova-Regular" pitchFamily="34" charset="-120"/>
              </a:rPr>
              <a:t>2. Health Insurances could purchase the company as a tool </a:t>
            </a:r>
          </a:p>
          <a:p>
            <a:pPr algn="l">
              <a:spcAft>
                <a:spcPts val="5600"/>
              </a:spcAft>
            </a:pPr>
            <a:r>
              <a:rPr lang="en-US" sz="4000" dirty="0">
                <a:solidFill>
                  <a:srgbClr val="1B1C20">
                    <a:alpha val="100000"/>
                  </a:srgbClr>
                </a:solidFill>
                <a:latin typeface="Proxima Nova-Regular" pitchFamily="34" charset="0"/>
              </a:rPr>
              <a:t>Our unique IP centers around </a:t>
            </a:r>
            <a:r>
              <a:rPr lang="en-US" sz="4000" dirty="0">
                <a:solidFill>
                  <a:srgbClr val="D97C54"/>
                </a:solidFill>
                <a:latin typeface="Proxima Nova-Regular" pitchFamily="34" charset="0"/>
              </a:rPr>
              <a:t>localization of the consult service for each client</a:t>
            </a:r>
            <a:r>
              <a:rPr lang="en-US" sz="4000" dirty="0">
                <a:solidFill>
                  <a:srgbClr val="1B1C20">
                    <a:alpha val="100000"/>
                  </a:srgbClr>
                </a:solidFill>
                <a:latin typeface="Proxima Nova-Regular" pitchFamily="34" charset="0"/>
              </a:rPr>
              <a:t> and </a:t>
            </a:r>
            <a:r>
              <a:rPr lang="en-US" sz="4000" dirty="0">
                <a:solidFill>
                  <a:srgbClr val="D97C54"/>
                </a:solidFill>
                <a:latin typeface="Proxima Nova-Regular" pitchFamily="34" charset="0"/>
              </a:rPr>
              <a:t>the digital platform and care algorithms.</a:t>
            </a:r>
            <a:endParaRPr lang="en-US" sz="4000" dirty="0">
              <a:solidFill>
                <a:srgbClr val="D97C54"/>
              </a:solidFill>
            </a:endParaRPr>
          </a:p>
        </p:txBody>
      </p:sp>
      <p:sp>
        <p:nvSpPr>
          <p:cNvPr id="4" name="Shape 2"/>
          <p:cNvSpPr/>
          <p:nvPr/>
        </p:nvSpPr>
        <p:spPr>
          <a:xfrm>
            <a:off x="12396749" y="0"/>
            <a:ext cx="11990299" cy="13716000"/>
          </a:xfrm>
          <a:prstGeom prst="rect">
            <a:avLst/>
          </a:prstGeom>
          <a:solidFill>
            <a:srgbClr val="87BCBF">
              <a:alpha val="100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1422578" y="1016000"/>
            <a:ext cx="10770946" cy="8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200" dirty="0">
                <a:solidFill>
                  <a:srgbClr val="D97D54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Your addiction medicine consultants</a:t>
            </a:r>
            <a:endParaRPr lang="en-US" sz="32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2394" y="1625600"/>
            <a:ext cx="5461683" cy="11379200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0527" y="1625600"/>
            <a:ext cx="5461683" cy="11379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8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222" y="2476500"/>
            <a:ext cx="2921365" cy="4381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778" y="1231900"/>
            <a:ext cx="2921365" cy="4381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4607" y="1231900"/>
            <a:ext cx="2921365" cy="4381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87461" y="2476500"/>
            <a:ext cx="2921365" cy="4381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0746" y="2184400"/>
            <a:ext cx="4458257" cy="171450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19687461" y="7112000"/>
            <a:ext cx="3575497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2500" dirty="0">
                <a:solidFill>
                  <a:srgbClr val="1B1C20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Kenneth Morford, MD</a:t>
            </a:r>
            <a:endParaRPr lang="en-US" sz="2500" dirty="0"/>
          </a:p>
        </p:txBody>
      </p:sp>
      <p:sp>
        <p:nvSpPr>
          <p:cNvPr id="8" name="Text 1"/>
          <p:cNvSpPr/>
          <p:nvPr/>
        </p:nvSpPr>
        <p:spPr>
          <a:xfrm>
            <a:off x="2019552" y="7112000"/>
            <a:ext cx="2597475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2500" dirty="0">
                <a:solidFill>
                  <a:srgbClr val="1B1C20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David Fiellin, MD</a:t>
            </a:r>
            <a:endParaRPr lang="en-US" sz="2500" dirty="0"/>
          </a:p>
        </p:txBody>
      </p:sp>
      <p:sp>
        <p:nvSpPr>
          <p:cNvPr id="9" name="Text 2"/>
          <p:cNvSpPr/>
          <p:nvPr/>
        </p:nvSpPr>
        <p:spPr>
          <a:xfrm>
            <a:off x="6223778" y="5842000"/>
            <a:ext cx="3080135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2500" dirty="0">
                <a:solidFill>
                  <a:srgbClr val="1B1C20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Melissa Weimer, MD</a:t>
            </a:r>
            <a:endParaRPr lang="en-US" sz="2500" dirty="0"/>
          </a:p>
        </p:txBody>
      </p:sp>
      <p:sp>
        <p:nvSpPr>
          <p:cNvPr id="10" name="Text 3"/>
          <p:cNvSpPr/>
          <p:nvPr/>
        </p:nvSpPr>
        <p:spPr>
          <a:xfrm>
            <a:off x="15140292" y="5842000"/>
            <a:ext cx="3321465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2500" dirty="0">
                <a:solidFill>
                  <a:srgbClr val="1B1C20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Jeanette Tetrault, MD</a:t>
            </a:r>
            <a:endParaRPr lang="en-US" sz="2500" dirty="0"/>
          </a:p>
        </p:txBody>
      </p:sp>
      <p:sp>
        <p:nvSpPr>
          <p:cNvPr id="11" name="Text 4"/>
          <p:cNvSpPr/>
          <p:nvPr/>
        </p:nvSpPr>
        <p:spPr>
          <a:xfrm>
            <a:off x="1778222" y="8382000"/>
            <a:ext cx="10555019" cy="120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600"/>
              </a:lnSpc>
            </a:pPr>
            <a:r>
              <a:rPr lang="en-US" sz="5600" dirty="0">
                <a:solidFill>
                  <a:srgbClr val="1F1F1F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Built on decades of experience</a:t>
            </a:r>
            <a:endParaRPr lang="en-US" sz="5600" dirty="0"/>
          </a:p>
        </p:txBody>
      </p:sp>
      <p:sp>
        <p:nvSpPr>
          <p:cNvPr id="12" name="Text 5"/>
          <p:cNvSpPr/>
          <p:nvPr/>
        </p:nvSpPr>
        <p:spPr>
          <a:xfrm>
            <a:off x="1778222" y="9690100"/>
            <a:ext cx="17350369" cy="19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000" dirty="0">
                <a:solidFill>
                  <a:srgbClr val="1B1C20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This solution works and has been built from the ground up due to discoveries and innovations developed by </a:t>
            </a:r>
            <a:r>
              <a:rPr lang="en-US" sz="3000" dirty="0">
                <a:solidFill>
                  <a:srgbClr val="D97D54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Yale’s Program for Addiction Medicine</a:t>
            </a:r>
            <a:r>
              <a:rPr lang="en-US" sz="3000" dirty="0">
                <a:solidFill>
                  <a:srgbClr val="1B1C20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.  Above are personal mentors and advisors who have been instrumental to Yale’s </a:t>
            </a:r>
            <a:r>
              <a:rPr lang="en-US" sz="3000" dirty="0">
                <a:solidFill>
                  <a:srgbClr val="D97D54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integration of addiction medicine into every facet of clinical care</a:t>
            </a:r>
            <a:r>
              <a:rPr lang="en-US" sz="3000" dirty="0">
                <a:solidFill>
                  <a:srgbClr val="1B1C20">
                    <a:alpha val="100000"/>
                  </a:srgbClr>
                </a:solidFill>
                <a:latin typeface="Proxima Nova-Bold" pitchFamily="34" charset="0"/>
                <a:ea typeface="Proxima Nova-Bold" pitchFamily="34" charset="-122"/>
                <a:cs typeface="Proxima Nova-Bold" pitchFamily="34" charset="-120"/>
              </a:rPr>
              <a:t>—and leading national and international efforts to increase addiction care. 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935</Words>
  <Application>Microsoft Macintosh PowerPoint</Application>
  <PresentationFormat>Custom</PresentationFormat>
  <Paragraphs>101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Proxima Nova-Bold</vt:lpstr>
      <vt:lpstr>Proxima Nova-Italic</vt:lpstr>
      <vt:lpstr>Proxima Nova-Regular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Robinson, Darve</cp:lastModifiedBy>
  <cp:revision>6</cp:revision>
  <dcterms:created xsi:type="dcterms:W3CDTF">2022-11-10T18:38:24Z</dcterms:created>
  <dcterms:modified xsi:type="dcterms:W3CDTF">2022-12-07T09:13:14Z</dcterms:modified>
</cp:coreProperties>
</file>