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2"/>
  </p:notesMasterIdLst>
  <p:sldIdLst>
    <p:sldId id="256" r:id="rId2"/>
    <p:sldId id="269" r:id="rId3"/>
    <p:sldId id="274" r:id="rId4"/>
    <p:sldId id="273" r:id="rId5"/>
    <p:sldId id="259" r:id="rId6"/>
    <p:sldId id="260" r:id="rId7"/>
    <p:sldId id="261" r:id="rId8"/>
    <p:sldId id="262" r:id="rId9"/>
    <p:sldId id="258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7368"/>
    <p:restoredTop sz="86780"/>
  </p:normalViewPr>
  <p:slideViewPr>
    <p:cSldViewPr snapToGrid="0" snapToObjects="1">
      <p:cViewPr varScale="1">
        <p:scale>
          <a:sx n="101" d="100"/>
          <a:sy n="101" d="100"/>
        </p:scale>
        <p:origin x="1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61652-7002-4B42-B28D-2EE546180C1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8AC025-B580-45C1-8BBB-8AFCD8AC0788}">
      <dgm:prSet/>
      <dgm:spPr/>
      <dgm:t>
        <a:bodyPr/>
        <a:lstStyle/>
        <a:p>
          <a:r>
            <a:rPr lang="en-US" dirty="0"/>
            <a:t>Personalized newborn screening</a:t>
          </a:r>
        </a:p>
      </dgm:t>
    </dgm:pt>
    <dgm:pt modelId="{C6DDED52-2836-4993-AA1F-09518C75AF1D}" type="parTrans" cxnId="{B430F005-7765-4C55-A628-75C2B86E0A50}">
      <dgm:prSet/>
      <dgm:spPr/>
      <dgm:t>
        <a:bodyPr/>
        <a:lstStyle/>
        <a:p>
          <a:endParaRPr lang="en-US"/>
        </a:p>
      </dgm:t>
    </dgm:pt>
    <dgm:pt modelId="{701135CC-E53C-4BFE-9620-17635E178F08}" type="sibTrans" cxnId="{B430F005-7765-4C55-A628-75C2B86E0A50}">
      <dgm:prSet/>
      <dgm:spPr/>
      <dgm:t>
        <a:bodyPr/>
        <a:lstStyle/>
        <a:p>
          <a:endParaRPr lang="en-US"/>
        </a:p>
      </dgm:t>
    </dgm:pt>
    <dgm:pt modelId="{500DD6FB-2C0B-4E1D-8534-7334EC3E5A41}">
      <dgm:prSet custT="1"/>
      <dgm:spPr/>
      <dgm:t>
        <a:bodyPr/>
        <a:lstStyle/>
        <a:p>
          <a:r>
            <a:rPr lang="en-US" sz="2000" dirty="0"/>
            <a:t>Incorporate important covariates (birth weight, gestational age, sex, ethnicity, age at blood collection etc.)</a:t>
          </a:r>
        </a:p>
      </dgm:t>
    </dgm:pt>
    <dgm:pt modelId="{DE8A8C76-66B6-4866-B797-0FBFE18119BD}" type="parTrans" cxnId="{B3E51922-D5D1-4B7F-929B-3D0BFDAF006D}">
      <dgm:prSet/>
      <dgm:spPr/>
      <dgm:t>
        <a:bodyPr/>
        <a:lstStyle/>
        <a:p>
          <a:endParaRPr lang="en-US"/>
        </a:p>
      </dgm:t>
    </dgm:pt>
    <dgm:pt modelId="{6B9BE4DF-81AE-459C-8787-FD9C7DCF90E4}" type="sibTrans" cxnId="{B3E51922-D5D1-4B7F-929B-3D0BFDAF006D}">
      <dgm:prSet/>
      <dgm:spPr/>
      <dgm:t>
        <a:bodyPr/>
        <a:lstStyle/>
        <a:p>
          <a:endParaRPr lang="en-US"/>
        </a:p>
      </dgm:t>
    </dgm:pt>
    <dgm:pt modelId="{A5C261BE-1391-46B8-84A9-B0385D5A212F}">
      <dgm:prSet/>
      <dgm:spPr/>
      <dgm:t>
        <a:bodyPr/>
        <a:lstStyle/>
        <a:p>
          <a:r>
            <a:rPr lang="en-US"/>
            <a:t>Accurate</a:t>
          </a:r>
        </a:p>
      </dgm:t>
    </dgm:pt>
    <dgm:pt modelId="{6A520503-B074-42A4-99CA-A44382ABD4FB}" type="parTrans" cxnId="{D9E085A7-1874-4D5A-A819-7012D966EE59}">
      <dgm:prSet/>
      <dgm:spPr/>
      <dgm:t>
        <a:bodyPr/>
        <a:lstStyle/>
        <a:p>
          <a:endParaRPr lang="en-US"/>
        </a:p>
      </dgm:t>
    </dgm:pt>
    <dgm:pt modelId="{C06EC9AE-C935-4779-80C5-64CD826B0562}" type="sibTrans" cxnId="{D9E085A7-1874-4D5A-A819-7012D966EE59}">
      <dgm:prSet/>
      <dgm:spPr/>
      <dgm:t>
        <a:bodyPr/>
        <a:lstStyle/>
        <a:p>
          <a:endParaRPr lang="en-US"/>
        </a:p>
      </dgm:t>
    </dgm:pt>
    <dgm:pt modelId="{1CF5BAA7-44C3-4BD7-B1C5-6FD42D39FE25}">
      <dgm:prSet/>
      <dgm:spPr/>
      <dgm:t>
        <a:bodyPr/>
        <a:lstStyle/>
        <a:p>
          <a:r>
            <a:rPr lang="en-US"/>
            <a:t>Fast</a:t>
          </a:r>
        </a:p>
      </dgm:t>
    </dgm:pt>
    <dgm:pt modelId="{2417222F-3D54-49BB-92EB-B8BD306E66C8}" type="parTrans" cxnId="{4E921F8C-D794-442C-A9CA-B524145C6A0E}">
      <dgm:prSet/>
      <dgm:spPr/>
      <dgm:t>
        <a:bodyPr/>
        <a:lstStyle/>
        <a:p>
          <a:endParaRPr lang="en-US"/>
        </a:p>
      </dgm:t>
    </dgm:pt>
    <dgm:pt modelId="{D4C732D7-BA50-49F6-BCC4-84D38A8F7186}" type="sibTrans" cxnId="{4E921F8C-D794-442C-A9CA-B524145C6A0E}">
      <dgm:prSet/>
      <dgm:spPr/>
      <dgm:t>
        <a:bodyPr/>
        <a:lstStyle/>
        <a:p>
          <a:endParaRPr lang="en-US"/>
        </a:p>
      </dgm:t>
    </dgm:pt>
    <dgm:pt modelId="{C713F40C-E236-440E-8C79-B6880A1BA850}">
      <dgm:prSet/>
      <dgm:spPr/>
      <dgm:t>
        <a:bodyPr/>
        <a:lstStyle/>
        <a:p>
          <a:r>
            <a:rPr lang="en-US" dirty="0"/>
            <a:t>Online</a:t>
          </a:r>
        </a:p>
      </dgm:t>
    </dgm:pt>
    <dgm:pt modelId="{6718619D-E14F-4B82-ABEC-4CFF2F6C9D2C}" type="parTrans" cxnId="{FD9E9262-9EF1-45FD-BC7E-5215E6DA4D15}">
      <dgm:prSet/>
      <dgm:spPr/>
      <dgm:t>
        <a:bodyPr/>
        <a:lstStyle/>
        <a:p>
          <a:endParaRPr lang="en-US"/>
        </a:p>
      </dgm:t>
    </dgm:pt>
    <dgm:pt modelId="{A257B554-0D37-4832-B79F-6169EB5162E2}" type="sibTrans" cxnId="{FD9E9262-9EF1-45FD-BC7E-5215E6DA4D15}">
      <dgm:prSet/>
      <dgm:spPr/>
      <dgm:t>
        <a:bodyPr/>
        <a:lstStyle/>
        <a:p>
          <a:endParaRPr lang="en-US"/>
        </a:p>
      </dgm:t>
    </dgm:pt>
    <dgm:pt modelId="{F0A1AFDC-8F0D-8A47-BAC2-7A3304F40875}">
      <dgm:prSet custT="1"/>
      <dgm:spPr/>
      <dgm:t>
        <a:bodyPr/>
        <a:lstStyle/>
        <a:p>
          <a:r>
            <a:rPr lang="en-US" sz="2000" dirty="0"/>
            <a:t>Use </a:t>
          </a:r>
          <a:r>
            <a:rPr lang="en-US" sz="2000" u="sng" dirty="0"/>
            <a:t>all</a:t>
          </a:r>
          <a:r>
            <a:rPr lang="en-US" sz="2000" dirty="0"/>
            <a:t> metabolite markers in analysis (AI/ML)</a:t>
          </a:r>
        </a:p>
      </dgm:t>
    </dgm:pt>
    <dgm:pt modelId="{A79DD3AC-C62F-674E-8D1A-52A72EAC3287}" type="parTrans" cxnId="{2B394C96-F2DC-1648-9B8A-C848536A68EA}">
      <dgm:prSet/>
      <dgm:spPr/>
      <dgm:t>
        <a:bodyPr/>
        <a:lstStyle/>
        <a:p>
          <a:endParaRPr lang="en-US"/>
        </a:p>
      </dgm:t>
    </dgm:pt>
    <dgm:pt modelId="{A90FDA63-308A-0B4B-AD70-788007E64C82}" type="sibTrans" cxnId="{2B394C96-F2DC-1648-9B8A-C848536A68EA}">
      <dgm:prSet/>
      <dgm:spPr/>
      <dgm:t>
        <a:bodyPr/>
        <a:lstStyle/>
        <a:p>
          <a:endParaRPr lang="en-US"/>
        </a:p>
      </dgm:t>
    </dgm:pt>
    <dgm:pt modelId="{75E590C2-355B-144D-AE64-EDFA39F83288}" type="pres">
      <dgm:prSet presAssocID="{BCA61652-7002-4B42-B28D-2EE546180C17}" presName="linear" presStyleCnt="0">
        <dgm:presLayoutVars>
          <dgm:animLvl val="lvl"/>
          <dgm:resizeHandles val="exact"/>
        </dgm:presLayoutVars>
      </dgm:prSet>
      <dgm:spPr/>
    </dgm:pt>
    <dgm:pt modelId="{E485E6E0-2E42-0947-BD90-46054C11C8C7}" type="pres">
      <dgm:prSet presAssocID="{D88AC025-B580-45C1-8BBB-8AFCD8AC078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B9B5236-7FB3-4E44-A8AC-7EA10C6AFE79}" type="pres">
      <dgm:prSet presAssocID="{D88AC025-B580-45C1-8BBB-8AFCD8AC0788}" presName="childText" presStyleLbl="revTx" presStyleIdx="0" presStyleCnt="1">
        <dgm:presLayoutVars>
          <dgm:bulletEnabled val="1"/>
        </dgm:presLayoutVars>
      </dgm:prSet>
      <dgm:spPr/>
    </dgm:pt>
    <dgm:pt modelId="{E685F024-53D6-9A4F-8E0E-6DFC1B3A2C61}" type="pres">
      <dgm:prSet presAssocID="{A5C261BE-1391-46B8-84A9-B0385D5A212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05B16D-0558-5745-BA0E-B47AD0AD48B1}" type="pres">
      <dgm:prSet presAssocID="{C06EC9AE-C935-4779-80C5-64CD826B0562}" presName="spacer" presStyleCnt="0"/>
      <dgm:spPr/>
    </dgm:pt>
    <dgm:pt modelId="{9DC20E9C-3524-484A-80DB-10A573057042}" type="pres">
      <dgm:prSet presAssocID="{1CF5BAA7-44C3-4BD7-B1C5-6FD42D39FE2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6C668C7-67D9-134E-98FA-DAB2BB4FECB3}" type="pres">
      <dgm:prSet presAssocID="{D4C732D7-BA50-49F6-BCC4-84D38A8F7186}" presName="spacer" presStyleCnt="0"/>
      <dgm:spPr/>
    </dgm:pt>
    <dgm:pt modelId="{2411ECA1-39F2-2C49-95F0-18660BA63A62}" type="pres">
      <dgm:prSet presAssocID="{C713F40C-E236-440E-8C79-B6880A1BA85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30F005-7765-4C55-A628-75C2B86E0A50}" srcId="{BCA61652-7002-4B42-B28D-2EE546180C17}" destId="{D88AC025-B580-45C1-8BBB-8AFCD8AC0788}" srcOrd="0" destOrd="0" parTransId="{C6DDED52-2836-4993-AA1F-09518C75AF1D}" sibTransId="{701135CC-E53C-4BFE-9620-17635E178F08}"/>
    <dgm:cxn modelId="{EEA9DA18-61B7-1345-A1A4-53029B72888F}" type="presOf" srcId="{C713F40C-E236-440E-8C79-B6880A1BA850}" destId="{2411ECA1-39F2-2C49-95F0-18660BA63A62}" srcOrd="0" destOrd="0" presId="urn:microsoft.com/office/officeart/2005/8/layout/vList2"/>
    <dgm:cxn modelId="{83B62B1E-9752-C14E-BC57-731807F6611B}" type="presOf" srcId="{BCA61652-7002-4B42-B28D-2EE546180C17}" destId="{75E590C2-355B-144D-AE64-EDFA39F83288}" srcOrd="0" destOrd="0" presId="urn:microsoft.com/office/officeart/2005/8/layout/vList2"/>
    <dgm:cxn modelId="{B3E51922-D5D1-4B7F-929B-3D0BFDAF006D}" srcId="{D88AC025-B580-45C1-8BBB-8AFCD8AC0788}" destId="{500DD6FB-2C0B-4E1D-8534-7334EC3E5A41}" srcOrd="0" destOrd="0" parTransId="{DE8A8C76-66B6-4866-B797-0FBFE18119BD}" sibTransId="{6B9BE4DF-81AE-459C-8787-FD9C7DCF90E4}"/>
    <dgm:cxn modelId="{A2642C27-32E4-D944-B10D-315BA06EEF33}" type="presOf" srcId="{500DD6FB-2C0B-4E1D-8534-7334EC3E5A41}" destId="{CB9B5236-7FB3-4E44-A8AC-7EA10C6AFE79}" srcOrd="0" destOrd="0" presId="urn:microsoft.com/office/officeart/2005/8/layout/vList2"/>
    <dgm:cxn modelId="{C5CCEF28-9E48-0B46-B711-F84FA771D5C6}" type="presOf" srcId="{A5C261BE-1391-46B8-84A9-B0385D5A212F}" destId="{E685F024-53D6-9A4F-8E0E-6DFC1B3A2C61}" srcOrd="0" destOrd="0" presId="urn:microsoft.com/office/officeart/2005/8/layout/vList2"/>
    <dgm:cxn modelId="{FD9E9262-9EF1-45FD-BC7E-5215E6DA4D15}" srcId="{BCA61652-7002-4B42-B28D-2EE546180C17}" destId="{C713F40C-E236-440E-8C79-B6880A1BA850}" srcOrd="3" destOrd="0" parTransId="{6718619D-E14F-4B82-ABEC-4CFF2F6C9D2C}" sibTransId="{A257B554-0D37-4832-B79F-6169EB5162E2}"/>
    <dgm:cxn modelId="{884ADE71-A8F2-C440-A064-BD3F1C7F4907}" type="presOf" srcId="{1CF5BAA7-44C3-4BD7-B1C5-6FD42D39FE25}" destId="{9DC20E9C-3524-484A-80DB-10A573057042}" srcOrd="0" destOrd="0" presId="urn:microsoft.com/office/officeart/2005/8/layout/vList2"/>
    <dgm:cxn modelId="{4E921F8C-D794-442C-A9CA-B524145C6A0E}" srcId="{BCA61652-7002-4B42-B28D-2EE546180C17}" destId="{1CF5BAA7-44C3-4BD7-B1C5-6FD42D39FE25}" srcOrd="2" destOrd="0" parTransId="{2417222F-3D54-49BB-92EB-B8BD306E66C8}" sibTransId="{D4C732D7-BA50-49F6-BCC4-84D38A8F7186}"/>
    <dgm:cxn modelId="{2B394C96-F2DC-1648-9B8A-C848536A68EA}" srcId="{D88AC025-B580-45C1-8BBB-8AFCD8AC0788}" destId="{F0A1AFDC-8F0D-8A47-BAC2-7A3304F40875}" srcOrd="1" destOrd="0" parTransId="{A79DD3AC-C62F-674E-8D1A-52A72EAC3287}" sibTransId="{A90FDA63-308A-0B4B-AD70-788007E64C82}"/>
    <dgm:cxn modelId="{D9E085A7-1874-4D5A-A819-7012D966EE59}" srcId="{BCA61652-7002-4B42-B28D-2EE546180C17}" destId="{A5C261BE-1391-46B8-84A9-B0385D5A212F}" srcOrd="1" destOrd="0" parTransId="{6A520503-B074-42A4-99CA-A44382ABD4FB}" sibTransId="{C06EC9AE-C935-4779-80C5-64CD826B0562}"/>
    <dgm:cxn modelId="{DD807FD1-14AF-A840-8736-FAD388BC80C1}" type="presOf" srcId="{F0A1AFDC-8F0D-8A47-BAC2-7A3304F40875}" destId="{CB9B5236-7FB3-4E44-A8AC-7EA10C6AFE79}" srcOrd="0" destOrd="1" presId="urn:microsoft.com/office/officeart/2005/8/layout/vList2"/>
    <dgm:cxn modelId="{0137ABD8-4227-B848-9B94-2BAD7B6F1DFF}" type="presOf" srcId="{D88AC025-B580-45C1-8BBB-8AFCD8AC0788}" destId="{E485E6E0-2E42-0947-BD90-46054C11C8C7}" srcOrd="0" destOrd="0" presId="urn:microsoft.com/office/officeart/2005/8/layout/vList2"/>
    <dgm:cxn modelId="{B7FA9E32-7E9D-DD40-8BB4-F788D6CD45B4}" type="presParOf" srcId="{75E590C2-355B-144D-AE64-EDFA39F83288}" destId="{E485E6E0-2E42-0947-BD90-46054C11C8C7}" srcOrd="0" destOrd="0" presId="urn:microsoft.com/office/officeart/2005/8/layout/vList2"/>
    <dgm:cxn modelId="{8BDB8E6C-E1A2-F044-9784-EED0C5694D71}" type="presParOf" srcId="{75E590C2-355B-144D-AE64-EDFA39F83288}" destId="{CB9B5236-7FB3-4E44-A8AC-7EA10C6AFE79}" srcOrd="1" destOrd="0" presId="urn:microsoft.com/office/officeart/2005/8/layout/vList2"/>
    <dgm:cxn modelId="{EDF506AB-019D-034D-A431-38497864C506}" type="presParOf" srcId="{75E590C2-355B-144D-AE64-EDFA39F83288}" destId="{E685F024-53D6-9A4F-8E0E-6DFC1B3A2C61}" srcOrd="2" destOrd="0" presId="urn:microsoft.com/office/officeart/2005/8/layout/vList2"/>
    <dgm:cxn modelId="{9AF53350-A251-8744-BC4D-FD61C6835967}" type="presParOf" srcId="{75E590C2-355B-144D-AE64-EDFA39F83288}" destId="{7505B16D-0558-5745-BA0E-B47AD0AD48B1}" srcOrd="3" destOrd="0" presId="urn:microsoft.com/office/officeart/2005/8/layout/vList2"/>
    <dgm:cxn modelId="{07C74F33-87A0-9B4E-ADBC-11D79205694D}" type="presParOf" srcId="{75E590C2-355B-144D-AE64-EDFA39F83288}" destId="{9DC20E9C-3524-484A-80DB-10A573057042}" srcOrd="4" destOrd="0" presId="urn:microsoft.com/office/officeart/2005/8/layout/vList2"/>
    <dgm:cxn modelId="{76E1A7DC-AC06-874C-9030-50E50195E8FE}" type="presParOf" srcId="{75E590C2-355B-144D-AE64-EDFA39F83288}" destId="{D6C668C7-67D9-134E-98FA-DAB2BB4FECB3}" srcOrd="5" destOrd="0" presId="urn:microsoft.com/office/officeart/2005/8/layout/vList2"/>
    <dgm:cxn modelId="{9C8EE808-BEBB-A64D-A3F9-587D6ED9CB95}" type="presParOf" srcId="{75E590C2-355B-144D-AE64-EDFA39F83288}" destId="{2411ECA1-39F2-2C49-95F0-18660BA63A6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DBE581-A1FC-4918-9FAF-6950AAEEA75E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D8C673-138F-471B-8AB4-02C08396E371}">
      <dgm:prSet/>
      <dgm:spPr/>
      <dgm:t>
        <a:bodyPr/>
        <a:lstStyle/>
        <a:p>
          <a:r>
            <a:rPr lang="en-US" dirty="0"/>
            <a:t>Influence of clinical variables on baby’s metabolic level</a:t>
          </a:r>
        </a:p>
      </dgm:t>
    </dgm:pt>
    <dgm:pt modelId="{69DCCD3B-1BD3-455E-AFF9-3ED21510CB39}" type="parTrans" cxnId="{DB9DD157-003A-4F47-BDBF-387DA982CEC3}">
      <dgm:prSet/>
      <dgm:spPr/>
      <dgm:t>
        <a:bodyPr/>
        <a:lstStyle/>
        <a:p>
          <a:endParaRPr lang="en-US"/>
        </a:p>
      </dgm:t>
    </dgm:pt>
    <dgm:pt modelId="{6531A3B0-1AEC-457A-87B6-AA259AA6B803}" type="sibTrans" cxnId="{DB9DD157-003A-4F47-BDBF-387DA982CEC3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2C22591B-C790-4C74-B263-89F7554A19D0}">
      <dgm:prSet/>
      <dgm:spPr/>
      <dgm:t>
        <a:bodyPr/>
        <a:lstStyle/>
        <a:p>
          <a:r>
            <a:rPr lang="en-US" dirty="0"/>
            <a:t>Birth weight, gestational age, sex, ethnicity, etc.</a:t>
          </a:r>
        </a:p>
      </dgm:t>
    </dgm:pt>
    <dgm:pt modelId="{DDD32FEC-9F2B-4795-8247-2423DAB85440}" type="parTrans" cxnId="{556AD149-B3A3-4C15-B057-D1525114E4A3}">
      <dgm:prSet/>
      <dgm:spPr/>
      <dgm:t>
        <a:bodyPr/>
        <a:lstStyle/>
        <a:p>
          <a:endParaRPr lang="en-US"/>
        </a:p>
      </dgm:t>
    </dgm:pt>
    <dgm:pt modelId="{B95B029C-F680-42ED-9C5E-B998EBB7F889}" type="sibTrans" cxnId="{556AD149-B3A3-4C15-B057-D1525114E4A3}">
      <dgm:prSet/>
      <dgm:spPr/>
      <dgm:t>
        <a:bodyPr/>
        <a:lstStyle/>
        <a:p>
          <a:endParaRPr lang="en-US"/>
        </a:p>
      </dgm:t>
    </dgm:pt>
    <dgm:pt modelId="{9AB6E6F3-0687-1A43-9EC8-FB7AF7DED1F1}" type="pres">
      <dgm:prSet presAssocID="{74DBE581-A1FC-4918-9FAF-6950AAEEA75E}" presName="Name0" presStyleCnt="0">
        <dgm:presLayoutVars>
          <dgm:animLvl val="lvl"/>
          <dgm:resizeHandles val="exact"/>
        </dgm:presLayoutVars>
      </dgm:prSet>
      <dgm:spPr/>
    </dgm:pt>
    <dgm:pt modelId="{3E735248-1C80-A24F-A31E-D533BBBFDE3A}" type="pres">
      <dgm:prSet presAssocID="{00D8C673-138F-471B-8AB4-02C08396E371}" presName="compositeNode" presStyleCnt="0">
        <dgm:presLayoutVars>
          <dgm:bulletEnabled val="1"/>
        </dgm:presLayoutVars>
      </dgm:prSet>
      <dgm:spPr/>
    </dgm:pt>
    <dgm:pt modelId="{6B0722A3-09A2-AC44-81CF-5A2290C3782A}" type="pres">
      <dgm:prSet presAssocID="{00D8C673-138F-471B-8AB4-02C08396E371}" presName="bgRect" presStyleLbl="alignNode1" presStyleIdx="0" presStyleCnt="1"/>
      <dgm:spPr/>
    </dgm:pt>
    <dgm:pt modelId="{4BEA35C6-7B25-C048-BA4E-8531F7691E98}" type="pres">
      <dgm:prSet presAssocID="{6531A3B0-1AEC-457A-87B6-AA259AA6B803}" presName="sibTransNodeRect" presStyleLbl="alignNode1" presStyleIdx="0" presStyleCnt="1">
        <dgm:presLayoutVars>
          <dgm:chMax val="0"/>
          <dgm:bulletEnabled val="1"/>
        </dgm:presLayoutVars>
      </dgm:prSet>
      <dgm:spPr/>
    </dgm:pt>
    <dgm:pt modelId="{9F2F5B32-7E25-BA4A-86C1-A36B5B81368A}" type="pres">
      <dgm:prSet presAssocID="{00D8C673-138F-471B-8AB4-02C08396E371}" presName="nodeRect" presStyleLbl="alignNode1" presStyleIdx="0" presStyleCnt="1">
        <dgm:presLayoutVars>
          <dgm:bulletEnabled val="1"/>
        </dgm:presLayoutVars>
      </dgm:prSet>
      <dgm:spPr/>
    </dgm:pt>
  </dgm:ptLst>
  <dgm:cxnLst>
    <dgm:cxn modelId="{9A05F031-C77F-E84E-95D6-DBD56B93FE5F}" type="presOf" srcId="{00D8C673-138F-471B-8AB4-02C08396E371}" destId="{6B0722A3-09A2-AC44-81CF-5A2290C3782A}" srcOrd="0" destOrd="0" presId="urn:microsoft.com/office/officeart/2016/7/layout/LinearBlockProcessNumbered"/>
    <dgm:cxn modelId="{556AD149-B3A3-4C15-B057-D1525114E4A3}" srcId="{00D8C673-138F-471B-8AB4-02C08396E371}" destId="{2C22591B-C790-4C74-B263-89F7554A19D0}" srcOrd="0" destOrd="0" parTransId="{DDD32FEC-9F2B-4795-8247-2423DAB85440}" sibTransId="{B95B029C-F680-42ED-9C5E-B998EBB7F889}"/>
    <dgm:cxn modelId="{838F144E-BAC0-3C46-A2AB-C5CC7F607D6D}" type="presOf" srcId="{6531A3B0-1AEC-457A-87B6-AA259AA6B803}" destId="{4BEA35C6-7B25-C048-BA4E-8531F7691E98}" srcOrd="0" destOrd="0" presId="urn:microsoft.com/office/officeart/2016/7/layout/LinearBlockProcessNumbered"/>
    <dgm:cxn modelId="{DB9DD157-003A-4F47-BDBF-387DA982CEC3}" srcId="{74DBE581-A1FC-4918-9FAF-6950AAEEA75E}" destId="{00D8C673-138F-471B-8AB4-02C08396E371}" srcOrd="0" destOrd="0" parTransId="{69DCCD3B-1BD3-455E-AFF9-3ED21510CB39}" sibTransId="{6531A3B0-1AEC-457A-87B6-AA259AA6B803}"/>
    <dgm:cxn modelId="{C75ED97B-1EE3-F143-91C1-F942ADA5CC58}" type="presOf" srcId="{00D8C673-138F-471B-8AB4-02C08396E371}" destId="{9F2F5B32-7E25-BA4A-86C1-A36B5B81368A}" srcOrd="1" destOrd="0" presId="urn:microsoft.com/office/officeart/2016/7/layout/LinearBlockProcessNumbered"/>
    <dgm:cxn modelId="{78DDD48A-0A10-2344-9C16-A05915D8BACE}" type="presOf" srcId="{2C22591B-C790-4C74-B263-89F7554A19D0}" destId="{9F2F5B32-7E25-BA4A-86C1-A36B5B81368A}" srcOrd="0" destOrd="1" presId="urn:microsoft.com/office/officeart/2016/7/layout/LinearBlockProcessNumbered"/>
    <dgm:cxn modelId="{B20FB7F0-BB83-D247-BD99-AE649E32B600}" type="presOf" srcId="{74DBE581-A1FC-4918-9FAF-6950AAEEA75E}" destId="{9AB6E6F3-0687-1A43-9EC8-FB7AF7DED1F1}" srcOrd="0" destOrd="0" presId="urn:microsoft.com/office/officeart/2016/7/layout/LinearBlockProcessNumbered"/>
    <dgm:cxn modelId="{BBEC6481-20CD-7445-9B59-67AD6614B3EA}" type="presParOf" srcId="{9AB6E6F3-0687-1A43-9EC8-FB7AF7DED1F1}" destId="{3E735248-1C80-A24F-A31E-D533BBBFDE3A}" srcOrd="0" destOrd="0" presId="urn:microsoft.com/office/officeart/2016/7/layout/LinearBlockProcessNumbered"/>
    <dgm:cxn modelId="{B22E37BB-F450-8847-A6D0-EF1649A3D3EF}" type="presParOf" srcId="{3E735248-1C80-A24F-A31E-D533BBBFDE3A}" destId="{6B0722A3-09A2-AC44-81CF-5A2290C3782A}" srcOrd="0" destOrd="0" presId="urn:microsoft.com/office/officeart/2016/7/layout/LinearBlockProcessNumbered"/>
    <dgm:cxn modelId="{7064E739-C192-8A4B-912B-C8D9CE176019}" type="presParOf" srcId="{3E735248-1C80-A24F-A31E-D533BBBFDE3A}" destId="{4BEA35C6-7B25-C048-BA4E-8531F7691E98}" srcOrd="1" destOrd="0" presId="urn:microsoft.com/office/officeart/2016/7/layout/LinearBlockProcessNumbered"/>
    <dgm:cxn modelId="{D752E51E-0667-FC44-881F-CAE561CDD896}" type="presParOf" srcId="{3E735248-1C80-A24F-A31E-D533BBBFDE3A}" destId="{9F2F5B32-7E25-BA4A-86C1-A36B5B81368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BE581-A1FC-4918-9FAF-6950AAEEA75E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D8C673-138F-471B-8AB4-02C08396E371}">
      <dgm:prSet/>
      <dgm:spPr/>
      <dgm:t>
        <a:bodyPr/>
        <a:lstStyle/>
        <a:p>
          <a:r>
            <a:rPr lang="en-US" dirty="0"/>
            <a:t>Use data mining (ML) to increase NBS accuracy by integrating a baby’s metabolic profile and clinical covariates recorded after birth</a:t>
          </a:r>
        </a:p>
      </dgm:t>
    </dgm:pt>
    <dgm:pt modelId="{6531A3B0-1AEC-457A-87B6-AA259AA6B803}" type="sibTrans" cxnId="{DB9DD157-003A-4F47-BDBF-387DA982CEC3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69DCCD3B-1BD3-455E-AFF9-3ED21510CB39}" type="parTrans" cxnId="{DB9DD157-003A-4F47-BDBF-387DA982CEC3}">
      <dgm:prSet/>
      <dgm:spPr/>
      <dgm:t>
        <a:bodyPr/>
        <a:lstStyle/>
        <a:p>
          <a:endParaRPr lang="en-US"/>
        </a:p>
      </dgm:t>
    </dgm:pt>
    <dgm:pt modelId="{358F005D-AE4F-4B4F-8FA0-1475D8C2B81C}" type="pres">
      <dgm:prSet presAssocID="{74DBE581-A1FC-4918-9FAF-6950AAEEA75E}" presName="Name0" presStyleCnt="0">
        <dgm:presLayoutVars>
          <dgm:animLvl val="lvl"/>
          <dgm:resizeHandles val="exact"/>
        </dgm:presLayoutVars>
      </dgm:prSet>
      <dgm:spPr/>
    </dgm:pt>
    <dgm:pt modelId="{59CF2716-9528-6944-8018-D7F0D5EDD48A}" type="pres">
      <dgm:prSet presAssocID="{00D8C673-138F-471B-8AB4-02C08396E371}" presName="compositeNode" presStyleCnt="0">
        <dgm:presLayoutVars>
          <dgm:bulletEnabled val="1"/>
        </dgm:presLayoutVars>
      </dgm:prSet>
      <dgm:spPr/>
    </dgm:pt>
    <dgm:pt modelId="{BE8DD404-351F-2E42-8791-18E84DBBB4E4}" type="pres">
      <dgm:prSet presAssocID="{00D8C673-138F-471B-8AB4-02C08396E371}" presName="bgRect" presStyleLbl="alignNode1" presStyleIdx="0" presStyleCnt="1"/>
      <dgm:spPr/>
    </dgm:pt>
    <dgm:pt modelId="{43EAF99F-6830-DD4D-AC3A-35DA423B742D}" type="pres">
      <dgm:prSet presAssocID="{6531A3B0-1AEC-457A-87B6-AA259AA6B803}" presName="sibTransNodeRect" presStyleLbl="alignNode1" presStyleIdx="0" presStyleCnt="1">
        <dgm:presLayoutVars>
          <dgm:chMax val="0"/>
          <dgm:bulletEnabled val="1"/>
        </dgm:presLayoutVars>
      </dgm:prSet>
      <dgm:spPr/>
    </dgm:pt>
    <dgm:pt modelId="{91014CC7-C01B-F346-BA77-A92197AADA18}" type="pres">
      <dgm:prSet presAssocID="{00D8C673-138F-471B-8AB4-02C08396E371}" presName="nodeRect" presStyleLbl="alignNode1" presStyleIdx="0" presStyleCnt="1">
        <dgm:presLayoutVars>
          <dgm:bulletEnabled val="1"/>
        </dgm:presLayoutVars>
      </dgm:prSet>
      <dgm:spPr/>
    </dgm:pt>
  </dgm:ptLst>
  <dgm:cxnLst>
    <dgm:cxn modelId="{73863A57-696E-3D43-AC12-72D2FCCAF02E}" type="presOf" srcId="{74DBE581-A1FC-4918-9FAF-6950AAEEA75E}" destId="{358F005D-AE4F-4B4F-8FA0-1475D8C2B81C}" srcOrd="0" destOrd="0" presId="urn:microsoft.com/office/officeart/2016/7/layout/LinearBlockProcessNumbered"/>
    <dgm:cxn modelId="{DB9DD157-003A-4F47-BDBF-387DA982CEC3}" srcId="{74DBE581-A1FC-4918-9FAF-6950AAEEA75E}" destId="{00D8C673-138F-471B-8AB4-02C08396E371}" srcOrd="0" destOrd="0" parTransId="{69DCCD3B-1BD3-455E-AFF9-3ED21510CB39}" sibTransId="{6531A3B0-1AEC-457A-87B6-AA259AA6B803}"/>
    <dgm:cxn modelId="{1DBF086E-1FFE-2341-BBA0-8387A7390DEA}" type="presOf" srcId="{00D8C673-138F-471B-8AB4-02C08396E371}" destId="{91014CC7-C01B-F346-BA77-A92197AADA18}" srcOrd="1" destOrd="0" presId="urn:microsoft.com/office/officeart/2016/7/layout/LinearBlockProcessNumbered"/>
    <dgm:cxn modelId="{5312D289-758B-6342-864B-A7A3EA597A04}" type="presOf" srcId="{00D8C673-138F-471B-8AB4-02C08396E371}" destId="{BE8DD404-351F-2E42-8791-18E84DBBB4E4}" srcOrd="0" destOrd="0" presId="urn:microsoft.com/office/officeart/2016/7/layout/LinearBlockProcessNumbered"/>
    <dgm:cxn modelId="{AC79D5F5-DD66-C847-9CB0-5E3B720F6285}" type="presOf" srcId="{6531A3B0-1AEC-457A-87B6-AA259AA6B803}" destId="{43EAF99F-6830-DD4D-AC3A-35DA423B742D}" srcOrd="0" destOrd="0" presId="urn:microsoft.com/office/officeart/2016/7/layout/LinearBlockProcessNumbered"/>
    <dgm:cxn modelId="{65584139-93E3-A949-BD66-8E9A8C68C802}" type="presParOf" srcId="{358F005D-AE4F-4B4F-8FA0-1475D8C2B81C}" destId="{59CF2716-9528-6944-8018-D7F0D5EDD48A}" srcOrd="0" destOrd="0" presId="urn:microsoft.com/office/officeart/2016/7/layout/LinearBlockProcessNumbered"/>
    <dgm:cxn modelId="{83291877-CA32-2B42-9085-33B3DAB7A9AB}" type="presParOf" srcId="{59CF2716-9528-6944-8018-D7F0D5EDD48A}" destId="{BE8DD404-351F-2E42-8791-18E84DBBB4E4}" srcOrd="0" destOrd="0" presId="urn:microsoft.com/office/officeart/2016/7/layout/LinearBlockProcessNumbered"/>
    <dgm:cxn modelId="{B684827E-34A5-EC45-9660-4257DDF567A8}" type="presParOf" srcId="{59CF2716-9528-6944-8018-D7F0D5EDD48A}" destId="{43EAF99F-6830-DD4D-AC3A-35DA423B742D}" srcOrd="1" destOrd="0" presId="urn:microsoft.com/office/officeart/2016/7/layout/LinearBlockProcessNumbered"/>
    <dgm:cxn modelId="{378837E5-E46F-B44E-8A95-2099B94DDB88}" type="presParOf" srcId="{59CF2716-9528-6944-8018-D7F0D5EDD48A}" destId="{91014CC7-C01B-F346-BA77-A92197AADA1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753F3-3E99-435B-B813-D42FD53E4E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ADB017-23E0-4D0D-AF47-2E47EDD37DCF}">
      <dgm:prSet/>
      <dgm:spPr/>
      <dgm:t>
        <a:bodyPr/>
        <a:lstStyle/>
        <a:p>
          <a:r>
            <a:rPr lang="en-US" b="1" dirty="0"/>
            <a:t>1. Continue </a:t>
          </a:r>
          <a:r>
            <a:rPr lang="en-US" b="1" dirty="0" err="1"/>
            <a:t>RUSPtools</a:t>
          </a:r>
          <a:r>
            <a:rPr lang="en-US" b="1" dirty="0"/>
            <a:t> development</a:t>
          </a:r>
        </a:p>
        <a:p>
          <a:r>
            <a:rPr lang="en-US" dirty="0"/>
            <a:t>&gt; Add more NBS data to </a:t>
          </a:r>
          <a:r>
            <a:rPr lang="en-US" dirty="0" err="1"/>
            <a:t>dbRUSP</a:t>
          </a:r>
          <a:endParaRPr lang="en-US" dirty="0"/>
        </a:p>
        <a:p>
          <a:r>
            <a:rPr lang="en-US" dirty="0"/>
            <a:t>&gt; Integrate additional clinical variables</a:t>
          </a:r>
        </a:p>
        <a:p>
          <a:r>
            <a:rPr lang="en-US" dirty="0"/>
            <a:t>&gt; Build model for more disease</a:t>
          </a:r>
        </a:p>
        <a:p>
          <a:r>
            <a:rPr lang="en-US" dirty="0"/>
            <a:t>&gt; Develop iOS and Android apps</a:t>
          </a:r>
        </a:p>
      </dgm:t>
    </dgm:pt>
    <dgm:pt modelId="{886787B2-C141-41D7-B74C-A18E7C5762D4}" type="parTrans" cxnId="{76B42E6D-490A-4233-8F2A-4EE94E2CF460}">
      <dgm:prSet/>
      <dgm:spPr/>
      <dgm:t>
        <a:bodyPr/>
        <a:lstStyle/>
        <a:p>
          <a:endParaRPr lang="en-US"/>
        </a:p>
      </dgm:t>
    </dgm:pt>
    <dgm:pt modelId="{4A3B47D7-6C04-4A75-8F00-8823D21D9427}" type="sibTrans" cxnId="{76B42E6D-490A-4233-8F2A-4EE94E2CF460}">
      <dgm:prSet/>
      <dgm:spPr/>
      <dgm:t>
        <a:bodyPr/>
        <a:lstStyle/>
        <a:p>
          <a:endParaRPr lang="en-US"/>
        </a:p>
      </dgm:t>
    </dgm:pt>
    <dgm:pt modelId="{AB387354-AC3A-7047-B8E7-B6D88AE544FB}">
      <dgm:prSet/>
      <dgm:spPr/>
      <dgm:t>
        <a:bodyPr/>
        <a:lstStyle/>
        <a:p>
          <a:r>
            <a:rPr lang="en-US" b="1" dirty="0"/>
            <a:t>2. Build the next-gen NBS company</a:t>
          </a:r>
        </a:p>
        <a:p>
          <a:r>
            <a:rPr lang="en-US" dirty="0"/>
            <a:t>&gt; IP protection</a:t>
          </a:r>
        </a:p>
        <a:p>
          <a:r>
            <a:rPr lang="en-US" dirty="0"/>
            <a:t>&gt; Partner with NBS providers</a:t>
          </a:r>
        </a:p>
        <a:p>
          <a:r>
            <a:rPr lang="en-US" dirty="0"/>
            <a:t>&gt; </a:t>
          </a:r>
          <a:r>
            <a:rPr lang="en-US"/>
            <a:t>Technology licensing</a:t>
          </a:r>
          <a:endParaRPr lang="en-US" dirty="0"/>
        </a:p>
      </dgm:t>
    </dgm:pt>
    <dgm:pt modelId="{4AEF9504-95A0-204A-832D-4B6E039F5C41}" type="parTrans" cxnId="{1003CBCF-62C3-974E-BFB4-17774BFF127C}">
      <dgm:prSet/>
      <dgm:spPr/>
      <dgm:t>
        <a:bodyPr/>
        <a:lstStyle/>
        <a:p>
          <a:endParaRPr lang="en-US"/>
        </a:p>
      </dgm:t>
    </dgm:pt>
    <dgm:pt modelId="{75AE77B7-3888-D747-8CB8-04C7E2D51AFF}" type="sibTrans" cxnId="{1003CBCF-62C3-974E-BFB4-17774BFF127C}">
      <dgm:prSet/>
      <dgm:spPr/>
      <dgm:t>
        <a:bodyPr/>
        <a:lstStyle/>
        <a:p>
          <a:endParaRPr lang="en-US"/>
        </a:p>
      </dgm:t>
    </dgm:pt>
    <dgm:pt modelId="{F0FAFB23-3F15-0440-B16A-B4E521A404E1}" type="pres">
      <dgm:prSet presAssocID="{8BC753F3-3E99-435B-B813-D42FD53E4EB2}" presName="linear" presStyleCnt="0">
        <dgm:presLayoutVars>
          <dgm:animLvl val="lvl"/>
          <dgm:resizeHandles val="exact"/>
        </dgm:presLayoutVars>
      </dgm:prSet>
      <dgm:spPr/>
    </dgm:pt>
    <dgm:pt modelId="{5B4E8E83-24BD-5847-82AA-15F22E3A0E0A}" type="pres">
      <dgm:prSet presAssocID="{85ADB017-23E0-4D0D-AF47-2E47EDD37DCF}" presName="parentText" presStyleLbl="node1" presStyleIdx="0" presStyleCnt="2" custLinFactY="-63665" custLinFactNeighborX="-134" custLinFactNeighborY="-100000">
        <dgm:presLayoutVars>
          <dgm:chMax val="0"/>
          <dgm:bulletEnabled val="1"/>
        </dgm:presLayoutVars>
      </dgm:prSet>
      <dgm:spPr/>
    </dgm:pt>
    <dgm:pt modelId="{B9FA9725-B4F9-3F4E-B4F8-432367725240}" type="pres">
      <dgm:prSet presAssocID="{4A3B47D7-6C04-4A75-8F00-8823D21D9427}" presName="spacer" presStyleCnt="0"/>
      <dgm:spPr/>
    </dgm:pt>
    <dgm:pt modelId="{0D75DCCE-20D7-9B4C-9A21-45BCC0D02088}" type="pres">
      <dgm:prSet presAssocID="{AB387354-AC3A-7047-B8E7-B6D88AE544F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103840F-6C3F-A140-AB0F-C2CA592836CB}" type="presOf" srcId="{85ADB017-23E0-4D0D-AF47-2E47EDD37DCF}" destId="{5B4E8E83-24BD-5847-82AA-15F22E3A0E0A}" srcOrd="0" destOrd="0" presId="urn:microsoft.com/office/officeart/2005/8/layout/vList2"/>
    <dgm:cxn modelId="{76B42E6D-490A-4233-8F2A-4EE94E2CF460}" srcId="{8BC753F3-3E99-435B-B813-D42FD53E4EB2}" destId="{85ADB017-23E0-4D0D-AF47-2E47EDD37DCF}" srcOrd="0" destOrd="0" parTransId="{886787B2-C141-41D7-B74C-A18E7C5762D4}" sibTransId="{4A3B47D7-6C04-4A75-8F00-8823D21D9427}"/>
    <dgm:cxn modelId="{D69F2E97-8B39-3843-8D71-558435BC43C7}" type="presOf" srcId="{8BC753F3-3E99-435B-B813-D42FD53E4EB2}" destId="{F0FAFB23-3F15-0440-B16A-B4E521A404E1}" srcOrd="0" destOrd="0" presId="urn:microsoft.com/office/officeart/2005/8/layout/vList2"/>
    <dgm:cxn modelId="{1003CBCF-62C3-974E-BFB4-17774BFF127C}" srcId="{8BC753F3-3E99-435B-B813-D42FD53E4EB2}" destId="{AB387354-AC3A-7047-B8E7-B6D88AE544FB}" srcOrd="1" destOrd="0" parTransId="{4AEF9504-95A0-204A-832D-4B6E039F5C41}" sibTransId="{75AE77B7-3888-D747-8CB8-04C7E2D51AFF}"/>
    <dgm:cxn modelId="{906A81EE-2393-1849-815B-B8E6DC5F229D}" type="presOf" srcId="{AB387354-AC3A-7047-B8E7-B6D88AE544FB}" destId="{0D75DCCE-20D7-9B4C-9A21-45BCC0D02088}" srcOrd="0" destOrd="0" presId="urn:microsoft.com/office/officeart/2005/8/layout/vList2"/>
    <dgm:cxn modelId="{B212691F-594B-9A47-9211-C44987D646FB}" type="presParOf" srcId="{F0FAFB23-3F15-0440-B16A-B4E521A404E1}" destId="{5B4E8E83-24BD-5847-82AA-15F22E3A0E0A}" srcOrd="0" destOrd="0" presId="urn:microsoft.com/office/officeart/2005/8/layout/vList2"/>
    <dgm:cxn modelId="{B2A31BDC-019B-B547-A90C-FF1CDE5A3AF7}" type="presParOf" srcId="{F0FAFB23-3F15-0440-B16A-B4E521A404E1}" destId="{B9FA9725-B4F9-3F4E-B4F8-432367725240}" srcOrd="1" destOrd="0" presId="urn:microsoft.com/office/officeart/2005/8/layout/vList2"/>
    <dgm:cxn modelId="{9B683193-2AC9-EB44-84F2-5485639AE5A6}" type="presParOf" srcId="{F0FAFB23-3F15-0440-B16A-B4E521A404E1}" destId="{0D75DCCE-20D7-9B4C-9A21-45BCC0D020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5E6E0-2E42-0947-BD90-46054C11C8C7}">
      <dsp:nvSpPr>
        <dsp:cNvPr id="0" name=""/>
        <dsp:cNvSpPr/>
      </dsp:nvSpPr>
      <dsp:spPr>
        <a:xfrm>
          <a:off x="0" y="502096"/>
          <a:ext cx="6176481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Personalized newborn screening</a:t>
          </a:r>
        </a:p>
      </dsp:txBody>
      <dsp:txXfrm>
        <a:off x="35125" y="537221"/>
        <a:ext cx="6106231" cy="649299"/>
      </dsp:txXfrm>
    </dsp:sp>
    <dsp:sp modelId="{CB9B5236-7FB3-4E44-A8AC-7EA10C6AFE79}">
      <dsp:nvSpPr>
        <dsp:cNvPr id="0" name=""/>
        <dsp:cNvSpPr/>
      </dsp:nvSpPr>
      <dsp:spPr>
        <a:xfrm>
          <a:off x="0" y="1221646"/>
          <a:ext cx="6176481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10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Incorporate important covariates (birth weight, gestational age, sex, ethnicity, age at blood collection etc.)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Use </a:t>
          </a:r>
          <a:r>
            <a:rPr lang="en-US" sz="2000" u="sng" kern="1200" dirty="0"/>
            <a:t>all</a:t>
          </a:r>
          <a:r>
            <a:rPr lang="en-US" sz="2000" kern="1200" dirty="0"/>
            <a:t> metabolite markers in analysis (AI/ML)</a:t>
          </a:r>
        </a:p>
      </dsp:txBody>
      <dsp:txXfrm>
        <a:off x="0" y="1221646"/>
        <a:ext cx="6176481" cy="1242000"/>
      </dsp:txXfrm>
    </dsp:sp>
    <dsp:sp modelId="{E685F024-53D6-9A4F-8E0E-6DFC1B3A2C61}">
      <dsp:nvSpPr>
        <dsp:cNvPr id="0" name=""/>
        <dsp:cNvSpPr/>
      </dsp:nvSpPr>
      <dsp:spPr>
        <a:xfrm>
          <a:off x="0" y="2463646"/>
          <a:ext cx="6176481" cy="719549"/>
        </a:xfrm>
        <a:prstGeom prst="roundRect">
          <a:avLst/>
        </a:prstGeom>
        <a:solidFill>
          <a:schemeClr val="accent2">
            <a:hueOff val="522369"/>
            <a:satOff val="-3626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Accurate</a:t>
          </a:r>
        </a:p>
      </dsp:txBody>
      <dsp:txXfrm>
        <a:off x="35125" y="2498771"/>
        <a:ext cx="6106231" cy="649299"/>
      </dsp:txXfrm>
    </dsp:sp>
    <dsp:sp modelId="{9DC20E9C-3524-484A-80DB-10A573057042}">
      <dsp:nvSpPr>
        <dsp:cNvPr id="0" name=""/>
        <dsp:cNvSpPr/>
      </dsp:nvSpPr>
      <dsp:spPr>
        <a:xfrm>
          <a:off x="0" y="3269596"/>
          <a:ext cx="6176481" cy="719549"/>
        </a:xfrm>
        <a:prstGeom prst="roundRect">
          <a:avLst/>
        </a:prstGeom>
        <a:solidFill>
          <a:schemeClr val="accent2">
            <a:hueOff val="1044738"/>
            <a:satOff val="-7253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Fast</a:t>
          </a:r>
        </a:p>
      </dsp:txBody>
      <dsp:txXfrm>
        <a:off x="35125" y="3304721"/>
        <a:ext cx="6106231" cy="649299"/>
      </dsp:txXfrm>
    </dsp:sp>
    <dsp:sp modelId="{2411ECA1-39F2-2C49-95F0-18660BA63A62}">
      <dsp:nvSpPr>
        <dsp:cNvPr id="0" name=""/>
        <dsp:cNvSpPr/>
      </dsp:nvSpPr>
      <dsp:spPr>
        <a:xfrm>
          <a:off x="0" y="4075546"/>
          <a:ext cx="6176481" cy="719549"/>
        </a:xfrm>
        <a:prstGeom prst="roundRect">
          <a:avLst/>
        </a:prstGeom>
        <a:solidFill>
          <a:schemeClr val="accent2">
            <a:hueOff val="1567107"/>
            <a:satOff val="-10879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Online</a:t>
          </a:r>
        </a:p>
      </dsp:txBody>
      <dsp:txXfrm>
        <a:off x="35125" y="4110671"/>
        <a:ext cx="6106231" cy="64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722A3-09A2-AC44-81CF-5A2290C3782A}">
      <dsp:nvSpPr>
        <dsp:cNvPr id="0" name=""/>
        <dsp:cNvSpPr/>
      </dsp:nvSpPr>
      <dsp:spPr>
        <a:xfrm>
          <a:off x="0" y="0"/>
          <a:ext cx="3798436" cy="33880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201" tIns="0" rIns="375201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Influence of clinical variables on baby’s metabolic level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Birth weight, gestational age, sex, ethnicity, etc.</a:t>
          </a:r>
        </a:p>
      </dsp:txBody>
      <dsp:txXfrm>
        <a:off x="0" y="1355216"/>
        <a:ext cx="3798436" cy="2032825"/>
      </dsp:txXfrm>
    </dsp:sp>
    <dsp:sp modelId="{4BEA35C6-7B25-C048-BA4E-8531F7691E98}">
      <dsp:nvSpPr>
        <dsp:cNvPr id="0" name=""/>
        <dsp:cNvSpPr/>
      </dsp:nvSpPr>
      <dsp:spPr>
        <a:xfrm>
          <a:off x="0" y="0"/>
          <a:ext cx="3798436" cy="13552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201" tIns="165100" rIns="37520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0" y="0"/>
        <a:ext cx="3798436" cy="1355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DD404-351F-2E42-8791-18E84DBBB4E4}">
      <dsp:nvSpPr>
        <dsp:cNvPr id="0" name=""/>
        <dsp:cNvSpPr/>
      </dsp:nvSpPr>
      <dsp:spPr>
        <a:xfrm>
          <a:off x="0" y="0"/>
          <a:ext cx="3798436" cy="33880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01" tIns="0" rIns="37520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 data mining (ML) to increase NBS accuracy by integrating a baby’s metabolic profile and clinical covariates recorded after birth</a:t>
          </a:r>
        </a:p>
      </dsp:txBody>
      <dsp:txXfrm>
        <a:off x="0" y="1355216"/>
        <a:ext cx="3798436" cy="2032825"/>
      </dsp:txXfrm>
    </dsp:sp>
    <dsp:sp modelId="{43EAF99F-6830-DD4D-AC3A-35DA423B742D}">
      <dsp:nvSpPr>
        <dsp:cNvPr id="0" name=""/>
        <dsp:cNvSpPr/>
      </dsp:nvSpPr>
      <dsp:spPr>
        <a:xfrm>
          <a:off x="0" y="0"/>
          <a:ext cx="3798436" cy="13552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201" tIns="165100" rIns="37520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0" y="0"/>
        <a:ext cx="3798436" cy="1355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E8E83-24BD-5847-82AA-15F22E3A0E0A}">
      <dsp:nvSpPr>
        <dsp:cNvPr id="0" name=""/>
        <dsp:cNvSpPr/>
      </dsp:nvSpPr>
      <dsp:spPr>
        <a:xfrm>
          <a:off x="0" y="0"/>
          <a:ext cx="5826934" cy="2529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1. Continue </a:t>
          </a:r>
          <a:r>
            <a:rPr lang="en-US" sz="2300" b="1" kern="1200" dirty="0" err="1"/>
            <a:t>RUSPtools</a:t>
          </a:r>
          <a:r>
            <a:rPr lang="en-US" sz="2300" b="1" kern="1200" dirty="0"/>
            <a:t> development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Add more NBS data to </a:t>
          </a:r>
          <a:r>
            <a:rPr lang="en-US" sz="2300" kern="1200" dirty="0" err="1"/>
            <a:t>dbRUSP</a:t>
          </a:r>
          <a:endParaRPr lang="en-US" sz="2300" kern="1200" dirty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Integrate additional clinical variables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Build model for more disease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Develop iOS and Android apps</a:t>
          </a:r>
        </a:p>
      </dsp:txBody>
      <dsp:txXfrm>
        <a:off x="123482" y="123482"/>
        <a:ext cx="5579970" cy="2282576"/>
      </dsp:txXfrm>
    </dsp:sp>
    <dsp:sp modelId="{0D75DCCE-20D7-9B4C-9A21-45BCC0D02088}">
      <dsp:nvSpPr>
        <dsp:cNvPr id="0" name=""/>
        <dsp:cNvSpPr/>
      </dsp:nvSpPr>
      <dsp:spPr>
        <a:xfrm>
          <a:off x="0" y="2681716"/>
          <a:ext cx="5826934" cy="2529540"/>
        </a:xfrm>
        <a:prstGeom prst="roundRect">
          <a:avLst/>
        </a:prstGeom>
        <a:solidFill>
          <a:schemeClr val="accent2">
            <a:hueOff val="1567107"/>
            <a:satOff val="-10879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2. Build the next-gen NBS company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IP protection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Partner with NBS providers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&gt; </a:t>
          </a:r>
          <a:r>
            <a:rPr lang="en-US" sz="2300" kern="1200"/>
            <a:t>Technology licensing</a:t>
          </a:r>
          <a:endParaRPr lang="en-US" sz="2300" kern="1200" dirty="0"/>
        </a:p>
      </dsp:txBody>
      <dsp:txXfrm>
        <a:off x="123482" y="2805198"/>
        <a:ext cx="5579970" cy="2282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8353-CB28-D243-B3D3-778157B1F643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7E697-0D33-1A43-9F98-7EE152A8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6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5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0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3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15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8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8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“valley of death” illustrates the major challenges to TRANSLATE clinical R&amp;D for improving patient care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7E697-0D33-1A43-9F98-7EE152A8D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1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0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12/7/22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0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0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12/7/22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12/7/22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12/7/22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12/7/22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8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sptools.shinyapps.io/RandomForest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rusptools.shinyapps.io/dbRUS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hyperlink" Target="https://rusptools.shinyapps.io/dbRUSP/" TargetMode="External"/><Relationship Id="rId4" Type="http://schemas.openxmlformats.org/officeDocument/2006/relationships/image" Target="../media/image9.tiff"/><Relationship Id="rId9" Type="http://schemas.openxmlformats.org/officeDocument/2006/relationships/hyperlink" Target="https://rusptools.shinyapps.io/RandomFores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4727BA-2777-4823-88E1-1B4B61968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B0E0E5-A956-4B80-A317-E670B96C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D49F3-AA65-43CD-A8D5-A52A8665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3297" b="14063"/>
          <a:stretch/>
        </p:blipFill>
        <p:spPr>
          <a:xfrm>
            <a:off x="6589" y="7739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8142369-1172-4897-98AF-7E16842C4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B4EC643-469D-49F7-B2C7-FA3DA6F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C04565-7FC8-416F-9C08-F430D337F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2BD8DCF-6634-460D-AA2E-1357451FB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EAC9175-245B-4886-A4F2-EEA53C13F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raphic 33">
              <a:extLst>
                <a:ext uri="{FF2B5EF4-FFF2-40B4-BE49-F238E27FC236}">
                  <a16:creationId xmlns:a16="http://schemas.microsoft.com/office/drawing/2014/main" id="{BC567658-11B8-4D35-89AE-B73534669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6" name="Graphic 33">
              <a:extLst>
                <a:ext uri="{FF2B5EF4-FFF2-40B4-BE49-F238E27FC236}">
                  <a16:creationId xmlns:a16="http://schemas.microsoft.com/office/drawing/2014/main" id="{B2AAA79A-1602-4193-8170-9C436D9CE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C2DE91-33FE-7C4A-9B4A-2E4383D3A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876303"/>
            <a:ext cx="8817102" cy="29785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An Online Software Suite to Improve the Accuracy of Newborn Screening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5F8B1-1E9C-F54C-8073-51B6C07FFC87}"/>
              </a:ext>
            </a:extLst>
          </p:cNvPr>
          <p:cNvSpPr txBox="1"/>
          <p:nvPr/>
        </p:nvSpPr>
        <p:spPr>
          <a:xfrm>
            <a:off x="841248" y="4105835"/>
            <a:ext cx="8817102" cy="191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Curt </a:t>
            </a:r>
            <a:r>
              <a:rPr lang="en-US" dirty="0" err="1">
                <a:solidFill>
                  <a:srgbClr val="FFFFFF"/>
                </a:solidFill>
              </a:rPr>
              <a:t>Scharfe</a:t>
            </a:r>
            <a:r>
              <a:rPr lang="en-US" dirty="0">
                <a:solidFill>
                  <a:srgbClr val="FFFFFF"/>
                </a:solidFill>
              </a:rPr>
              <a:t>, MD, PhD, Yale University, Genetics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Tina Cowan, PhD, Stanford University, Pathology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Hongyu</a:t>
            </a:r>
            <a:r>
              <a:rPr lang="en-US" dirty="0">
                <a:solidFill>
                  <a:srgbClr val="FFFFFF"/>
                </a:solidFill>
              </a:rPr>
              <a:t> Zhao, PhD, Yale University, Biostatistics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Gang Peng, Indiana University, Medical and Molecular Genetics</a:t>
            </a:r>
          </a:p>
        </p:txBody>
      </p:sp>
    </p:spTree>
    <p:extLst>
      <p:ext uri="{BB962C8B-B14F-4D97-AF65-F5344CB8AC3E}">
        <p14:creationId xmlns:p14="http://schemas.microsoft.com/office/powerpoint/2010/main" val="1186614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31BF-36A3-004E-ABE5-5BFF8AF1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4FD002-B92B-E94D-AE99-95D2FA65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75" y="2229249"/>
            <a:ext cx="1828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C54AD7-A65F-6247-9938-1D68EBD9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16" y="2248172"/>
            <a:ext cx="18275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6AE534-4397-DF46-A86D-CE8871EA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02" y="2229249"/>
            <a:ext cx="182753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na Cowan">
            <a:extLst>
              <a:ext uri="{FF2B5EF4-FFF2-40B4-BE49-F238E27FC236}">
                <a16:creationId xmlns:a16="http://schemas.microsoft.com/office/drawing/2014/main" id="{34755728-12FE-3841-B169-54B7FD42D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27486"/>
          <a:stretch/>
        </p:blipFill>
        <p:spPr bwMode="auto">
          <a:xfrm>
            <a:off x="3692274" y="2248172"/>
            <a:ext cx="1828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914D9-9B43-A441-A7A9-708710E0901E}"/>
              </a:ext>
            </a:extLst>
          </p:cNvPr>
          <p:cNvSpPr txBox="1"/>
          <p:nvPr/>
        </p:nvSpPr>
        <p:spPr>
          <a:xfrm>
            <a:off x="8776675" y="5063084"/>
            <a:ext cx="2593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Gang Peng, PhD</a:t>
            </a:r>
          </a:p>
          <a:p>
            <a:r>
              <a:rPr lang="en-US" dirty="0"/>
              <a:t>Indiana University</a:t>
            </a:r>
          </a:p>
          <a:p>
            <a:r>
              <a:rPr lang="en-US" dirty="0"/>
              <a:t>Medical and Molecular</a:t>
            </a:r>
          </a:p>
          <a:p>
            <a:r>
              <a:rPr lang="en-US" dirty="0"/>
              <a:t>Genetics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0E87C-76AD-564A-8662-583E34E303D9}"/>
              </a:ext>
            </a:extLst>
          </p:cNvPr>
          <p:cNvSpPr txBox="1"/>
          <p:nvPr/>
        </p:nvSpPr>
        <p:spPr>
          <a:xfrm>
            <a:off x="3523236" y="5063084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Tina Cowan, PhD</a:t>
            </a:r>
          </a:p>
          <a:p>
            <a:r>
              <a:rPr lang="en-US" dirty="0"/>
              <a:t>Stanford University</a:t>
            </a:r>
          </a:p>
          <a:p>
            <a:r>
              <a:rPr lang="en-US" dirty="0"/>
              <a:t>Biochemical Genetics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BAFB8-0E1D-BE47-9CF4-331EB70763BF}"/>
              </a:ext>
            </a:extLst>
          </p:cNvPr>
          <p:cNvSpPr txBox="1"/>
          <p:nvPr/>
        </p:nvSpPr>
        <p:spPr>
          <a:xfrm>
            <a:off x="6178404" y="5063084"/>
            <a:ext cx="226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Hongyu</a:t>
            </a:r>
            <a:r>
              <a:rPr lang="en-US" dirty="0"/>
              <a:t> Zhao, Ph.D.</a:t>
            </a:r>
          </a:p>
          <a:p>
            <a:r>
              <a:rPr lang="en-US" dirty="0"/>
              <a:t>Yale University</a:t>
            </a:r>
          </a:p>
          <a:p>
            <a:r>
              <a:rPr lang="en-US" dirty="0"/>
              <a:t>Biostatistics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28901-8298-8642-B06A-ED3B81C2C837}"/>
              </a:ext>
            </a:extLst>
          </p:cNvPr>
          <p:cNvSpPr txBox="1"/>
          <p:nvPr/>
        </p:nvSpPr>
        <p:spPr>
          <a:xfrm>
            <a:off x="995826" y="5063084"/>
            <a:ext cx="2516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Curt </a:t>
            </a:r>
            <a:r>
              <a:rPr lang="en-US" dirty="0" err="1"/>
              <a:t>Scharfe</a:t>
            </a:r>
            <a:r>
              <a:rPr lang="en-US" dirty="0"/>
              <a:t>, </a:t>
            </a:r>
            <a:r>
              <a:rPr lang="en-US" dirty="0" err="1"/>
              <a:t>MD,PhD</a:t>
            </a:r>
            <a:endParaRPr lang="en-US" dirty="0"/>
          </a:p>
          <a:p>
            <a:r>
              <a:rPr lang="en-US" dirty="0"/>
              <a:t>Yale University</a:t>
            </a:r>
          </a:p>
          <a:p>
            <a:r>
              <a:rPr lang="en-US" dirty="0"/>
              <a:t>Medical genetics</a:t>
            </a:r>
          </a:p>
        </p:txBody>
      </p:sp>
    </p:spTree>
    <p:extLst>
      <p:ext uri="{BB962C8B-B14F-4D97-AF65-F5344CB8AC3E}">
        <p14:creationId xmlns:p14="http://schemas.microsoft.com/office/powerpoint/2010/main" val="76816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ot On">
            <a:extLst>
              <a:ext uri="{FF2B5EF4-FFF2-40B4-BE49-F238E27FC236}">
                <a16:creationId xmlns:a16="http://schemas.microsoft.com/office/drawing/2014/main" id="{37785149-728C-2143-8018-DD5A6E70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7" y="675407"/>
            <a:ext cx="2733228" cy="15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18E43-E62E-9642-B0EF-568F4FFC63ED}"/>
              </a:ext>
            </a:extLst>
          </p:cNvPr>
          <p:cNvSpPr txBox="1"/>
          <p:nvPr/>
        </p:nvSpPr>
        <p:spPr>
          <a:xfrm>
            <a:off x="2400715" y="2482261"/>
            <a:ext cx="4264707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 metabolites, 61 diseases</a:t>
            </a:r>
          </a:p>
          <a:p>
            <a:pPr algn="ctr"/>
            <a:r>
              <a:rPr lang="en-US" sz="1400" dirty="0"/>
              <a:t>Recommended Uniform Screening Panel (</a:t>
            </a:r>
            <a:r>
              <a:rPr lang="en-US" sz="1400" b="1" dirty="0"/>
              <a:t>RUSP</a:t>
            </a:r>
            <a:r>
              <a:rPr lang="en-US" sz="1400" dirty="0"/>
              <a:t>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6FB4CAD-5C09-1143-8D8F-7B95EEDB0660}"/>
              </a:ext>
            </a:extLst>
          </p:cNvPr>
          <p:cNvSpPr/>
          <p:nvPr/>
        </p:nvSpPr>
        <p:spPr>
          <a:xfrm rot="5400000">
            <a:off x="1783458" y="2716153"/>
            <a:ext cx="1089226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70F291D9-6B5A-A64E-9F80-174FFC334D21}"/>
              </a:ext>
            </a:extLst>
          </p:cNvPr>
          <p:cNvSpPr/>
          <p:nvPr/>
        </p:nvSpPr>
        <p:spPr>
          <a:xfrm rot="8331005">
            <a:off x="3776813" y="4051196"/>
            <a:ext cx="1371600" cy="1371600"/>
          </a:xfrm>
          <a:prstGeom prst="leftUpArrow">
            <a:avLst>
              <a:gd name="adj1" fmla="val 13272"/>
              <a:gd name="adj2" fmla="val 25000"/>
              <a:gd name="adj3" fmla="val 28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4048C-EA57-9244-8337-256D5913025E}"/>
              </a:ext>
            </a:extLst>
          </p:cNvPr>
          <p:cNvSpPr txBox="1"/>
          <p:nvPr/>
        </p:nvSpPr>
        <p:spPr>
          <a:xfrm>
            <a:off x="6942523" y="4928663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</a:t>
            </a:r>
          </a:p>
          <a:p>
            <a:pPr algn="ctr"/>
            <a:r>
              <a:rPr lang="en-US" sz="2400" dirty="0"/>
              <a:t>Test</a:t>
            </a:r>
          </a:p>
        </p:txBody>
      </p:sp>
      <p:pic>
        <p:nvPicPr>
          <p:cNvPr id="19" name="Picture 18" descr="MS-MS-phenylalanine.tiff">
            <a:extLst>
              <a:ext uri="{FF2B5EF4-FFF2-40B4-BE49-F238E27FC236}">
                <a16:creationId xmlns:a16="http://schemas.microsoft.com/office/drawing/2014/main" id="{E89976EE-A726-6F46-AF2E-480C2C4B0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" y="3571151"/>
            <a:ext cx="2884872" cy="2510907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3618B12C-2D40-C646-806D-749F70ED4213}"/>
              </a:ext>
            </a:extLst>
          </p:cNvPr>
          <p:cNvSpPr/>
          <p:nvPr/>
        </p:nvSpPr>
        <p:spPr>
          <a:xfrm>
            <a:off x="6179728" y="5168316"/>
            <a:ext cx="728394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D7BD5E-DFF5-4D4B-8E7A-93CDAEC9A491}"/>
              </a:ext>
            </a:extLst>
          </p:cNvPr>
          <p:cNvSpPr txBox="1"/>
          <p:nvPr/>
        </p:nvSpPr>
        <p:spPr>
          <a:xfrm>
            <a:off x="4789114" y="3833715"/>
            <a:ext cx="1590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Negatives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D798E3-4188-E84C-81FB-90D6FE90D464}"/>
              </a:ext>
            </a:extLst>
          </p:cNvPr>
          <p:cNvSpPr txBox="1"/>
          <p:nvPr/>
        </p:nvSpPr>
        <p:spPr>
          <a:xfrm>
            <a:off x="4813863" y="5058343"/>
            <a:ext cx="137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Positives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623D6B5-ABAA-B047-A485-A1B26E72D089}"/>
              </a:ext>
            </a:extLst>
          </p:cNvPr>
          <p:cNvSpPr/>
          <p:nvPr/>
        </p:nvSpPr>
        <p:spPr>
          <a:xfrm>
            <a:off x="8185937" y="5168316"/>
            <a:ext cx="728394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528E14-A73D-1347-B856-03DBB11D5CE3}"/>
              </a:ext>
            </a:extLst>
          </p:cNvPr>
          <p:cNvSpPr txBox="1"/>
          <p:nvPr/>
        </p:nvSpPr>
        <p:spPr>
          <a:xfrm>
            <a:off x="9044279" y="4928663"/>
            <a:ext cx="2024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Diagnostic</a:t>
            </a:r>
          </a:p>
          <a:p>
            <a:pPr algn="ctr"/>
            <a:r>
              <a:rPr lang="en-US" sz="2400" dirty="0"/>
              <a:t>Confirmation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CECE8-4459-C34F-90E7-9324C9E2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658" y="1324601"/>
            <a:ext cx="3996938" cy="30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2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ot On">
            <a:extLst>
              <a:ext uri="{FF2B5EF4-FFF2-40B4-BE49-F238E27FC236}">
                <a16:creationId xmlns:a16="http://schemas.microsoft.com/office/drawing/2014/main" id="{37785149-728C-2143-8018-DD5A6E70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7" y="675407"/>
            <a:ext cx="2733228" cy="15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18E43-E62E-9642-B0EF-568F4FFC63ED}"/>
              </a:ext>
            </a:extLst>
          </p:cNvPr>
          <p:cNvSpPr txBox="1"/>
          <p:nvPr/>
        </p:nvSpPr>
        <p:spPr>
          <a:xfrm>
            <a:off x="2400715" y="2482261"/>
            <a:ext cx="4264707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 metabolites, 61 diseases</a:t>
            </a:r>
          </a:p>
          <a:p>
            <a:pPr algn="ctr"/>
            <a:r>
              <a:rPr lang="en-US" sz="1400" dirty="0"/>
              <a:t>Recommended Uniform Screening Panel (</a:t>
            </a:r>
            <a:r>
              <a:rPr lang="en-US" sz="1400" b="1" dirty="0"/>
              <a:t>RUSP</a:t>
            </a:r>
            <a:r>
              <a:rPr lang="en-US" sz="1400" dirty="0"/>
              <a:t>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6FB4CAD-5C09-1143-8D8F-7B95EEDB0660}"/>
              </a:ext>
            </a:extLst>
          </p:cNvPr>
          <p:cNvSpPr/>
          <p:nvPr/>
        </p:nvSpPr>
        <p:spPr>
          <a:xfrm rot="5400000">
            <a:off x="1783458" y="2716153"/>
            <a:ext cx="1089226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70F291D9-6B5A-A64E-9F80-174FFC334D21}"/>
              </a:ext>
            </a:extLst>
          </p:cNvPr>
          <p:cNvSpPr/>
          <p:nvPr/>
        </p:nvSpPr>
        <p:spPr>
          <a:xfrm rot="8331005">
            <a:off x="3776813" y="4051196"/>
            <a:ext cx="1371600" cy="1371600"/>
          </a:xfrm>
          <a:prstGeom prst="leftUpArrow">
            <a:avLst>
              <a:gd name="adj1" fmla="val 13272"/>
              <a:gd name="adj2" fmla="val 25000"/>
              <a:gd name="adj3" fmla="val 28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4048C-EA57-9244-8337-256D5913025E}"/>
              </a:ext>
            </a:extLst>
          </p:cNvPr>
          <p:cNvSpPr txBox="1"/>
          <p:nvPr/>
        </p:nvSpPr>
        <p:spPr>
          <a:xfrm>
            <a:off x="6942523" y="4928663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</a:t>
            </a:r>
          </a:p>
          <a:p>
            <a:pPr algn="ctr"/>
            <a:r>
              <a:rPr lang="en-US" sz="2400" dirty="0"/>
              <a:t>Test</a:t>
            </a:r>
          </a:p>
        </p:txBody>
      </p:sp>
      <p:pic>
        <p:nvPicPr>
          <p:cNvPr id="19" name="Picture 18" descr="MS-MS-phenylalanine.tiff">
            <a:extLst>
              <a:ext uri="{FF2B5EF4-FFF2-40B4-BE49-F238E27FC236}">
                <a16:creationId xmlns:a16="http://schemas.microsoft.com/office/drawing/2014/main" id="{E89976EE-A726-6F46-AF2E-480C2C4B0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" y="3571151"/>
            <a:ext cx="2884872" cy="2510907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3618B12C-2D40-C646-806D-749F70ED4213}"/>
              </a:ext>
            </a:extLst>
          </p:cNvPr>
          <p:cNvSpPr/>
          <p:nvPr/>
        </p:nvSpPr>
        <p:spPr>
          <a:xfrm>
            <a:off x="6179728" y="5168316"/>
            <a:ext cx="728394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D7BD5E-DFF5-4D4B-8E7A-93CDAEC9A491}"/>
              </a:ext>
            </a:extLst>
          </p:cNvPr>
          <p:cNvSpPr txBox="1"/>
          <p:nvPr/>
        </p:nvSpPr>
        <p:spPr>
          <a:xfrm>
            <a:off x="4789114" y="3833715"/>
            <a:ext cx="1590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Negatives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D798E3-4188-E84C-81FB-90D6FE90D464}"/>
              </a:ext>
            </a:extLst>
          </p:cNvPr>
          <p:cNvSpPr txBox="1"/>
          <p:nvPr/>
        </p:nvSpPr>
        <p:spPr>
          <a:xfrm>
            <a:off x="4813863" y="5058343"/>
            <a:ext cx="137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Positives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623D6B5-ABAA-B047-A485-A1B26E72D089}"/>
              </a:ext>
            </a:extLst>
          </p:cNvPr>
          <p:cNvSpPr/>
          <p:nvPr/>
        </p:nvSpPr>
        <p:spPr>
          <a:xfrm>
            <a:off x="8185937" y="5168316"/>
            <a:ext cx="728394" cy="351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528E14-A73D-1347-B856-03DBB11D5CE3}"/>
              </a:ext>
            </a:extLst>
          </p:cNvPr>
          <p:cNvSpPr txBox="1"/>
          <p:nvPr/>
        </p:nvSpPr>
        <p:spPr>
          <a:xfrm>
            <a:off x="9044279" y="4928663"/>
            <a:ext cx="2024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Diagnostic</a:t>
            </a:r>
          </a:p>
          <a:p>
            <a:pPr algn="ctr"/>
            <a:r>
              <a:rPr lang="en-US" sz="2400" dirty="0"/>
              <a:t>Confirmation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2976F-16AD-454F-B5D0-D79D9E774909}"/>
              </a:ext>
            </a:extLst>
          </p:cNvPr>
          <p:cNvSpPr txBox="1"/>
          <p:nvPr/>
        </p:nvSpPr>
        <p:spPr>
          <a:xfrm>
            <a:off x="1280113" y="4581289"/>
            <a:ext cx="1265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Single marker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B5D73-BF30-8441-B26D-CE938354ECA4}"/>
              </a:ext>
            </a:extLst>
          </p:cNvPr>
          <p:cNvSpPr txBox="1"/>
          <p:nvPr/>
        </p:nvSpPr>
        <p:spPr>
          <a:xfrm>
            <a:off x="4169917" y="5735508"/>
            <a:ext cx="296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~90% </a:t>
            </a:r>
            <a:r>
              <a:rPr lang="en-US" sz="2400" dirty="0">
                <a:solidFill>
                  <a:srgbClr val="C00000"/>
                </a:solidFill>
              </a:rPr>
              <a:t>false positive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CA2DB0-63B7-234E-9C0A-49DCCD065C5F}"/>
              </a:ext>
            </a:extLst>
          </p:cNvPr>
          <p:cNvSpPr txBox="1"/>
          <p:nvPr/>
        </p:nvSpPr>
        <p:spPr>
          <a:xfrm>
            <a:off x="8028290" y="5735508"/>
            <a:ext cx="325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Long turnaround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576F83-2238-8346-9979-F7D0EFE3C4D9}"/>
              </a:ext>
            </a:extLst>
          </p:cNvPr>
          <p:cNvSpPr txBox="1"/>
          <p:nvPr/>
        </p:nvSpPr>
        <p:spPr>
          <a:xfrm>
            <a:off x="6193087" y="3418216"/>
            <a:ext cx="481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BF72E-9AE4-7006-F1F5-DA9058B7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658" y="1311901"/>
            <a:ext cx="3996938" cy="30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5" name="Rectangle 18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C3FA8-4064-AE46-BD99-C78BBB75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336"/>
            <a:ext cx="4076910" cy="56953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Our Solution (RUSPtools)</a:t>
            </a:r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2C500373-6BCD-49C7-86D2-7DC695C43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4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3928F34-C1F4-426C-A393-E2052F48D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90DE79-7D3C-40C4-926C-026AE277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DD4C5BAD-D3D0-4A5B-B5EC-195BA474F43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2585969"/>
              </p:ext>
            </p:extLst>
          </p:nvPr>
        </p:nvGraphicFramePr>
        <p:xfrm>
          <a:off x="5295707" y="597782"/>
          <a:ext cx="6176481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3AA78D-8086-7F55-F48B-13AD55ECCB52}"/>
              </a:ext>
            </a:extLst>
          </p:cNvPr>
          <p:cNvSpPr txBox="1"/>
          <p:nvPr/>
        </p:nvSpPr>
        <p:spPr>
          <a:xfrm>
            <a:off x="5220927" y="5606606"/>
            <a:ext cx="6103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hlinkClick r:id="rId8"/>
              </a:rPr>
              <a:t>https://rusptools.shinyapps.io/RandomForest/</a:t>
            </a:r>
            <a:endParaRPr lang="en-US" sz="1800" dirty="0"/>
          </a:p>
          <a:p>
            <a:pPr algn="r"/>
            <a:r>
              <a:rPr lang="en-US" sz="1800" dirty="0">
                <a:hlinkClick r:id="rId9"/>
              </a:rPr>
              <a:t>https://rusptools.shinyapps.io/dbRUSP/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0140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4854C-A44A-1A45-A9EF-C96AD75D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337"/>
            <a:ext cx="3798436" cy="2060263"/>
          </a:xfrm>
        </p:spPr>
        <p:txBody>
          <a:bodyPr anchor="b">
            <a:normAutofit/>
          </a:bodyPr>
          <a:lstStyle/>
          <a:p>
            <a:r>
              <a:rPr lang="en-US" dirty="0"/>
              <a:t>Functions of Software Suite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5E049A-4A23-44CB-B5ED-030BD25A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64F55F8-5EFF-4E16-95C1-83B24DDE8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338969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9FD69D2-F4C7-1642-B3F2-CAE5333BD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673" y="3535619"/>
            <a:ext cx="2521655" cy="252165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61BF1C-A104-42F4-8047-CB80BB179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924240"/>
              </p:ext>
            </p:extLst>
          </p:nvPr>
        </p:nvGraphicFramePr>
        <p:xfrm>
          <a:off x="838200" y="2788920"/>
          <a:ext cx="3798436" cy="338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ED4B557-2758-C140-9D84-E2EAFAD6E427}"/>
              </a:ext>
            </a:extLst>
          </p:cNvPr>
          <p:cNvSpPr txBox="1"/>
          <p:nvPr/>
        </p:nvSpPr>
        <p:spPr>
          <a:xfrm>
            <a:off x="8239028" y="6395795"/>
            <a:ext cx="327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Peng, G.,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 et </a:t>
            </a:r>
            <a:r>
              <a:rPr lang="en-US" sz="1200" dirty="0">
                <a:solidFill>
                  <a:schemeClr val="tx2"/>
                </a:solidFill>
              </a:rPr>
              <a:t>al., </a:t>
            </a:r>
            <a:r>
              <a:rPr lang="en-US" sz="1200" i="1" dirty="0">
                <a:solidFill>
                  <a:schemeClr val="tx2"/>
                </a:solidFill>
              </a:rPr>
              <a:t>Frontiers in Pediatrics</a:t>
            </a:r>
            <a:r>
              <a:rPr lang="en-US" sz="1200" dirty="0">
                <a:solidFill>
                  <a:schemeClr val="tx2"/>
                </a:solidFill>
              </a:rPr>
              <a:t>, 2021. 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4FD9FF-67CF-5F4F-AD92-1D57F8589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5896" y="606017"/>
            <a:ext cx="47226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4854C-A44A-1A45-A9EF-C96AD75D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3798436" cy="1914277"/>
          </a:xfrm>
        </p:spPr>
        <p:txBody>
          <a:bodyPr anchor="b">
            <a:normAutofit/>
          </a:bodyPr>
          <a:lstStyle/>
          <a:p>
            <a:r>
              <a:rPr lang="en-US" dirty="0"/>
              <a:t>Functions of Software Suite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D047478-4CFD-3E45-BDB6-6B728843F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207"/>
          <a:stretch/>
        </p:blipFill>
        <p:spPr>
          <a:xfrm>
            <a:off x="5472647" y="930566"/>
            <a:ext cx="5830480" cy="4996939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61BF1C-A104-42F4-8047-CB80BB179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950668"/>
              </p:ext>
            </p:extLst>
          </p:nvPr>
        </p:nvGraphicFramePr>
        <p:xfrm>
          <a:off x="838200" y="2788920"/>
          <a:ext cx="3798436" cy="338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4222DBA-E7C3-0841-BF4F-B91096258AC3}"/>
              </a:ext>
            </a:extLst>
          </p:cNvPr>
          <p:cNvSpPr/>
          <p:nvPr/>
        </p:nvSpPr>
        <p:spPr>
          <a:xfrm>
            <a:off x="1048772" y="2788918"/>
            <a:ext cx="1237228" cy="12258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589230-D0F5-944D-93EB-920EEE946560}"/>
              </a:ext>
            </a:extLst>
          </p:cNvPr>
          <p:cNvSpPr txBox="1"/>
          <p:nvPr/>
        </p:nvSpPr>
        <p:spPr>
          <a:xfrm>
            <a:off x="8331200" y="6424236"/>
            <a:ext cx="322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Peng, G.,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 et </a:t>
            </a:r>
            <a:r>
              <a:rPr lang="en-US" sz="1200" dirty="0">
                <a:solidFill>
                  <a:schemeClr val="tx2"/>
                </a:solidFill>
              </a:rPr>
              <a:t>al., Int J Neonatal Screen, 2020. 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694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E1C2A4-07AC-4931-BB55-109C585A5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57912"/>
            <a:chOff x="572" y="0"/>
            <a:chExt cx="12192000" cy="68579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 flipV="1">
              <a:off x="6096000" y="581055"/>
              <a:ext cx="4520" cy="569565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936CF5-3DDC-44F6-9C3D-659B31F82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EA52A28-303F-4B8C-A110-BF8EDC1398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C593429-1971-4E78-AAC7-4D8EE5BEC3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FF7FC5C-1A57-437E-9E66-1F97558177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E2A2E1E-5A55-4724-9E05-1EB4F20D29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BBB477-520A-A540-A2A2-F62040D0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698"/>
            <a:ext cx="4933950" cy="1543185"/>
          </a:xfrm>
        </p:spPr>
        <p:txBody>
          <a:bodyPr>
            <a:normAutofit/>
          </a:bodyPr>
          <a:lstStyle/>
          <a:p>
            <a:r>
              <a:rPr lang="en-US" dirty="0"/>
              <a:t>Beta Version of Software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0A423-31FE-EF48-A6C0-7D185374F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4933950" cy="343057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B0494-65D8-BB40-B907-40BC720E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677" y="3007865"/>
            <a:ext cx="2826445" cy="258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9EE730-E4DC-F644-8955-C8E422225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626" y="864442"/>
            <a:ext cx="4916547" cy="197891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C13983A-BDB7-B944-97F3-6BA99ABD5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18942"/>
              </p:ext>
            </p:extLst>
          </p:nvPr>
        </p:nvGraphicFramePr>
        <p:xfrm>
          <a:off x="718959" y="2395056"/>
          <a:ext cx="5322238" cy="33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518">
                  <a:extLst>
                    <a:ext uri="{9D8B030D-6E8A-4147-A177-3AD203B41FA5}">
                      <a16:colId xmlns:a16="http://schemas.microsoft.com/office/drawing/2014/main" val="425775256"/>
                    </a:ext>
                  </a:extLst>
                </a:gridCol>
                <a:gridCol w="1465358">
                  <a:extLst>
                    <a:ext uri="{9D8B030D-6E8A-4147-A177-3AD203B41FA5}">
                      <a16:colId xmlns:a16="http://schemas.microsoft.com/office/drawing/2014/main" val="501317133"/>
                    </a:ext>
                  </a:extLst>
                </a:gridCol>
                <a:gridCol w="1292362">
                  <a:extLst>
                    <a:ext uri="{9D8B030D-6E8A-4147-A177-3AD203B41FA5}">
                      <a16:colId xmlns:a16="http://schemas.microsoft.com/office/drawing/2014/main" val="3134849394"/>
                    </a:ext>
                  </a:extLst>
                </a:gridCol>
              </a:tblGrid>
              <a:tr h="6743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RUSPtools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CLIR*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6855681"/>
                  </a:ext>
                </a:extLst>
              </a:tr>
              <a:tr h="6743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Online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849064"/>
                  </a:ext>
                </a:extLst>
              </a:tr>
              <a:tr h="6743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Easy to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278703"/>
                  </a:ext>
                </a:extLst>
              </a:tr>
              <a:tr h="6743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Multiple functions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1839590"/>
                  </a:ext>
                </a:extLst>
              </a:tr>
              <a:tr h="6743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Collecting user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501004"/>
                  </a:ext>
                </a:extLst>
              </a:tr>
            </a:tbl>
          </a:graphicData>
        </a:graphic>
      </p:graphicFrame>
      <p:pic>
        <p:nvPicPr>
          <p:cNvPr id="8" name="Graphic 7" descr="Badge Tick1 outline">
            <a:extLst>
              <a:ext uri="{FF2B5EF4-FFF2-40B4-BE49-F238E27FC236}">
                <a16:creationId xmlns:a16="http://schemas.microsoft.com/office/drawing/2014/main" id="{F88AAB03-70CC-734F-84F5-29E0C6D57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2015" y="3086584"/>
            <a:ext cx="548640" cy="548640"/>
          </a:xfrm>
          <a:prstGeom prst="rect">
            <a:avLst/>
          </a:prstGeom>
        </p:spPr>
      </p:pic>
      <p:pic>
        <p:nvPicPr>
          <p:cNvPr id="21" name="Graphic 20" descr="Badge Tick1 outline">
            <a:extLst>
              <a:ext uri="{FF2B5EF4-FFF2-40B4-BE49-F238E27FC236}">
                <a16:creationId xmlns:a16="http://schemas.microsoft.com/office/drawing/2014/main" id="{9E64F56C-0EC2-5F4F-A0E3-B5E3BE73F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2015" y="3772839"/>
            <a:ext cx="548640" cy="548640"/>
          </a:xfrm>
          <a:prstGeom prst="rect">
            <a:avLst/>
          </a:prstGeom>
        </p:spPr>
      </p:pic>
      <p:pic>
        <p:nvPicPr>
          <p:cNvPr id="22" name="Graphic 21" descr="Badge Tick1 outline">
            <a:extLst>
              <a:ext uri="{FF2B5EF4-FFF2-40B4-BE49-F238E27FC236}">
                <a16:creationId xmlns:a16="http://schemas.microsoft.com/office/drawing/2014/main" id="{D2646AA2-A2D8-8140-96D8-865A43EC3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2015" y="4468652"/>
            <a:ext cx="548640" cy="548640"/>
          </a:xfrm>
          <a:prstGeom prst="rect">
            <a:avLst/>
          </a:prstGeom>
        </p:spPr>
      </p:pic>
      <p:pic>
        <p:nvPicPr>
          <p:cNvPr id="23" name="Graphic 22" descr="Badge Tick1 outline">
            <a:extLst>
              <a:ext uri="{FF2B5EF4-FFF2-40B4-BE49-F238E27FC236}">
                <a16:creationId xmlns:a16="http://schemas.microsoft.com/office/drawing/2014/main" id="{99263428-DDF8-B545-815D-0A2F4AD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2420" y="5198821"/>
            <a:ext cx="548640" cy="548640"/>
          </a:xfrm>
          <a:prstGeom prst="rect">
            <a:avLst/>
          </a:prstGeom>
        </p:spPr>
      </p:pic>
      <p:pic>
        <p:nvPicPr>
          <p:cNvPr id="24" name="Graphic 23" descr="Badge Tick1 outline">
            <a:extLst>
              <a:ext uri="{FF2B5EF4-FFF2-40B4-BE49-F238E27FC236}">
                <a16:creationId xmlns:a16="http://schemas.microsoft.com/office/drawing/2014/main" id="{3CBEB575-C81C-9641-88AA-A63C12355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2752" y="3086584"/>
            <a:ext cx="548640" cy="548640"/>
          </a:xfrm>
          <a:prstGeom prst="rect">
            <a:avLst/>
          </a:prstGeom>
        </p:spPr>
      </p:pic>
      <p:pic>
        <p:nvPicPr>
          <p:cNvPr id="11" name="Graphic 10" descr="Badge Cross outline">
            <a:extLst>
              <a:ext uri="{FF2B5EF4-FFF2-40B4-BE49-F238E27FC236}">
                <a16:creationId xmlns:a16="http://schemas.microsoft.com/office/drawing/2014/main" id="{9AE16EE8-B173-9A40-9CC9-1D935383E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2752" y="3806690"/>
            <a:ext cx="548640" cy="548640"/>
          </a:xfrm>
          <a:prstGeom prst="rect">
            <a:avLst/>
          </a:prstGeom>
        </p:spPr>
      </p:pic>
      <p:pic>
        <p:nvPicPr>
          <p:cNvPr id="26" name="Graphic 25" descr="Badge Cross outline">
            <a:extLst>
              <a:ext uri="{FF2B5EF4-FFF2-40B4-BE49-F238E27FC236}">
                <a16:creationId xmlns:a16="http://schemas.microsoft.com/office/drawing/2014/main" id="{9BD3B569-A31F-A647-9436-C01C9E9C8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2752" y="4468652"/>
            <a:ext cx="548640" cy="548640"/>
          </a:xfrm>
          <a:prstGeom prst="rect">
            <a:avLst/>
          </a:prstGeom>
        </p:spPr>
      </p:pic>
      <p:pic>
        <p:nvPicPr>
          <p:cNvPr id="27" name="Graphic 26" descr="Badge Cross outline">
            <a:extLst>
              <a:ext uri="{FF2B5EF4-FFF2-40B4-BE49-F238E27FC236}">
                <a16:creationId xmlns:a16="http://schemas.microsoft.com/office/drawing/2014/main" id="{893059F0-5152-3149-B919-92C2F90F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02015" y="5198821"/>
            <a:ext cx="548640" cy="5486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3CF801-9BD9-5941-8423-009CBBA45459}"/>
              </a:ext>
            </a:extLst>
          </p:cNvPr>
          <p:cNvSpPr txBox="1"/>
          <p:nvPr/>
        </p:nvSpPr>
        <p:spPr>
          <a:xfrm>
            <a:off x="718958" y="5855194"/>
            <a:ext cx="2978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*academic competitor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B9B351-69E7-B24B-991A-766926226ACF}"/>
              </a:ext>
            </a:extLst>
          </p:cNvPr>
          <p:cNvSpPr txBox="1"/>
          <p:nvPr/>
        </p:nvSpPr>
        <p:spPr>
          <a:xfrm>
            <a:off x="6501968" y="5650738"/>
            <a:ext cx="4652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9"/>
              </a:rPr>
              <a:t>https://rusptools.shinyapps.io/RandomForest/</a:t>
            </a:r>
            <a:endParaRPr lang="en-US" sz="1600" dirty="0"/>
          </a:p>
          <a:p>
            <a:pPr algn="ctr"/>
            <a:r>
              <a:rPr lang="en-US" sz="1600" dirty="0">
                <a:hlinkClick r:id="rId10"/>
              </a:rPr>
              <a:t>https://rusptools.shinyapps.io/dbRUSP/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BC728-1813-1A4C-1932-76A1DEDF533B}"/>
              </a:ext>
            </a:extLst>
          </p:cNvPr>
          <p:cNvSpPr txBox="1"/>
          <p:nvPr/>
        </p:nvSpPr>
        <p:spPr>
          <a:xfrm>
            <a:off x="8331200" y="6424236"/>
            <a:ext cx="3229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Peng, G.,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 et </a:t>
            </a:r>
            <a:r>
              <a:rPr lang="en-US" sz="1200" dirty="0">
                <a:solidFill>
                  <a:schemeClr val="tx2"/>
                </a:solidFill>
              </a:rPr>
              <a:t>al., Int J Neonatal Screen, 2022. 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79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EDA3C-4B11-F646-91E6-911F6342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F733-C059-C446-B1A8-CA65CDC8E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841065"/>
            <a:ext cx="10813143" cy="382177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~200,000 </a:t>
            </a:r>
            <a:r>
              <a:rPr lang="en-US" dirty="0"/>
              <a:t>false positives and </a:t>
            </a:r>
            <a:r>
              <a:rPr lang="en-US" b="1" dirty="0"/>
              <a:t>~100</a:t>
            </a:r>
            <a:r>
              <a:rPr lang="en-US" dirty="0"/>
              <a:t> false negatives in NBS each year in the United States</a:t>
            </a:r>
          </a:p>
          <a:p>
            <a:pPr lvl="1"/>
            <a:r>
              <a:rPr lang="en-US" dirty="0"/>
              <a:t>Reducing half of false positives could save tens of millions of health care dollars spend on laboratory and specialist services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PARTNERS</a:t>
            </a:r>
          </a:p>
          <a:p>
            <a:pPr marL="0" indent="0">
              <a:buNone/>
            </a:pPr>
            <a:r>
              <a:rPr lang="en-US" dirty="0"/>
              <a:t>	State Health Departments, NBS reference labs, CDC, Health care providers (Hospital &amp; Clinics)</a:t>
            </a:r>
          </a:p>
          <a:p>
            <a:r>
              <a:rPr lang="en-US" dirty="0"/>
              <a:t>LICENSE</a:t>
            </a:r>
          </a:p>
          <a:p>
            <a:pPr marL="0" indent="0">
              <a:buNone/>
            </a:pPr>
            <a:r>
              <a:rPr lang="en-US" dirty="0"/>
              <a:t>	Companies providing NBS technology to State laboratories (</a:t>
            </a:r>
            <a:r>
              <a:rPr lang="en-US" dirty="0" err="1"/>
              <a:t>f.e</a:t>
            </a:r>
            <a:r>
              <a:rPr lang="en-US" dirty="0"/>
              <a:t>., Perkin Elmer)</a:t>
            </a:r>
          </a:p>
          <a:p>
            <a:pPr marL="0" indent="0">
              <a:buNone/>
            </a:pPr>
            <a:r>
              <a:rPr lang="en-US" dirty="0"/>
              <a:t>	Companies providing supplemental newborn screening (Mayo, Sema4)</a:t>
            </a:r>
          </a:p>
          <a:p>
            <a:r>
              <a:rPr lang="en-US" dirty="0"/>
              <a:t>INTERNATIONAL</a:t>
            </a:r>
          </a:p>
          <a:p>
            <a:pPr marL="0" indent="0">
              <a:buNone/>
            </a:pPr>
            <a:r>
              <a:rPr lang="en-US" dirty="0"/>
              <a:t>	China: only 2-5 metabolic disorders are currently screened, private NBS program, rapidly expanding</a:t>
            </a:r>
          </a:p>
          <a:p>
            <a:pPr marL="0" indent="0">
              <a:buNone/>
            </a:pPr>
            <a:r>
              <a:rPr lang="en-US" dirty="0"/>
              <a:t>	India: No universal screening, building NBS programs</a:t>
            </a:r>
          </a:p>
          <a:p>
            <a:r>
              <a:rPr lang="en-US" dirty="0"/>
              <a:t>Potential for direct to customer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6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73116-D226-E84F-8F0A-1DBC43FF9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265"/>
            <a:ext cx="4114800" cy="2847735"/>
          </a:xfrm>
        </p:spPr>
        <p:txBody>
          <a:bodyPr anchor="ctr">
            <a:normAutofit/>
          </a:bodyPr>
          <a:lstStyle/>
          <a:p>
            <a:r>
              <a:rPr lang="en-US" sz="5200" dirty="0" err="1"/>
              <a:t>Blavatnik</a:t>
            </a:r>
            <a:r>
              <a:rPr lang="en-US" sz="5200" dirty="0"/>
              <a:t> Aims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6307A-DFE3-4A97-B2EE-5D57DF413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6275" y="577406"/>
            <a:ext cx="6391931" cy="56953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77446-D71D-4C19-A013-95073D31A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6455" y="-6437"/>
            <a:ext cx="6405880" cy="6864437"/>
            <a:chOff x="5166455" y="-6437"/>
            <a:chExt cx="6405880" cy="6864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645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57BAF9-1A72-414E-8B1A-C58B353F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FCD6AB-4E6B-4F74-94C0-C14654F99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683365-CC74-4F1F-B995-AB6716BE08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019445"/>
              </p:ext>
            </p:extLst>
          </p:nvPr>
        </p:nvGraphicFramePr>
        <p:xfrm>
          <a:off x="5461176" y="788282"/>
          <a:ext cx="5826934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transitional_research1.jpg">
            <a:extLst>
              <a:ext uri="{FF2B5EF4-FFF2-40B4-BE49-F238E27FC236}">
                <a16:creationId xmlns:a16="http://schemas.microsoft.com/office/drawing/2014/main" id="{7435EB62-F82C-CB41-B824-065A84908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3" y="3616037"/>
            <a:ext cx="2827335" cy="22838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85E369-963A-7742-84DC-DF53B832388C}"/>
              </a:ext>
            </a:extLst>
          </p:cNvPr>
          <p:cNvSpPr/>
          <p:nvPr/>
        </p:nvSpPr>
        <p:spPr>
          <a:xfrm>
            <a:off x="1901751" y="5906306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latin typeface="Arial"/>
                <a:cs typeface="Arial"/>
              </a:rPr>
              <a:t>The “</a:t>
            </a:r>
            <a:r>
              <a:rPr lang="en-US" sz="1200" i="1" dirty="0">
                <a:solidFill>
                  <a:srgbClr val="000090"/>
                </a:solidFill>
                <a:latin typeface="Arial"/>
                <a:cs typeface="Arial"/>
              </a:rPr>
              <a:t>Valley of Death</a:t>
            </a:r>
            <a:r>
              <a:rPr lang="en-US" sz="1200" dirty="0">
                <a:solidFill>
                  <a:srgbClr val="000090"/>
                </a:solidFill>
                <a:latin typeface="Arial"/>
                <a:cs typeface="Arial"/>
              </a:rPr>
              <a:t>”</a:t>
            </a:r>
          </a:p>
          <a:p>
            <a:r>
              <a:rPr lang="en-US" sz="1200" dirty="0">
                <a:solidFill>
                  <a:srgbClr val="000090"/>
                </a:solidFill>
                <a:latin typeface="Arial"/>
                <a:cs typeface="Arial"/>
              </a:rPr>
              <a:t>Illustration by B. Mellor </a:t>
            </a:r>
          </a:p>
        </p:txBody>
      </p:sp>
    </p:spTree>
    <p:extLst>
      <p:ext uri="{BB962C8B-B14F-4D97-AF65-F5344CB8AC3E}">
        <p14:creationId xmlns:p14="http://schemas.microsoft.com/office/powerpoint/2010/main" val="1773593555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nalogousFromLightSeedRightStep">
      <a:dk1>
        <a:srgbClr val="000000"/>
      </a:dk1>
      <a:lt1>
        <a:srgbClr val="FFFFFF"/>
      </a:lt1>
      <a:dk2>
        <a:srgbClr val="383620"/>
      </a:dk2>
      <a:lt2>
        <a:srgbClr val="E2E8E8"/>
      </a:lt2>
      <a:accent1>
        <a:srgbClr val="C59793"/>
      </a:accent1>
      <a:accent2>
        <a:srgbClr val="BA9C7F"/>
      </a:accent2>
      <a:accent3>
        <a:srgbClr val="A8A57F"/>
      </a:accent3>
      <a:accent4>
        <a:srgbClr val="99AA74"/>
      </a:accent4>
      <a:accent5>
        <a:srgbClr val="8DAC82"/>
      </a:accent5>
      <a:accent6>
        <a:srgbClr val="78AF80"/>
      </a:accent6>
      <a:hlink>
        <a:srgbClr val="578D91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</TotalTime>
  <Words>544</Words>
  <Application>Microsoft Macintosh PowerPoint</Application>
  <PresentationFormat>Widescreen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Footlight MT Light</vt:lpstr>
      <vt:lpstr>Wingdings</vt:lpstr>
      <vt:lpstr>ArchVTI</vt:lpstr>
      <vt:lpstr>An Online Software Suite to Improve the Accuracy of Newborn Screening</vt:lpstr>
      <vt:lpstr>PowerPoint Presentation</vt:lpstr>
      <vt:lpstr>PowerPoint Presentation</vt:lpstr>
      <vt:lpstr>Our Solution (RUSPtools)</vt:lpstr>
      <vt:lpstr>Functions of Software Suite</vt:lpstr>
      <vt:lpstr>Functions of Software Suite</vt:lpstr>
      <vt:lpstr>Beta Version of Software Suite</vt:lpstr>
      <vt:lpstr>Market and Opportunities</vt:lpstr>
      <vt:lpstr>Blavatnik Aims</vt:lpstr>
      <vt:lpstr>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Online Software Suite for Newborn Screening</dc:title>
  <dc:creator>Peng, Gang</dc:creator>
  <cp:lastModifiedBy>Scharfe, Curt</cp:lastModifiedBy>
  <cp:revision>190</cp:revision>
  <dcterms:created xsi:type="dcterms:W3CDTF">2021-11-01T03:32:31Z</dcterms:created>
  <dcterms:modified xsi:type="dcterms:W3CDTF">2022-12-07T15:35:50Z</dcterms:modified>
</cp:coreProperties>
</file>