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35" r:id="rId2"/>
    <p:sldId id="257" r:id="rId3"/>
    <p:sldId id="298" r:id="rId4"/>
    <p:sldId id="259" r:id="rId5"/>
    <p:sldId id="322" r:id="rId6"/>
    <p:sldId id="437" r:id="rId7"/>
    <p:sldId id="438" r:id="rId8"/>
    <p:sldId id="439" r:id="rId9"/>
    <p:sldId id="445" r:id="rId10"/>
    <p:sldId id="442" r:id="rId11"/>
    <p:sldId id="446" r:id="rId1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9"/>
    <p:restoredTop sz="79029" autoAdjust="0"/>
  </p:normalViewPr>
  <p:slideViewPr>
    <p:cSldViewPr>
      <p:cViewPr varScale="1">
        <p:scale>
          <a:sx n="103" d="100"/>
          <a:sy n="103" d="100"/>
        </p:scale>
        <p:origin x="52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CC47C-41F9-4B68-B731-D660CB6EB202}"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6DD0AE-B24E-407E-9876-513B0E606D1A}" type="slidenum">
              <a:rPr lang="en-US" smtClean="0"/>
              <a:t>‹#›</a:t>
            </a:fld>
            <a:endParaRPr lang="en-US"/>
          </a:p>
        </p:txBody>
      </p:sp>
    </p:spTree>
    <p:extLst>
      <p:ext uri="{BB962C8B-B14F-4D97-AF65-F5344CB8AC3E}">
        <p14:creationId xmlns:p14="http://schemas.microsoft.com/office/powerpoint/2010/main" val="210710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Good </a:t>
            </a:r>
            <a:r>
              <a:rPr lang="en-US" altLang="zh-CN" dirty="0"/>
              <a:t>afternoon</a:t>
            </a:r>
            <a:r>
              <a:rPr lang="en-US" dirty="0"/>
              <a:t> and thank you for the opportunity. My name is C</a:t>
            </a:r>
            <a:r>
              <a:rPr lang="en-US" altLang="zh-CN" dirty="0"/>
              <a:t>arol Hu</a:t>
            </a:r>
            <a:r>
              <a:rPr lang="en-US" dirty="0"/>
              <a:t>. My PI Steven Wang is at an international conference so I’m giving this presentation in his place. Steven is an assistant professor of Genetics and Cell Biology at Yale, and co-founder of </a:t>
            </a:r>
            <a:r>
              <a:rPr lang="en-US" dirty="0" err="1"/>
              <a:t>Translura</a:t>
            </a:r>
            <a:r>
              <a:rPr lang="en-US" dirty="0"/>
              <a:t>. We are a spatial genomics company offering a novel technology for mapping the new “dark matter” of genomes.</a:t>
            </a:r>
            <a:endParaRPr dirty="0"/>
          </a:p>
        </p:txBody>
      </p:sp>
      <p:sp>
        <p:nvSpPr>
          <p:cNvPr id="30" name="Google Shape;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request 100k pilot award of the </a:t>
            </a:r>
            <a:r>
              <a:rPr lang="en-US" dirty="0" err="1"/>
              <a:t>Blavatnik</a:t>
            </a:r>
            <a:r>
              <a:rPr lang="en-US" dirty="0"/>
              <a:t> funding, and with this fund we aim to first develop a genome-wide human 3D genome tracing pipeline. We have developed this pipeline for mouse genome already and we envision the human pipeline development to be highly feasible. And in Aim 2, we will adapt this new pipeline to multiple human tissue types and preservation methods, especially FFPE tissues which will allow application to archival patient tissue banks to facilitate broad disease applications.</a:t>
            </a:r>
          </a:p>
          <a:p>
            <a:r>
              <a:rPr lang="en-US" dirty="0"/>
              <a:t>Overall, these development will enable unbiased, genome-wide mapping of the human 3D genome in diverse biomedical contexts.</a:t>
            </a:r>
          </a:p>
        </p:txBody>
      </p:sp>
      <p:sp>
        <p:nvSpPr>
          <p:cNvPr id="4" name="Slide Number Placeholder 3"/>
          <p:cNvSpPr>
            <a:spLocks noGrp="1"/>
          </p:cNvSpPr>
          <p:nvPr>
            <p:ph type="sldNum" sz="quarter" idx="5"/>
          </p:nvPr>
        </p:nvSpPr>
        <p:spPr/>
        <p:txBody>
          <a:bodyPr/>
          <a:lstStyle/>
          <a:p>
            <a:fld id="{DA6DD0AE-B24E-407E-9876-513B0E606D1A}" type="slidenum">
              <a:rPr lang="en-US" smtClean="0"/>
              <a:t>10</a:t>
            </a:fld>
            <a:endParaRPr lang="en-US"/>
          </a:p>
        </p:txBody>
      </p:sp>
    </p:spTree>
    <p:extLst>
      <p:ext uri="{BB962C8B-B14F-4D97-AF65-F5344CB8AC3E}">
        <p14:creationId xmlns:p14="http://schemas.microsoft.com/office/powerpoint/2010/main" val="3899660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We are </a:t>
            </a:r>
            <a:r>
              <a:rPr lang="en-US" dirty="0" err="1"/>
              <a:t>Translura</a:t>
            </a:r>
            <a:r>
              <a:rPr lang="en-US" dirty="0"/>
              <a:t>. We aim to transform the omics field and market by illuminating the new “dark matter” of 3D genomes. Thank you for your attention.</a:t>
            </a:r>
            <a:endParaRPr dirty="0"/>
          </a:p>
        </p:txBody>
      </p:sp>
      <p:sp>
        <p:nvSpPr>
          <p:cNvPr id="30" name="Google Shape;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924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genome is folded in 3D in a hierarchical manner across many length scales. These diverse 3D genome structures control many essential genome functions, and show intriguing dynamics and changes during development, aging and many diseases. However, the 3D genome organization is still much less understood than the 1D genome sequence, and the 3D genome is considered the new “dark matter” and a new frontier in genomics. Particularly, people largely don’t know...</a:t>
            </a:r>
            <a:endParaRPr lang="en-US" dirty="0"/>
          </a:p>
        </p:txBody>
      </p:sp>
      <p:sp>
        <p:nvSpPr>
          <p:cNvPr id="4" name="Slide Number Placeholder 3"/>
          <p:cNvSpPr>
            <a:spLocks noGrp="1"/>
          </p:cNvSpPr>
          <p:nvPr>
            <p:ph type="sldNum" sz="quarter" idx="10"/>
          </p:nvPr>
        </p:nvSpPr>
        <p:spPr/>
        <p:txBody>
          <a:bodyPr/>
          <a:lstStyle/>
          <a:p>
            <a:fld id="{DA6DD0AE-B24E-407E-9876-513B0E606D1A}" type="slidenum">
              <a:rPr lang="en-US" smtClean="0"/>
              <a:t>2</a:t>
            </a:fld>
            <a:endParaRPr lang="en-US"/>
          </a:p>
        </p:txBody>
      </p:sp>
    </p:spTree>
    <p:extLst>
      <p:ext uri="{BB962C8B-B14F-4D97-AF65-F5344CB8AC3E}">
        <p14:creationId xmlns:p14="http://schemas.microsoft.com/office/powerpoint/2010/main" val="329811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what is the 3D folding path </a:t>
            </a:r>
            <a:r>
              <a:rPr lang="en-US" sz="1200">
                <a:solidFill>
                  <a:srgbClr val="C00000"/>
                </a:solidFill>
              </a:rPr>
              <a:t>of DNA at </a:t>
            </a:r>
            <a:r>
              <a:rPr lang="en-US" sz="1200" dirty="0">
                <a:solidFill>
                  <a:srgbClr val="C00000"/>
                </a:solidFill>
              </a:rPr>
              <a:t>length scales above the nucleosomes?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rPr>
              <a:t>This was a long standing question largely due to technology limitation. Previous techniques give us DNA blobs rather than real DNA folding traces.  The previous techniques are not directly measuring the 3D folding path of DNA, and are often based on population-averaging of many cells. So in a complex tissue, if there are cells with different 3D genome organization, the differences are lost and averaged away.</a:t>
            </a:r>
          </a:p>
          <a:p>
            <a:r>
              <a:rPr lang="en-US" baseline="0" dirty="0">
                <a:solidFill>
                  <a:srgbClr val="FF0000"/>
                </a:solidFill>
              </a:rPr>
              <a:t>To tackle this decades long question, </a:t>
            </a:r>
            <a:r>
              <a:rPr lang="en-US" baseline="0" dirty="0"/>
              <a:t>we invented chromatin tracing….</a:t>
            </a:r>
            <a:endParaRPr lang="en-US" dirty="0"/>
          </a:p>
          <a:p>
            <a:endParaRPr lang="en-US" dirty="0"/>
          </a:p>
        </p:txBody>
      </p:sp>
      <p:sp>
        <p:nvSpPr>
          <p:cNvPr id="4" name="Slide Number Placeholder 3"/>
          <p:cNvSpPr>
            <a:spLocks noGrp="1"/>
          </p:cNvSpPr>
          <p:nvPr>
            <p:ph type="sldNum" sz="quarter" idx="10"/>
          </p:nvPr>
        </p:nvSpPr>
        <p:spPr/>
        <p:txBody>
          <a:bodyPr/>
          <a:lstStyle/>
          <a:p>
            <a:fld id="{7B799ECF-3B3C-4CFB-BCD4-C4ADD1EEF73E}" type="slidenum">
              <a:rPr lang="en-US" smtClean="0"/>
              <a:t>3</a:t>
            </a:fld>
            <a:endParaRPr lang="en-US"/>
          </a:p>
        </p:txBody>
      </p:sp>
    </p:spTree>
    <p:extLst>
      <p:ext uri="{BB962C8B-B14F-4D97-AF65-F5344CB8AC3E}">
        <p14:creationId xmlns:p14="http://schemas.microsoft.com/office/powerpoint/2010/main" val="3162423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 first in kind technology to directly image and distinguish numerous genomic regions along individual chromosomes in single cells, allowing the direct tracing of the 3D folding organization of DNA. </a:t>
            </a:r>
            <a:r>
              <a:rPr lang="en-US" dirty="0"/>
              <a:t>This invention really opened up image-based 3D genomics as a field and have VERY broad application ...</a:t>
            </a:r>
          </a:p>
        </p:txBody>
      </p:sp>
      <p:sp>
        <p:nvSpPr>
          <p:cNvPr id="4" name="Slide Number Placeholder 3"/>
          <p:cNvSpPr>
            <a:spLocks noGrp="1"/>
          </p:cNvSpPr>
          <p:nvPr>
            <p:ph type="sldNum" sz="quarter" idx="10"/>
          </p:nvPr>
        </p:nvSpPr>
        <p:spPr/>
        <p:txBody>
          <a:bodyPr/>
          <a:lstStyle/>
          <a:p>
            <a:fld id="{DA6DD0AE-B24E-407E-9876-513B0E606D1A}" type="slidenum">
              <a:rPr lang="en-US" smtClean="0"/>
              <a:t>4</a:t>
            </a:fld>
            <a:endParaRPr lang="en-US"/>
          </a:p>
        </p:txBody>
      </p:sp>
    </p:spTree>
    <p:extLst>
      <p:ext uri="{BB962C8B-B14F-4D97-AF65-F5344CB8AC3E}">
        <p14:creationId xmlns:p14="http://schemas.microsoft.com/office/powerpoint/2010/main" val="319601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research, diagnostics, and drug target discovery. As an example, in a recent work, we performed genome-wide chromatin tracing and mapped the 3D genome of numerous single cells in a mouse lung cancer model, and used machine learning to develop</a:t>
            </a:r>
            <a:r>
              <a:rPr lang="en-US" b="0" baseline="0" dirty="0"/>
              <a:t> new diagnostic biomarkers based on 3D genome, to identify novel drug targets through 3D genome changes, and derived a list of important new insights in cancer biology.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C00000"/>
                </a:solidFill>
              </a:rPr>
              <a:t>One can easily imagine, this same platform and pipeline can be applied to many other biological and disease contexts. Wherever 1D genome sequencing techniques can be applied, likely the new 3D genome method can also be applied and reveal new and significant insights.</a:t>
            </a:r>
          </a:p>
        </p:txBody>
      </p:sp>
      <p:sp>
        <p:nvSpPr>
          <p:cNvPr id="4" name="Slide Number Placeholder 3"/>
          <p:cNvSpPr>
            <a:spLocks noGrp="1"/>
          </p:cNvSpPr>
          <p:nvPr>
            <p:ph type="sldNum" sz="quarter" idx="5"/>
          </p:nvPr>
        </p:nvSpPr>
        <p:spPr/>
        <p:txBody>
          <a:bodyPr/>
          <a:lstStyle/>
          <a:p>
            <a:fld id="{DA6DD0AE-B24E-407E-9876-513B0E606D1A}" type="slidenum">
              <a:rPr lang="en-US" smtClean="0"/>
              <a:t>5</a:t>
            </a:fld>
            <a:endParaRPr lang="en-US"/>
          </a:p>
        </p:txBody>
      </p:sp>
    </p:spTree>
    <p:extLst>
      <p:ext uri="{BB962C8B-B14F-4D97-AF65-F5344CB8AC3E}">
        <p14:creationId xmlns:p14="http://schemas.microsoft.com/office/powerpoint/2010/main" val="402692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company </a:t>
            </a:r>
            <a:r>
              <a:rPr lang="en-US" dirty="0" err="1"/>
              <a:t>Translura</a:t>
            </a:r>
            <a:r>
              <a:rPr lang="en-US" dirty="0"/>
              <a:t> offers the chromatin tracing technology in an end-to-end fashion. Our product includes the probe design and construction pipeline, tissue sample prep protocols, automated instrument, and data analysis software. Our first instrument from </a:t>
            </a:r>
            <a:r>
              <a:rPr lang="en-US" dirty="0" err="1"/>
              <a:t>Translura</a:t>
            </a:r>
            <a:r>
              <a:rPr lang="en-US" dirty="0"/>
              <a:t> was sold and installed at Yale YCGA in June 2021 – this is independent of the 5 other machines in our own lab. On this sold instrument there are currently multiple pilot projects from different Yale teams. And our company has continuous reagent sales and service contract revenues associated with this machine. We make money by providing these three types of products and services.</a:t>
            </a:r>
          </a:p>
        </p:txBody>
      </p:sp>
      <p:sp>
        <p:nvSpPr>
          <p:cNvPr id="4" name="Slide Number Placeholder 3"/>
          <p:cNvSpPr>
            <a:spLocks noGrp="1"/>
          </p:cNvSpPr>
          <p:nvPr>
            <p:ph type="sldNum" sz="quarter" idx="5"/>
          </p:nvPr>
        </p:nvSpPr>
        <p:spPr/>
        <p:txBody>
          <a:bodyPr/>
          <a:lstStyle/>
          <a:p>
            <a:fld id="{DA6DD0AE-B24E-407E-9876-513B0E606D1A}" type="slidenum">
              <a:rPr lang="en-US" smtClean="0"/>
              <a:t>6</a:t>
            </a:fld>
            <a:endParaRPr lang="en-US"/>
          </a:p>
        </p:txBody>
      </p:sp>
    </p:spTree>
    <p:extLst>
      <p:ext uri="{BB962C8B-B14F-4D97-AF65-F5344CB8AC3E}">
        <p14:creationId xmlns:p14="http://schemas.microsoft.com/office/powerpoint/2010/main" val="24470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spatial omics field is entering a phase of rapid expansion, with multiple independent analyses projecting a half billion market size in a few years. In this market, our company </a:t>
            </a:r>
            <a:r>
              <a:rPr lang="en-US" dirty="0" err="1"/>
              <a:t>Translura</a:t>
            </a:r>
            <a:r>
              <a:rPr lang="en-US" dirty="0"/>
              <a:t> has very clear differentiation and competitive advantage. </a:t>
            </a:r>
          </a:p>
        </p:txBody>
      </p:sp>
      <p:sp>
        <p:nvSpPr>
          <p:cNvPr id="4" name="Slide Number Placeholder 3"/>
          <p:cNvSpPr>
            <a:spLocks noGrp="1"/>
          </p:cNvSpPr>
          <p:nvPr>
            <p:ph type="sldNum" sz="quarter" idx="5"/>
          </p:nvPr>
        </p:nvSpPr>
        <p:spPr/>
        <p:txBody>
          <a:bodyPr/>
          <a:lstStyle/>
          <a:p>
            <a:fld id="{DA6DD0AE-B24E-407E-9876-513B0E606D1A}" type="slidenum">
              <a:rPr lang="en-US" smtClean="0"/>
              <a:t>7</a:t>
            </a:fld>
            <a:endParaRPr lang="en-US"/>
          </a:p>
        </p:txBody>
      </p:sp>
    </p:spTree>
    <p:extLst>
      <p:ext uri="{BB962C8B-B14F-4D97-AF65-F5344CB8AC3E}">
        <p14:creationId xmlns:p14="http://schemas.microsoft.com/office/powerpoint/2010/main" val="310825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in the rising spatial omics field focus on spatial transcriptomics/proteomics. Only two companies including us focus on direct 3D genome mapping. Compared to the other company, </a:t>
            </a:r>
            <a:r>
              <a:rPr lang="en-US" dirty="0" err="1"/>
              <a:t>Translura</a:t>
            </a:r>
            <a:r>
              <a:rPr lang="en-US" dirty="0"/>
              <a:t> is clearly more advantageous in terms of genomic throughput, application in complex tissue, multi-</a:t>
            </a:r>
            <a:r>
              <a:rPr lang="en-US" dirty="0" err="1"/>
              <a:t>omic</a:t>
            </a:r>
            <a:r>
              <a:rPr lang="en-US" dirty="0"/>
              <a:t> capacity, and demonstrated product sales. We have also exclusively</a:t>
            </a:r>
            <a:r>
              <a:rPr lang="en-US" baseline="0" dirty="0"/>
              <a:t> licensed 4 technologies at the PCT application stage from Yale.</a:t>
            </a:r>
            <a:endParaRPr lang="en-US" dirty="0"/>
          </a:p>
        </p:txBody>
      </p:sp>
      <p:sp>
        <p:nvSpPr>
          <p:cNvPr id="4" name="Slide Number Placeholder 3"/>
          <p:cNvSpPr>
            <a:spLocks noGrp="1"/>
          </p:cNvSpPr>
          <p:nvPr>
            <p:ph type="sldNum" sz="quarter" idx="5"/>
          </p:nvPr>
        </p:nvSpPr>
        <p:spPr/>
        <p:txBody>
          <a:bodyPr/>
          <a:lstStyle/>
          <a:p>
            <a:fld id="{DA6DD0AE-B24E-407E-9876-513B0E606D1A}" type="slidenum">
              <a:rPr lang="en-US" smtClean="0"/>
              <a:t>8</a:t>
            </a:fld>
            <a:endParaRPr lang="en-US"/>
          </a:p>
        </p:txBody>
      </p:sp>
    </p:spTree>
    <p:extLst>
      <p:ext uri="{BB962C8B-B14F-4D97-AF65-F5344CB8AC3E}">
        <p14:creationId xmlns:p14="http://schemas.microsoft.com/office/powerpoint/2010/main" val="2703809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a very strong team</a:t>
            </a:r>
            <a:r>
              <a:rPr lang="en-US" baseline="0" dirty="0"/>
              <a:t> with experts on both the science and business sides</a:t>
            </a:r>
            <a:r>
              <a:rPr lang="en-US" dirty="0"/>
              <a:t>. </a:t>
            </a:r>
            <a:r>
              <a:rPr lang="en-US" sz="1200" dirty="0">
                <a:solidFill>
                  <a:srgbClr val="C00000"/>
                </a:solidFill>
              </a:rPr>
              <a:t>We have received $150k convertible note from Connecticut Innovations. </a:t>
            </a:r>
          </a:p>
        </p:txBody>
      </p:sp>
      <p:sp>
        <p:nvSpPr>
          <p:cNvPr id="4" name="Slide Number Placeholder 3"/>
          <p:cNvSpPr>
            <a:spLocks noGrp="1"/>
          </p:cNvSpPr>
          <p:nvPr>
            <p:ph type="sldNum" sz="quarter" idx="5"/>
          </p:nvPr>
        </p:nvSpPr>
        <p:spPr/>
        <p:txBody>
          <a:bodyPr/>
          <a:lstStyle/>
          <a:p>
            <a:fld id="{DA6DD0AE-B24E-407E-9876-513B0E606D1A}" type="slidenum">
              <a:rPr lang="en-US" smtClean="0"/>
              <a:t>9</a:t>
            </a:fld>
            <a:endParaRPr lang="en-US"/>
          </a:p>
        </p:txBody>
      </p:sp>
    </p:spTree>
    <p:extLst>
      <p:ext uri="{BB962C8B-B14F-4D97-AF65-F5344CB8AC3E}">
        <p14:creationId xmlns:p14="http://schemas.microsoft.com/office/powerpoint/2010/main" val="164891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FC7595-B8FC-446D-8E20-AE02C9C9FE37}"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356864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C7595-B8FC-446D-8E20-AE02C9C9FE37}"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300574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C7595-B8FC-446D-8E20-AE02C9C9FE37}"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370704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
        <p:nvSpPr>
          <p:cNvPr id="15" name="Google Shape;15;p17"/>
          <p:cNvSpPr>
            <a:spLocks noGrp="1"/>
          </p:cNvSpPr>
          <p:nvPr>
            <p:ph type="pic" idx="2"/>
          </p:nvPr>
        </p:nvSpPr>
        <p:spPr>
          <a:xfrm>
            <a:off x="0" y="0"/>
            <a:ext cx="9144000" cy="5143500"/>
          </a:xfrm>
          <a:prstGeom prst="rect">
            <a:avLst/>
          </a:prstGeom>
          <a:noFill/>
          <a:ln>
            <a:noFill/>
          </a:ln>
        </p:spPr>
      </p:sp>
    </p:spTree>
    <p:extLst>
      <p:ext uri="{BB962C8B-B14F-4D97-AF65-F5344CB8AC3E}">
        <p14:creationId xmlns:p14="http://schemas.microsoft.com/office/powerpoint/2010/main" val="150893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C7595-B8FC-446D-8E20-AE02C9C9FE37}"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2617640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C7595-B8FC-446D-8E20-AE02C9C9FE37}"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355388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FC7595-B8FC-446D-8E20-AE02C9C9FE37}"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41592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FC7595-B8FC-446D-8E20-AE02C9C9FE37}"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159204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FC7595-B8FC-446D-8E20-AE02C9C9FE37}"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3058731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C7595-B8FC-446D-8E20-AE02C9C9FE37}"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213428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FC7595-B8FC-446D-8E20-AE02C9C9FE37}"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2838786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FC7595-B8FC-446D-8E20-AE02C9C9FE37}"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027E-8687-4838-B457-6E0024FA14D9}" type="slidenum">
              <a:rPr lang="en-US" smtClean="0"/>
              <a:t>‹#›</a:t>
            </a:fld>
            <a:endParaRPr lang="en-US"/>
          </a:p>
        </p:txBody>
      </p:sp>
    </p:spTree>
    <p:extLst>
      <p:ext uri="{BB962C8B-B14F-4D97-AF65-F5344CB8AC3E}">
        <p14:creationId xmlns:p14="http://schemas.microsoft.com/office/powerpoint/2010/main" val="94101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9FC7595-B8FC-446D-8E20-AE02C9C9FE37}" type="datetimeFigureOut">
              <a:rPr lang="en-US" smtClean="0"/>
              <a:t>12/5/2022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2C027E-8687-4838-B457-6E0024FA14D9}" type="slidenum">
              <a:rPr lang="en-US" smtClean="0"/>
              <a:t>‹#›</a:t>
            </a:fld>
            <a:endParaRPr lang="en-US"/>
          </a:p>
        </p:txBody>
      </p:sp>
    </p:spTree>
    <p:extLst>
      <p:ext uri="{BB962C8B-B14F-4D97-AF65-F5344CB8AC3E}">
        <p14:creationId xmlns:p14="http://schemas.microsoft.com/office/powerpoint/2010/main" val="3862154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1" descr="Background pattern&#10;&#10;Description automatically generated"/>
          <p:cNvPicPr preferRelativeResize="0">
            <a:picLocks noGrp="1"/>
          </p:cNvPicPr>
          <p:nvPr>
            <p:ph type="pic" idx="2"/>
          </p:nvPr>
        </p:nvPicPr>
        <p:blipFill rotWithShape="1">
          <a:blip r:embed="rId3">
            <a:alphaModFix/>
          </a:blip>
          <a:srcRect l="-11250" t="7804" r="11248" b="7805"/>
          <a:stretch/>
        </p:blipFill>
        <p:spPr>
          <a:xfrm>
            <a:off x="0" y="0"/>
            <a:ext cx="9144000" cy="5143500"/>
          </a:xfrm>
          <a:prstGeom prst="rect">
            <a:avLst/>
          </a:prstGeom>
          <a:noFill/>
          <a:ln>
            <a:noFill/>
          </a:ln>
        </p:spPr>
      </p:pic>
      <p:pic>
        <p:nvPicPr>
          <p:cNvPr id="33" name="Google Shape;33;p1" descr="Background pattern&#10;&#10;Description automatically generated"/>
          <p:cNvPicPr preferRelativeResize="0"/>
          <p:nvPr/>
        </p:nvPicPr>
        <p:blipFill rotWithShape="1">
          <a:blip r:embed="rId3">
            <a:alphaModFix/>
          </a:blip>
          <a:srcRect l="712" t="7805" r="84288" b="7807"/>
          <a:stretch/>
        </p:blipFill>
        <p:spPr>
          <a:xfrm>
            <a:off x="0" y="0"/>
            <a:ext cx="2465408" cy="5143500"/>
          </a:xfrm>
          <a:prstGeom prst="rect">
            <a:avLst/>
          </a:prstGeom>
          <a:noFill/>
          <a:ln>
            <a:noFill/>
          </a:ln>
        </p:spPr>
      </p:pic>
      <p:grpSp>
        <p:nvGrpSpPr>
          <p:cNvPr id="34" name="Google Shape;34;p1"/>
          <p:cNvGrpSpPr/>
          <p:nvPr/>
        </p:nvGrpSpPr>
        <p:grpSpPr>
          <a:xfrm>
            <a:off x="506875" y="1501140"/>
            <a:ext cx="5589125" cy="1880726"/>
            <a:chOff x="462474" y="2001520"/>
            <a:chExt cx="6397241" cy="2507633"/>
          </a:xfrm>
        </p:grpSpPr>
        <p:pic>
          <p:nvPicPr>
            <p:cNvPr id="35" name="Google Shape;35;p1" descr="Graphical user interface, application&#10;&#10;Description automatically generated"/>
            <p:cNvPicPr preferRelativeResize="0"/>
            <p:nvPr/>
          </p:nvPicPr>
          <p:blipFill rotWithShape="1">
            <a:blip r:embed="rId4">
              <a:alphaModFix/>
            </a:blip>
            <a:srcRect l="40823" t="40337" r="23861" b="42785"/>
            <a:stretch/>
          </p:blipFill>
          <p:spPr>
            <a:xfrm>
              <a:off x="462474" y="2001520"/>
              <a:ext cx="3713992" cy="998384"/>
            </a:xfrm>
            <a:prstGeom prst="rect">
              <a:avLst/>
            </a:prstGeom>
            <a:noFill/>
            <a:ln>
              <a:noFill/>
            </a:ln>
          </p:spPr>
        </p:pic>
        <p:sp>
          <p:nvSpPr>
            <p:cNvPr id="36" name="Google Shape;36;p1"/>
            <p:cNvSpPr txBox="1"/>
            <p:nvPr/>
          </p:nvSpPr>
          <p:spPr>
            <a:xfrm>
              <a:off x="462474" y="3124199"/>
              <a:ext cx="6397241" cy="1384954"/>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en-US" sz="1500" b="1" dirty="0">
                  <a:solidFill>
                    <a:schemeClr val="lt1"/>
                  </a:solidFill>
                  <a:latin typeface="Century Gothic"/>
                  <a:ea typeface="Century Gothic"/>
                  <a:cs typeface="Century Gothic"/>
                  <a:sym typeface="Century Gothic"/>
                </a:rPr>
                <a:t>Mapping the New “Dark Matter” of Genomes</a:t>
              </a:r>
            </a:p>
            <a:p>
              <a:pPr>
                <a:buClr>
                  <a:srgbClr val="000000"/>
                </a:buClr>
                <a:buSzPts val="2000"/>
              </a:pPr>
              <a:endParaRPr lang="en-US" sz="1200" b="1" dirty="0">
                <a:solidFill>
                  <a:schemeClr val="lt1"/>
                </a:solidFill>
                <a:latin typeface="Century Gothic"/>
                <a:ea typeface="Arial"/>
                <a:cs typeface="Arial"/>
                <a:sym typeface="Century Gothic"/>
              </a:endParaRPr>
            </a:p>
            <a:p>
              <a:pPr>
                <a:buClr>
                  <a:srgbClr val="000000"/>
                </a:buClr>
                <a:buSzPts val="2000"/>
              </a:pPr>
              <a:r>
                <a:rPr lang="en-US" sz="1200" dirty="0" err="1">
                  <a:solidFill>
                    <a:schemeClr val="lt1"/>
                  </a:solidFill>
                  <a:latin typeface="Century Gothic"/>
                  <a:ea typeface="Arial"/>
                  <a:cs typeface="Arial"/>
                  <a:sym typeface="Century Gothic"/>
                </a:rPr>
                <a:t>Siyuan</a:t>
              </a:r>
              <a:r>
                <a:rPr lang="en-US" sz="1200" dirty="0">
                  <a:solidFill>
                    <a:schemeClr val="lt1"/>
                  </a:solidFill>
                  <a:latin typeface="Century Gothic"/>
                  <a:ea typeface="Arial"/>
                  <a:cs typeface="Arial"/>
                  <a:sym typeface="Century Gothic"/>
                </a:rPr>
                <a:t> (Steven) Wang, PhD</a:t>
              </a:r>
            </a:p>
            <a:p>
              <a:pPr>
                <a:buClr>
                  <a:srgbClr val="000000"/>
                </a:buClr>
                <a:buSzPts val="2000"/>
              </a:pPr>
              <a:r>
                <a:rPr lang="en-US" sz="1200" dirty="0">
                  <a:solidFill>
                    <a:schemeClr val="lt1"/>
                  </a:solidFill>
                  <a:latin typeface="Century Gothic"/>
                  <a:ea typeface="Arial"/>
                  <a:cs typeface="Arial"/>
                  <a:sym typeface="Century Gothic"/>
                </a:rPr>
                <a:t>Assistant Professor of Genetics and Cell Biology</a:t>
              </a:r>
            </a:p>
            <a:p>
              <a:pPr>
                <a:buClr>
                  <a:srgbClr val="000000"/>
                </a:buClr>
                <a:buSzPts val="2000"/>
              </a:pPr>
              <a:r>
                <a:rPr lang="en-US" sz="1200" dirty="0">
                  <a:solidFill>
                    <a:schemeClr val="lt1"/>
                  </a:solidFill>
                  <a:latin typeface="Century Gothic"/>
                  <a:ea typeface="Arial"/>
                  <a:cs typeface="Arial"/>
                  <a:sym typeface="Century Gothic"/>
                </a:rPr>
                <a:t>Yale School of Medicine</a:t>
              </a:r>
              <a:endParaRPr sz="900"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9B02-9F5A-FF0C-7BE5-672E84C5B59E}"/>
              </a:ext>
            </a:extLst>
          </p:cNvPr>
          <p:cNvSpPr>
            <a:spLocks noGrp="1"/>
          </p:cNvSpPr>
          <p:nvPr>
            <p:ph type="title"/>
          </p:nvPr>
        </p:nvSpPr>
        <p:spPr>
          <a:xfrm>
            <a:off x="0" y="209550"/>
            <a:ext cx="9296400" cy="857250"/>
          </a:xfrm>
        </p:spPr>
        <p:txBody>
          <a:bodyPr>
            <a:noAutofit/>
          </a:bodyPr>
          <a:lstStyle/>
          <a:p>
            <a:r>
              <a:rPr lang="en-US" sz="3400" dirty="0"/>
              <a:t>Plan with </a:t>
            </a:r>
            <a:r>
              <a:rPr lang="en-US" sz="3400" dirty="0" err="1"/>
              <a:t>Blavatnik</a:t>
            </a:r>
            <a:r>
              <a:rPr lang="en-US" sz="3400" dirty="0"/>
              <a:t> funding (Pilot Award $100k)</a:t>
            </a:r>
          </a:p>
        </p:txBody>
      </p:sp>
      <p:sp>
        <p:nvSpPr>
          <p:cNvPr id="3" name="Content Placeholder 2">
            <a:extLst>
              <a:ext uri="{FF2B5EF4-FFF2-40B4-BE49-F238E27FC236}">
                <a16:creationId xmlns:a16="http://schemas.microsoft.com/office/drawing/2014/main" id="{54E56CCE-F0C9-491A-82B6-F1C362A42CF9}"/>
              </a:ext>
            </a:extLst>
          </p:cNvPr>
          <p:cNvSpPr>
            <a:spLocks noGrp="1"/>
          </p:cNvSpPr>
          <p:nvPr>
            <p:ph idx="1"/>
          </p:nvPr>
        </p:nvSpPr>
        <p:spPr>
          <a:xfrm>
            <a:off x="457200" y="1200151"/>
            <a:ext cx="8229600" cy="1142995"/>
          </a:xfrm>
        </p:spPr>
        <p:txBody>
          <a:bodyPr>
            <a:normAutofit/>
          </a:bodyPr>
          <a:lstStyle/>
          <a:p>
            <a:r>
              <a:rPr lang="en-US" sz="2800" dirty="0"/>
              <a:t>Aim 1: Develop a genome-wide human 3D genome  tracing pipeline.</a:t>
            </a:r>
          </a:p>
        </p:txBody>
      </p:sp>
      <p:cxnSp>
        <p:nvCxnSpPr>
          <p:cNvPr id="4" name="Straight Connector 3">
            <a:extLst>
              <a:ext uri="{FF2B5EF4-FFF2-40B4-BE49-F238E27FC236}">
                <a16:creationId xmlns:a16="http://schemas.microsoft.com/office/drawing/2014/main" id="{A2E18E09-427A-5750-329D-20708C03759D}"/>
              </a:ext>
            </a:extLst>
          </p:cNvPr>
          <p:cNvCxnSpPr>
            <a:cxnSpLocks/>
          </p:cNvCxnSpPr>
          <p:nvPr/>
        </p:nvCxnSpPr>
        <p:spPr>
          <a:xfrm>
            <a:off x="533400" y="104775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A8D4D95-3F5D-5B02-7EC8-F0D85A451491}"/>
              </a:ext>
            </a:extLst>
          </p:cNvPr>
          <p:cNvSpPr txBox="1"/>
          <p:nvPr/>
        </p:nvSpPr>
        <p:spPr>
          <a:xfrm>
            <a:off x="457200" y="2343150"/>
            <a:ext cx="8229600" cy="1569660"/>
          </a:xfrm>
          <a:prstGeom prst="rect">
            <a:avLst/>
          </a:prstGeom>
        </p:spPr>
        <p:txBody>
          <a:bodyPr vert="horz" lIns="91440" tIns="45720" rIns="91440" bIns="45720" rtlCol="0">
            <a:normAutofit/>
          </a:bodyPr>
          <a:lstStyle>
            <a:lvl1pPr marL="342900" indent="-342900">
              <a:spcBef>
                <a:spcPct val="20000"/>
              </a:spcBef>
              <a:buFont typeface="Arial" panose="020B0604020202020204" pitchFamily="34" charset="0"/>
              <a:buChar char="•"/>
              <a:defRPr sz="32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sz="2800" dirty="0"/>
              <a:t>Aim 2: Adapt the pipeline to multiple human tissue types and preservation methods (e.g. FFPE).</a:t>
            </a:r>
          </a:p>
        </p:txBody>
      </p:sp>
      <p:sp>
        <p:nvSpPr>
          <p:cNvPr id="7" name="TextBox 6">
            <a:extLst>
              <a:ext uri="{FF2B5EF4-FFF2-40B4-BE49-F238E27FC236}">
                <a16:creationId xmlns:a16="http://schemas.microsoft.com/office/drawing/2014/main" id="{42D6F701-B6C5-A006-7D5E-347B376B2336}"/>
              </a:ext>
            </a:extLst>
          </p:cNvPr>
          <p:cNvSpPr txBox="1"/>
          <p:nvPr/>
        </p:nvSpPr>
        <p:spPr>
          <a:xfrm>
            <a:off x="533400" y="3562350"/>
            <a:ext cx="8077200" cy="954107"/>
          </a:xfrm>
          <a:prstGeom prst="rect">
            <a:avLst/>
          </a:prstGeom>
          <a:noFill/>
        </p:spPr>
        <p:txBody>
          <a:bodyPr wrap="square" rtlCol="0">
            <a:spAutoFit/>
          </a:bodyPr>
          <a:lstStyle/>
          <a:p>
            <a:r>
              <a:rPr lang="en-US" sz="2800" dirty="0">
                <a:solidFill>
                  <a:srgbClr val="C00000"/>
                </a:solidFill>
              </a:rPr>
              <a:t>Enable unbiased, genome-wide mapping of the human 3D genome in diverse biomedical contexts.</a:t>
            </a:r>
          </a:p>
        </p:txBody>
      </p:sp>
    </p:spTree>
    <p:extLst>
      <p:ext uri="{BB962C8B-B14F-4D97-AF65-F5344CB8AC3E}">
        <p14:creationId xmlns:p14="http://schemas.microsoft.com/office/powerpoint/2010/main" val="23627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1" descr="Background pattern&#10;&#10;Description automatically generated"/>
          <p:cNvPicPr preferRelativeResize="0">
            <a:picLocks noGrp="1"/>
          </p:cNvPicPr>
          <p:nvPr>
            <p:ph type="pic" idx="2"/>
          </p:nvPr>
        </p:nvPicPr>
        <p:blipFill rotWithShape="1">
          <a:blip r:embed="rId3">
            <a:alphaModFix/>
          </a:blip>
          <a:srcRect l="-11250" t="7804" r="11248" b="7805"/>
          <a:stretch/>
        </p:blipFill>
        <p:spPr>
          <a:xfrm>
            <a:off x="0" y="0"/>
            <a:ext cx="9144000" cy="5143500"/>
          </a:xfrm>
          <a:prstGeom prst="rect">
            <a:avLst/>
          </a:prstGeom>
          <a:noFill/>
          <a:ln>
            <a:noFill/>
          </a:ln>
        </p:spPr>
      </p:pic>
      <p:pic>
        <p:nvPicPr>
          <p:cNvPr id="33" name="Google Shape;33;p1" descr="Background pattern&#10;&#10;Description automatically generated"/>
          <p:cNvPicPr preferRelativeResize="0"/>
          <p:nvPr/>
        </p:nvPicPr>
        <p:blipFill rotWithShape="1">
          <a:blip r:embed="rId3">
            <a:alphaModFix/>
          </a:blip>
          <a:srcRect l="712" t="7805" r="84288" b="7807"/>
          <a:stretch/>
        </p:blipFill>
        <p:spPr>
          <a:xfrm>
            <a:off x="0" y="0"/>
            <a:ext cx="2465408" cy="5143500"/>
          </a:xfrm>
          <a:prstGeom prst="rect">
            <a:avLst/>
          </a:prstGeom>
          <a:noFill/>
          <a:ln>
            <a:noFill/>
          </a:ln>
        </p:spPr>
      </p:pic>
      <p:grpSp>
        <p:nvGrpSpPr>
          <p:cNvPr id="34" name="Google Shape;34;p1"/>
          <p:cNvGrpSpPr/>
          <p:nvPr/>
        </p:nvGrpSpPr>
        <p:grpSpPr>
          <a:xfrm>
            <a:off x="506875" y="1501140"/>
            <a:ext cx="5589125" cy="1880726"/>
            <a:chOff x="462474" y="2001520"/>
            <a:chExt cx="6397241" cy="2507633"/>
          </a:xfrm>
        </p:grpSpPr>
        <p:pic>
          <p:nvPicPr>
            <p:cNvPr id="35" name="Google Shape;35;p1" descr="Graphical user interface, application&#10;&#10;Description automatically generated"/>
            <p:cNvPicPr preferRelativeResize="0"/>
            <p:nvPr/>
          </p:nvPicPr>
          <p:blipFill rotWithShape="1">
            <a:blip r:embed="rId4">
              <a:alphaModFix/>
            </a:blip>
            <a:srcRect l="40823" t="40337" r="23861" b="42785"/>
            <a:stretch/>
          </p:blipFill>
          <p:spPr>
            <a:xfrm>
              <a:off x="462474" y="2001520"/>
              <a:ext cx="3713992" cy="998384"/>
            </a:xfrm>
            <a:prstGeom prst="rect">
              <a:avLst/>
            </a:prstGeom>
            <a:noFill/>
            <a:ln>
              <a:noFill/>
            </a:ln>
          </p:spPr>
        </p:pic>
        <p:sp>
          <p:nvSpPr>
            <p:cNvPr id="36" name="Google Shape;36;p1"/>
            <p:cNvSpPr txBox="1"/>
            <p:nvPr/>
          </p:nvSpPr>
          <p:spPr>
            <a:xfrm>
              <a:off x="462474" y="3124199"/>
              <a:ext cx="6397241" cy="1384954"/>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en-US" sz="1500" b="1" dirty="0">
                  <a:solidFill>
                    <a:schemeClr val="lt1"/>
                  </a:solidFill>
                  <a:latin typeface="Century Gothic"/>
                  <a:ea typeface="Century Gothic"/>
                  <a:cs typeface="Century Gothic"/>
                  <a:sym typeface="Century Gothic"/>
                </a:rPr>
                <a:t>Mapping the New “Dark Matter” of Genomes</a:t>
              </a:r>
            </a:p>
            <a:p>
              <a:pPr>
                <a:buClr>
                  <a:srgbClr val="000000"/>
                </a:buClr>
                <a:buSzPts val="2000"/>
              </a:pPr>
              <a:endParaRPr lang="en-US" sz="1200" b="1" dirty="0">
                <a:solidFill>
                  <a:schemeClr val="lt1"/>
                </a:solidFill>
                <a:latin typeface="Century Gothic"/>
                <a:ea typeface="Arial"/>
                <a:cs typeface="Arial"/>
                <a:sym typeface="Century Gothic"/>
              </a:endParaRPr>
            </a:p>
            <a:p>
              <a:pPr>
                <a:buClr>
                  <a:srgbClr val="000000"/>
                </a:buClr>
                <a:buSzPts val="2000"/>
              </a:pPr>
              <a:r>
                <a:rPr lang="en-US" sz="1200" dirty="0" err="1">
                  <a:solidFill>
                    <a:schemeClr val="lt1"/>
                  </a:solidFill>
                  <a:latin typeface="Century Gothic"/>
                  <a:ea typeface="Arial"/>
                  <a:cs typeface="Arial"/>
                  <a:sym typeface="Century Gothic"/>
                </a:rPr>
                <a:t>Siyuan</a:t>
              </a:r>
              <a:r>
                <a:rPr lang="en-US" sz="1200" dirty="0">
                  <a:solidFill>
                    <a:schemeClr val="lt1"/>
                  </a:solidFill>
                  <a:latin typeface="Century Gothic"/>
                  <a:ea typeface="Arial"/>
                  <a:cs typeface="Arial"/>
                  <a:sym typeface="Century Gothic"/>
                </a:rPr>
                <a:t> (Steven) Wang, PhD</a:t>
              </a:r>
            </a:p>
            <a:p>
              <a:pPr>
                <a:buClr>
                  <a:srgbClr val="000000"/>
                </a:buClr>
                <a:buSzPts val="2000"/>
              </a:pPr>
              <a:r>
                <a:rPr lang="en-US" sz="1200" dirty="0">
                  <a:solidFill>
                    <a:schemeClr val="lt1"/>
                  </a:solidFill>
                  <a:latin typeface="Century Gothic"/>
                  <a:ea typeface="Arial"/>
                  <a:cs typeface="Arial"/>
                  <a:sym typeface="Century Gothic"/>
                </a:rPr>
                <a:t>Assistant Professor of Genetics and Cell Biology</a:t>
              </a:r>
            </a:p>
            <a:p>
              <a:pPr>
                <a:buClr>
                  <a:srgbClr val="000000"/>
                </a:buClr>
                <a:buSzPts val="2000"/>
              </a:pPr>
              <a:r>
                <a:rPr lang="en-US" sz="1200" dirty="0">
                  <a:solidFill>
                    <a:schemeClr val="lt1"/>
                  </a:solidFill>
                  <a:latin typeface="Century Gothic"/>
                  <a:ea typeface="Arial"/>
                  <a:cs typeface="Arial"/>
                  <a:sym typeface="Century Gothic"/>
                </a:rPr>
                <a:t>Yale School of Medicine</a:t>
              </a:r>
              <a:endParaRPr sz="90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805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5250"/>
            <a:ext cx="9525000" cy="857250"/>
          </a:xfrm>
        </p:spPr>
        <p:txBody>
          <a:bodyPr>
            <a:noAutofit/>
          </a:bodyPr>
          <a:lstStyle/>
          <a:p>
            <a:pPr algn="l"/>
            <a:r>
              <a:rPr lang="en-US" sz="2600" dirty="0"/>
              <a:t>3D genome is the new “dark matter” in genomics</a:t>
            </a:r>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3776" y="1209342"/>
            <a:ext cx="8814041" cy="25785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34951" y="821888"/>
            <a:ext cx="609462" cy="369332"/>
          </a:xfrm>
          <a:prstGeom prst="rect">
            <a:avLst/>
          </a:prstGeom>
          <a:noFill/>
        </p:spPr>
        <p:txBody>
          <a:bodyPr wrap="none" rtlCol="0">
            <a:spAutoFit/>
          </a:bodyPr>
          <a:lstStyle/>
          <a:p>
            <a:r>
              <a:rPr lang="en-US" altLang="zh-CN" dirty="0"/>
              <a:t>DNA</a:t>
            </a:r>
            <a:endParaRPr lang="en-US" dirty="0"/>
          </a:p>
        </p:txBody>
      </p:sp>
      <p:sp>
        <p:nvSpPr>
          <p:cNvPr id="28" name="TextBox 27"/>
          <p:cNvSpPr txBox="1"/>
          <p:nvPr/>
        </p:nvSpPr>
        <p:spPr>
          <a:xfrm>
            <a:off x="1073013" y="822256"/>
            <a:ext cx="1444626" cy="369332"/>
          </a:xfrm>
          <a:prstGeom prst="rect">
            <a:avLst/>
          </a:prstGeom>
          <a:noFill/>
        </p:spPr>
        <p:txBody>
          <a:bodyPr wrap="none" rtlCol="0">
            <a:spAutoFit/>
          </a:bodyPr>
          <a:lstStyle/>
          <a:p>
            <a:r>
              <a:rPr lang="en-US" dirty="0"/>
              <a:t>Nucleosomes</a:t>
            </a:r>
          </a:p>
        </p:txBody>
      </p:sp>
      <p:sp>
        <p:nvSpPr>
          <p:cNvPr id="29" name="TextBox 28"/>
          <p:cNvSpPr txBox="1"/>
          <p:nvPr/>
        </p:nvSpPr>
        <p:spPr>
          <a:xfrm>
            <a:off x="2611163" y="810220"/>
            <a:ext cx="1662250" cy="923330"/>
          </a:xfrm>
          <a:prstGeom prst="rect">
            <a:avLst/>
          </a:prstGeom>
          <a:noFill/>
        </p:spPr>
        <p:txBody>
          <a:bodyPr wrap="none" rtlCol="0">
            <a:spAutoFit/>
          </a:bodyPr>
          <a:lstStyle/>
          <a:p>
            <a:r>
              <a:rPr lang="en-US" dirty="0"/>
              <a:t>Topologically</a:t>
            </a:r>
          </a:p>
          <a:p>
            <a:r>
              <a:rPr lang="en-US" dirty="0"/>
              <a:t>Associating </a:t>
            </a:r>
          </a:p>
          <a:p>
            <a:r>
              <a:rPr lang="en-US" dirty="0"/>
              <a:t>Domains (TADs)</a:t>
            </a:r>
          </a:p>
        </p:txBody>
      </p:sp>
      <p:sp>
        <p:nvSpPr>
          <p:cNvPr id="30" name="TextBox 29"/>
          <p:cNvSpPr txBox="1"/>
          <p:nvPr/>
        </p:nvSpPr>
        <p:spPr>
          <a:xfrm>
            <a:off x="4349613" y="810220"/>
            <a:ext cx="1943930" cy="369332"/>
          </a:xfrm>
          <a:prstGeom prst="rect">
            <a:avLst/>
          </a:prstGeom>
          <a:noFill/>
        </p:spPr>
        <p:txBody>
          <a:bodyPr wrap="none" rtlCol="0">
            <a:spAutoFit/>
          </a:bodyPr>
          <a:lstStyle/>
          <a:p>
            <a:r>
              <a:rPr lang="en-US" dirty="0"/>
              <a:t>A-B compartments</a:t>
            </a:r>
          </a:p>
        </p:txBody>
      </p:sp>
      <p:sp>
        <p:nvSpPr>
          <p:cNvPr id="31" name="TextBox 30"/>
          <p:cNvSpPr txBox="1"/>
          <p:nvPr/>
        </p:nvSpPr>
        <p:spPr>
          <a:xfrm>
            <a:off x="6536587" y="822256"/>
            <a:ext cx="2484526" cy="369332"/>
          </a:xfrm>
          <a:prstGeom prst="rect">
            <a:avLst/>
          </a:prstGeom>
          <a:noFill/>
        </p:spPr>
        <p:txBody>
          <a:bodyPr wrap="none" rtlCol="0">
            <a:spAutoFit/>
          </a:bodyPr>
          <a:lstStyle/>
          <a:p>
            <a:r>
              <a:rPr lang="en-US" altLang="zh-CN" dirty="0"/>
              <a:t>Chromosomal territories</a:t>
            </a:r>
            <a:endParaRPr lang="en-US" dirty="0"/>
          </a:p>
        </p:txBody>
      </p:sp>
      <p:sp>
        <p:nvSpPr>
          <p:cNvPr id="32" name="TextBox 31"/>
          <p:cNvSpPr txBox="1"/>
          <p:nvPr/>
        </p:nvSpPr>
        <p:spPr>
          <a:xfrm>
            <a:off x="4876801" y="4240711"/>
            <a:ext cx="4337187" cy="769441"/>
          </a:xfrm>
          <a:prstGeom prst="rect">
            <a:avLst/>
          </a:prstGeom>
          <a:noFill/>
        </p:spPr>
        <p:txBody>
          <a:bodyPr wrap="square" rtlCol="0">
            <a:spAutoFit/>
          </a:bodyPr>
          <a:lstStyle/>
          <a:p>
            <a:r>
              <a:rPr lang="en-US" sz="1100" dirty="0"/>
              <a:t>Cremer and Cremer, 2010; </a:t>
            </a:r>
            <a:r>
              <a:rPr lang="en-US" sz="1100" dirty="0" err="1"/>
              <a:t>Misteli</a:t>
            </a:r>
            <a:r>
              <a:rPr lang="en-US" sz="1100" dirty="0"/>
              <a:t>, 2013; </a:t>
            </a:r>
            <a:r>
              <a:rPr lang="en-US" sz="1100" dirty="0" err="1"/>
              <a:t>Bickmore</a:t>
            </a:r>
            <a:r>
              <a:rPr lang="en-US" sz="1100" dirty="0"/>
              <a:t> and van </a:t>
            </a:r>
            <a:r>
              <a:rPr lang="en-US" sz="1100" dirty="0" err="1"/>
              <a:t>Steensel</a:t>
            </a:r>
            <a:r>
              <a:rPr lang="en-US" sz="1100" dirty="0"/>
              <a:t>, 2013; </a:t>
            </a:r>
            <a:r>
              <a:rPr lang="en-US" sz="1100" dirty="0" err="1"/>
              <a:t>Bonora</a:t>
            </a:r>
            <a:r>
              <a:rPr lang="en-US" sz="1100" dirty="0"/>
              <a:t>, Plath and </a:t>
            </a:r>
            <a:r>
              <a:rPr lang="en-US" sz="1100" dirty="0" err="1"/>
              <a:t>Denholtz</a:t>
            </a:r>
            <a:r>
              <a:rPr lang="en-US" sz="1100" dirty="0"/>
              <a:t>, 2014; </a:t>
            </a:r>
            <a:r>
              <a:rPr lang="en-US" sz="1100" dirty="0" err="1"/>
              <a:t>Gorkin</a:t>
            </a:r>
            <a:r>
              <a:rPr lang="en-US" sz="1100" dirty="0"/>
              <a:t>, Leung and Ren, 2014; Levine, </a:t>
            </a:r>
            <a:r>
              <a:rPr lang="en-US" sz="1100" dirty="0" err="1"/>
              <a:t>Cattoglio</a:t>
            </a:r>
            <a:r>
              <a:rPr lang="en-US" sz="1100" dirty="0"/>
              <a:t> and </a:t>
            </a:r>
            <a:r>
              <a:rPr lang="en-US" sz="1100" dirty="0" err="1"/>
              <a:t>Tjian</a:t>
            </a:r>
            <a:r>
              <a:rPr lang="en-US" sz="1100" dirty="0"/>
              <a:t>, 2014; Dekker and </a:t>
            </a:r>
            <a:r>
              <a:rPr lang="en-US" sz="1100" dirty="0" err="1"/>
              <a:t>Mirny</a:t>
            </a:r>
            <a:r>
              <a:rPr lang="en-US" sz="1100" dirty="0"/>
              <a:t>, 2016; Yu and Ren, 2017; </a:t>
            </a:r>
            <a:r>
              <a:rPr lang="en-US" sz="1100" dirty="0" err="1"/>
              <a:t>Lakadamyali</a:t>
            </a:r>
            <a:r>
              <a:rPr lang="en-US" sz="1100" dirty="0"/>
              <a:t> and </a:t>
            </a:r>
            <a:r>
              <a:rPr lang="en-US" sz="1100" dirty="0" err="1"/>
              <a:t>Cosma</a:t>
            </a:r>
            <a:r>
              <a:rPr lang="en-US" sz="1100" dirty="0"/>
              <a:t>, 2020.  </a:t>
            </a:r>
          </a:p>
        </p:txBody>
      </p:sp>
      <p:cxnSp>
        <p:nvCxnSpPr>
          <p:cNvPr id="33" name="Straight Connector 32"/>
          <p:cNvCxnSpPr/>
          <p:nvPr/>
        </p:nvCxnSpPr>
        <p:spPr>
          <a:xfrm>
            <a:off x="692013" y="1209342"/>
            <a:ext cx="838200" cy="304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92013" y="1428749"/>
            <a:ext cx="838200" cy="85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987413" y="1471316"/>
            <a:ext cx="530226" cy="17100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063613" y="3181349"/>
            <a:ext cx="454026"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442292" y="2114549"/>
            <a:ext cx="1288325" cy="266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587613" y="2647949"/>
            <a:ext cx="11430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492618" y="1962149"/>
            <a:ext cx="13715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254613" y="2381249"/>
            <a:ext cx="914400" cy="647700"/>
          </a:xfrm>
          <a:prstGeom prst="line">
            <a:avLst/>
          </a:prstGeom>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7359518" y="2190749"/>
            <a:ext cx="800099" cy="76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4" name="TextBox 43"/>
          <p:cNvSpPr txBox="1"/>
          <p:nvPr/>
        </p:nvSpPr>
        <p:spPr>
          <a:xfrm>
            <a:off x="7359518" y="2266951"/>
            <a:ext cx="800099" cy="646331"/>
          </a:xfrm>
          <a:prstGeom prst="rect">
            <a:avLst/>
          </a:prstGeom>
          <a:noFill/>
        </p:spPr>
        <p:txBody>
          <a:bodyPr wrap="square" rtlCol="0">
            <a:spAutoFit/>
          </a:bodyPr>
          <a:lstStyle/>
          <a:p>
            <a:pPr algn="ctr"/>
            <a:r>
              <a:rPr lang="en-US" dirty="0" err="1"/>
              <a:t>Nucle-olus</a:t>
            </a:r>
            <a:endParaRPr lang="en-US" dirty="0"/>
          </a:p>
        </p:txBody>
      </p:sp>
      <p:sp>
        <p:nvSpPr>
          <p:cNvPr id="45" name="Oval 44"/>
          <p:cNvSpPr/>
          <p:nvPr/>
        </p:nvSpPr>
        <p:spPr>
          <a:xfrm>
            <a:off x="6711813" y="1361612"/>
            <a:ext cx="2286000" cy="220073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445113" y="3269218"/>
            <a:ext cx="952500" cy="369332"/>
          </a:xfrm>
          <a:prstGeom prst="rect">
            <a:avLst/>
          </a:prstGeom>
          <a:noFill/>
        </p:spPr>
        <p:txBody>
          <a:bodyPr wrap="square" rtlCol="0">
            <a:spAutoFit/>
          </a:bodyPr>
          <a:lstStyle/>
          <a:p>
            <a:pPr algn="ctr"/>
            <a:r>
              <a:rPr lang="en-US" dirty="0"/>
              <a:t>Lamina</a:t>
            </a:r>
          </a:p>
        </p:txBody>
      </p:sp>
      <p:sp>
        <p:nvSpPr>
          <p:cNvPr id="47" name="TextBox 46"/>
          <p:cNvSpPr txBox="1"/>
          <p:nvPr/>
        </p:nvSpPr>
        <p:spPr>
          <a:xfrm>
            <a:off x="5435745" y="3562352"/>
            <a:ext cx="3708259" cy="646331"/>
          </a:xfrm>
          <a:prstGeom prst="rect">
            <a:avLst/>
          </a:prstGeom>
          <a:noFill/>
        </p:spPr>
        <p:txBody>
          <a:bodyPr wrap="none" rtlCol="0">
            <a:spAutoFit/>
          </a:bodyPr>
          <a:lstStyle/>
          <a:p>
            <a:r>
              <a:rPr lang="en-US" dirty="0"/>
              <a:t>Lamina associated domains (LADs)</a:t>
            </a:r>
          </a:p>
          <a:p>
            <a:r>
              <a:rPr lang="en-US" dirty="0"/>
              <a:t>Nucleolus associated domains (NADs)</a:t>
            </a:r>
          </a:p>
        </p:txBody>
      </p:sp>
      <p:sp>
        <p:nvSpPr>
          <p:cNvPr id="48" name="TextBox 47">
            <a:extLst>
              <a:ext uri="{FF2B5EF4-FFF2-40B4-BE49-F238E27FC236}">
                <a16:creationId xmlns:a16="http://schemas.microsoft.com/office/drawing/2014/main" id="{33AC6D61-1D0C-4B01-82E8-DC0F26F356B7}"/>
              </a:ext>
            </a:extLst>
          </p:cNvPr>
          <p:cNvSpPr txBox="1"/>
          <p:nvPr/>
        </p:nvSpPr>
        <p:spPr>
          <a:xfrm>
            <a:off x="152404" y="4363821"/>
            <a:ext cx="4806813" cy="646331"/>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a:solidFill>
                  <a:srgbClr val="FF0000"/>
                </a:solidFill>
              </a:defRPr>
            </a:lvl1pPr>
          </a:lstStyle>
          <a:p>
            <a:r>
              <a:rPr lang="en-US" sz="1800" dirty="0">
                <a:solidFill>
                  <a:srgbClr val="C00000"/>
                </a:solidFill>
              </a:rPr>
              <a:t>Intriguing dynamics and changes during development, aging, and many diseases</a:t>
            </a:r>
          </a:p>
        </p:txBody>
      </p:sp>
      <p:sp>
        <p:nvSpPr>
          <p:cNvPr id="49" name="TextBox 48">
            <a:extLst>
              <a:ext uri="{FF2B5EF4-FFF2-40B4-BE49-F238E27FC236}">
                <a16:creationId xmlns:a16="http://schemas.microsoft.com/office/drawing/2014/main" id="{33AC6D61-1D0C-4B01-82E8-DC0F26F356B7}"/>
              </a:ext>
            </a:extLst>
          </p:cNvPr>
          <p:cNvSpPr txBox="1"/>
          <p:nvPr/>
        </p:nvSpPr>
        <p:spPr>
          <a:xfrm>
            <a:off x="152404" y="4031218"/>
            <a:ext cx="4806813" cy="369332"/>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a:solidFill>
                  <a:srgbClr val="FF0000"/>
                </a:solidFill>
              </a:defRPr>
            </a:lvl1pPr>
          </a:lstStyle>
          <a:p>
            <a:r>
              <a:rPr lang="en-US" sz="1800" dirty="0">
                <a:solidFill>
                  <a:srgbClr val="C00000"/>
                </a:solidFill>
              </a:rPr>
              <a:t>Control many essential genome functions</a:t>
            </a:r>
          </a:p>
        </p:txBody>
      </p:sp>
      <p:cxnSp>
        <p:nvCxnSpPr>
          <p:cNvPr id="50" name="Straight Connector 49"/>
          <p:cNvCxnSpPr/>
          <p:nvPr/>
        </p:nvCxnSpPr>
        <p:spPr>
          <a:xfrm>
            <a:off x="172774" y="666750"/>
            <a:ext cx="882504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2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33350"/>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C00000"/>
                </a:solidFill>
              </a:rPr>
              <a:t>Key limitations</a:t>
            </a:r>
          </a:p>
        </p:txBody>
      </p:sp>
      <p:sp>
        <p:nvSpPr>
          <p:cNvPr id="6" name="Content Placeholder 2"/>
          <p:cNvSpPr txBox="1">
            <a:spLocks/>
          </p:cNvSpPr>
          <p:nvPr/>
        </p:nvSpPr>
        <p:spPr>
          <a:xfrm>
            <a:off x="457200" y="1257300"/>
            <a:ext cx="8610600" cy="8572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C00000"/>
                </a:solidFill>
              </a:rPr>
              <a:t>What is the 3D folding path of DNA at length scales above the nucleosomes?</a:t>
            </a:r>
          </a:p>
          <a:p>
            <a:endParaRPr lang="en-US" sz="2800" dirty="0">
              <a:solidFill>
                <a:srgbClr val="C00000"/>
              </a:solidFill>
            </a:endParaRPr>
          </a:p>
          <a:p>
            <a:endParaRPr lang="en-US" sz="2800" dirty="0">
              <a:solidFill>
                <a:srgbClr val="C00000"/>
              </a:solidFill>
            </a:endParaRPr>
          </a:p>
        </p:txBody>
      </p:sp>
      <p:cxnSp>
        <p:nvCxnSpPr>
          <p:cNvPr id="12" name="Straight Connector 11">
            <a:extLst>
              <a:ext uri="{FF2B5EF4-FFF2-40B4-BE49-F238E27FC236}">
                <a16:creationId xmlns:a16="http://schemas.microsoft.com/office/drawing/2014/main" id="{62805F05-D03A-9566-301A-9B09C27A3943}"/>
              </a:ext>
            </a:extLst>
          </p:cNvPr>
          <p:cNvCxnSpPr>
            <a:cxnSpLocks/>
          </p:cNvCxnSpPr>
          <p:nvPr/>
        </p:nvCxnSpPr>
        <p:spPr>
          <a:xfrm>
            <a:off x="533400" y="971550"/>
            <a:ext cx="81534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93AD304-0919-520F-C91A-BC9FDD767CF4}"/>
              </a:ext>
            </a:extLst>
          </p:cNvPr>
          <p:cNvSpPr txBox="1"/>
          <p:nvPr/>
        </p:nvSpPr>
        <p:spPr>
          <a:xfrm>
            <a:off x="533400" y="2419350"/>
            <a:ext cx="8039317" cy="1815882"/>
          </a:xfrm>
          <a:prstGeom prst="rect">
            <a:avLst/>
          </a:prstGeom>
          <a:noFill/>
        </p:spPr>
        <p:txBody>
          <a:bodyPr wrap="none" rtlCol="0">
            <a:spAutoFit/>
          </a:bodyPr>
          <a:lstStyle/>
          <a:p>
            <a:r>
              <a:rPr lang="en-US" sz="2800" dirty="0"/>
              <a:t>Previous techniques:</a:t>
            </a:r>
          </a:p>
          <a:p>
            <a:pPr marL="457200" indent="-457200">
              <a:buFont typeface="Arial" panose="020B0604020202020204" pitchFamily="34" charset="0"/>
              <a:buChar char="•"/>
            </a:pPr>
            <a:r>
              <a:rPr lang="en-US" sz="2800" dirty="0"/>
              <a:t>Yield DNA “blobs” rather than DNA folding traces </a:t>
            </a:r>
          </a:p>
          <a:p>
            <a:pPr marL="457200" indent="-457200">
              <a:buFont typeface="Arial" panose="020B0604020202020204" pitchFamily="34" charset="0"/>
              <a:buChar char="•"/>
            </a:pPr>
            <a:r>
              <a:rPr lang="en-US" sz="2800" dirty="0"/>
              <a:t>Not directly 3D</a:t>
            </a:r>
          </a:p>
          <a:p>
            <a:pPr marL="457200" indent="-457200">
              <a:buFont typeface="Arial" panose="020B0604020202020204" pitchFamily="34" charset="0"/>
              <a:buChar char="•"/>
            </a:pPr>
            <a:r>
              <a:rPr lang="en-US" sz="2800" dirty="0"/>
              <a:t>Population-averaging, not good for complex tissue </a:t>
            </a:r>
          </a:p>
        </p:txBody>
      </p:sp>
    </p:spTree>
    <p:extLst>
      <p:ext uri="{BB962C8B-B14F-4D97-AF65-F5344CB8AC3E}">
        <p14:creationId xmlns:p14="http://schemas.microsoft.com/office/powerpoint/2010/main" val="225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teven\Desktop\PPT for Xiaowei's APS talk\Tracing Chr21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900" y="933451"/>
            <a:ext cx="1739900" cy="17399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28600" y="18478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600" y="160020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43000" y="1381125"/>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14400" y="18478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33475" y="21145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648765" y="17716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20165" y="22288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28700" y="26733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600" y="3181748"/>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33475" y="3083266"/>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629715" y="2845141"/>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33600" y="25590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22288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809875" y="1685925"/>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33625" y="1457325"/>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58315" y="1266825"/>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371600" y="1038225"/>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905000" y="8953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438400" y="9334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38475" y="10477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819400" y="1457325"/>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85800" y="2305050"/>
            <a:ext cx="228600" cy="228600"/>
          </a:xfrm>
          <a:prstGeom prst="ellipse">
            <a:avLst/>
          </a:prstGeom>
          <a:solidFill>
            <a:srgbClr val="EB21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362200" y="182880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086915" y="20764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762125" y="2266950"/>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858315" y="2508919"/>
            <a:ext cx="228600" cy="22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p:cNvSpPr txBox="1">
            <a:spLocks/>
          </p:cNvSpPr>
          <p:nvPr/>
        </p:nvSpPr>
        <p:spPr>
          <a:xfrm>
            <a:off x="76200" y="-32385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t>Chromatin tracing maps the 3D genome</a:t>
            </a:r>
          </a:p>
        </p:txBody>
      </p:sp>
      <p:cxnSp>
        <p:nvCxnSpPr>
          <p:cNvPr id="34" name="Straight Connector 33"/>
          <p:cNvCxnSpPr/>
          <p:nvPr/>
        </p:nvCxnSpPr>
        <p:spPr>
          <a:xfrm flipV="1">
            <a:off x="342900" y="1676400"/>
            <a:ext cx="381000" cy="24765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V="1">
            <a:off x="723900" y="1457327"/>
            <a:ext cx="533400" cy="219075"/>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p:cNvCxnSpPr/>
          <p:nvPr/>
        </p:nvCxnSpPr>
        <p:spPr>
          <a:xfrm flipH="1">
            <a:off x="1028700" y="1457327"/>
            <a:ext cx="228600" cy="466725"/>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a:off x="800100" y="1924050"/>
            <a:ext cx="228600" cy="45720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flipV="1">
            <a:off x="800104" y="2190750"/>
            <a:ext cx="447675" cy="19050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flipV="1">
            <a:off x="1247775" y="1847850"/>
            <a:ext cx="515290" cy="342900"/>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a:off x="1534465" y="1847850"/>
            <a:ext cx="228600" cy="457200"/>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flipH="1">
            <a:off x="1143001" y="2305051"/>
            <a:ext cx="391465" cy="44450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flipH="1">
            <a:off x="723900" y="2749550"/>
            <a:ext cx="419100" cy="508398"/>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flipV="1">
            <a:off x="723904" y="3159468"/>
            <a:ext cx="523875" cy="98482"/>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flipV="1">
            <a:off x="1247775" y="2921342"/>
            <a:ext cx="496240" cy="23812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flipV="1">
            <a:off x="1744019" y="2635252"/>
            <a:ext cx="503885" cy="286091"/>
          </a:xfrm>
          <a:prstGeom prst="line">
            <a:avLst/>
          </a:prstGeom>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flipV="1">
            <a:off x="2247900" y="2305051"/>
            <a:ext cx="457200" cy="330200"/>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flipV="1">
            <a:off x="2705104" y="1762127"/>
            <a:ext cx="219075" cy="542925"/>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flipV="1">
            <a:off x="2447925" y="1533525"/>
            <a:ext cx="476250" cy="22860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flipV="1">
            <a:off x="1972615" y="1343025"/>
            <a:ext cx="475310" cy="19050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H="1" flipV="1">
            <a:off x="1485904" y="1114425"/>
            <a:ext cx="486715" cy="22860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flipV="1">
            <a:off x="1485900" y="971552"/>
            <a:ext cx="533400" cy="142875"/>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a:off x="2019300" y="971550"/>
            <a:ext cx="533400" cy="3810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a:off x="2552704" y="1009650"/>
            <a:ext cx="600075" cy="114300"/>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flipH="1">
            <a:off x="2933704" y="1123952"/>
            <a:ext cx="219075" cy="409575"/>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flipH="1">
            <a:off x="2476500" y="1533526"/>
            <a:ext cx="457200" cy="37147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flipH="1">
            <a:off x="2201219" y="1905000"/>
            <a:ext cx="275285" cy="24765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flipH="1">
            <a:off x="1876425" y="2152650"/>
            <a:ext cx="324790" cy="19050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a:off x="1876425" y="2343152"/>
            <a:ext cx="96190" cy="241969"/>
          </a:xfrm>
          <a:prstGeom prst="line">
            <a:avLst/>
          </a:prstGeom>
        </p:spPr>
        <p:style>
          <a:lnRef idx="2">
            <a:schemeClr val="dk1"/>
          </a:lnRef>
          <a:fillRef idx="0">
            <a:schemeClr val="dk1"/>
          </a:fillRef>
          <a:effectRef idx="1">
            <a:schemeClr val="dk1"/>
          </a:effectRef>
          <a:fontRef idx="minor">
            <a:schemeClr val="tx1"/>
          </a:fontRef>
        </p:style>
      </p:cxnSp>
      <p:grpSp>
        <p:nvGrpSpPr>
          <p:cNvPr id="73" name="Group 72"/>
          <p:cNvGrpSpPr/>
          <p:nvPr/>
        </p:nvGrpSpPr>
        <p:grpSpPr>
          <a:xfrm>
            <a:off x="4648200" y="933450"/>
            <a:ext cx="4319722" cy="1789278"/>
            <a:chOff x="4648200" y="933450"/>
            <a:chExt cx="4319722" cy="1789278"/>
          </a:xfrm>
        </p:grpSpPr>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933450"/>
              <a:ext cx="3481522" cy="1789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4648200" y="962026"/>
              <a:ext cx="838200" cy="466724"/>
            </a:xfrm>
            <a:prstGeom prst="line">
              <a:avLst/>
            </a:prstGeom>
            <a:ln w="12700">
              <a:solidFill>
                <a:srgbClr val="FFFF00"/>
              </a:solidFill>
            </a:ln>
          </p:spPr>
          <p:style>
            <a:lnRef idx="1">
              <a:schemeClr val="accent6"/>
            </a:lnRef>
            <a:fillRef idx="0">
              <a:schemeClr val="accent6"/>
            </a:fillRef>
            <a:effectRef idx="0">
              <a:schemeClr val="accent6"/>
            </a:effectRef>
            <a:fontRef idx="minor">
              <a:schemeClr val="tx1"/>
            </a:fontRef>
          </p:style>
        </p:cxnSp>
        <p:cxnSp>
          <p:nvCxnSpPr>
            <p:cNvPr id="62" name="Straight Connector 61"/>
            <p:cNvCxnSpPr/>
            <p:nvPr/>
          </p:nvCxnSpPr>
          <p:spPr>
            <a:xfrm flipV="1">
              <a:off x="4648200" y="1495428"/>
              <a:ext cx="838200" cy="22383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343400" y="1762126"/>
            <a:ext cx="4724400" cy="3095625"/>
            <a:chOff x="4343400" y="1762125"/>
            <a:chExt cx="4724400" cy="3095625"/>
          </a:xfrm>
        </p:grpSpPr>
        <p:pic>
          <p:nvPicPr>
            <p:cNvPr id="5" name="Picture 4" descr="C:\Users\Steven\Desktop\PPT for Xiaowei's APS talk\Tracing Chr21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3898" y="3032439"/>
              <a:ext cx="4263902" cy="1825311"/>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p:cNvCxnSpPr/>
            <p:nvPr/>
          </p:nvCxnSpPr>
          <p:spPr>
            <a:xfrm>
              <a:off x="4343400" y="1762125"/>
              <a:ext cx="452866" cy="139734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648200" y="1762125"/>
              <a:ext cx="1920240" cy="1321141"/>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a:off x="152400" y="590550"/>
            <a:ext cx="8763000"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2286000" y="2890012"/>
            <a:ext cx="1767361" cy="295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A3342B-DB6E-D6F9-1E60-4BFAD704E867}"/>
              </a:ext>
            </a:extLst>
          </p:cNvPr>
          <p:cNvSpPr txBox="1"/>
          <p:nvPr/>
        </p:nvSpPr>
        <p:spPr>
          <a:xfrm>
            <a:off x="152400" y="3562350"/>
            <a:ext cx="2324100" cy="738664"/>
          </a:xfrm>
          <a:prstGeom prst="rect">
            <a:avLst/>
          </a:prstGeom>
          <a:noFill/>
          <a:ln w="12700">
            <a:solidFill>
              <a:srgbClr val="C00000"/>
            </a:solidFill>
          </a:ln>
        </p:spPr>
        <p:txBody>
          <a:bodyPr wrap="square" rtlCol="0">
            <a:spAutoFit/>
          </a:bodyPr>
          <a:lstStyle/>
          <a:p>
            <a:r>
              <a:rPr lang="en-US" sz="1400" b="1" dirty="0">
                <a:solidFill>
                  <a:schemeClr val="dk1"/>
                </a:solidFill>
              </a:rPr>
              <a:t>Enabled </a:t>
            </a:r>
            <a:r>
              <a:rPr lang="en-US" sz="1400" b="1" dirty="0">
                <a:solidFill>
                  <a:srgbClr val="C00000"/>
                </a:solidFill>
              </a:rPr>
              <a:t>direct tracing</a:t>
            </a:r>
            <a:r>
              <a:rPr lang="en-US" sz="1400" b="1" dirty="0">
                <a:solidFill>
                  <a:schemeClr val="dk1"/>
                </a:solidFill>
              </a:rPr>
              <a:t> of the </a:t>
            </a:r>
            <a:r>
              <a:rPr lang="en-US" sz="1400" b="1" dirty="0">
                <a:solidFill>
                  <a:srgbClr val="C00000"/>
                </a:solidFill>
              </a:rPr>
              <a:t>3D folding organization of DNA</a:t>
            </a:r>
            <a:r>
              <a:rPr lang="en-US" sz="1400" b="1" dirty="0">
                <a:solidFill>
                  <a:schemeClr val="dk1"/>
                </a:solidFill>
              </a:rPr>
              <a:t> in </a:t>
            </a:r>
            <a:r>
              <a:rPr lang="en-US" sz="1400" b="1" dirty="0">
                <a:solidFill>
                  <a:srgbClr val="C00000"/>
                </a:solidFill>
              </a:rPr>
              <a:t>single cells in situ</a:t>
            </a:r>
            <a:r>
              <a:rPr lang="en-US" sz="1400" b="1" dirty="0">
                <a:solidFill>
                  <a:schemeClr val="dk1"/>
                </a:solidFill>
              </a:rPr>
              <a:t>.</a:t>
            </a:r>
            <a:endParaRPr lang="en-US" sz="1400" dirty="0"/>
          </a:p>
        </p:txBody>
      </p:sp>
      <p:sp>
        <p:nvSpPr>
          <p:cNvPr id="63" name="TextBox 62">
            <a:extLst>
              <a:ext uri="{FF2B5EF4-FFF2-40B4-BE49-F238E27FC236}">
                <a16:creationId xmlns:a16="http://schemas.microsoft.com/office/drawing/2014/main" id="{9B1625E7-C121-C3E6-89E0-63F6D1F07827}"/>
              </a:ext>
            </a:extLst>
          </p:cNvPr>
          <p:cNvSpPr txBox="1"/>
          <p:nvPr/>
        </p:nvSpPr>
        <p:spPr>
          <a:xfrm>
            <a:off x="2521077" y="2952750"/>
            <a:ext cx="2667000" cy="2292935"/>
          </a:xfrm>
          <a:prstGeom prst="rect">
            <a:avLst/>
          </a:prstGeom>
          <a:noFill/>
        </p:spPr>
        <p:txBody>
          <a:bodyPr wrap="square" rtlCol="0">
            <a:spAutoFit/>
          </a:bodyPr>
          <a:lstStyle/>
          <a:p>
            <a:r>
              <a:rPr lang="en-US" sz="1100" b="1" dirty="0"/>
              <a:t>Wang et al, </a:t>
            </a:r>
            <a:r>
              <a:rPr lang="en-US" sz="1100" b="1" i="1" dirty="0"/>
              <a:t>Science</a:t>
            </a:r>
            <a:r>
              <a:rPr lang="en-US" sz="1100" b="1" dirty="0"/>
              <a:t>, 2016</a:t>
            </a:r>
          </a:p>
          <a:p>
            <a:r>
              <a:rPr lang="en-US" sz="1100" b="1" dirty="0" err="1"/>
              <a:t>Sawh</a:t>
            </a:r>
            <a:r>
              <a:rPr lang="en-US" sz="1100" b="1" dirty="0"/>
              <a:t> et al, </a:t>
            </a:r>
            <a:r>
              <a:rPr lang="en-US" sz="1100" b="1" i="1" dirty="0"/>
              <a:t>Molecular Cell, </a:t>
            </a:r>
            <a:r>
              <a:rPr lang="en-US" sz="1100" b="1" dirty="0"/>
              <a:t>2020</a:t>
            </a:r>
          </a:p>
          <a:p>
            <a:r>
              <a:rPr lang="en-US" sz="1100" b="1" dirty="0"/>
              <a:t>Liu et al, </a:t>
            </a:r>
            <a:r>
              <a:rPr lang="en-US" sz="1100" b="1" i="1" dirty="0"/>
              <a:t>Nat </a:t>
            </a:r>
            <a:r>
              <a:rPr lang="en-US" sz="1100" b="1" i="1" dirty="0" err="1"/>
              <a:t>Commun</a:t>
            </a:r>
            <a:r>
              <a:rPr lang="en-US" sz="1100" b="1" dirty="0"/>
              <a:t>, 2020 </a:t>
            </a:r>
          </a:p>
          <a:p>
            <a:r>
              <a:rPr lang="en-US" sz="1100" b="1" dirty="0"/>
              <a:t>Hu et al, </a:t>
            </a:r>
            <a:r>
              <a:rPr lang="en-US" sz="1100" b="1" i="1" dirty="0"/>
              <a:t>Trends in Cell Biology, </a:t>
            </a:r>
            <a:r>
              <a:rPr lang="en-US" sz="1100" b="1" dirty="0"/>
              <a:t>2020</a:t>
            </a:r>
          </a:p>
          <a:p>
            <a:r>
              <a:rPr lang="en-US" sz="1100" b="1" dirty="0"/>
              <a:t>Hu et al, </a:t>
            </a:r>
            <a:r>
              <a:rPr lang="en-US" sz="1100" b="1" i="1" dirty="0"/>
              <a:t>Scientific Reports</a:t>
            </a:r>
            <a:r>
              <a:rPr lang="en-US" sz="1100" b="1" dirty="0"/>
              <a:t>, 2020</a:t>
            </a:r>
          </a:p>
          <a:p>
            <a:r>
              <a:rPr lang="en-US" sz="1100" b="1" dirty="0"/>
              <a:t>Liu et al, </a:t>
            </a:r>
            <a:r>
              <a:rPr lang="en-US" sz="1100" b="1" i="1" dirty="0"/>
              <a:t>Nature Protocols</a:t>
            </a:r>
            <a:r>
              <a:rPr lang="en-US" sz="1100" b="1" dirty="0"/>
              <a:t>, 2021</a:t>
            </a:r>
          </a:p>
          <a:p>
            <a:r>
              <a:rPr lang="en-US" sz="1100" b="1" dirty="0"/>
              <a:t>Lu et al, </a:t>
            </a:r>
            <a:r>
              <a:rPr lang="en-US" sz="1100" b="1" i="1" dirty="0"/>
              <a:t>Cell Discovery</a:t>
            </a:r>
            <a:r>
              <a:rPr lang="en-US" sz="1100" b="1" dirty="0"/>
              <a:t>, 2021</a:t>
            </a:r>
          </a:p>
          <a:p>
            <a:r>
              <a:rPr lang="en-US" sz="1100" b="1" dirty="0"/>
              <a:t>Cheng et al, </a:t>
            </a:r>
            <a:r>
              <a:rPr lang="en-US" sz="1100" b="1" i="1" dirty="0"/>
              <a:t>Genome Biology</a:t>
            </a:r>
            <a:r>
              <a:rPr lang="en-US" sz="1100" b="1" dirty="0"/>
              <a:t>, 2021</a:t>
            </a:r>
          </a:p>
          <a:p>
            <a:r>
              <a:rPr lang="en-US" sz="1100" b="1" dirty="0"/>
              <a:t>Patterson et al, unpublished</a:t>
            </a:r>
          </a:p>
          <a:p>
            <a:r>
              <a:rPr lang="en-US" sz="1100" b="1" dirty="0"/>
              <a:t>Liu et al, unpublished</a:t>
            </a:r>
          </a:p>
          <a:p>
            <a:r>
              <a:rPr lang="en-US" sz="1100" b="1" dirty="0"/>
              <a:t>Yang et al, unpublished</a:t>
            </a:r>
          </a:p>
          <a:p>
            <a:endParaRPr lang="en-US" sz="1100" b="1" dirty="0"/>
          </a:p>
          <a:p>
            <a:endParaRPr lang="en-US" sz="1100" b="1" dirty="0"/>
          </a:p>
        </p:txBody>
      </p:sp>
    </p:spTree>
    <p:extLst>
      <p:ext uri="{BB962C8B-B14F-4D97-AF65-F5344CB8AC3E}">
        <p14:creationId xmlns:p14="http://schemas.microsoft.com/office/powerpoint/2010/main" val="165984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0"/>
                            </p:stCondLst>
                            <p:childTnLst>
                              <p:par>
                                <p:cTn id="10" presetID="9" presetClass="emph" presetSubtype="0" grpId="1" nodeType="afterEffect">
                                  <p:stCondLst>
                                    <p:cond delay="500"/>
                                  </p:stCondLst>
                                  <p:childTnLst>
                                    <p:set>
                                      <p:cBhvr rctx="PPT">
                                        <p:cTn id="11" dur="indefinite"/>
                                        <p:tgtEl>
                                          <p:spTgt spid="7"/>
                                        </p:tgtEl>
                                        <p:attrNameLst>
                                          <p:attrName>style.opacity</p:attrName>
                                        </p:attrNameLst>
                                      </p:cBhvr>
                                      <p:to>
                                        <p:strVal val="0.5"/>
                                      </p:to>
                                    </p:set>
                                    <p:animEffect filter="image" prLst="opacity: 0.5">
                                      <p:cBhvr rctx="IE">
                                        <p:cTn id="12" dur="indefinite"/>
                                        <p:tgtEl>
                                          <p:spTgt spid="7"/>
                                        </p:tgtEl>
                                      </p:cBhvr>
                                    </p:animEffect>
                                  </p:childTnLst>
                                </p:cTn>
                              </p:par>
                            </p:childTnLst>
                          </p:cTn>
                        </p:par>
                        <p:par>
                          <p:cTn id="13" fill="hold">
                            <p:stCondLst>
                              <p:cond delay="500"/>
                            </p:stCondLst>
                            <p:childTnLst>
                              <p:par>
                                <p:cTn id="14" presetID="9" presetClass="emph" presetSubtype="0" grpId="1" nodeType="afterEffect">
                                  <p:stCondLst>
                                    <p:cond delay="0"/>
                                  </p:stCondLst>
                                  <p:childTnLst>
                                    <p:set>
                                      <p:cBhvr rctx="PPT">
                                        <p:cTn id="15" dur="indefinite"/>
                                        <p:tgtEl>
                                          <p:spTgt spid="19"/>
                                        </p:tgtEl>
                                        <p:attrNameLst>
                                          <p:attrName>style.opacity</p:attrName>
                                        </p:attrNameLst>
                                      </p:cBhvr>
                                      <p:to>
                                        <p:strVal val="0.5"/>
                                      </p:to>
                                    </p:set>
                                    <p:animEffect filter="image" prLst="opacity: 0.5">
                                      <p:cBhvr rctx="IE">
                                        <p:cTn id="16" dur="indefinite"/>
                                        <p:tgtEl>
                                          <p:spTgt spid="19"/>
                                        </p:tgtEl>
                                      </p:cBhvr>
                                    </p:animEffect>
                                  </p:childTnLst>
                                </p:cTn>
                              </p:par>
                            </p:childTnLst>
                          </p:cTn>
                        </p:par>
                        <p:par>
                          <p:cTn id="17" fill="hold">
                            <p:stCondLst>
                              <p:cond delay="500"/>
                            </p:stCondLst>
                            <p:childTnLst>
                              <p:par>
                                <p:cTn id="18" presetID="1" presetClass="entr" presetSubtype="0"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1000"/>
                            </p:stCondLst>
                            <p:childTnLst>
                              <p:par>
                                <p:cTn id="24" presetID="9" presetClass="emph" presetSubtype="0" grpId="1" nodeType="afterEffect">
                                  <p:stCondLst>
                                    <p:cond delay="500"/>
                                  </p:stCondLst>
                                  <p:childTnLst>
                                    <p:set>
                                      <p:cBhvr rctx="PPT">
                                        <p:cTn id="25" dur="indefinite"/>
                                        <p:tgtEl>
                                          <p:spTgt spid="8"/>
                                        </p:tgtEl>
                                        <p:attrNameLst>
                                          <p:attrName>style.opacity</p:attrName>
                                        </p:attrNameLst>
                                      </p:cBhvr>
                                      <p:to>
                                        <p:strVal val="0.5"/>
                                      </p:to>
                                    </p:set>
                                    <p:animEffect filter="image" prLst="opacity: 0.5">
                                      <p:cBhvr rctx="IE">
                                        <p:cTn id="26" dur="indefinite"/>
                                        <p:tgtEl>
                                          <p:spTgt spid="8"/>
                                        </p:tgtEl>
                                      </p:cBhvr>
                                    </p:animEffect>
                                  </p:childTnLst>
                                </p:cTn>
                              </p:par>
                            </p:childTnLst>
                          </p:cTn>
                        </p:par>
                        <p:par>
                          <p:cTn id="27" fill="hold">
                            <p:stCondLst>
                              <p:cond delay="1500"/>
                            </p:stCondLst>
                            <p:childTnLst>
                              <p:par>
                                <p:cTn id="28" presetID="9" presetClass="emph" presetSubtype="0" grpId="1" nodeType="afterEffect">
                                  <p:stCondLst>
                                    <p:cond delay="0"/>
                                  </p:stCondLst>
                                  <p:childTnLst>
                                    <p:set>
                                      <p:cBhvr rctx="PPT">
                                        <p:cTn id="29" dur="indefinite"/>
                                        <p:tgtEl>
                                          <p:spTgt spid="20"/>
                                        </p:tgtEl>
                                        <p:attrNameLst>
                                          <p:attrName>style.opacity</p:attrName>
                                        </p:attrNameLst>
                                      </p:cBhvr>
                                      <p:to>
                                        <p:strVal val="0.5"/>
                                      </p:to>
                                    </p:set>
                                    <p:animEffect filter="image" prLst="opacity: 0.5">
                                      <p:cBhvr rctx="IE">
                                        <p:cTn id="30" dur="indefinite"/>
                                        <p:tgtEl>
                                          <p:spTgt spid="20"/>
                                        </p:tgtEl>
                                      </p:cBhvr>
                                    </p:animEffect>
                                  </p:childTnLst>
                                </p:cTn>
                              </p:par>
                            </p:childTnLst>
                          </p:cTn>
                        </p:par>
                        <p:par>
                          <p:cTn id="31" fill="hold">
                            <p:stCondLst>
                              <p:cond delay="1500"/>
                            </p:stCondLst>
                            <p:childTnLst>
                              <p:par>
                                <p:cTn id="32" presetID="1" presetClass="entr" presetSubtype="0" fill="hold" nodeType="afterEffect">
                                  <p:stCondLst>
                                    <p:cond delay="50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3000"/>
                            </p:stCondLst>
                            <p:childTnLst>
                              <p:par>
                                <p:cTn id="44" presetID="9" presetClass="emph" presetSubtype="0" grpId="1" nodeType="afterEffect">
                                  <p:stCondLst>
                                    <p:cond delay="500"/>
                                  </p:stCondLst>
                                  <p:childTnLst>
                                    <p:set>
                                      <p:cBhvr rctx="PPT">
                                        <p:cTn id="45" dur="indefinite"/>
                                        <p:tgtEl>
                                          <p:spTgt spid="9"/>
                                        </p:tgtEl>
                                        <p:attrNameLst>
                                          <p:attrName>style.opacity</p:attrName>
                                        </p:attrNameLst>
                                      </p:cBhvr>
                                      <p:to>
                                        <p:strVal val="0.5"/>
                                      </p:to>
                                    </p:set>
                                    <p:animEffect filter="image" prLst="opacity: 0.5">
                                      <p:cBhvr rctx="IE">
                                        <p:cTn id="46" dur="indefinite"/>
                                        <p:tgtEl>
                                          <p:spTgt spid="9"/>
                                        </p:tgtEl>
                                      </p:cBhvr>
                                    </p:animEffect>
                                  </p:childTnLst>
                                </p:cTn>
                              </p:par>
                            </p:childTnLst>
                          </p:cTn>
                        </p:par>
                        <p:par>
                          <p:cTn id="47" fill="hold">
                            <p:stCondLst>
                              <p:cond delay="3500"/>
                            </p:stCondLst>
                            <p:childTnLst>
                              <p:par>
                                <p:cTn id="48" presetID="9" presetClass="emph" presetSubtype="0" grpId="1" nodeType="afterEffect">
                                  <p:stCondLst>
                                    <p:cond delay="0"/>
                                  </p:stCondLst>
                                  <p:childTnLst>
                                    <p:set>
                                      <p:cBhvr rctx="PPT">
                                        <p:cTn id="49" dur="indefinite"/>
                                        <p:tgtEl>
                                          <p:spTgt spid="21"/>
                                        </p:tgtEl>
                                        <p:attrNameLst>
                                          <p:attrName>style.opacity</p:attrName>
                                        </p:attrNameLst>
                                      </p:cBhvr>
                                      <p:to>
                                        <p:strVal val="0.5"/>
                                      </p:to>
                                    </p:set>
                                    <p:animEffect filter="image" prLst="opacity: 0.5">
                                      <p:cBhvr rctx="IE">
                                        <p:cTn id="50" dur="indefinite"/>
                                        <p:tgtEl>
                                          <p:spTgt spid="21"/>
                                        </p:tgtEl>
                                      </p:cBhvr>
                                    </p:animEffect>
                                  </p:childTnLst>
                                </p:cTn>
                              </p:par>
                            </p:childTnLst>
                          </p:cTn>
                        </p:par>
                        <p:par>
                          <p:cTn id="51" fill="hold">
                            <p:stCondLst>
                              <p:cond delay="3500"/>
                            </p:stCondLst>
                            <p:childTnLst>
                              <p:par>
                                <p:cTn id="52" presetID="1" presetClass="entr" presetSubtype="0" fill="hold" nodeType="afterEffect">
                                  <p:stCondLst>
                                    <p:cond delay="500"/>
                                  </p:stCondLst>
                                  <p:childTnLst>
                                    <p:set>
                                      <p:cBhvr>
                                        <p:cTn id="53" dur="1" fill="hold">
                                          <p:stCondLst>
                                            <p:cond delay="0"/>
                                          </p:stCondLst>
                                        </p:cTn>
                                        <p:tgtEl>
                                          <p:spTgt spid="35"/>
                                        </p:tgtEl>
                                        <p:attrNameLst>
                                          <p:attrName>style.visibility</p:attrName>
                                        </p:attrNameLst>
                                      </p:cBhvr>
                                      <p:to>
                                        <p:strVal val="visible"/>
                                      </p:to>
                                    </p:set>
                                  </p:childTnLst>
                                </p:cTn>
                              </p:par>
                            </p:childTnLst>
                          </p:cTn>
                        </p:par>
                        <p:par>
                          <p:cTn id="54" fill="hold">
                            <p:stCondLst>
                              <p:cond delay="4000"/>
                            </p:stCondLst>
                            <p:childTnLst>
                              <p:par>
                                <p:cTn id="55" presetID="1" presetClass="entr" presetSubtype="0"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0"/>
                                        </p:tgtEl>
                                        <p:attrNameLst>
                                          <p:attrName>style.visibility</p:attrName>
                                        </p:attrNameLst>
                                      </p:cBhvr>
                                      <p:to>
                                        <p:strVal val="visible"/>
                                      </p:to>
                                    </p:set>
                                  </p:childTnLst>
                                </p:cTn>
                              </p:par>
                            </p:childTnLst>
                          </p:cTn>
                        </p:par>
                        <p:par>
                          <p:cTn id="60" fill="hold">
                            <p:stCondLst>
                              <p:cond delay="5000"/>
                            </p:stCondLst>
                            <p:childTnLst>
                              <p:par>
                                <p:cTn id="61" presetID="1"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par>
                          <p:cTn id="63" fill="hold">
                            <p:stCondLst>
                              <p:cond delay="5000"/>
                            </p:stCondLst>
                            <p:childTnLst>
                              <p:par>
                                <p:cTn id="64" presetID="9" presetClass="emph" presetSubtype="0" grpId="1" nodeType="afterEffect">
                                  <p:stCondLst>
                                    <p:cond delay="500"/>
                                  </p:stCondLst>
                                  <p:childTnLst>
                                    <p:set>
                                      <p:cBhvr rctx="PPT">
                                        <p:cTn id="65" dur="indefinite"/>
                                        <p:tgtEl>
                                          <p:spTgt spid="10"/>
                                        </p:tgtEl>
                                        <p:attrNameLst>
                                          <p:attrName>style.opacity</p:attrName>
                                        </p:attrNameLst>
                                      </p:cBhvr>
                                      <p:to>
                                        <p:strVal val="0.5"/>
                                      </p:to>
                                    </p:set>
                                    <p:animEffect filter="image" prLst="opacity: 0.5">
                                      <p:cBhvr rctx="IE">
                                        <p:cTn id="66" dur="indefinite"/>
                                        <p:tgtEl>
                                          <p:spTgt spid="10"/>
                                        </p:tgtEl>
                                      </p:cBhvr>
                                    </p:animEffect>
                                  </p:childTnLst>
                                </p:cTn>
                              </p:par>
                            </p:childTnLst>
                          </p:cTn>
                        </p:par>
                        <p:par>
                          <p:cTn id="67" fill="hold">
                            <p:stCondLst>
                              <p:cond delay="5500"/>
                            </p:stCondLst>
                            <p:childTnLst>
                              <p:par>
                                <p:cTn id="68" presetID="9" presetClass="emph" presetSubtype="0" grpId="1" nodeType="afterEffect">
                                  <p:stCondLst>
                                    <p:cond delay="0"/>
                                  </p:stCondLst>
                                  <p:childTnLst>
                                    <p:set>
                                      <p:cBhvr rctx="PPT">
                                        <p:cTn id="69" dur="indefinite"/>
                                        <p:tgtEl>
                                          <p:spTgt spid="22"/>
                                        </p:tgtEl>
                                        <p:attrNameLst>
                                          <p:attrName>style.opacity</p:attrName>
                                        </p:attrNameLst>
                                      </p:cBhvr>
                                      <p:to>
                                        <p:strVal val="0.5"/>
                                      </p:to>
                                    </p:set>
                                    <p:animEffect filter="image" prLst="opacity: 0.5">
                                      <p:cBhvr rctx="IE">
                                        <p:cTn id="70" dur="indefinite"/>
                                        <p:tgtEl>
                                          <p:spTgt spid="22"/>
                                        </p:tgtEl>
                                      </p:cBhvr>
                                    </p:animEffect>
                                  </p:childTnLst>
                                </p:cTn>
                              </p:par>
                            </p:childTnLst>
                          </p:cTn>
                        </p:par>
                        <p:par>
                          <p:cTn id="71" fill="hold">
                            <p:stCondLst>
                              <p:cond delay="5500"/>
                            </p:stCondLst>
                            <p:childTnLst>
                              <p:par>
                                <p:cTn id="72" presetID="1" presetClass="entr" presetSubtype="0" fill="hold" nodeType="afterEffect">
                                  <p:stCondLst>
                                    <p:cond delay="500"/>
                                  </p:stCondLst>
                                  <p:childTnLst>
                                    <p:set>
                                      <p:cBhvr>
                                        <p:cTn id="73" dur="1" fill="hold">
                                          <p:stCondLst>
                                            <p:cond delay="0"/>
                                          </p:stCondLst>
                                        </p:cTn>
                                        <p:tgtEl>
                                          <p:spTgt spid="49"/>
                                        </p:tgtEl>
                                        <p:attrNameLst>
                                          <p:attrName>style.visibility</p:attrName>
                                        </p:attrNameLst>
                                      </p:cBhvr>
                                      <p:to>
                                        <p:strVal val="visible"/>
                                      </p:to>
                                    </p:set>
                                  </p:childTnLst>
                                </p:cTn>
                              </p:par>
                            </p:childTnLst>
                          </p:cTn>
                        </p:par>
                        <p:par>
                          <p:cTn id="74" fill="hold">
                            <p:stCondLst>
                              <p:cond delay="6000"/>
                            </p:stCondLst>
                            <p:childTnLst>
                              <p:par>
                                <p:cTn id="75" presetID="1" presetClass="entr" presetSubtype="0"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par>
                          <p:cTn id="77" fill="hold">
                            <p:stCondLst>
                              <p:cond delay="6000"/>
                            </p:stCondLst>
                            <p:childTnLst>
                              <p:par>
                                <p:cTn id="78" presetID="1" presetClass="entr" presetSubtype="0" fill="hold" grpId="0" nodeType="afterEffect">
                                  <p:stCondLst>
                                    <p:cond delay="1000"/>
                                  </p:stCondLst>
                                  <p:childTnLst>
                                    <p:set>
                                      <p:cBhvr>
                                        <p:cTn id="79" dur="1" fill="hold">
                                          <p:stCondLst>
                                            <p:cond delay="0"/>
                                          </p:stCondLst>
                                        </p:cTn>
                                        <p:tgtEl>
                                          <p:spTgt spid="28"/>
                                        </p:tgtEl>
                                        <p:attrNameLst>
                                          <p:attrName>style.visibility</p:attrName>
                                        </p:attrNameLst>
                                      </p:cBhvr>
                                      <p:to>
                                        <p:strVal val="visible"/>
                                      </p:to>
                                    </p:set>
                                  </p:childTnLst>
                                </p:cTn>
                              </p:par>
                            </p:childTnLst>
                          </p:cTn>
                        </p:par>
                        <p:par>
                          <p:cTn id="80" fill="hold">
                            <p:stCondLst>
                              <p:cond delay="7000"/>
                            </p:stCondLst>
                            <p:childTnLst>
                              <p:par>
                                <p:cTn id="81" presetID="1" presetClass="entr" presetSubtype="0"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3"/>
                                        </p:tgtEl>
                                        <p:attrNameLst>
                                          <p:attrName>style.visibility</p:attrName>
                                        </p:attrNameLst>
                                      </p:cBhvr>
                                      <p:to>
                                        <p:strVal val="visible"/>
                                      </p:to>
                                    </p:set>
                                  </p:childTnLst>
                                </p:cTn>
                              </p:par>
                            </p:childTnLst>
                          </p:cTn>
                        </p:par>
                        <p:par>
                          <p:cTn id="115" fill="hold">
                            <p:stCondLst>
                              <p:cond delay="7000"/>
                            </p:stCondLst>
                            <p:childTnLst>
                              <p:par>
                                <p:cTn id="116" presetID="9" presetClass="emph" presetSubtype="0" grpId="1" nodeType="afterEffect">
                                  <p:stCondLst>
                                    <p:cond delay="500"/>
                                  </p:stCondLst>
                                  <p:childTnLst>
                                    <p:set>
                                      <p:cBhvr rctx="PPT">
                                        <p:cTn id="117" dur="indefinite"/>
                                        <p:tgtEl>
                                          <p:spTgt spid="28"/>
                                        </p:tgtEl>
                                        <p:attrNameLst>
                                          <p:attrName>style.opacity</p:attrName>
                                        </p:attrNameLst>
                                      </p:cBhvr>
                                      <p:to>
                                        <p:strVal val="0.5"/>
                                      </p:to>
                                    </p:set>
                                    <p:animEffect filter="image" prLst="opacity: 0.5">
                                      <p:cBhvr rctx="IE">
                                        <p:cTn id="118" dur="indefinite"/>
                                        <p:tgtEl>
                                          <p:spTgt spid="28"/>
                                        </p:tgtEl>
                                      </p:cBhvr>
                                    </p:animEffect>
                                  </p:childTnLst>
                                </p:cTn>
                              </p:par>
                            </p:childTnLst>
                          </p:cTn>
                        </p:par>
                        <p:par>
                          <p:cTn id="119" fill="hold">
                            <p:stCondLst>
                              <p:cond delay="7500"/>
                            </p:stCondLst>
                            <p:childTnLst>
                              <p:par>
                                <p:cTn id="120" presetID="9" presetClass="emph" presetSubtype="0" grpId="1" nodeType="afterEffect">
                                  <p:stCondLst>
                                    <p:cond delay="0"/>
                                  </p:stCondLst>
                                  <p:childTnLst>
                                    <p:set>
                                      <p:cBhvr rctx="PPT">
                                        <p:cTn id="121" dur="indefinite"/>
                                        <p:tgtEl>
                                          <p:spTgt spid="11"/>
                                        </p:tgtEl>
                                        <p:attrNameLst>
                                          <p:attrName>style.opacity</p:attrName>
                                        </p:attrNameLst>
                                      </p:cBhvr>
                                      <p:to>
                                        <p:strVal val="0.5"/>
                                      </p:to>
                                    </p:set>
                                    <p:animEffect filter="image" prLst="opacity: 0.5">
                                      <p:cBhvr rctx="IE">
                                        <p:cTn id="122" dur="indefinite"/>
                                        <p:tgtEl>
                                          <p:spTgt spid="11"/>
                                        </p:tgtEl>
                                      </p:cBhvr>
                                    </p:animEffect>
                                  </p:childTnLst>
                                </p:cTn>
                              </p:par>
                            </p:childTnLst>
                          </p:cTn>
                        </p:par>
                        <p:par>
                          <p:cTn id="123" fill="hold">
                            <p:stCondLst>
                              <p:cond delay="7500"/>
                            </p:stCondLst>
                            <p:childTnLst>
                              <p:par>
                                <p:cTn id="124" presetID="9" presetClass="emph" presetSubtype="0" grpId="1" nodeType="afterEffect">
                                  <p:stCondLst>
                                    <p:cond delay="0"/>
                                  </p:stCondLst>
                                  <p:childTnLst>
                                    <p:set>
                                      <p:cBhvr rctx="PPT">
                                        <p:cTn id="125" dur="indefinite"/>
                                        <p:tgtEl>
                                          <p:spTgt spid="12"/>
                                        </p:tgtEl>
                                        <p:attrNameLst>
                                          <p:attrName>style.opacity</p:attrName>
                                        </p:attrNameLst>
                                      </p:cBhvr>
                                      <p:to>
                                        <p:strVal val="0.5"/>
                                      </p:to>
                                    </p:set>
                                    <p:animEffect filter="image" prLst="opacity: 0.5">
                                      <p:cBhvr rctx="IE">
                                        <p:cTn id="126" dur="indefinite"/>
                                        <p:tgtEl>
                                          <p:spTgt spid="12"/>
                                        </p:tgtEl>
                                      </p:cBhvr>
                                    </p:animEffect>
                                  </p:childTnLst>
                                </p:cTn>
                              </p:par>
                            </p:childTnLst>
                          </p:cTn>
                        </p:par>
                        <p:par>
                          <p:cTn id="127" fill="hold">
                            <p:stCondLst>
                              <p:cond delay="7500"/>
                            </p:stCondLst>
                            <p:childTnLst>
                              <p:par>
                                <p:cTn id="128" presetID="9" presetClass="emph" presetSubtype="0" grpId="1" nodeType="afterEffect">
                                  <p:stCondLst>
                                    <p:cond delay="0"/>
                                  </p:stCondLst>
                                  <p:childTnLst>
                                    <p:set>
                                      <p:cBhvr rctx="PPT">
                                        <p:cTn id="129" dur="indefinite"/>
                                        <p:tgtEl>
                                          <p:spTgt spid="13"/>
                                        </p:tgtEl>
                                        <p:attrNameLst>
                                          <p:attrName>style.opacity</p:attrName>
                                        </p:attrNameLst>
                                      </p:cBhvr>
                                      <p:to>
                                        <p:strVal val="0.5"/>
                                      </p:to>
                                    </p:set>
                                    <p:animEffect filter="image" prLst="opacity: 0.5">
                                      <p:cBhvr rctx="IE">
                                        <p:cTn id="130" dur="indefinite"/>
                                        <p:tgtEl>
                                          <p:spTgt spid="13"/>
                                        </p:tgtEl>
                                      </p:cBhvr>
                                    </p:animEffect>
                                  </p:childTnLst>
                                </p:cTn>
                              </p:par>
                            </p:childTnLst>
                          </p:cTn>
                        </p:par>
                        <p:par>
                          <p:cTn id="131" fill="hold">
                            <p:stCondLst>
                              <p:cond delay="7500"/>
                            </p:stCondLst>
                            <p:childTnLst>
                              <p:par>
                                <p:cTn id="132" presetID="9" presetClass="emph" presetSubtype="0" grpId="1" nodeType="afterEffect">
                                  <p:stCondLst>
                                    <p:cond delay="0"/>
                                  </p:stCondLst>
                                  <p:childTnLst>
                                    <p:set>
                                      <p:cBhvr rctx="PPT">
                                        <p:cTn id="133" dur="indefinite"/>
                                        <p:tgtEl>
                                          <p:spTgt spid="14"/>
                                        </p:tgtEl>
                                        <p:attrNameLst>
                                          <p:attrName>style.opacity</p:attrName>
                                        </p:attrNameLst>
                                      </p:cBhvr>
                                      <p:to>
                                        <p:strVal val="0.5"/>
                                      </p:to>
                                    </p:set>
                                    <p:animEffect filter="image" prLst="opacity: 0.5">
                                      <p:cBhvr rctx="IE">
                                        <p:cTn id="134" dur="indefinite"/>
                                        <p:tgtEl>
                                          <p:spTgt spid="14"/>
                                        </p:tgtEl>
                                      </p:cBhvr>
                                    </p:animEffect>
                                  </p:childTnLst>
                                </p:cTn>
                              </p:par>
                            </p:childTnLst>
                          </p:cTn>
                        </p:par>
                        <p:par>
                          <p:cTn id="135" fill="hold">
                            <p:stCondLst>
                              <p:cond delay="7500"/>
                            </p:stCondLst>
                            <p:childTnLst>
                              <p:par>
                                <p:cTn id="136" presetID="9" presetClass="emph" presetSubtype="0" grpId="1" nodeType="afterEffect">
                                  <p:stCondLst>
                                    <p:cond delay="0"/>
                                  </p:stCondLst>
                                  <p:childTnLst>
                                    <p:set>
                                      <p:cBhvr rctx="PPT">
                                        <p:cTn id="137" dur="indefinite"/>
                                        <p:tgtEl>
                                          <p:spTgt spid="15"/>
                                        </p:tgtEl>
                                        <p:attrNameLst>
                                          <p:attrName>style.opacity</p:attrName>
                                        </p:attrNameLst>
                                      </p:cBhvr>
                                      <p:to>
                                        <p:strVal val="0.5"/>
                                      </p:to>
                                    </p:set>
                                    <p:animEffect filter="image" prLst="opacity: 0.5">
                                      <p:cBhvr rctx="IE">
                                        <p:cTn id="138" dur="indefinite"/>
                                        <p:tgtEl>
                                          <p:spTgt spid="15"/>
                                        </p:tgtEl>
                                      </p:cBhvr>
                                    </p:animEffect>
                                  </p:childTnLst>
                                </p:cTn>
                              </p:par>
                            </p:childTnLst>
                          </p:cTn>
                        </p:par>
                        <p:par>
                          <p:cTn id="139" fill="hold">
                            <p:stCondLst>
                              <p:cond delay="7500"/>
                            </p:stCondLst>
                            <p:childTnLst>
                              <p:par>
                                <p:cTn id="140" presetID="9" presetClass="emph" presetSubtype="0" grpId="1" nodeType="afterEffect">
                                  <p:stCondLst>
                                    <p:cond delay="0"/>
                                  </p:stCondLst>
                                  <p:childTnLst>
                                    <p:set>
                                      <p:cBhvr rctx="PPT">
                                        <p:cTn id="141" dur="indefinite"/>
                                        <p:tgtEl>
                                          <p:spTgt spid="16"/>
                                        </p:tgtEl>
                                        <p:attrNameLst>
                                          <p:attrName>style.opacity</p:attrName>
                                        </p:attrNameLst>
                                      </p:cBhvr>
                                      <p:to>
                                        <p:strVal val="0.5"/>
                                      </p:to>
                                    </p:set>
                                    <p:animEffect filter="image" prLst="opacity: 0.5">
                                      <p:cBhvr rctx="IE">
                                        <p:cTn id="142" dur="indefinite"/>
                                        <p:tgtEl>
                                          <p:spTgt spid="16"/>
                                        </p:tgtEl>
                                      </p:cBhvr>
                                    </p:animEffect>
                                  </p:childTnLst>
                                </p:cTn>
                              </p:par>
                            </p:childTnLst>
                          </p:cTn>
                        </p:par>
                        <p:par>
                          <p:cTn id="143" fill="hold">
                            <p:stCondLst>
                              <p:cond delay="7500"/>
                            </p:stCondLst>
                            <p:childTnLst>
                              <p:par>
                                <p:cTn id="144" presetID="9" presetClass="emph" presetSubtype="0" grpId="1" nodeType="afterEffect">
                                  <p:stCondLst>
                                    <p:cond delay="0"/>
                                  </p:stCondLst>
                                  <p:childTnLst>
                                    <p:set>
                                      <p:cBhvr rctx="PPT">
                                        <p:cTn id="145" dur="indefinite"/>
                                        <p:tgtEl>
                                          <p:spTgt spid="17"/>
                                        </p:tgtEl>
                                        <p:attrNameLst>
                                          <p:attrName>style.opacity</p:attrName>
                                        </p:attrNameLst>
                                      </p:cBhvr>
                                      <p:to>
                                        <p:strVal val="0.5"/>
                                      </p:to>
                                    </p:set>
                                    <p:animEffect filter="image" prLst="opacity: 0.5">
                                      <p:cBhvr rctx="IE">
                                        <p:cTn id="146" dur="indefinite"/>
                                        <p:tgtEl>
                                          <p:spTgt spid="17"/>
                                        </p:tgtEl>
                                      </p:cBhvr>
                                    </p:animEffect>
                                  </p:childTnLst>
                                </p:cTn>
                              </p:par>
                            </p:childTnLst>
                          </p:cTn>
                        </p:par>
                        <p:par>
                          <p:cTn id="147" fill="hold">
                            <p:stCondLst>
                              <p:cond delay="7500"/>
                            </p:stCondLst>
                            <p:childTnLst>
                              <p:par>
                                <p:cTn id="148" presetID="9" presetClass="emph" presetSubtype="0" grpId="1" nodeType="afterEffect">
                                  <p:stCondLst>
                                    <p:cond delay="0"/>
                                  </p:stCondLst>
                                  <p:childTnLst>
                                    <p:set>
                                      <p:cBhvr rctx="PPT">
                                        <p:cTn id="149" dur="indefinite"/>
                                        <p:tgtEl>
                                          <p:spTgt spid="18"/>
                                        </p:tgtEl>
                                        <p:attrNameLst>
                                          <p:attrName>style.opacity</p:attrName>
                                        </p:attrNameLst>
                                      </p:cBhvr>
                                      <p:to>
                                        <p:strVal val="0.5"/>
                                      </p:to>
                                    </p:set>
                                    <p:animEffect filter="image" prLst="opacity: 0.5">
                                      <p:cBhvr rctx="IE">
                                        <p:cTn id="150" dur="indefinite"/>
                                        <p:tgtEl>
                                          <p:spTgt spid="18"/>
                                        </p:tgtEl>
                                      </p:cBhvr>
                                    </p:animEffect>
                                  </p:childTnLst>
                                </p:cTn>
                              </p:par>
                            </p:childTnLst>
                          </p:cTn>
                        </p:par>
                        <p:par>
                          <p:cTn id="151" fill="hold">
                            <p:stCondLst>
                              <p:cond delay="7500"/>
                            </p:stCondLst>
                            <p:childTnLst>
                              <p:par>
                                <p:cTn id="152" presetID="9" presetClass="emph" presetSubtype="0" grpId="1" nodeType="afterEffect">
                                  <p:stCondLst>
                                    <p:cond delay="0"/>
                                  </p:stCondLst>
                                  <p:childTnLst>
                                    <p:set>
                                      <p:cBhvr rctx="PPT">
                                        <p:cTn id="153" dur="indefinite"/>
                                        <p:tgtEl>
                                          <p:spTgt spid="32"/>
                                        </p:tgtEl>
                                        <p:attrNameLst>
                                          <p:attrName>style.opacity</p:attrName>
                                        </p:attrNameLst>
                                      </p:cBhvr>
                                      <p:to>
                                        <p:strVal val="0.5"/>
                                      </p:to>
                                    </p:set>
                                    <p:animEffect filter="image" prLst="opacity: 0.5">
                                      <p:cBhvr rctx="IE">
                                        <p:cTn id="154" dur="indefinite"/>
                                        <p:tgtEl>
                                          <p:spTgt spid="32"/>
                                        </p:tgtEl>
                                      </p:cBhvr>
                                    </p:animEffect>
                                  </p:childTnLst>
                                </p:cTn>
                              </p:par>
                            </p:childTnLst>
                          </p:cTn>
                        </p:par>
                        <p:par>
                          <p:cTn id="155" fill="hold">
                            <p:stCondLst>
                              <p:cond delay="7500"/>
                            </p:stCondLst>
                            <p:childTnLst>
                              <p:par>
                                <p:cTn id="156" presetID="9" presetClass="emph" presetSubtype="0" grpId="1" nodeType="afterEffect">
                                  <p:stCondLst>
                                    <p:cond delay="0"/>
                                  </p:stCondLst>
                                  <p:childTnLst>
                                    <p:set>
                                      <p:cBhvr rctx="PPT">
                                        <p:cTn id="157" dur="indefinite"/>
                                        <p:tgtEl>
                                          <p:spTgt spid="31"/>
                                        </p:tgtEl>
                                        <p:attrNameLst>
                                          <p:attrName>style.opacity</p:attrName>
                                        </p:attrNameLst>
                                      </p:cBhvr>
                                      <p:to>
                                        <p:strVal val="0.5"/>
                                      </p:to>
                                    </p:set>
                                    <p:animEffect filter="image" prLst="opacity: 0.5">
                                      <p:cBhvr rctx="IE">
                                        <p:cTn id="158" dur="indefinite"/>
                                        <p:tgtEl>
                                          <p:spTgt spid="31"/>
                                        </p:tgtEl>
                                      </p:cBhvr>
                                    </p:animEffect>
                                  </p:childTnLst>
                                </p:cTn>
                              </p:par>
                            </p:childTnLst>
                          </p:cTn>
                        </p:par>
                        <p:par>
                          <p:cTn id="159" fill="hold">
                            <p:stCondLst>
                              <p:cond delay="7500"/>
                            </p:stCondLst>
                            <p:childTnLst>
                              <p:par>
                                <p:cTn id="160" presetID="9" presetClass="emph" presetSubtype="0" grpId="1" nodeType="afterEffect">
                                  <p:stCondLst>
                                    <p:cond delay="0"/>
                                  </p:stCondLst>
                                  <p:childTnLst>
                                    <p:set>
                                      <p:cBhvr rctx="PPT">
                                        <p:cTn id="161" dur="indefinite"/>
                                        <p:tgtEl>
                                          <p:spTgt spid="30"/>
                                        </p:tgtEl>
                                        <p:attrNameLst>
                                          <p:attrName>style.opacity</p:attrName>
                                        </p:attrNameLst>
                                      </p:cBhvr>
                                      <p:to>
                                        <p:strVal val="0.5"/>
                                      </p:to>
                                    </p:set>
                                    <p:animEffect filter="image" prLst="opacity: 0.5">
                                      <p:cBhvr rctx="IE">
                                        <p:cTn id="162" dur="indefinite"/>
                                        <p:tgtEl>
                                          <p:spTgt spid="30"/>
                                        </p:tgtEl>
                                      </p:cBhvr>
                                    </p:animEffect>
                                  </p:childTnLst>
                                </p:cTn>
                              </p:par>
                            </p:childTnLst>
                          </p:cTn>
                        </p:par>
                        <p:par>
                          <p:cTn id="163" fill="hold">
                            <p:stCondLst>
                              <p:cond delay="7500"/>
                            </p:stCondLst>
                            <p:childTnLst>
                              <p:par>
                                <p:cTn id="164" presetID="9" presetClass="emph" presetSubtype="0" grpId="1" nodeType="afterEffect">
                                  <p:stCondLst>
                                    <p:cond delay="0"/>
                                  </p:stCondLst>
                                  <p:childTnLst>
                                    <p:set>
                                      <p:cBhvr rctx="PPT">
                                        <p:cTn id="165" dur="indefinite"/>
                                        <p:tgtEl>
                                          <p:spTgt spid="29"/>
                                        </p:tgtEl>
                                        <p:attrNameLst>
                                          <p:attrName>style.opacity</p:attrName>
                                        </p:attrNameLst>
                                      </p:cBhvr>
                                      <p:to>
                                        <p:strVal val="0.5"/>
                                      </p:to>
                                    </p:set>
                                    <p:animEffect filter="image" prLst="opacity: 0.5">
                                      <p:cBhvr rctx="IE">
                                        <p:cTn id="166" dur="indefinite"/>
                                        <p:tgtEl>
                                          <p:spTgt spid="29"/>
                                        </p:tgtEl>
                                      </p:cBhvr>
                                    </p:animEffect>
                                  </p:childTnLst>
                                </p:cTn>
                              </p:par>
                            </p:childTnLst>
                          </p:cTn>
                        </p:par>
                        <p:par>
                          <p:cTn id="167" fill="hold">
                            <p:stCondLst>
                              <p:cond delay="7500"/>
                            </p:stCondLst>
                            <p:childTnLst>
                              <p:par>
                                <p:cTn id="168" presetID="9" presetClass="emph" presetSubtype="0" grpId="1" nodeType="afterEffect">
                                  <p:stCondLst>
                                    <p:cond delay="0"/>
                                  </p:stCondLst>
                                  <p:childTnLst>
                                    <p:set>
                                      <p:cBhvr rctx="PPT">
                                        <p:cTn id="169" dur="indefinite"/>
                                        <p:tgtEl>
                                          <p:spTgt spid="27"/>
                                        </p:tgtEl>
                                        <p:attrNameLst>
                                          <p:attrName>style.opacity</p:attrName>
                                        </p:attrNameLst>
                                      </p:cBhvr>
                                      <p:to>
                                        <p:strVal val="0.5"/>
                                      </p:to>
                                    </p:set>
                                    <p:animEffect filter="image" prLst="opacity: 0.5">
                                      <p:cBhvr rctx="IE">
                                        <p:cTn id="170" dur="indefinite"/>
                                        <p:tgtEl>
                                          <p:spTgt spid="27"/>
                                        </p:tgtEl>
                                      </p:cBhvr>
                                    </p:animEffect>
                                  </p:childTnLst>
                                </p:cTn>
                              </p:par>
                            </p:childTnLst>
                          </p:cTn>
                        </p:par>
                        <p:par>
                          <p:cTn id="171" fill="hold">
                            <p:stCondLst>
                              <p:cond delay="7500"/>
                            </p:stCondLst>
                            <p:childTnLst>
                              <p:par>
                                <p:cTn id="172" presetID="9" presetClass="emph" presetSubtype="0" grpId="1" nodeType="afterEffect">
                                  <p:stCondLst>
                                    <p:cond delay="0"/>
                                  </p:stCondLst>
                                  <p:childTnLst>
                                    <p:set>
                                      <p:cBhvr rctx="PPT">
                                        <p:cTn id="173" dur="indefinite"/>
                                        <p:tgtEl>
                                          <p:spTgt spid="26"/>
                                        </p:tgtEl>
                                        <p:attrNameLst>
                                          <p:attrName>style.opacity</p:attrName>
                                        </p:attrNameLst>
                                      </p:cBhvr>
                                      <p:to>
                                        <p:strVal val="0.5"/>
                                      </p:to>
                                    </p:set>
                                    <p:animEffect filter="image" prLst="opacity: 0.5">
                                      <p:cBhvr rctx="IE">
                                        <p:cTn id="174" dur="indefinite"/>
                                        <p:tgtEl>
                                          <p:spTgt spid="26"/>
                                        </p:tgtEl>
                                      </p:cBhvr>
                                    </p:animEffect>
                                  </p:childTnLst>
                                </p:cTn>
                              </p:par>
                            </p:childTnLst>
                          </p:cTn>
                        </p:par>
                        <p:par>
                          <p:cTn id="175" fill="hold">
                            <p:stCondLst>
                              <p:cond delay="7500"/>
                            </p:stCondLst>
                            <p:childTnLst>
                              <p:par>
                                <p:cTn id="176" presetID="9" presetClass="emph" presetSubtype="0" grpId="1" nodeType="afterEffect">
                                  <p:stCondLst>
                                    <p:cond delay="0"/>
                                  </p:stCondLst>
                                  <p:childTnLst>
                                    <p:set>
                                      <p:cBhvr rctx="PPT">
                                        <p:cTn id="177" dur="indefinite"/>
                                        <p:tgtEl>
                                          <p:spTgt spid="25"/>
                                        </p:tgtEl>
                                        <p:attrNameLst>
                                          <p:attrName>style.opacity</p:attrName>
                                        </p:attrNameLst>
                                      </p:cBhvr>
                                      <p:to>
                                        <p:strVal val="0.5"/>
                                      </p:to>
                                    </p:set>
                                    <p:animEffect filter="image" prLst="opacity: 0.5">
                                      <p:cBhvr rctx="IE">
                                        <p:cTn id="178" dur="indefinite"/>
                                        <p:tgtEl>
                                          <p:spTgt spid="25"/>
                                        </p:tgtEl>
                                      </p:cBhvr>
                                    </p:animEffect>
                                  </p:childTnLst>
                                </p:cTn>
                              </p:par>
                            </p:childTnLst>
                          </p:cTn>
                        </p:par>
                        <p:par>
                          <p:cTn id="179" fill="hold">
                            <p:stCondLst>
                              <p:cond delay="7500"/>
                            </p:stCondLst>
                            <p:childTnLst>
                              <p:par>
                                <p:cTn id="180" presetID="9" presetClass="emph" presetSubtype="0" grpId="1" nodeType="afterEffect">
                                  <p:stCondLst>
                                    <p:cond delay="0"/>
                                  </p:stCondLst>
                                  <p:childTnLst>
                                    <p:set>
                                      <p:cBhvr rctx="PPT">
                                        <p:cTn id="181" dur="indefinite"/>
                                        <p:tgtEl>
                                          <p:spTgt spid="24"/>
                                        </p:tgtEl>
                                        <p:attrNameLst>
                                          <p:attrName>style.opacity</p:attrName>
                                        </p:attrNameLst>
                                      </p:cBhvr>
                                      <p:to>
                                        <p:strVal val="0.5"/>
                                      </p:to>
                                    </p:set>
                                    <p:animEffect filter="image" prLst="opacity: 0.5">
                                      <p:cBhvr rctx="IE">
                                        <p:cTn id="182" dur="indefinite"/>
                                        <p:tgtEl>
                                          <p:spTgt spid="24"/>
                                        </p:tgtEl>
                                      </p:cBhvr>
                                    </p:animEffect>
                                  </p:childTnLst>
                                </p:cTn>
                              </p:par>
                            </p:childTnLst>
                          </p:cTn>
                        </p:par>
                        <p:par>
                          <p:cTn id="183" fill="hold">
                            <p:stCondLst>
                              <p:cond delay="7500"/>
                            </p:stCondLst>
                            <p:childTnLst>
                              <p:par>
                                <p:cTn id="184" presetID="9" presetClass="emph" presetSubtype="0" grpId="1" nodeType="afterEffect">
                                  <p:stCondLst>
                                    <p:cond delay="0"/>
                                  </p:stCondLst>
                                  <p:childTnLst>
                                    <p:set>
                                      <p:cBhvr rctx="PPT">
                                        <p:cTn id="185" dur="indefinite"/>
                                        <p:tgtEl>
                                          <p:spTgt spid="23"/>
                                        </p:tgtEl>
                                        <p:attrNameLst>
                                          <p:attrName>style.opacity</p:attrName>
                                        </p:attrNameLst>
                                      </p:cBhvr>
                                      <p:to>
                                        <p:strVal val="0.5"/>
                                      </p:to>
                                    </p:set>
                                    <p:animEffect filter="image" prLst="opacity: 0.5">
                                      <p:cBhvr rctx="IE">
                                        <p:cTn id="186" dur="indefinite"/>
                                        <p:tgtEl>
                                          <p:spTgt spid="23"/>
                                        </p:tgtEl>
                                      </p:cBhvr>
                                    </p:animEffect>
                                  </p:childTnLst>
                                </p:cTn>
                              </p:par>
                            </p:childTnLst>
                          </p:cTn>
                        </p:par>
                        <p:par>
                          <p:cTn id="187" fill="hold">
                            <p:stCondLst>
                              <p:cond delay="7500"/>
                            </p:stCondLst>
                            <p:childTnLst>
                              <p:par>
                                <p:cTn id="188" presetID="1" presetClass="entr" presetSubtype="0" fill="hold" nodeType="afterEffect">
                                  <p:stCondLst>
                                    <p:cond delay="500"/>
                                  </p:stCondLst>
                                  <p:childTnLst>
                                    <p:set>
                                      <p:cBhvr>
                                        <p:cTn id="189" dur="1" fill="hold">
                                          <p:stCondLst>
                                            <p:cond delay="0"/>
                                          </p:stCondLst>
                                        </p:cTn>
                                        <p:tgtEl>
                                          <p:spTgt spid="37"/>
                                        </p:tgtEl>
                                        <p:attrNameLst>
                                          <p:attrName>style.visibility</p:attrName>
                                        </p:attrNameLst>
                                      </p:cBhvr>
                                      <p:to>
                                        <p:strVal val="visible"/>
                                      </p:to>
                                    </p:set>
                                  </p:childTnLst>
                                </p:cTn>
                              </p:par>
                            </p:childTnLst>
                          </p:cTn>
                        </p:par>
                        <p:par>
                          <p:cTn id="190" fill="hold">
                            <p:stCondLst>
                              <p:cond delay="8000"/>
                            </p:stCondLst>
                            <p:childTnLst>
                              <p:par>
                                <p:cTn id="191" presetID="1" presetClass="entr" presetSubtype="0" fill="hold" nodeType="afterEffect">
                                  <p:stCondLst>
                                    <p:cond delay="0"/>
                                  </p:stCondLst>
                                  <p:childTnLst>
                                    <p:set>
                                      <p:cBhvr>
                                        <p:cTn id="192" dur="1" fill="hold">
                                          <p:stCondLst>
                                            <p:cond delay="0"/>
                                          </p:stCondLst>
                                        </p:cTn>
                                        <p:tgtEl>
                                          <p:spTgt spid="38"/>
                                        </p:tgtEl>
                                        <p:attrNameLst>
                                          <p:attrName>style.visibility</p:attrName>
                                        </p:attrNameLst>
                                      </p:cBhvr>
                                      <p:to>
                                        <p:strVal val="visible"/>
                                      </p:to>
                                    </p:set>
                                  </p:childTnLst>
                                </p:cTn>
                              </p:par>
                            </p:childTnLst>
                          </p:cTn>
                        </p:par>
                        <p:par>
                          <p:cTn id="193" fill="hold">
                            <p:stCondLst>
                              <p:cond delay="8000"/>
                            </p:stCondLst>
                            <p:childTnLst>
                              <p:par>
                                <p:cTn id="194" presetID="1" presetClass="entr" presetSubtype="0" fill="hold" nodeType="afterEffect">
                                  <p:stCondLst>
                                    <p:cond delay="0"/>
                                  </p:stCondLst>
                                  <p:childTnLst>
                                    <p:set>
                                      <p:cBhvr>
                                        <p:cTn id="195" dur="1" fill="hold">
                                          <p:stCondLst>
                                            <p:cond delay="0"/>
                                          </p:stCondLst>
                                        </p:cTn>
                                        <p:tgtEl>
                                          <p:spTgt spid="39"/>
                                        </p:tgtEl>
                                        <p:attrNameLst>
                                          <p:attrName>style.visibility</p:attrName>
                                        </p:attrNameLst>
                                      </p:cBhvr>
                                      <p:to>
                                        <p:strVal val="visible"/>
                                      </p:to>
                                    </p:set>
                                  </p:childTnLst>
                                </p:cTn>
                              </p:par>
                            </p:childTnLst>
                          </p:cTn>
                        </p:par>
                        <p:par>
                          <p:cTn id="196" fill="hold">
                            <p:stCondLst>
                              <p:cond delay="8000"/>
                            </p:stCondLst>
                            <p:childTnLst>
                              <p:par>
                                <p:cTn id="197" presetID="1" presetClass="entr" presetSubtype="0" fill="hold" nodeType="afterEffect">
                                  <p:stCondLst>
                                    <p:cond delay="0"/>
                                  </p:stCondLst>
                                  <p:childTnLst>
                                    <p:set>
                                      <p:cBhvr>
                                        <p:cTn id="198" dur="1" fill="hold">
                                          <p:stCondLst>
                                            <p:cond delay="0"/>
                                          </p:stCondLst>
                                        </p:cTn>
                                        <p:tgtEl>
                                          <p:spTgt spid="40"/>
                                        </p:tgtEl>
                                        <p:attrNameLst>
                                          <p:attrName>style.visibility</p:attrName>
                                        </p:attrNameLst>
                                      </p:cBhvr>
                                      <p:to>
                                        <p:strVal val="visible"/>
                                      </p:to>
                                    </p:set>
                                  </p:childTnLst>
                                </p:cTn>
                              </p:par>
                            </p:childTnLst>
                          </p:cTn>
                        </p:par>
                        <p:par>
                          <p:cTn id="199" fill="hold">
                            <p:stCondLst>
                              <p:cond delay="8000"/>
                            </p:stCondLst>
                            <p:childTnLst>
                              <p:par>
                                <p:cTn id="200" presetID="1" presetClass="entr" presetSubtype="0" fill="hold" nodeType="after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childTnLst>
                          </p:cTn>
                        </p:par>
                        <p:par>
                          <p:cTn id="202" fill="hold">
                            <p:stCondLst>
                              <p:cond delay="8000"/>
                            </p:stCondLst>
                            <p:childTnLst>
                              <p:par>
                                <p:cTn id="203" presetID="1" presetClass="entr" presetSubtype="0" fill="hold" nodeType="afterEffect">
                                  <p:stCondLst>
                                    <p:cond delay="0"/>
                                  </p:stCondLst>
                                  <p:childTnLst>
                                    <p:set>
                                      <p:cBhvr>
                                        <p:cTn id="204" dur="1" fill="hold">
                                          <p:stCondLst>
                                            <p:cond delay="0"/>
                                          </p:stCondLst>
                                        </p:cTn>
                                        <p:tgtEl>
                                          <p:spTgt spid="42"/>
                                        </p:tgtEl>
                                        <p:attrNameLst>
                                          <p:attrName>style.visibility</p:attrName>
                                        </p:attrNameLst>
                                      </p:cBhvr>
                                      <p:to>
                                        <p:strVal val="visible"/>
                                      </p:to>
                                    </p:set>
                                  </p:childTnLst>
                                </p:cTn>
                              </p:par>
                            </p:childTnLst>
                          </p:cTn>
                        </p:par>
                        <p:par>
                          <p:cTn id="205" fill="hold">
                            <p:stCondLst>
                              <p:cond delay="8000"/>
                            </p:stCondLst>
                            <p:childTnLst>
                              <p:par>
                                <p:cTn id="206" presetID="1" presetClass="entr" presetSubtype="0" fill="hold" nodeType="afterEffect">
                                  <p:stCondLst>
                                    <p:cond delay="0"/>
                                  </p:stCondLst>
                                  <p:childTnLst>
                                    <p:set>
                                      <p:cBhvr>
                                        <p:cTn id="207" dur="1" fill="hold">
                                          <p:stCondLst>
                                            <p:cond delay="0"/>
                                          </p:stCondLst>
                                        </p:cTn>
                                        <p:tgtEl>
                                          <p:spTgt spid="43"/>
                                        </p:tgtEl>
                                        <p:attrNameLst>
                                          <p:attrName>style.visibility</p:attrName>
                                        </p:attrNameLst>
                                      </p:cBhvr>
                                      <p:to>
                                        <p:strVal val="visible"/>
                                      </p:to>
                                    </p:set>
                                  </p:childTnLst>
                                </p:cTn>
                              </p:par>
                            </p:childTnLst>
                          </p:cTn>
                        </p:par>
                        <p:par>
                          <p:cTn id="208" fill="hold">
                            <p:stCondLst>
                              <p:cond delay="8000"/>
                            </p:stCondLst>
                            <p:childTnLst>
                              <p:par>
                                <p:cTn id="209" presetID="1" presetClass="entr" presetSubtype="0" fill="hold" nodeType="afterEffect">
                                  <p:stCondLst>
                                    <p:cond delay="0"/>
                                  </p:stCondLst>
                                  <p:childTnLst>
                                    <p:set>
                                      <p:cBhvr>
                                        <p:cTn id="210" dur="1" fill="hold">
                                          <p:stCondLst>
                                            <p:cond delay="0"/>
                                          </p:stCondLst>
                                        </p:cTn>
                                        <p:tgtEl>
                                          <p:spTgt spid="44"/>
                                        </p:tgtEl>
                                        <p:attrNameLst>
                                          <p:attrName>style.visibility</p:attrName>
                                        </p:attrNameLst>
                                      </p:cBhvr>
                                      <p:to>
                                        <p:strVal val="visible"/>
                                      </p:to>
                                    </p:set>
                                  </p:childTnLst>
                                </p:cTn>
                              </p:par>
                            </p:childTnLst>
                          </p:cTn>
                        </p:par>
                        <p:par>
                          <p:cTn id="211" fill="hold">
                            <p:stCondLst>
                              <p:cond delay="8000"/>
                            </p:stCondLst>
                            <p:childTnLst>
                              <p:par>
                                <p:cTn id="212" presetID="1" presetClass="entr" presetSubtype="0" fill="hold" nodeType="afterEffect">
                                  <p:stCondLst>
                                    <p:cond delay="0"/>
                                  </p:stCondLst>
                                  <p:childTnLst>
                                    <p:set>
                                      <p:cBhvr>
                                        <p:cTn id="213" dur="1" fill="hold">
                                          <p:stCondLst>
                                            <p:cond delay="0"/>
                                          </p:stCondLst>
                                        </p:cTn>
                                        <p:tgtEl>
                                          <p:spTgt spid="45"/>
                                        </p:tgtEl>
                                        <p:attrNameLst>
                                          <p:attrName>style.visibility</p:attrName>
                                        </p:attrNameLst>
                                      </p:cBhvr>
                                      <p:to>
                                        <p:strVal val="visible"/>
                                      </p:to>
                                    </p:set>
                                  </p:childTnLst>
                                </p:cTn>
                              </p:par>
                            </p:childTnLst>
                          </p:cTn>
                        </p:par>
                        <p:par>
                          <p:cTn id="214" fill="hold">
                            <p:stCondLst>
                              <p:cond delay="8000"/>
                            </p:stCondLst>
                            <p:childTnLst>
                              <p:par>
                                <p:cTn id="215" presetID="1" presetClass="entr" presetSubtype="0" fill="hold" nodeType="afterEffect">
                                  <p:stCondLst>
                                    <p:cond delay="0"/>
                                  </p:stCondLst>
                                  <p:childTnLst>
                                    <p:set>
                                      <p:cBhvr>
                                        <p:cTn id="216" dur="1" fill="hold">
                                          <p:stCondLst>
                                            <p:cond delay="0"/>
                                          </p:stCondLst>
                                        </p:cTn>
                                        <p:tgtEl>
                                          <p:spTgt spid="46"/>
                                        </p:tgtEl>
                                        <p:attrNameLst>
                                          <p:attrName>style.visibility</p:attrName>
                                        </p:attrNameLst>
                                      </p:cBhvr>
                                      <p:to>
                                        <p:strVal val="visible"/>
                                      </p:to>
                                    </p:set>
                                  </p:childTnLst>
                                </p:cTn>
                              </p:par>
                            </p:childTnLst>
                          </p:cTn>
                        </p:par>
                        <p:par>
                          <p:cTn id="217" fill="hold">
                            <p:stCondLst>
                              <p:cond delay="8000"/>
                            </p:stCondLst>
                            <p:childTnLst>
                              <p:par>
                                <p:cTn id="218" presetID="1" presetClass="entr" presetSubtype="0" fill="hold" nodeType="afterEffect">
                                  <p:stCondLst>
                                    <p:cond delay="0"/>
                                  </p:stCondLst>
                                  <p:childTnLst>
                                    <p:set>
                                      <p:cBhvr>
                                        <p:cTn id="219" dur="1" fill="hold">
                                          <p:stCondLst>
                                            <p:cond delay="0"/>
                                          </p:stCondLst>
                                        </p:cTn>
                                        <p:tgtEl>
                                          <p:spTgt spid="58"/>
                                        </p:tgtEl>
                                        <p:attrNameLst>
                                          <p:attrName>style.visibility</p:attrName>
                                        </p:attrNameLst>
                                      </p:cBhvr>
                                      <p:to>
                                        <p:strVal val="visible"/>
                                      </p:to>
                                    </p:set>
                                  </p:childTnLst>
                                </p:cTn>
                              </p:par>
                            </p:childTnLst>
                          </p:cTn>
                        </p:par>
                        <p:par>
                          <p:cTn id="220" fill="hold">
                            <p:stCondLst>
                              <p:cond delay="8000"/>
                            </p:stCondLst>
                            <p:childTnLst>
                              <p:par>
                                <p:cTn id="221" presetID="1" presetClass="entr" presetSubtype="0" fill="hold" nodeType="afterEffect">
                                  <p:stCondLst>
                                    <p:cond delay="0"/>
                                  </p:stCondLst>
                                  <p:childTnLst>
                                    <p:set>
                                      <p:cBhvr>
                                        <p:cTn id="222" dur="1" fill="hold">
                                          <p:stCondLst>
                                            <p:cond delay="0"/>
                                          </p:stCondLst>
                                        </p:cTn>
                                        <p:tgtEl>
                                          <p:spTgt spid="57"/>
                                        </p:tgtEl>
                                        <p:attrNameLst>
                                          <p:attrName>style.visibility</p:attrName>
                                        </p:attrNameLst>
                                      </p:cBhvr>
                                      <p:to>
                                        <p:strVal val="visible"/>
                                      </p:to>
                                    </p:set>
                                  </p:childTnLst>
                                </p:cTn>
                              </p:par>
                            </p:childTnLst>
                          </p:cTn>
                        </p:par>
                        <p:par>
                          <p:cTn id="223" fill="hold">
                            <p:stCondLst>
                              <p:cond delay="8000"/>
                            </p:stCondLst>
                            <p:childTnLst>
                              <p:par>
                                <p:cTn id="224" presetID="1" presetClass="entr" presetSubtype="0" fill="hold" nodeType="afterEffect">
                                  <p:stCondLst>
                                    <p:cond delay="0"/>
                                  </p:stCondLst>
                                  <p:childTnLst>
                                    <p:set>
                                      <p:cBhvr>
                                        <p:cTn id="225" dur="1" fill="hold">
                                          <p:stCondLst>
                                            <p:cond delay="0"/>
                                          </p:stCondLst>
                                        </p:cTn>
                                        <p:tgtEl>
                                          <p:spTgt spid="56"/>
                                        </p:tgtEl>
                                        <p:attrNameLst>
                                          <p:attrName>style.visibility</p:attrName>
                                        </p:attrNameLst>
                                      </p:cBhvr>
                                      <p:to>
                                        <p:strVal val="visible"/>
                                      </p:to>
                                    </p:set>
                                  </p:childTnLst>
                                </p:cTn>
                              </p:par>
                            </p:childTnLst>
                          </p:cTn>
                        </p:par>
                        <p:par>
                          <p:cTn id="226" fill="hold">
                            <p:stCondLst>
                              <p:cond delay="8000"/>
                            </p:stCondLst>
                            <p:childTnLst>
                              <p:par>
                                <p:cTn id="227" presetID="1" presetClass="entr" presetSubtype="0" fill="hold" nodeType="afterEffect">
                                  <p:stCondLst>
                                    <p:cond delay="0"/>
                                  </p:stCondLst>
                                  <p:childTnLst>
                                    <p:set>
                                      <p:cBhvr>
                                        <p:cTn id="228" dur="1" fill="hold">
                                          <p:stCondLst>
                                            <p:cond delay="0"/>
                                          </p:stCondLst>
                                        </p:cTn>
                                        <p:tgtEl>
                                          <p:spTgt spid="55"/>
                                        </p:tgtEl>
                                        <p:attrNameLst>
                                          <p:attrName>style.visibility</p:attrName>
                                        </p:attrNameLst>
                                      </p:cBhvr>
                                      <p:to>
                                        <p:strVal val="visible"/>
                                      </p:to>
                                    </p:set>
                                  </p:childTnLst>
                                </p:cTn>
                              </p:par>
                            </p:childTnLst>
                          </p:cTn>
                        </p:par>
                        <p:par>
                          <p:cTn id="229" fill="hold">
                            <p:stCondLst>
                              <p:cond delay="8000"/>
                            </p:stCondLst>
                            <p:childTnLst>
                              <p:par>
                                <p:cTn id="230" presetID="1" presetClass="entr" presetSubtype="0" fill="hold" nodeType="afterEffect">
                                  <p:stCondLst>
                                    <p:cond delay="0"/>
                                  </p:stCondLst>
                                  <p:childTnLst>
                                    <p:set>
                                      <p:cBhvr>
                                        <p:cTn id="231" dur="1" fill="hold">
                                          <p:stCondLst>
                                            <p:cond delay="0"/>
                                          </p:stCondLst>
                                        </p:cTn>
                                        <p:tgtEl>
                                          <p:spTgt spid="54"/>
                                        </p:tgtEl>
                                        <p:attrNameLst>
                                          <p:attrName>style.visibility</p:attrName>
                                        </p:attrNameLst>
                                      </p:cBhvr>
                                      <p:to>
                                        <p:strVal val="visible"/>
                                      </p:to>
                                    </p:set>
                                  </p:childTnLst>
                                </p:cTn>
                              </p:par>
                            </p:childTnLst>
                          </p:cTn>
                        </p:par>
                        <p:par>
                          <p:cTn id="232" fill="hold">
                            <p:stCondLst>
                              <p:cond delay="8000"/>
                            </p:stCondLst>
                            <p:childTnLst>
                              <p:par>
                                <p:cTn id="233" presetID="1" presetClass="entr" presetSubtype="0" fill="hold" nodeType="afterEffect">
                                  <p:stCondLst>
                                    <p:cond delay="0"/>
                                  </p:stCondLst>
                                  <p:childTnLst>
                                    <p:set>
                                      <p:cBhvr>
                                        <p:cTn id="234" dur="1" fill="hold">
                                          <p:stCondLst>
                                            <p:cond delay="0"/>
                                          </p:stCondLst>
                                        </p:cTn>
                                        <p:tgtEl>
                                          <p:spTgt spid="53"/>
                                        </p:tgtEl>
                                        <p:attrNameLst>
                                          <p:attrName>style.visibility</p:attrName>
                                        </p:attrNameLst>
                                      </p:cBhvr>
                                      <p:to>
                                        <p:strVal val="visible"/>
                                      </p:to>
                                    </p:set>
                                  </p:childTnLst>
                                </p:cTn>
                              </p:par>
                            </p:childTnLst>
                          </p:cTn>
                        </p:par>
                        <p:par>
                          <p:cTn id="235" fill="hold">
                            <p:stCondLst>
                              <p:cond delay="8000"/>
                            </p:stCondLst>
                            <p:childTnLst>
                              <p:par>
                                <p:cTn id="236" presetID="1" presetClass="entr" presetSubtype="0" fill="hold" nodeType="afterEffect">
                                  <p:stCondLst>
                                    <p:cond delay="0"/>
                                  </p:stCondLst>
                                  <p:childTnLst>
                                    <p:set>
                                      <p:cBhvr>
                                        <p:cTn id="237" dur="1" fill="hold">
                                          <p:stCondLst>
                                            <p:cond delay="0"/>
                                          </p:stCondLst>
                                        </p:cTn>
                                        <p:tgtEl>
                                          <p:spTgt spid="52"/>
                                        </p:tgtEl>
                                        <p:attrNameLst>
                                          <p:attrName>style.visibility</p:attrName>
                                        </p:attrNameLst>
                                      </p:cBhvr>
                                      <p:to>
                                        <p:strVal val="visible"/>
                                      </p:to>
                                    </p:set>
                                  </p:childTnLst>
                                </p:cTn>
                              </p:par>
                            </p:childTnLst>
                          </p:cTn>
                        </p:par>
                        <p:par>
                          <p:cTn id="238" fill="hold">
                            <p:stCondLst>
                              <p:cond delay="8000"/>
                            </p:stCondLst>
                            <p:childTnLst>
                              <p:par>
                                <p:cTn id="239" presetID="1" presetClass="entr" presetSubtype="0" fill="hold" nodeType="afterEffect">
                                  <p:stCondLst>
                                    <p:cond delay="0"/>
                                  </p:stCondLst>
                                  <p:childTnLst>
                                    <p:set>
                                      <p:cBhvr>
                                        <p:cTn id="240" dur="1" fill="hold">
                                          <p:stCondLst>
                                            <p:cond delay="0"/>
                                          </p:stCondLst>
                                        </p:cTn>
                                        <p:tgtEl>
                                          <p:spTgt spid="51"/>
                                        </p:tgtEl>
                                        <p:attrNameLst>
                                          <p:attrName>style.visibility</p:attrName>
                                        </p:attrNameLst>
                                      </p:cBhvr>
                                      <p:to>
                                        <p:strVal val="visible"/>
                                      </p:to>
                                    </p:set>
                                  </p:childTnLst>
                                </p:cTn>
                              </p:par>
                            </p:childTnLst>
                          </p:cTn>
                        </p:par>
                        <p:par>
                          <p:cTn id="241" fill="hold">
                            <p:stCondLst>
                              <p:cond delay="8000"/>
                            </p:stCondLst>
                            <p:childTnLst>
                              <p:par>
                                <p:cTn id="242" presetID="1" presetClass="entr" presetSubtype="0" fill="hold" nodeType="afterEffect">
                                  <p:stCondLst>
                                    <p:cond delay="0"/>
                                  </p:stCondLst>
                                  <p:childTnLst>
                                    <p:set>
                                      <p:cBhvr>
                                        <p:cTn id="243" dur="1" fill="hold">
                                          <p:stCondLst>
                                            <p:cond delay="0"/>
                                          </p:stCondLst>
                                        </p:cTn>
                                        <p:tgtEl>
                                          <p:spTgt spid="50"/>
                                        </p:tgtEl>
                                        <p:attrNameLst>
                                          <p:attrName>style.visibility</p:attrName>
                                        </p:attrNameLst>
                                      </p:cBhvr>
                                      <p:to>
                                        <p:strVal val="visible"/>
                                      </p:to>
                                    </p:set>
                                  </p:childTnLst>
                                </p:cTn>
                              </p:par>
                            </p:childTnLst>
                          </p:cTn>
                        </p:par>
                        <p:par>
                          <p:cTn id="244" fill="hold">
                            <p:stCondLst>
                              <p:cond delay="8000"/>
                            </p:stCondLst>
                            <p:childTnLst>
                              <p:par>
                                <p:cTn id="245" presetID="1" presetClass="entr" presetSubtype="0" fill="hold" grpId="0" nodeType="after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2" grpId="0" animBg="1"/>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584BF2-703B-46CA-B8F8-D0F0E006BFBA}"/>
              </a:ext>
            </a:extLst>
          </p:cNvPr>
          <p:cNvSpPr txBox="1"/>
          <p:nvPr/>
        </p:nvSpPr>
        <p:spPr>
          <a:xfrm>
            <a:off x="3011961" y="4274463"/>
            <a:ext cx="2134906" cy="430887"/>
          </a:xfrm>
          <a:prstGeom prst="rect">
            <a:avLst/>
          </a:prstGeom>
          <a:noFill/>
        </p:spPr>
        <p:txBody>
          <a:bodyPr wrap="square" rtlCol="0">
            <a:spAutoFit/>
          </a:bodyPr>
          <a:lstStyle/>
          <a:p>
            <a:r>
              <a:rPr lang="en-US" sz="1100" dirty="0">
                <a:effectLst/>
              </a:rPr>
              <a:t>Liu*, </a:t>
            </a:r>
            <a:r>
              <a:rPr lang="en-US" sz="1100" dirty="0" err="1">
                <a:effectLst/>
              </a:rPr>
              <a:t>Jin</a:t>
            </a:r>
            <a:r>
              <a:rPr lang="en-US" sz="1100" dirty="0">
                <a:effectLst/>
              </a:rPr>
              <a:t>*, </a:t>
            </a:r>
            <a:r>
              <a:rPr lang="en-US" sz="1100" dirty="0" err="1">
                <a:effectLst/>
              </a:rPr>
              <a:t>Agabiti</a:t>
            </a:r>
            <a:r>
              <a:rPr lang="en-US" sz="1100" dirty="0">
                <a:effectLst/>
              </a:rPr>
              <a:t>*, </a:t>
            </a:r>
            <a:r>
              <a:rPr lang="en-US" sz="1100" dirty="0" err="1">
                <a:effectLst/>
              </a:rPr>
              <a:t>Muzumdar</a:t>
            </a:r>
            <a:r>
              <a:rPr lang="en-US" sz="1100" dirty="0">
                <a:effectLst/>
              </a:rPr>
              <a:t>#, Wang#, unpublished</a:t>
            </a:r>
          </a:p>
        </p:txBody>
      </p:sp>
      <p:pic>
        <p:nvPicPr>
          <p:cNvPr id="7" name="Picture 6">
            <a:extLst>
              <a:ext uri="{FF2B5EF4-FFF2-40B4-BE49-F238E27FC236}">
                <a16:creationId xmlns:a16="http://schemas.microsoft.com/office/drawing/2014/main" id="{1C23A21D-DED1-4344-9AAA-0ABCB5ED2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9376"/>
            <a:ext cx="3200400" cy="3150873"/>
          </a:xfrm>
          <a:prstGeom prst="rect">
            <a:avLst/>
          </a:prstGeom>
        </p:spPr>
      </p:pic>
      <p:sp>
        <p:nvSpPr>
          <p:cNvPr id="3" name="Rectangle 2">
            <a:extLst>
              <a:ext uri="{FF2B5EF4-FFF2-40B4-BE49-F238E27FC236}">
                <a16:creationId xmlns:a16="http://schemas.microsoft.com/office/drawing/2014/main" id="{96117030-1119-480A-AF8D-F5368302A6BF}"/>
              </a:ext>
            </a:extLst>
          </p:cNvPr>
          <p:cNvSpPr/>
          <p:nvPr/>
        </p:nvSpPr>
        <p:spPr>
          <a:xfrm>
            <a:off x="-144710" y="1632249"/>
            <a:ext cx="3200400" cy="2438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scatter chart&#10;&#10;Description automatically generated">
            <a:extLst>
              <a:ext uri="{FF2B5EF4-FFF2-40B4-BE49-F238E27FC236}">
                <a16:creationId xmlns:a16="http://schemas.microsoft.com/office/drawing/2014/main" id="{8961A656-0C8F-482C-B114-6A2506580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7" y="971550"/>
            <a:ext cx="2438400" cy="1828103"/>
          </a:xfrm>
          <a:prstGeom prst="rect">
            <a:avLst/>
          </a:prstGeom>
        </p:spPr>
      </p:pic>
      <p:cxnSp>
        <p:nvCxnSpPr>
          <p:cNvPr id="6" name="Straight Connector 5">
            <a:extLst>
              <a:ext uri="{FF2B5EF4-FFF2-40B4-BE49-F238E27FC236}">
                <a16:creationId xmlns:a16="http://schemas.microsoft.com/office/drawing/2014/main" id="{F17B637A-4726-4E07-9D56-C322349FE745}"/>
              </a:ext>
            </a:extLst>
          </p:cNvPr>
          <p:cNvCxnSpPr>
            <a:cxnSpLocks/>
          </p:cNvCxnSpPr>
          <p:nvPr/>
        </p:nvCxnSpPr>
        <p:spPr>
          <a:xfrm>
            <a:off x="228600" y="666750"/>
            <a:ext cx="86868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descr="Chart, scatter chart&#10;&#10;Description automatically generated">
            <a:extLst>
              <a:ext uri="{FF2B5EF4-FFF2-40B4-BE49-F238E27FC236}">
                <a16:creationId xmlns:a16="http://schemas.microsoft.com/office/drawing/2014/main" id="{594994D7-AFDE-4429-AE69-A1C2B9CD30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960" y="2572951"/>
            <a:ext cx="2200970" cy="1650098"/>
          </a:xfrm>
          <a:prstGeom prst="rect">
            <a:avLst/>
          </a:prstGeom>
        </p:spPr>
      </p:pic>
      <p:sp>
        <p:nvSpPr>
          <p:cNvPr id="12" name="TextBox 11">
            <a:extLst>
              <a:ext uri="{FF2B5EF4-FFF2-40B4-BE49-F238E27FC236}">
                <a16:creationId xmlns:a16="http://schemas.microsoft.com/office/drawing/2014/main" id="{B3ECB619-C2FE-460F-B832-6ABA2F0FF184}"/>
              </a:ext>
            </a:extLst>
          </p:cNvPr>
          <p:cNvSpPr txBox="1"/>
          <p:nvPr/>
        </p:nvSpPr>
        <p:spPr>
          <a:xfrm>
            <a:off x="3755053" y="2775249"/>
            <a:ext cx="744114" cy="369332"/>
          </a:xfrm>
          <a:prstGeom prst="rect">
            <a:avLst/>
          </a:prstGeom>
          <a:noFill/>
        </p:spPr>
        <p:txBody>
          <a:bodyPr wrap="none" rtlCol="0">
            <a:spAutoFit/>
          </a:bodyPr>
          <a:lstStyle/>
          <a:p>
            <a:r>
              <a:rPr lang="en-US" dirty="0"/>
              <a:t>Chr17</a:t>
            </a:r>
          </a:p>
        </p:txBody>
      </p:sp>
      <p:pic>
        <p:nvPicPr>
          <p:cNvPr id="18" name="Picture 17" descr="Chart, diagram, scatter chart&#10;&#10;Description automatically generated">
            <a:extLst>
              <a:ext uri="{FF2B5EF4-FFF2-40B4-BE49-F238E27FC236}">
                <a16:creationId xmlns:a16="http://schemas.microsoft.com/office/drawing/2014/main" id="{A783DF9A-945A-4DAC-AE69-6B02A27950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67" y="2622479"/>
            <a:ext cx="2134907" cy="1600570"/>
          </a:xfrm>
          <a:prstGeom prst="rect">
            <a:avLst/>
          </a:prstGeom>
        </p:spPr>
      </p:pic>
      <p:sp>
        <p:nvSpPr>
          <p:cNvPr id="19" name="TextBox 18">
            <a:extLst>
              <a:ext uri="{FF2B5EF4-FFF2-40B4-BE49-F238E27FC236}">
                <a16:creationId xmlns:a16="http://schemas.microsoft.com/office/drawing/2014/main" id="{7704F489-745E-48AE-927E-5AF92DE2DE63}"/>
              </a:ext>
            </a:extLst>
          </p:cNvPr>
          <p:cNvSpPr txBox="1"/>
          <p:nvPr/>
        </p:nvSpPr>
        <p:spPr>
          <a:xfrm>
            <a:off x="1483024" y="2775249"/>
            <a:ext cx="627095" cy="369332"/>
          </a:xfrm>
          <a:prstGeom prst="rect">
            <a:avLst/>
          </a:prstGeom>
          <a:noFill/>
        </p:spPr>
        <p:txBody>
          <a:bodyPr wrap="none" rtlCol="0">
            <a:spAutoFit/>
          </a:bodyPr>
          <a:lstStyle/>
          <a:p>
            <a:r>
              <a:rPr lang="en-US" dirty="0"/>
              <a:t>Chr8</a:t>
            </a:r>
          </a:p>
        </p:txBody>
      </p:sp>
      <p:pic>
        <p:nvPicPr>
          <p:cNvPr id="21" name="Picture 20" descr="Chart, scatter chart&#10;&#10;Description automatically generated">
            <a:extLst>
              <a:ext uri="{FF2B5EF4-FFF2-40B4-BE49-F238E27FC236}">
                <a16:creationId xmlns:a16="http://schemas.microsoft.com/office/drawing/2014/main" id="{E596BC5C-1E6F-4562-95CC-F6D03BBAC2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5040" y="1160359"/>
            <a:ext cx="2200970" cy="1650098"/>
          </a:xfrm>
          <a:prstGeom prst="rect">
            <a:avLst/>
          </a:prstGeom>
        </p:spPr>
      </p:pic>
      <p:sp>
        <p:nvSpPr>
          <p:cNvPr id="22" name="TextBox 21">
            <a:extLst>
              <a:ext uri="{FF2B5EF4-FFF2-40B4-BE49-F238E27FC236}">
                <a16:creationId xmlns:a16="http://schemas.microsoft.com/office/drawing/2014/main" id="{A15FDDDA-2858-47B4-A160-33236E8141BC}"/>
              </a:ext>
            </a:extLst>
          </p:cNvPr>
          <p:cNvSpPr txBox="1"/>
          <p:nvPr/>
        </p:nvSpPr>
        <p:spPr>
          <a:xfrm>
            <a:off x="3755053" y="1090028"/>
            <a:ext cx="627095" cy="369332"/>
          </a:xfrm>
          <a:prstGeom prst="rect">
            <a:avLst/>
          </a:prstGeom>
          <a:noFill/>
        </p:spPr>
        <p:txBody>
          <a:bodyPr wrap="none" rtlCol="0">
            <a:spAutoFit/>
          </a:bodyPr>
          <a:lstStyle/>
          <a:p>
            <a:r>
              <a:rPr lang="en-US" dirty="0"/>
              <a:t>Chr3</a:t>
            </a:r>
          </a:p>
        </p:txBody>
      </p:sp>
      <p:sp>
        <p:nvSpPr>
          <p:cNvPr id="23" name="TextBox 22">
            <a:extLst>
              <a:ext uri="{FF2B5EF4-FFF2-40B4-BE49-F238E27FC236}">
                <a16:creationId xmlns:a16="http://schemas.microsoft.com/office/drawing/2014/main" id="{D8890A1F-66B1-40A6-B514-119C2FEADC4B}"/>
              </a:ext>
            </a:extLst>
          </p:cNvPr>
          <p:cNvSpPr txBox="1"/>
          <p:nvPr/>
        </p:nvSpPr>
        <p:spPr>
          <a:xfrm>
            <a:off x="1483024" y="1090028"/>
            <a:ext cx="423514" cy="369332"/>
          </a:xfrm>
          <a:prstGeom prst="rect">
            <a:avLst/>
          </a:prstGeom>
          <a:noFill/>
        </p:spPr>
        <p:txBody>
          <a:bodyPr wrap="none" rtlCol="0">
            <a:spAutoFit/>
          </a:bodyPr>
          <a:lstStyle/>
          <a:p>
            <a:r>
              <a:rPr lang="en-US" dirty="0"/>
              <a:t>All</a:t>
            </a:r>
          </a:p>
        </p:txBody>
      </p:sp>
      <p:grpSp>
        <p:nvGrpSpPr>
          <p:cNvPr id="25" name="Group 24">
            <a:extLst>
              <a:ext uri="{FF2B5EF4-FFF2-40B4-BE49-F238E27FC236}">
                <a16:creationId xmlns:a16="http://schemas.microsoft.com/office/drawing/2014/main" id="{7B6531BB-F6B7-5D98-5E28-7D677D48202C}"/>
              </a:ext>
            </a:extLst>
          </p:cNvPr>
          <p:cNvGrpSpPr/>
          <p:nvPr/>
        </p:nvGrpSpPr>
        <p:grpSpPr>
          <a:xfrm>
            <a:off x="4800600" y="1200150"/>
            <a:ext cx="4113353" cy="1215160"/>
            <a:chOff x="111258" y="1253286"/>
            <a:chExt cx="8956542" cy="2722850"/>
          </a:xfrm>
        </p:grpSpPr>
        <p:pic>
          <p:nvPicPr>
            <p:cNvPr id="8" name="Picture 7">
              <a:extLst>
                <a:ext uri="{FF2B5EF4-FFF2-40B4-BE49-F238E27FC236}">
                  <a16:creationId xmlns:a16="http://schemas.microsoft.com/office/drawing/2014/main" id="{A975E220-42C3-89B4-B210-693357DB1E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63"/>
            <a:stretch/>
          </p:blipFill>
          <p:spPr>
            <a:xfrm>
              <a:off x="111258" y="1253286"/>
              <a:ext cx="3012942" cy="2438400"/>
            </a:xfrm>
            <a:prstGeom prst="rect">
              <a:avLst/>
            </a:prstGeom>
          </p:spPr>
        </p:pic>
        <p:grpSp>
          <p:nvGrpSpPr>
            <p:cNvPr id="10" name="Group 9">
              <a:extLst>
                <a:ext uri="{FF2B5EF4-FFF2-40B4-BE49-F238E27FC236}">
                  <a16:creationId xmlns:a16="http://schemas.microsoft.com/office/drawing/2014/main" id="{1F4052C6-4DE6-9E54-48B7-F3338FDA8B59}"/>
                </a:ext>
              </a:extLst>
            </p:cNvPr>
            <p:cNvGrpSpPr/>
            <p:nvPr/>
          </p:nvGrpSpPr>
          <p:grpSpPr>
            <a:xfrm>
              <a:off x="3200400" y="1303721"/>
              <a:ext cx="3276600" cy="2438400"/>
              <a:chOff x="4724400" y="971809"/>
              <a:chExt cx="3715845" cy="2514600"/>
            </a:xfrm>
          </p:grpSpPr>
          <p:pic>
            <p:nvPicPr>
              <p:cNvPr id="13" name="Picture 12">
                <a:extLst>
                  <a:ext uri="{FF2B5EF4-FFF2-40B4-BE49-F238E27FC236}">
                    <a16:creationId xmlns:a16="http://schemas.microsoft.com/office/drawing/2014/main" id="{AE78AA78-61E2-76C5-60A7-8B502B8B22D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000" r="15000"/>
              <a:stretch/>
            </p:blipFill>
            <p:spPr>
              <a:xfrm>
                <a:off x="4724400" y="971809"/>
                <a:ext cx="2514601" cy="2514600"/>
              </a:xfrm>
              <a:prstGeom prst="rect">
                <a:avLst/>
              </a:prstGeom>
            </p:spPr>
          </p:pic>
          <p:pic>
            <p:nvPicPr>
              <p:cNvPr id="14" name="Picture 13">
                <a:extLst>
                  <a:ext uri="{FF2B5EF4-FFF2-40B4-BE49-F238E27FC236}">
                    <a16:creationId xmlns:a16="http://schemas.microsoft.com/office/drawing/2014/main" id="{DB0CE997-9820-8DB0-7D97-9BF6B57B4B4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7769" t="11481" r="3353" b="75940"/>
              <a:stretch/>
            </p:blipFill>
            <p:spPr>
              <a:xfrm>
                <a:off x="7216722" y="1075538"/>
                <a:ext cx="1223523" cy="399575"/>
              </a:xfrm>
              <a:prstGeom prst="rect">
                <a:avLst/>
              </a:prstGeom>
            </p:spPr>
          </p:pic>
          <p:pic>
            <p:nvPicPr>
              <p:cNvPr id="15" name="Picture 14">
                <a:extLst>
                  <a:ext uri="{FF2B5EF4-FFF2-40B4-BE49-F238E27FC236}">
                    <a16:creationId xmlns:a16="http://schemas.microsoft.com/office/drawing/2014/main" id="{FA9BB91A-FDCF-2C5D-F9A7-4106BD2441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4438" t="28552" r="13556" b="62728"/>
              <a:stretch/>
            </p:blipFill>
            <p:spPr>
              <a:xfrm>
                <a:off x="7239002" y="1475113"/>
                <a:ext cx="932354" cy="276999"/>
              </a:xfrm>
              <a:prstGeom prst="rect">
                <a:avLst/>
              </a:prstGeom>
            </p:spPr>
          </p:pic>
        </p:grpSp>
        <p:grpSp>
          <p:nvGrpSpPr>
            <p:cNvPr id="16" name="Group 15">
              <a:extLst>
                <a:ext uri="{FF2B5EF4-FFF2-40B4-BE49-F238E27FC236}">
                  <a16:creationId xmlns:a16="http://schemas.microsoft.com/office/drawing/2014/main" id="{D55B1EBD-C48F-7E5C-E354-C936FA65BA4E}"/>
                </a:ext>
              </a:extLst>
            </p:cNvPr>
            <p:cNvGrpSpPr/>
            <p:nvPr/>
          </p:nvGrpSpPr>
          <p:grpSpPr>
            <a:xfrm>
              <a:off x="5933052" y="1261582"/>
              <a:ext cx="3134748" cy="2714554"/>
              <a:chOff x="5933052" y="1261582"/>
              <a:chExt cx="3134748" cy="2714554"/>
            </a:xfrm>
          </p:grpSpPr>
          <p:pic>
            <p:nvPicPr>
              <p:cNvPr id="17" name="Picture 16">
                <a:extLst>
                  <a:ext uri="{FF2B5EF4-FFF2-40B4-BE49-F238E27FC236}">
                    <a16:creationId xmlns:a16="http://schemas.microsoft.com/office/drawing/2014/main" id="{50C79A4F-15F6-4BBE-03C7-7000D3B8B9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2027" y="1261582"/>
                <a:ext cx="2855773" cy="2438401"/>
              </a:xfrm>
              <a:prstGeom prst="rect">
                <a:avLst/>
              </a:prstGeom>
            </p:spPr>
          </p:pic>
          <p:sp>
            <p:nvSpPr>
              <p:cNvPr id="20" name="TextBox 19">
                <a:extLst>
                  <a:ext uri="{FF2B5EF4-FFF2-40B4-BE49-F238E27FC236}">
                    <a16:creationId xmlns:a16="http://schemas.microsoft.com/office/drawing/2014/main" id="{BF7AA9CB-46E2-A18E-2552-DB932380FC0C}"/>
                  </a:ext>
                </a:extLst>
              </p:cNvPr>
              <p:cNvSpPr txBox="1"/>
              <p:nvPr/>
            </p:nvSpPr>
            <p:spPr>
              <a:xfrm>
                <a:off x="6941415" y="3562349"/>
                <a:ext cx="1501582" cy="413787"/>
              </a:xfrm>
              <a:prstGeom prst="rect">
                <a:avLst/>
              </a:prstGeom>
              <a:noFill/>
            </p:spPr>
            <p:txBody>
              <a:bodyPr wrap="none" rtlCol="0">
                <a:spAutoFit/>
              </a:bodyPr>
              <a:lstStyle/>
              <a:p>
                <a:r>
                  <a:rPr lang="en-US" sz="600" dirty="0"/>
                  <a:t>Predicted states</a:t>
                </a:r>
              </a:p>
            </p:txBody>
          </p:sp>
          <p:sp>
            <p:nvSpPr>
              <p:cNvPr id="24" name="TextBox 23">
                <a:extLst>
                  <a:ext uri="{FF2B5EF4-FFF2-40B4-BE49-F238E27FC236}">
                    <a16:creationId xmlns:a16="http://schemas.microsoft.com/office/drawing/2014/main" id="{A98C2F26-D856-7912-58CE-05D391756E12}"/>
                  </a:ext>
                </a:extLst>
              </p:cNvPr>
              <p:cNvSpPr txBox="1"/>
              <p:nvPr/>
            </p:nvSpPr>
            <p:spPr>
              <a:xfrm rot="16200000">
                <a:off x="5300348" y="2168852"/>
                <a:ext cx="1667504" cy="603146"/>
              </a:xfrm>
              <a:prstGeom prst="rect">
                <a:avLst/>
              </a:prstGeom>
              <a:noFill/>
            </p:spPr>
            <p:txBody>
              <a:bodyPr wrap="none" rtlCol="0">
                <a:spAutoFit/>
              </a:bodyPr>
              <a:lstStyle>
                <a:defPPr>
                  <a:defRPr lang="en-US"/>
                </a:defPPr>
                <a:lvl1pPr>
                  <a:defRPr sz="600"/>
                </a:lvl1pPr>
              </a:lstStyle>
              <a:p>
                <a:r>
                  <a:rPr lang="en-US" dirty="0"/>
                  <a:t>True states</a:t>
                </a:r>
              </a:p>
            </p:txBody>
          </p:sp>
        </p:grpSp>
      </p:grpSp>
      <p:sp>
        <p:nvSpPr>
          <p:cNvPr id="26" name="TextBox 25">
            <a:extLst>
              <a:ext uri="{FF2B5EF4-FFF2-40B4-BE49-F238E27FC236}">
                <a16:creationId xmlns:a16="http://schemas.microsoft.com/office/drawing/2014/main" id="{FE52109F-AFF4-0089-8BFA-63EFE7D720A3}"/>
              </a:ext>
            </a:extLst>
          </p:cNvPr>
          <p:cNvSpPr txBox="1"/>
          <p:nvPr/>
        </p:nvSpPr>
        <p:spPr>
          <a:xfrm>
            <a:off x="5029200" y="2647950"/>
            <a:ext cx="4191000" cy="461665"/>
          </a:xfrm>
          <a:prstGeom prst="rect">
            <a:avLst/>
          </a:prstGeom>
          <a:noFill/>
        </p:spPr>
        <p:txBody>
          <a:bodyPr wrap="square" rtlCol="0">
            <a:spAutoFit/>
          </a:bodyPr>
          <a:lstStyle/>
          <a:p>
            <a:r>
              <a:rPr lang="en-US" sz="1200" b="1" dirty="0">
                <a:solidFill>
                  <a:srgbClr val="C00000"/>
                </a:solidFill>
              </a:rPr>
              <a:t>The 3D genome conformations of individual cells can encode and distinguish cancer states. (Diagnostics, precision medicine)</a:t>
            </a:r>
          </a:p>
        </p:txBody>
      </p:sp>
      <p:sp>
        <p:nvSpPr>
          <p:cNvPr id="27" name="TextBox 26">
            <a:extLst>
              <a:ext uri="{FF2B5EF4-FFF2-40B4-BE49-F238E27FC236}">
                <a16:creationId xmlns:a16="http://schemas.microsoft.com/office/drawing/2014/main" id="{0F395CE7-0BA1-1F55-C7F8-25445AD32A00}"/>
              </a:ext>
            </a:extLst>
          </p:cNvPr>
          <p:cNvSpPr txBox="1"/>
          <p:nvPr/>
        </p:nvSpPr>
        <p:spPr>
          <a:xfrm>
            <a:off x="5036051" y="3809821"/>
            <a:ext cx="4062181" cy="1200329"/>
          </a:xfrm>
          <a:prstGeom prst="rect">
            <a:avLst/>
          </a:prstGeom>
          <a:noFill/>
        </p:spPr>
        <p:txBody>
          <a:bodyPr wrap="square" rtlCol="0">
            <a:spAutoFit/>
          </a:bodyPr>
          <a:lstStyle/>
          <a:p>
            <a:r>
              <a:rPr lang="en-US" sz="1200" dirty="0"/>
              <a:t>The 3D genome changes</a:t>
            </a:r>
            <a:r>
              <a:rPr lang="en-US" sz="1200" b="1" dirty="0"/>
              <a:t> </a:t>
            </a:r>
            <a:r>
              <a:rPr lang="en-US" sz="1200" b="1" dirty="0">
                <a:solidFill>
                  <a:srgbClr val="C00000"/>
                </a:solidFill>
              </a:rPr>
              <a:t>precede</a:t>
            </a:r>
            <a:r>
              <a:rPr lang="en-US" sz="1200" b="1" dirty="0"/>
              <a:t> </a:t>
            </a:r>
            <a:r>
              <a:rPr lang="en-US" sz="1200" dirty="0"/>
              <a:t>cancer progression.</a:t>
            </a:r>
            <a:endParaRPr lang="en-US" sz="1200" b="0" i="0" u="none" strike="noStrike" baseline="0" dirty="0"/>
          </a:p>
          <a:p>
            <a:pPr algn="l"/>
            <a:endParaRPr lang="en-US" sz="1200" dirty="0"/>
          </a:p>
          <a:p>
            <a:pPr algn="l"/>
            <a:r>
              <a:rPr lang="en-US" sz="1200" b="0" i="0" u="none" strike="noStrike" baseline="0" dirty="0"/>
              <a:t>A </a:t>
            </a:r>
            <a:r>
              <a:rPr lang="en-US" sz="1200" b="1" i="0" u="none" strike="noStrike" baseline="0" dirty="0">
                <a:solidFill>
                  <a:srgbClr val="C00000"/>
                </a:solidFill>
              </a:rPr>
              <a:t>conformational</a:t>
            </a:r>
            <a:r>
              <a:rPr lang="en-US" sz="1200" b="1" i="0" u="none" strike="noStrike" dirty="0">
                <a:solidFill>
                  <a:srgbClr val="C00000"/>
                </a:solidFill>
              </a:rPr>
              <a:t> bottleneck </a:t>
            </a:r>
            <a:r>
              <a:rPr lang="en-US" sz="1200" b="0" i="0" u="none" strike="noStrike" dirty="0"/>
              <a:t>at the adenoma stage, indicating an </a:t>
            </a:r>
            <a:r>
              <a:rPr lang="en-US" sz="1200" b="1" i="0" u="none" strike="noStrike" dirty="0">
                <a:solidFill>
                  <a:srgbClr val="C00000"/>
                </a:solidFill>
              </a:rPr>
              <a:t>early stringent selection </a:t>
            </a:r>
            <a:r>
              <a:rPr lang="en-US" sz="1200" b="0" i="0" u="none" strike="noStrike" dirty="0"/>
              <a:t>on 3D genome conformation during cancer progression.</a:t>
            </a:r>
          </a:p>
          <a:p>
            <a:pPr algn="l"/>
            <a:endParaRPr lang="en-US" sz="1200" dirty="0"/>
          </a:p>
        </p:txBody>
      </p:sp>
      <p:sp>
        <p:nvSpPr>
          <p:cNvPr id="29" name="TextBox 28">
            <a:extLst>
              <a:ext uri="{FF2B5EF4-FFF2-40B4-BE49-F238E27FC236}">
                <a16:creationId xmlns:a16="http://schemas.microsoft.com/office/drawing/2014/main" id="{B596EC08-2FFB-6DC1-34F5-0306C9719248}"/>
              </a:ext>
            </a:extLst>
          </p:cNvPr>
          <p:cNvSpPr txBox="1"/>
          <p:nvPr/>
        </p:nvSpPr>
        <p:spPr>
          <a:xfrm>
            <a:off x="5029200" y="3178018"/>
            <a:ext cx="3979247" cy="461665"/>
          </a:xfrm>
          <a:prstGeom prst="rect">
            <a:avLst/>
          </a:prstGeom>
          <a:noFill/>
        </p:spPr>
        <p:txBody>
          <a:bodyPr wrap="square">
            <a:spAutoFit/>
          </a:bodyPr>
          <a:lstStyle/>
          <a:p>
            <a:r>
              <a:rPr lang="en-US" altLang="zh-CN" sz="1200" b="1" dirty="0">
                <a:solidFill>
                  <a:srgbClr val="C00000"/>
                </a:solidFill>
              </a:rPr>
              <a:t>Identification of candidate progression driver/suppressor genes from 3D genome. (Drug targets)</a:t>
            </a:r>
            <a:endParaRPr lang="en-US" sz="1200" b="1" dirty="0">
              <a:solidFill>
                <a:srgbClr val="C00000"/>
              </a:solidFill>
            </a:endParaRPr>
          </a:p>
        </p:txBody>
      </p:sp>
      <p:sp>
        <p:nvSpPr>
          <p:cNvPr id="4" name="Title 1">
            <a:extLst>
              <a:ext uri="{FF2B5EF4-FFF2-40B4-BE49-F238E27FC236}">
                <a16:creationId xmlns:a16="http://schemas.microsoft.com/office/drawing/2014/main" id="{FCCABB9A-9E4B-8516-138C-2D5008FB89E2}"/>
              </a:ext>
            </a:extLst>
          </p:cNvPr>
          <p:cNvSpPr txBox="1">
            <a:spLocks/>
          </p:cNvSpPr>
          <p:nvPr/>
        </p:nvSpPr>
        <p:spPr>
          <a:xfrm>
            <a:off x="117667" y="-54345"/>
            <a:ext cx="87630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t>Broad applications in research, diagnostics, and drug target discovery</a:t>
            </a:r>
          </a:p>
        </p:txBody>
      </p:sp>
      <p:sp>
        <p:nvSpPr>
          <p:cNvPr id="2" name="Title 1">
            <a:extLst>
              <a:ext uri="{FF2B5EF4-FFF2-40B4-BE49-F238E27FC236}">
                <a16:creationId xmlns:a16="http://schemas.microsoft.com/office/drawing/2014/main" id="{636B750D-AEEE-4DDF-9E0B-17EFB65635EE}"/>
              </a:ext>
            </a:extLst>
          </p:cNvPr>
          <p:cNvSpPr>
            <a:spLocks noGrp="1"/>
          </p:cNvSpPr>
          <p:nvPr>
            <p:ph type="title"/>
          </p:nvPr>
        </p:nvSpPr>
        <p:spPr>
          <a:xfrm>
            <a:off x="152400" y="495300"/>
            <a:ext cx="8839200" cy="857250"/>
          </a:xfrm>
        </p:spPr>
        <p:txBody>
          <a:bodyPr>
            <a:noAutofit/>
          </a:bodyPr>
          <a:lstStyle/>
          <a:p>
            <a:pPr algn="l"/>
            <a:r>
              <a:rPr lang="en-US" sz="1600" dirty="0"/>
              <a:t>Genome-wide chromatin tracing in a mouse lung cancer model + machine learning of 3D genome </a:t>
            </a:r>
          </a:p>
        </p:txBody>
      </p:sp>
    </p:spTree>
    <p:extLst>
      <p:ext uri="{BB962C8B-B14F-4D97-AF65-F5344CB8AC3E}">
        <p14:creationId xmlns:p14="http://schemas.microsoft.com/office/powerpoint/2010/main" val="292312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8;p2">
            <a:extLst>
              <a:ext uri="{FF2B5EF4-FFF2-40B4-BE49-F238E27FC236}">
                <a16:creationId xmlns:a16="http://schemas.microsoft.com/office/drawing/2014/main" id="{2B5432E8-2EC6-5678-6385-41D3709A527E}"/>
              </a:ext>
            </a:extLst>
          </p:cNvPr>
          <p:cNvSpPr/>
          <p:nvPr/>
        </p:nvSpPr>
        <p:spPr>
          <a:xfrm>
            <a:off x="280240" y="1080407"/>
            <a:ext cx="1782239" cy="1839452"/>
          </a:xfrm>
          <a:custGeom>
            <a:avLst/>
            <a:gdLst/>
            <a:ahLst/>
            <a:cxnLst/>
            <a:rect l="l" t="t" r="r" b="b"/>
            <a:pathLst>
              <a:path w="2215682" h="2286808" extrusionOk="0">
                <a:moveTo>
                  <a:pt x="2072712" y="2208498"/>
                </a:moveTo>
                <a:lnTo>
                  <a:pt x="1839217" y="2208498"/>
                </a:lnTo>
                <a:lnTo>
                  <a:pt x="1839217" y="2208498"/>
                </a:lnTo>
                <a:lnTo>
                  <a:pt x="1819101" y="2208498"/>
                </a:lnTo>
                <a:lnTo>
                  <a:pt x="1819101" y="2208498"/>
                </a:lnTo>
                <a:lnTo>
                  <a:pt x="288096" y="2208498"/>
                </a:lnTo>
                <a:cubicBezTo>
                  <a:pt x="140097" y="2208498"/>
                  <a:pt x="20116" y="2088518"/>
                  <a:pt x="20116" y="1940518"/>
                </a:cubicBezTo>
                <a:lnTo>
                  <a:pt x="20116" y="0"/>
                </a:lnTo>
                <a:lnTo>
                  <a:pt x="0" y="0"/>
                </a:lnTo>
                <a:lnTo>
                  <a:pt x="0" y="1940518"/>
                </a:lnTo>
                <a:cubicBezTo>
                  <a:pt x="0" y="2099295"/>
                  <a:pt x="129320" y="2228615"/>
                  <a:pt x="288096" y="2228615"/>
                </a:cubicBezTo>
                <a:lnTo>
                  <a:pt x="1819820" y="2228615"/>
                </a:lnTo>
                <a:lnTo>
                  <a:pt x="1819820" y="2228615"/>
                </a:lnTo>
                <a:lnTo>
                  <a:pt x="1839936" y="2228615"/>
                </a:lnTo>
                <a:lnTo>
                  <a:pt x="1839936" y="2228615"/>
                </a:lnTo>
                <a:lnTo>
                  <a:pt x="2073430" y="2228615"/>
                </a:lnTo>
                <a:lnTo>
                  <a:pt x="2073430" y="2286809"/>
                </a:lnTo>
                <a:lnTo>
                  <a:pt x="2215682" y="2218556"/>
                </a:lnTo>
                <a:lnTo>
                  <a:pt x="2073430" y="2150304"/>
                </a:lnTo>
                <a:lnTo>
                  <a:pt x="2073430" y="2208498"/>
                </a:lnTo>
                <a:close/>
              </a:path>
            </a:pathLst>
          </a:custGeom>
          <a:solidFill>
            <a:srgbClr val="2866A3"/>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5" name="Google Shape;189;p2">
            <a:extLst>
              <a:ext uri="{FF2B5EF4-FFF2-40B4-BE49-F238E27FC236}">
                <a16:creationId xmlns:a16="http://schemas.microsoft.com/office/drawing/2014/main" id="{A8549CFF-16A5-E899-1D79-D05D3FB5EB29}"/>
              </a:ext>
            </a:extLst>
          </p:cNvPr>
          <p:cNvSpPr/>
          <p:nvPr/>
        </p:nvSpPr>
        <p:spPr>
          <a:xfrm>
            <a:off x="246717" y="1775708"/>
            <a:ext cx="1223411" cy="1135571"/>
          </a:xfrm>
          <a:custGeom>
            <a:avLst/>
            <a:gdLst/>
            <a:ahLst/>
            <a:cxnLst/>
            <a:rect l="l" t="t" r="r" b="b"/>
            <a:pathLst>
              <a:path w="1520946" h="1411743" extrusionOk="0">
                <a:moveTo>
                  <a:pt x="326892" y="1314035"/>
                </a:moveTo>
                <a:cubicBezTo>
                  <a:pt x="200446" y="1314035"/>
                  <a:pt x="97708" y="1211297"/>
                  <a:pt x="97708" y="1084851"/>
                </a:cubicBezTo>
                <a:lnTo>
                  <a:pt x="97708" y="0"/>
                </a:lnTo>
                <a:lnTo>
                  <a:pt x="0" y="0"/>
                </a:lnTo>
                <a:lnTo>
                  <a:pt x="0" y="1084851"/>
                </a:lnTo>
                <a:cubicBezTo>
                  <a:pt x="0" y="1265181"/>
                  <a:pt x="146563" y="1411743"/>
                  <a:pt x="326892" y="1411743"/>
                </a:cubicBezTo>
                <a:lnTo>
                  <a:pt x="1520947" y="1411743"/>
                </a:lnTo>
                <a:lnTo>
                  <a:pt x="1520947" y="1314035"/>
                </a:lnTo>
                <a:lnTo>
                  <a:pt x="326892" y="1314035"/>
                </a:lnTo>
                <a:close/>
              </a:path>
            </a:pathLst>
          </a:custGeom>
          <a:solidFill>
            <a:srgbClr val="2866A3"/>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6" name="Google Shape;190;p2">
            <a:extLst>
              <a:ext uri="{FF2B5EF4-FFF2-40B4-BE49-F238E27FC236}">
                <a16:creationId xmlns:a16="http://schemas.microsoft.com/office/drawing/2014/main" id="{72F3C9CD-BE6D-66C3-6ED3-87DB8E6CEACC}"/>
              </a:ext>
            </a:extLst>
          </p:cNvPr>
          <p:cNvSpPr/>
          <p:nvPr/>
        </p:nvSpPr>
        <p:spPr>
          <a:xfrm>
            <a:off x="2529707" y="1080407"/>
            <a:ext cx="1782239" cy="1839452"/>
          </a:xfrm>
          <a:custGeom>
            <a:avLst/>
            <a:gdLst/>
            <a:ahLst/>
            <a:cxnLst/>
            <a:rect l="l" t="t" r="r" b="b"/>
            <a:pathLst>
              <a:path w="2215682" h="2286808" extrusionOk="0">
                <a:moveTo>
                  <a:pt x="2072712" y="2208498"/>
                </a:moveTo>
                <a:lnTo>
                  <a:pt x="1839217" y="2208498"/>
                </a:lnTo>
                <a:lnTo>
                  <a:pt x="1839217" y="2208498"/>
                </a:lnTo>
                <a:lnTo>
                  <a:pt x="1819101" y="2208498"/>
                </a:lnTo>
                <a:lnTo>
                  <a:pt x="1819101" y="2208498"/>
                </a:lnTo>
                <a:lnTo>
                  <a:pt x="288096" y="2208498"/>
                </a:lnTo>
                <a:cubicBezTo>
                  <a:pt x="140096" y="2208498"/>
                  <a:pt x="20116" y="2088518"/>
                  <a:pt x="20116" y="1940518"/>
                </a:cubicBezTo>
                <a:lnTo>
                  <a:pt x="20116" y="0"/>
                </a:lnTo>
                <a:lnTo>
                  <a:pt x="0" y="0"/>
                </a:lnTo>
                <a:lnTo>
                  <a:pt x="0" y="1940518"/>
                </a:lnTo>
                <a:cubicBezTo>
                  <a:pt x="0" y="2099295"/>
                  <a:pt x="129320" y="2228615"/>
                  <a:pt x="288096" y="2228615"/>
                </a:cubicBezTo>
                <a:lnTo>
                  <a:pt x="1819820" y="2228615"/>
                </a:lnTo>
                <a:lnTo>
                  <a:pt x="1819820" y="2228615"/>
                </a:lnTo>
                <a:lnTo>
                  <a:pt x="1839936" y="2228615"/>
                </a:lnTo>
                <a:lnTo>
                  <a:pt x="1839936" y="2228615"/>
                </a:lnTo>
                <a:lnTo>
                  <a:pt x="2073430" y="2228615"/>
                </a:lnTo>
                <a:lnTo>
                  <a:pt x="2073430" y="2286809"/>
                </a:lnTo>
                <a:lnTo>
                  <a:pt x="2215682" y="2218556"/>
                </a:lnTo>
                <a:lnTo>
                  <a:pt x="2073430" y="2150304"/>
                </a:lnTo>
                <a:lnTo>
                  <a:pt x="2073430" y="2208498"/>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7" name="Google Shape;191;p2">
            <a:extLst>
              <a:ext uri="{FF2B5EF4-FFF2-40B4-BE49-F238E27FC236}">
                <a16:creationId xmlns:a16="http://schemas.microsoft.com/office/drawing/2014/main" id="{061B6DD6-51A9-F161-73D3-C62F318A35C3}"/>
              </a:ext>
            </a:extLst>
          </p:cNvPr>
          <p:cNvSpPr/>
          <p:nvPr/>
        </p:nvSpPr>
        <p:spPr>
          <a:xfrm>
            <a:off x="2496185" y="1775708"/>
            <a:ext cx="1223411" cy="1135571"/>
          </a:xfrm>
          <a:custGeom>
            <a:avLst/>
            <a:gdLst/>
            <a:ahLst/>
            <a:cxnLst/>
            <a:rect l="l" t="t" r="r" b="b"/>
            <a:pathLst>
              <a:path w="1520946" h="1411743" extrusionOk="0">
                <a:moveTo>
                  <a:pt x="326892" y="1314035"/>
                </a:moveTo>
                <a:cubicBezTo>
                  <a:pt x="200446" y="1314035"/>
                  <a:pt x="97708" y="1211297"/>
                  <a:pt x="97708" y="1084851"/>
                </a:cubicBezTo>
                <a:lnTo>
                  <a:pt x="97708" y="0"/>
                </a:lnTo>
                <a:lnTo>
                  <a:pt x="0" y="0"/>
                </a:lnTo>
                <a:lnTo>
                  <a:pt x="0" y="1084851"/>
                </a:lnTo>
                <a:cubicBezTo>
                  <a:pt x="0" y="1265181"/>
                  <a:pt x="146563" y="1411743"/>
                  <a:pt x="326892" y="1411743"/>
                </a:cubicBezTo>
                <a:lnTo>
                  <a:pt x="1520947" y="1411743"/>
                </a:lnTo>
                <a:lnTo>
                  <a:pt x="1520947" y="1314035"/>
                </a:lnTo>
                <a:lnTo>
                  <a:pt x="326892" y="1314035"/>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8" name="Google Shape;192;p2">
            <a:extLst>
              <a:ext uri="{FF2B5EF4-FFF2-40B4-BE49-F238E27FC236}">
                <a16:creationId xmlns:a16="http://schemas.microsoft.com/office/drawing/2014/main" id="{A619411B-188A-51B7-3D15-86ACEF6C597F}"/>
              </a:ext>
            </a:extLst>
          </p:cNvPr>
          <p:cNvSpPr/>
          <p:nvPr/>
        </p:nvSpPr>
        <p:spPr>
          <a:xfrm>
            <a:off x="4778597" y="1080407"/>
            <a:ext cx="1782239" cy="1837718"/>
          </a:xfrm>
          <a:custGeom>
            <a:avLst/>
            <a:gdLst/>
            <a:ahLst/>
            <a:cxnLst/>
            <a:rect l="l" t="t" r="r" b="b"/>
            <a:pathLst>
              <a:path w="2215681" h="2284653" extrusionOk="0">
                <a:moveTo>
                  <a:pt x="2072711" y="2206343"/>
                </a:moveTo>
                <a:lnTo>
                  <a:pt x="1839217" y="2206343"/>
                </a:lnTo>
                <a:lnTo>
                  <a:pt x="1839217" y="2206343"/>
                </a:lnTo>
                <a:lnTo>
                  <a:pt x="1819101" y="2206343"/>
                </a:lnTo>
                <a:lnTo>
                  <a:pt x="1819101" y="2206343"/>
                </a:lnTo>
                <a:lnTo>
                  <a:pt x="288096" y="2206343"/>
                </a:lnTo>
                <a:cubicBezTo>
                  <a:pt x="140097" y="2206343"/>
                  <a:pt x="20116" y="2086363"/>
                  <a:pt x="20116" y="1938363"/>
                </a:cubicBezTo>
                <a:lnTo>
                  <a:pt x="20116" y="0"/>
                </a:lnTo>
                <a:lnTo>
                  <a:pt x="0" y="0"/>
                </a:lnTo>
                <a:lnTo>
                  <a:pt x="0" y="1938363"/>
                </a:lnTo>
                <a:cubicBezTo>
                  <a:pt x="0" y="2097139"/>
                  <a:pt x="129320" y="2226459"/>
                  <a:pt x="288096" y="2226459"/>
                </a:cubicBezTo>
                <a:lnTo>
                  <a:pt x="1819819" y="2226459"/>
                </a:lnTo>
                <a:lnTo>
                  <a:pt x="1819819" y="2226459"/>
                </a:lnTo>
                <a:lnTo>
                  <a:pt x="1839936" y="2226459"/>
                </a:lnTo>
                <a:lnTo>
                  <a:pt x="1839936" y="2226459"/>
                </a:lnTo>
                <a:lnTo>
                  <a:pt x="2073431" y="2226459"/>
                </a:lnTo>
                <a:lnTo>
                  <a:pt x="2073431" y="2284653"/>
                </a:lnTo>
                <a:lnTo>
                  <a:pt x="2215682" y="2216401"/>
                </a:lnTo>
                <a:lnTo>
                  <a:pt x="2073431" y="2148149"/>
                </a:lnTo>
                <a:lnTo>
                  <a:pt x="2073431" y="2206343"/>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9" name="Google Shape;193;p2">
            <a:extLst>
              <a:ext uri="{FF2B5EF4-FFF2-40B4-BE49-F238E27FC236}">
                <a16:creationId xmlns:a16="http://schemas.microsoft.com/office/drawing/2014/main" id="{707EAC92-31A2-4FEE-1035-6E8037BC6945}"/>
              </a:ext>
            </a:extLst>
          </p:cNvPr>
          <p:cNvSpPr/>
          <p:nvPr/>
        </p:nvSpPr>
        <p:spPr>
          <a:xfrm>
            <a:off x="4745075" y="1773974"/>
            <a:ext cx="1223411" cy="1135571"/>
          </a:xfrm>
          <a:custGeom>
            <a:avLst/>
            <a:gdLst/>
            <a:ahLst/>
            <a:cxnLst/>
            <a:rect l="l" t="t" r="r" b="b"/>
            <a:pathLst>
              <a:path w="1520946" h="1411743" extrusionOk="0">
                <a:moveTo>
                  <a:pt x="326892" y="1314035"/>
                </a:moveTo>
                <a:cubicBezTo>
                  <a:pt x="200446" y="1314035"/>
                  <a:pt x="97708" y="1211297"/>
                  <a:pt x="97708" y="1084851"/>
                </a:cubicBezTo>
                <a:lnTo>
                  <a:pt x="97708" y="0"/>
                </a:lnTo>
                <a:lnTo>
                  <a:pt x="0" y="0"/>
                </a:lnTo>
                <a:lnTo>
                  <a:pt x="0" y="1084851"/>
                </a:lnTo>
                <a:cubicBezTo>
                  <a:pt x="0" y="1265181"/>
                  <a:pt x="146562" y="1411743"/>
                  <a:pt x="326892" y="1411743"/>
                </a:cubicBezTo>
                <a:lnTo>
                  <a:pt x="1520946" y="1411743"/>
                </a:lnTo>
                <a:lnTo>
                  <a:pt x="1520946" y="1314035"/>
                </a:lnTo>
                <a:lnTo>
                  <a:pt x="326892" y="1314035"/>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0" name="Google Shape;194;p2">
            <a:extLst>
              <a:ext uri="{FF2B5EF4-FFF2-40B4-BE49-F238E27FC236}">
                <a16:creationId xmlns:a16="http://schemas.microsoft.com/office/drawing/2014/main" id="{6FC5E81C-459D-DBEA-08E9-4D44361F67CA}"/>
              </a:ext>
            </a:extLst>
          </p:cNvPr>
          <p:cNvSpPr/>
          <p:nvPr/>
        </p:nvSpPr>
        <p:spPr>
          <a:xfrm>
            <a:off x="7028065" y="1080407"/>
            <a:ext cx="1782239" cy="1837718"/>
          </a:xfrm>
          <a:custGeom>
            <a:avLst/>
            <a:gdLst/>
            <a:ahLst/>
            <a:cxnLst/>
            <a:rect l="l" t="t" r="r" b="b"/>
            <a:pathLst>
              <a:path w="2215682" h="2284653" extrusionOk="0">
                <a:moveTo>
                  <a:pt x="2072712" y="2206343"/>
                </a:moveTo>
                <a:lnTo>
                  <a:pt x="1839218" y="2206343"/>
                </a:lnTo>
                <a:lnTo>
                  <a:pt x="1839218" y="2206343"/>
                </a:lnTo>
                <a:lnTo>
                  <a:pt x="1819101" y="2206343"/>
                </a:lnTo>
                <a:lnTo>
                  <a:pt x="1819101" y="2206343"/>
                </a:lnTo>
                <a:lnTo>
                  <a:pt x="288096" y="2206343"/>
                </a:lnTo>
                <a:cubicBezTo>
                  <a:pt x="140097" y="2206343"/>
                  <a:pt x="20116" y="2086363"/>
                  <a:pt x="20116" y="1938363"/>
                </a:cubicBezTo>
                <a:lnTo>
                  <a:pt x="20116" y="0"/>
                </a:lnTo>
                <a:lnTo>
                  <a:pt x="0" y="0"/>
                </a:lnTo>
                <a:lnTo>
                  <a:pt x="0" y="1938363"/>
                </a:lnTo>
                <a:cubicBezTo>
                  <a:pt x="0" y="2097139"/>
                  <a:pt x="129320" y="2226459"/>
                  <a:pt x="288096" y="2226459"/>
                </a:cubicBezTo>
                <a:lnTo>
                  <a:pt x="1819819" y="2226459"/>
                </a:lnTo>
                <a:lnTo>
                  <a:pt x="1819819" y="2226459"/>
                </a:lnTo>
                <a:lnTo>
                  <a:pt x="1839936" y="2226459"/>
                </a:lnTo>
                <a:lnTo>
                  <a:pt x="1839936" y="2226459"/>
                </a:lnTo>
                <a:lnTo>
                  <a:pt x="2073430" y="2226459"/>
                </a:lnTo>
                <a:lnTo>
                  <a:pt x="2073430" y="2284653"/>
                </a:lnTo>
                <a:lnTo>
                  <a:pt x="2215683" y="2216401"/>
                </a:lnTo>
                <a:lnTo>
                  <a:pt x="2073430" y="2148149"/>
                </a:lnTo>
                <a:lnTo>
                  <a:pt x="2073430" y="2206343"/>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1" name="Google Shape;195;p2">
            <a:extLst>
              <a:ext uri="{FF2B5EF4-FFF2-40B4-BE49-F238E27FC236}">
                <a16:creationId xmlns:a16="http://schemas.microsoft.com/office/drawing/2014/main" id="{3AC9EEF1-BA2E-2095-7620-4C375BBC94C0}"/>
              </a:ext>
            </a:extLst>
          </p:cNvPr>
          <p:cNvSpPr/>
          <p:nvPr/>
        </p:nvSpPr>
        <p:spPr>
          <a:xfrm>
            <a:off x="6994542" y="1773974"/>
            <a:ext cx="1223412" cy="1135571"/>
          </a:xfrm>
          <a:custGeom>
            <a:avLst/>
            <a:gdLst/>
            <a:ahLst/>
            <a:cxnLst/>
            <a:rect l="l" t="t" r="r" b="b"/>
            <a:pathLst>
              <a:path w="1520947" h="1411743" extrusionOk="0">
                <a:moveTo>
                  <a:pt x="326892" y="1314035"/>
                </a:moveTo>
                <a:cubicBezTo>
                  <a:pt x="200446" y="1314035"/>
                  <a:pt x="97708" y="1211297"/>
                  <a:pt x="97708" y="1084851"/>
                </a:cubicBezTo>
                <a:lnTo>
                  <a:pt x="97708" y="0"/>
                </a:lnTo>
                <a:lnTo>
                  <a:pt x="0" y="0"/>
                </a:lnTo>
                <a:lnTo>
                  <a:pt x="0" y="1084851"/>
                </a:lnTo>
                <a:cubicBezTo>
                  <a:pt x="0" y="1265181"/>
                  <a:pt x="146563" y="1411743"/>
                  <a:pt x="326892" y="1411743"/>
                </a:cubicBezTo>
                <a:lnTo>
                  <a:pt x="1520947" y="1411743"/>
                </a:lnTo>
                <a:lnTo>
                  <a:pt x="1520947" y="1314035"/>
                </a:lnTo>
                <a:lnTo>
                  <a:pt x="326892" y="1314035"/>
                </a:lnTo>
                <a:close/>
              </a:path>
            </a:pathLst>
          </a:custGeom>
          <a:solidFill>
            <a:srgbClr val="2664A1"/>
          </a:solidFill>
          <a:ln>
            <a:noFill/>
          </a:ln>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2" name="Google Shape;196;p2">
            <a:extLst>
              <a:ext uri="{FF2B5EF4-FFF2-40B4-BE49-F238E27FC236}">
                <a16:creationId xmlns:a16="http://schemas.microsoft.com/office/drawing/2014/main" id="{51EC7B2F-3BD9-465D-2243-EDDE8CF761AE}"/>
              </a:ext>
            </a:extLst>
          </p:cNvPr>
          <p:cNvSpPr/>
          <p:nvPr/>
        </p:nvSpPr>
        <p:spPr>
          <a:xfrm>
            <a:off x="510273" y="1090233"/>
            <a:ext cx="1577663" cy="1566683"/>
          </a:xfrm>
          <a:custGeom>
            <a:avLst/>
            <a:gdLst/>
            <a:ahLst/>
            <a:cxnLst/>
            <a:rect l="l" t="t" r="r" b="b"/>
            <a:pathLst>
              <a:path w="1961353" h="1947702" extrusionOk="0">
                <a:moveTo>
                  <a:pt x="1961353" y="116388"/>
                </a:moveTo>
                <a:cubicBezTo>
                  <a:pt x="1961353" y="52446"/>
                  <a:pt x="1898848" y="0"/>
                  <a:pt x="1821975" y="0"/>
                </a:cubicBezTo>
                <a:lnTo>
                  <a:pt x="139378" y="0"/>
                </a:lnTo>
                <a:cubicBezTo>
                  <a:pt x="62505" y="0"/>
                  <a:pt x="0" y="51728"/>
                  <a:pt x="0" y="116388"/>
                </a:cubicBezTo>
                <a:lnTo>
                  <a:pt x="0" y="1584170"/>
                </a:lnTo>
                <a:lnTo>
                  <a:pt x="0" y="1584170"/>
                </a:lnTo>
                <a:lnTo>
                  <a:pt x="0" y="1831315"/>
                </a:lnTo>
                <a:cubicBezTo>
                  <a:pt x="0" y="1895256"/>
                  <a:pt x="62505" y="1947703"/>
                  <a:pt x="139378" y="1947703"/>
                </a:cubicBezTo>
                <a:lnTo>
                  <a:pt x="1821975" y="1947703"/>
                </a:lnTo>
                <a:cubicBezTo>
                  <a:pt x="1898848" y="1947703"/>
                  <a:pt x="1961353" y="1895975"/>
                  <a:pt x="1961353" y="1831315"/>
                </a:cubicBezTo>
                <a:lnTo>
                  <a:pt x="1961353" y="1633024"/>
                </a:lnTo>
                <a:lnTo>
                  <a:pt x="1961353" y="1633024"/>
                </a:lnTo>
                <a:lnTo>
                  <a:pt x="1961353" y="116388"/>
                </a:lnTo>
                <a:close/>
              </a:path>
            </a:pathLst>
          </a:custGeom>
          <a:solidFill>
            <a:schemeClr val="lt1"/>
          </a:solidFill>
          <a:ln>
            <a:noFill/>
          </a:ln>
          <a:effectLst>
            <a:outerShdw blurRad="393700" dist="203200" dir="8100000" algn="tr" rotWithShape="0">
              <a:srgbClr val="000000">
                <a:alpha val="40000"/>
              </a:srgbClr>
            </a:outerShdw>
          </a:effectLst>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3" name="Google Shape;197;p2">
            <a:extLst>
              <a:ext uri="{FF2B5EF4-FFF2-40B4-BE49-F238E27FC236}">
                <a16:creationId xmlns:a16="http://schemas.microsoft.com/office/drawing/2014/main" id="{2BF36CE2-16EE-EDD5-5FA6-AD1CFA428041}"/>
              </a:ext>
            </a:extLst>
          </p:cNvPr>
          <p:cNvSpPr/>
          <p:nvPr/>
        </p:nvSpPr>
        <p:spPr>
          <a:xfrm>
            <a:off x="2740667" y="1092545"/>
            <a:ext cx="1578241" cy="1566105"/>
          </a:xfrm>
          <a:custGeom>
            <a:avLst/>
            <a:gdLst/>
            <a:ahLst/>
            <a:cxnLst/>
            <a:rect l="l" t="t" r="r" b="b"/>
            <a:pathLst>
              <a:path w="1962071" h="1946984" extrusionOk="0">
                <a:moveTo>
                  <a:pt x="1962072" y="116388"/>
                </a:moveTo>
                <a:cubicBezTo>
                  <a:pt x="1962072" y="52446"/>
                  <a:pt x="1899567" y="0"/>
                  <a:pt x="1822693" y="0"/>
                </a:cubicBezTo>
                <a:lnTo>
                  <a:pt x="139378" y="0"/>
                </a:lnTo>
                <a:cubicBezTo>
                  <a:pt x="62505" y="0"/>
                  <a:pt x="0" y="51728"/>
                  <a:pt x="0" y="116388"/>
                </a:cubicBezTo>
                <a:lnTo>
                  <a:pt x="0" y="1583451"/>
                </a:lnTo>
                <a:lnTo>
                  <a:pt x="0" y="1583451"/>
                </a:lnTo>
                <a:lnTo>
                  <a:pt x="0" y="1830596"/>
                </a:lnTo>
                <a:cubicBezTo>
                  <a:pt x="0" y="1894538"/>
                  <a:pt x="62505" y="1946984"/>
                  <a:pt x="139378" y="1946984"/>
                </a:cubicBezTo>
                <a:lnTo>
                  <a:pt x="1821975" y="1946984"/>
                </a:lnTo>
                <a:cubicBezTo>
                  <a:pt x="1898849" y="1946984"/>
                  <a:pt x="1961353" y="1895256"/>
                  <a:pt x="1961353" y="1830596"/>
                </a:cubicBezTo>
                <a:lnTo>
                  <a:pt x="1961353" y="1632306"/>
                </a:lnTo>
                <a:lnTo>
                  <a:pt x="1961353" y="1632306"/>
                </a:lnTo>
                <a:lnTo>
                  <a:pt x="1961353" y="116388"/>
                </a:lnTo>
                <a:close/>
              </a:path>
            </a:pathLst>
          </a:custGeom>
          <a:solidFill>
            <a:schemeClr val="lt1"/>
          </a:solidFill>
          <a:ln>
            <a:noFill/>
          </a:ln>
          <a:effectLst>
            <a:outerShdw blurRad="393700" dist="203200" dir="8100000" algn="tr" rotWithShape="0">
              <a:srgbClr val="000000">
                <a:alpha val="40000"/>
              </a:srgbClr>
            </a:outerShdw>
          </a:effectLst>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4" name="Google Shape;198;p2">
            <a:extLst>
              <a:ext uri="{FF2B5EF4-FFF2-40B4-BE49-F238E27FC236}">
                <a16:creationId xmlns:a16="http://schemas.microsoft.com/office/drawing/2014/main" id="{0DC829C7-3338-009E-7B13-6800F4A744BF}"/>
              </a:ext>
            </a:extLst>
          </p:cNvPr>
          <p:cNvSpPr/>
          <p:nvPr/>
        </p:nvSpPr>
        <p:spPr>
          <a:xfrm>
            <a:off x="4981466" y="1082720"/>
            <a:ext cx="1578241" cy="1566105"/>
          </a:xfrm>
          <a:custGeom>
            <a:avLst/>
            <a:gdLst/>
            <a:ahLst/>
            <a:cxnLst/>
            <a:rect l="l" t="t" r="r" b="b"/>
            <a:pathLst>
              <a:path w="1962071" h="1946984" extrusionOk="0">
                <a:moveTo>
                  <a:pt x="1962072" y="116388"/>
                </a:moveTo>
                <a:cubicBezTo>
                  <a:pt x="1962072" y="52446"/>
                  <a:pt x="1899567" y="0"/>
                  <a:pt x="1822693" y="0"/>
                </a:cubicBezTo>
                <a:lnTo>
                  <a:pt x="139378" y="0"/>
                </a:lnTo>
                <a:cubicBezTo>
                  <a:pt x="62505" y="0"/>
                  <a:pt x="0" y="51728"/>
                  <a:pt x="0" y="116388"/>
                </a:cubicBezTo>
                <a:lnTo>
                  <a:pt x="0" y="1583452"/>
                </a:lnTo>
                <a:lnTo>
                  <a:pt x="0" y="1583452"/>
                </a:lnTo>
                <a:lnTo>
                  <a:pt x="0" y="1830596"/>
                </a:lnTo>
                <a:cubicBezTo>
                  <a:pt x="0" y="1894538"/>
                  <a:pt x="62505" y="1946984"/>
                  <a:pt x="139378" y="1946984"/>
                </a:cubicBezTo>
                <a:lnTo>
                  <a:pt x="1821975" y="1946984"/>
                </a:lnTo>
                <a:cubicBezTo>
                  <a:pt x="1898848" y="1946984"/>
                  <a:pt x="1961353" y="1895256"/>
                  <a:pt x="1961353" y="1830596"/>
                </a:cubicBezTo>
                <a:lnTo>
                  <a:pt x="1961353" y="1632306"/>
                </a:lnTo>
                <a:lnTo>
                  <a:pt x="1961353" y="1632306"/>
                </a:lnTo>
                <a:lnTo>
                  <a:pt x="1961353" y="116388"/>
                </a:lnTo>
                <a:close/>
              </a:path>
            </a:pathLst>
          </a:custGeom>
          <a:solidFill>
            <a:schemeClr val="lt1"/>
          </a:solidFill>
          <a:ln>
            <a:noFill/>
          </a:ln>
          <a:effectLst>
            <a:outerShdw blurRad="393700" dist="203200" dir="8100000" algn="tr" rotWithShape="0">
              <a:srgbClr val="000000">
                <a:alpha val="40000"/>
              </a:srgbClr>
            </a:outerShdw>
          </a:effectLst>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sp>
        <p:nvSpPr>
          <p:cNvPr id="15" name="Google Shape;199;p2">
            <a:extLst>
              <a:ext uri="{FF2B5EF4-FFF2-40B4-BE49-F238E27FC236}">
                <a16:creationId xmlns:a16="http://schemas.microsoft.com/office/drawing/2014/main" id="{273C79AA-80C1-F753-DC56-D3CBA1027D30}"/>
              </a:ext>
            </a:extLst>
          </p:cNvPr>
          <p:cNvSpPr/>
          <p:nvPr/>
        </p:nvSpPr>
        <p:spPr>
          <a:xfrm>
            <a:off x="7213205" y="1084454"/>
            <a:ext cx="1577663" cy="1566105"/>
          </a:xfrm>
          <a:custGeom>
            <a:avLst/>
            <a:gdLst/>
            <a:ahLst/>
            <a:cxnLst/>
            <a:rect l="l" t="t" r="r" b="b"/>
            <a:pathLst>
              <a:path w="1961352" h="1946984" extrusionOk="0">
                <a:moveTo>
                  <a:pt x="1961353" y="116388"/>
                </a:moveTo>
                <a:cubicBezTo>
                  <a:pt x="1961353" y="52446"/>
                  <a:pt x="1898848" y="0"/>
                  <a:pt x="1821975" y="0"/>
                </a:cubicBezTo>
                <a:lnTo>
                  <a:pt x="139378" y="0"/>
                </a:lnTo>
                <a:cubicBezTo>
                  <a:pt x="62504" y="0"/>
                  <a:pt x="0" y="51728"/>
                  <a:pt x="0" y="116388"/>
                </a:cubicBezTo>
                <a:lnTo>
                  <a:pt x="0" y="1583451"/>
                </a:lnTo>
                <a:lnTo>
                  <a:pt x="0" y="1583451"/>
                </a:lnTo>
                <a:lnTo>
                  <a:pt x="0" y="1830596"/>
                </a:lnTo>
                <a:cubicBezTo>
                  <a:pt x="0" y="1894538"/>
                  <a:pt x="62504" y="1946984"/>
                  <a:pt x="139378" y="1946984"/>
                </a:cubicBezTo>
                <a:lnTo>
                  <a:pt x="1821975" y="1946984"/>
                </a:lnTo>
                <a:cubicBezTo>
                  <a:pt x="1898848" y="1946984"/>
                  <a:pt x="1961353" y="1895256"/>
                  <a:pt x="1961353" y="1830596"/>
                </a:cubicBezTo>
                <a:lnTo>
                  <a:pt x="1961353" y="1632306"/>
                </a:lnTo>
                <a:lnTo>
                  <a:pt x="1961353" y="1632306"/>
                </a:lnTo>
                <a:lnTo>
                  <a:pt x="1961353" y="116388"/>
                </a:lnTo>
                <a:close/>
              </a:path>
            </a:pathLst>
          </a:custGeom>
          <a:solidFill>
            <a:schemeClr val="lt1"/>
          </a:solidFill>
          <a:ln>
            <a:noFill/>
          </a:ln>
          <a:effectLst>
            <a:outerShdw blurRad="393700" dist="203200" dir="8100000" algn="tr" rotWithShape="0">
              <a:srgbClr val="000000">
                <a:alpha val="40000"/>
              </a:srgbClr>
            </a:outerShdw>
          </a:effectLst>
        </p:spPr>
        <p:txBody>
          <a:bodyPr spcFirstLastPara="1" wrap="square" lIns="68569" tIns="34275" rIns="68569" bIns="34275" anchor="ctr" anchorCtr="0">
            <a:noAutofit/>
          </a:bodyPr>
          <a:lstStyle/>
          <a:p>
            <a:pPr>
              <a:buClr>
                <a:srgbClr val="000000"/>
              </a:buClr>
              <a:buSzPts val="1800"/>
            </a:pPr>
            <a:endParaRPr sz="1350">
              <a:solidFill>
                <a:schemeClr val="dk1"/>
              </a:solidFill>
              <a:latin typeface="Calibri"/>
              <a:ea typeface="Calibri"/>
              <a:cs typeface="Calibri"/>
              <a:sym typeface="Calibri"/>
            </a:endParaRPr>
          </a:p>
        </p:txBody>
      </p:sp>
      <p:pic>
        <p:nvPicPr>
          <p:cNvPr id="16" name="Google Shape;200;p2">
            <a:extLst>
              <a:ext uri="{FF2B5EF4-FFF2-40B4-BE49-F238E27FC236}">
                <a16:creationId xmlns:a16="http://schemas.microsoft.com/office/drawing/2014/main" id="{D4ABE6C5-6CC4-2503-C9DC-B584DCBE0DC4}"/>
              </a:ext>
            </a:extLst>
          </p:cNvPr>
          <p:cNvPicPr preferRelativeResize="0"/>
          <p:nvPr/>
        </p:nvPicPr>
        <p:blipFill rotWithShape="1">
          <a:blip r:embed="rId3">
            <a:alphaModFix/>
          </a:blip>
          <a:srcRect/>
          <a:stretch/>
        </p:blipFill>
        <p:spPr>
          <a:xfrm>
            <a:off x="604885" y="1594834"/>
            <a:ext cx="1388638" cy="625223"/>
          </a:xfrm>
          <a:prstGeom prst="rect">
            <a:avLst/>
          </a:prstGeom>
          <a:noFill/>
          <a:ln>
            <a:noFill/>
          </a:ln>
        </p:spPr>
      </p:pic>
      <p:pic>
        <p:nvPicPr>
          <p:cNvPr id="17" name="Google Shape;201;p2">
            <a:extLst>
              <a:ext uri="{FF2B5EF4-FFF2-40B4-BE49-F238E27FC236}">
                <a16:creationId xmlns:a16="http://schemas.microsoft.com/office/drawing/2014/main" id="{25390A12-42CE-A939-E3F5-8DD7C5C98148}"/>
              </a:ext>
            </a:extLst>
          </p:cNvPr>
          <p:cNvPicPr preferRelativeResize="0"/>
          <p:nvPr/>
        </p:nvPicPr>
        <p:blipFill rotWithShape="1">
          <a:blip r:embed="rId4">
            <a:alphaModFix/>
          </a:blip>
          <a:srcRect/>
          <a:stretch/>
        </p:blipFill>
        <p:spPr>
          <a:xfrm>
            <a:off x="2859004" y="1601792"/>
            <a:ext cx="1341768" cy="693854"/>
          </a:xfrm>
          <a:prstGeom prst="rect">
            <a:avLst/>
          </a:prstGeom>
          <a:noFill/>
          <a:ln>
            <a:noFill/>
          </a:ln>
        </p:spPr>
      </p:pic>
      <p:sp>
        <p:nvSpPr>
          <p:cNvPr id="21" name="Google Shape;205;p2">
            <a:extLst>
              <a:ext uri="{FF2B5EF4-FFF2-40B4-BE49-F238E27FC236}">
                <a16:creationId xmlns:a16="http://schemas.microsoft.com/office/drawing/2014/main" id="{5619FF2D-09F3-38F1-0D91-A824DEA51236}"/>
              </a:ext>
            </a:extLst>
          </p:cNvPr>
          <p:cNvSpPr txBox="1"/>
          <p:nvPr/>
        </p:nvSpPr>
        <p:spPr>
          <a:xfrm>
            <a:off x="519056" y="1185317"/>
            <a:ext cx="1580625" cy="346218"/>
          </a:xfrm>
          <a:prstGeom prst="rect">
            <a:avLst/>
          </a:prstGeom>
          <a:noFill/>
          <a:ln>
            <a:noFill/>
          </a:ln>
        </p:spPr>
        <p:txBody>
          <a:bodyPr spcFirstLastPara="1" wrap="square" lIns="68569" tIns="34275" rIns="68569" bIns="34275" anchor="ctr" anchorCtr="0">
            <a:spAutoFit/>
          </a:bodyPr>
          <a:lstStyle/>
          <a:p>
            <a:pPr algn="ctr">
              <a:buClr>
                <a:srgbClr val="000000"/>
              </a:buClr>
              <a:buSzPts val="1200"/>
            </a:pPr>
            <a:r>
              <a:rPr lang="en-US" sz="900" b="1">
                <a:solidFill>
                  <a:srgbClr val="2866A3"/>
                </a:solidFill>
                <a:latin typeface="Century Gothic"/>
                <a:ea typeface="Century Gothic"/>
                <a:cs typeface="Century Gothic"/>
                <a:sym typeface="Century Gothic"/>
              </a:rPr>
              <a:t>PROBE LIBRARY DESIGN &amp; CONSTRUCTION</a:t>
            </a:r>
            <a:endParaRPr sz="1050">
              <a:solidFill>
                <a:srgbClr val="000000"/>
              </a:solidFill>
              <a:latin typeface="Arial"/>
              <a:ea typeface="Arial"/>
              <a:cs typeface="Arial"/>
              <a:sym typeface="Arial"/>
            </a:endParaRPr>
          </a:p>
        </p:txBody>
      </p:sp>
      <p:sp>
        <p:nvSpPr>
          <p:cNvPr id="22" name="Google Shape;206;p2">
            <a:extLst>
              <a:ext uri="{FF2B5EF4-FFF2-40B4-BE49-F238E27FC236}">
                <a16:creationId xmlns:a16="http://schemas.microsoft.com/office/drawing/2014/main" id="{67BC6F21-DFC3-8A35-682A-DFB96C0B68D3}"/>
              </a:ext>
            </a:extLst>
          </p:cNvPr>
          <p:cNvSpPr txBox="1"/>
          <p:nvPr/>
        </p:nvSpPr>
        <p:spPr>
          <a:xfrm>
            <a:off x="2741223" y="1192862"/>
            <a:ext cx="1580625" cy="346218"/>
          </a:xfrm>
          <a:prstGeom prst="rect">
            <a:avLst/>
          </a:prstGeom>
          <a:noFill/>
          <a:ln>
            <a:noFill/>
          </a:ln>
        </p:spPr>
        <p:txBody>
          <a:bodyPr spcFirstLastPara="1" wrap="square" lIns="68569" tIns="34275" rIns="68569" bIns="34275" anchor="ctr" anchorCtr="0">
            <a:spAutoFit/>
          </a:bodyPr>
          <a:lstStyle/>
          <a:p>
            <a:pPr algn="ctr">
              <a:buClr>
                <a:srgbClr val="000000"/>
              </a:buClr>
              <a:buSzPts val="1200"/>
            </a:pPr>
            <a:r>
              <a:rPr lang="en-US" sz="900" b="1">
                <a:solidFill>
                  <a:srgbClr val="2664A1"/>
                </a:solidFill>
                <a:latin typeface="Century Gothic"/>
                <a:ea typeface="Century Gothic"/>
                <a:cs typeface="Century Gothic"/>
                <a:sym typeface="Century Gothic"/>
              </a:rPr>
              <a:t>TISSUE SAMPLE</a:t>
            </a:r>
            <a:endParaRPr sz="900" b="1">
              <a:solidFill>
                <a:srgbClr val="2664A1"/>
              </a:solidFill>
              <a:latin typeface="Century Gothic"/>
              <a:ea typeface="Century Gothic"/>
              <a:cs typeface="Century Gothic"/>
              <a:sym typeface="Century Gothic"/>
            </a:endParaRPr>
          </a:p>
          <a:p>
            <a:pPr algn="ctr">
              <a:buClr>
                <a:srgbClr val="000000"/>
              </a:buClr>
              <a:buSzPts val="1200"/>
            </a:pPr>
            <a:r>
              <a:rPr lang="en-US" sz="900" b="1">
                <a:solidFill>
                  <a:srgbClr val="2664A1"/>
                </a:solidFill>
                <a:latin typeface="Century Gothic"/>
                <a:ea typeface="Century Gothic"/>
                <a:cs typeface="Century Gothic"/>
                <a:sym typeface="Century Gothic"/>
              </a:rPr>
              <a:t>PREP</a:t>
            </a:r>
            <a:endParaRPr sz="900" b="1">
              <a:solidFill>
                <a:srgbClr val="2664A1"/>
              </a:solidFill>
              <a:latin typeface="Century Gothic"/>
              <a:ea typeface="Century Gothic"/>
              <a:cs typeface="Century Gothic"/>
              <a:sym typeface="Century Gothic"/>
            </a:endParaRPr>
          </a:p>
        </p:txBody>
      </p:sp>
      <p:sp>
        <p:nvSpPr>
          <p:cNvPr id="23" name="Google Shape;207;p2">
            <a:extLst>
              <a:ext uri="{FF2B5EF4-FFF2-40B4-BE49-F238E27FC236}">
                <a16:creationId xmlns:a16="http://schemas.microsoft.com/office/drawing/2014/main" id="{C5894A05-1E63-7D95-AE47-5A767308EA74}"/>
              </a:ext>
            </a:extLst>
          </p:cNvPr>
          <p:cNvSpPr txBox="1"/>
          <p:nvPr/>
        </p:nvSpPr>
        <p:spPr>
          <a:xfrm>
            <a:off x="4958283" y="1192812"/>
            <a:ext cx="1580625" cy="207719"/>
          </a:xfrm>
          <a:prstGeom prst="rect">
            <a:avLst/>
          </a:prstGeom>
          <a:noFill/>
          <a:ln>
            <a:noFill/>
          </a:ln>
        </p:spPr>
        <p:txBody>
          <a:bodyPr spcFirstLastPara="1" wrap="square" lIns="68569" tIns="34275" rIns="68569" bIns="34275" anchor="ctr" anchorCtr="0">
            <a:spAutoFit/>
          </a:bodyPr>
          <a:lstStyle/>
          <a:p>
            <a:pPr algn="ctr">
              <a:buClr>
                <a:srgbClr val="000000"/>
              </a:buClr>
              <a:buSzPts val="1200"/>
            </a:pPr>
            <a:r>
              <a:rPr lang="en-US" sz="900" b="1">
                <a:solidFill>
                  <a:srgbClr val="2664A1"/>
                </a:solidFill>
                <a:latin typeface="Century Gothic"/>
                <a:ea typeface="Century Gothic"/>
                <a:cs typeface="Century Gothic"/>
                <a:sym typeface="Century Gothic"/>
              </a:rPr>
              <a:t>AUTOMATED IMAGING</a:t>
            </a:r>
            <a:endParaRPr sz="1050">
              <a:solidFill>
                <a:srgbClr val="000000"/>
              </a:solidFill>
              <a:latin typeface="Arial"/>
              <a:ea typeface="Arial"/>
              <a:cs typeface="Arial"/>
              <a:sym typeface="Arial"/>
            </a:endParaRPr>
          </a:p>
        </p:txBody>
      </p:sp>
      <p:sp>
        <p:nvSpPr>
          <p:cNvPr id="24" name="Google Shape;208;p2">
            <a:extLst>
              <a:ext uri="{FF2B5EF4-FFF2-40B4-BE49-F238E27FC236}">
                <a16:creationId xmlns:a16="http://schemas.microsoft.com/office/drawing/2014/main" id="{8DC3DD48-C6F9-DEFD-1C4C-BC71220BCE0F}"/>
              </a:ext>
            </a:extLst>
          </p:cNvPr>
          <p:cNvSpPr txBox="1"/>
          <p:nvPr/>
        </p:nvSpPr>
        <p:spPr>
          <a:xfrm>
            <a:off x="7205993" y="1192812"/>
            <a:ext cx="1580625" cy="207719"/>
          </a:xfrm>
          <a:prstGeom prst="rect">
            <a:avLst/>
          </a:prstGeom>
          <a:noFill/>
          <a:ln>
            <a:noFill/>
          </a:ln>
        </p:spPr>
        <p:txBody>
          <a:bodyPr spcFirstLastPara="1" wrap="square" lIns="68569" tIns="34275" rIns="68569" bIns="34275" anchor="ctr" anchorCtr="0">
            <a:spAutoFit/>
          </a:bodyPr>
          <a:lstStyle/>
          <a:p>
            <a:pPr algn="ctr">
              <a:buClr>
                <a:srgbClr val="000000"/>
              </a:buClr>
              <a:buSzPts val="1200"/>
            </a:pPr>
            <a:r>
              <a:rPr lang="en-US" sz="900" b="1">
                <a:solidFill>
                  <a:srgbClr val="2664A1"/>
                </a:solidFill>
                <a:latin typeface="Century Gothic"/>
                <a:ea typeface="Century Gothic"/>
                <a:cs typeface="Century Gothic"/>
                <a:sym typeface="Century Gothic"/>
              </a:rPr>
              <a:t>DATA ANALYSIS</a:t>
            </a:r>
            <a:endParaRPr sz="1050">
              <a:solidFill>
                <a:srgbClr val="000000"/>
              </a:solidFill>
              <a:latin typeface="Arial"/>
              <a:ea typeface="Arial"/>
              <a:cs typeface="Arial"/>
              <a:sym typeface="Arial"/>
            </a:endParaRPr>
          </a:p>
        </p:txBody>
      </p:sp>
      <p:pic>
        <p:nvPicPr>
          <p:cNvPr id="25" name="Google Shape;209;p2">
            <a:extLst>
              <a:ext uri="{FF2B5EF4-FFF2-40B4-BE49-F238E27FC236}">
                <a16:creationId xmlns:a16="http://schemas.microsoft.com/office/drawing/2014/main" id="{2BB0B02B-CBB1-0AD5-2BF0-C129DAB790DD}"/>
              </a:ext>
            </a:extLst>
          </p:cNvPr>
          <p:cNvPicPr preferRelativeResize="0"/>
          <p:nvPr/>
        </p:nvPicPr>
        <p:blipFill rotWithShape="1">
          <a:blip r:embed="rId5">
            <a:alphaModFix/>
          </a:blip>
          <a:srcRect/>
          <a:stretch/>
        </p:blipFill>
        <p:spPr>
          <a:xfrm>
            <a:off x="5071838" y="1430773"/>
            <a:ext cx="1388625" cy="1137239"/>
          </a:xfrm>
          <a:prstGeom prst="rect">
            <a:avLst/>
          </a:prstGeom>
          <a:noFill/>
          <a:ln>
            <a:noFill/>
          </a:ln>
        </p:spPr>
      </p:pic>
      <p:sp>
        <p:nvSpPr>
          <p:cNvPr id="26" name="Google Shape;210;p2">
            <a:extLst>
              <a:ext uri="{FF2B5EF4-FFF2-40B4-BE49-F238E27FC236}">
                <a16:creationId xmlns:a16="http://schemas.microsoft.com/office/drawing/2014/main" id="{EB383500-DA03-4032-FF8A-2BBB27A85D83}"/>
              </a:ext>
            </a:extLst>
          </p:cNvPr>
          <p:cNvSpPr txBox="1"/>
          <p:nvPr/>
        </p:nvSpPr>
        <p:spPr>
          <a:xfrm>
            <a:off x="1993523" y="3252812"/>
            <a:ext cx="2987940" cy="843790"/>
          </a:xfrm>
          <a:prstGeom prst="rect">
            <a:avLst/>
          </a:prstGeom>
          <a:noFill/>
          <a:ln>
            <a:noFill/>
          </a:ln>
        </p:spPr>
        <p:txBody>
          <a:bodyPr spcFirstLastPara="1" wrap="square" lIns="68569" tIns="34275" rIns="68569" bIns="34275" anchor="t" anchorCtr="0">
            <a:spAutoFit/>
          </a:bodyPr>
          <a:lstStyle/>
          <a:p>
            <a:pPr marL="128588" indent="-128588">
              <a:buClr>
                <a:schemeClr val="dk1"/>
              </a:buClr>
              <a:buSzPts val="1100"/>
              <a:buFont typeface="Arial"/>
              <a:buChar char="•"/>
            </a:pPr>
            <a:r>
              <a:rPr lang="en-US" sz="1050" dirty="0">
                <a:solidFill>
                  <a:schemeClr val="dk1"/>
                </a:solidFill>
                <a:latin typeface="Century Gothic"/>
                <a:ea typeface="Century Gothic"/>
                <a:cs typeface="Century Gothic"/>
                <a:sym typeface="Century Gothic"/>
              </a:rPr>
              <a:t>First instrument sold and installed at Yale YCGA in June 2021 </a:t>
            </a:r>
            <a:endParaRPr sz="1050" dirty="0">
              <a:solidFill>
                <a:schemeClr val="dk1"/>
              </a:solidFill>
              <a:latin typeface="Century Gothic"/>
              <a:ea typeface="Century Gothic"/>
              <a:cs typeface="Century Gothic"/>
              <a:sym typeface="Century Gothic"/>
            </a:endParaRPr>
          </a:p>
          <a:p>
            <a:pPr marL="128588" indent="-128588">
              <a:spcBef>
                <a:spcPts val="450"/>
              </a:spcBef>
              <a:buClr>
                <a:schemeClr val="dk1"/>
              </a:buClr>
              <a:buSzPts val="1100"/>
              <a:buFont typeface="Arial"/>
              <a:buChar char="•"/>
            </a:pPr>
            <a:r>
              <a:rPr lang="en-US" sz="1050" dirty="0">
                <a:solidFill>
                  <a:schemeClr val="dk1"/>
                </a:solidFill>
                <a:latin typeface="Century Gothic"/>
                <a:ea typeface="Century Gothic"/>
                <a:cs typeface="Century Gothic"/>
                <a:sym typeface="Century Gothic"/>
              </a:rPr>
              <a:t>Multiple pilot projects using this instrument</a:t>
            </a:r>
            <a:endParaRPr sz="1050" dirty="0">
              <a:solidFill>
                <a:schemeClr val="dk1"/>
              </a:solidFill>
              <a:latin typeface="Century Gothic"/>
              <a:ea typeface="Century Gothic"/>
              <a:cs typeface="Century Gothic"/>
              <a:sym typeface="Century Gothic"/>
            </a:endParaRPr>
          </a:p>
          <a:p>
            <a:pPr marL="128588" indent="-128588">
              <a:spcBef>
                <a:spcPts val="450"/>
              </a:spcBef>
              <a:buClr>
                <a:schemeClr val="dk1"/>
              </a:buClr>
              <a:buSzPts val="1100"/>
              <a:buFont typeface="Arial"/>
              <a:buChar char="•"/>
            </a:pPr>
            <a:r>
              <a:rPr lang="en-US" sz="1050" dirty="0">
                <a:solidFill>
                  <a:schemeClr val="dk1"/>
                </a:solidFill>
                <a:latin typeface="Century Gothic"/>
                <a:ea typeface="Century Gothic"/>
                <a:cs typeface="Century Gothic"/>
                <a:sym typeface="Century Gothic"/>
              </a:rPr>
              <a:t>Continuous reagent and service revenue</a:t>
            </a:r>
            <a:endParaRPr sz="1050" dirty="0">
              <a:solidFill>
                <a:schemeClr val="dk1"/>
              </a:solidFill>
              <a:latin typeface="Century Gothic"/>
              <a:ea typeface="Century Gothic"/>
              <a:cs typeface="Century Gothic"/>
              <a:sym typeface="Century Gothic"/>
            </a:endParaRPr>
          </a:p>
        </p:txBody>
      </p:sp>
      <p:pic>
        <p:nvPicPr>
          <p:cNvPr id="27" name="Google Shape;211;p2">
            <a:extLst>
              <a:ext uri="{FF2B5EF4-FFF2-40B4-BE49-F238E27FC236}">
                <a16:creationId xmlns:a16="http://schemas.microsoft.com/office/drawing/2014/main" id="{E9C88077-134B-6ED7-A656-16181B037BE2}"/>
              </a:ext>
            </a:extLst>
          </p:cNvPr>
          <p:cNvPicPr preferRelativeResize="0"/>
          <p:nvPr/>
        </p:nvPicPr>
        <p:blipFill rotWithShape="1">
          <a:blip r:embed="rId6">
            <a:alphaModFix/>
          </a:blip>
          <a:srcRect/>
          <a:stretch/>
        </p:blipFill>
        <p:spPr>
          <a:xfrm>
            <a:off x="4981463" y="3025975"/>
            <a:ext cx="1580625" cy="1185480"/>
          </a:xfrm>
          <a:prstGeom prst="rect">
            <a:avLst/>
          </a:prstGeom>
          <a:noFill/>
          <a:ln>
            <a:noFill/>
          </a:ln>
        </p:spPr>
      </p:pic>
      <p:sp>
        <p:nvSpPr>
          <p:cNvPr id="28" name="Google Shape;212;p2">
            <a:extLst>
              <a:ext uri="{FF2B5EF4-FFF2-40B4-BE49-F238E27FC236}">
                <a16:creationId xmlns:a16="http://schemas.microsoft.com/office/drawing/2014/main" id="{B72DAF56-4925-3DC9-301B-58C8D3F00C36}"/>
              </a:ext>
            </a:extLst>
          </p:cNvPr>
          <p:cNvSpPr/>
          <p:nvPr/>
        </p:nvSpPr>
        <p:spPr>
          <a:xfrm>
            <a:off x="3440081" y="1550625"/>
            <a:ext cx="814275" cy="785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9" name="Title 1">
            <a:extLst>
              <a:ext uri="{FF2B5EF4-FFF2-40B4-BE49-F238E27FC236}">
                <a16:creationId xmlns:a16="http://schemas.microsoft.com/office/drawing/2014/main" id="{1CA35D72-E6A3-C78C-3944-20A4BD678D3F}"/>
              </a:ext>
            </a:extLst>
          </p:cNvPr>
          <p:cNvSpPr txBox="1">
            <a:spLocks/>
          </p:cNvSpPr>
          <p:nvPr/>
        </p:nvSpPr>
        <p:spPr>
          <a:xfrm>
            <a:off x="228600" y="-19050"/>
            <a:ext cx="87630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dirty="0" err="1"/>
              <a:t>Translura</a:t>
            </a:r>
            <a:r>
              <a:rPr lang="en-US" sz="2600" dirty="0"/>
              <a:t> current product – end-to-end 3D genomics solution</a:t>
            </a:r>
          </a:p>
        </p:txBody>
      </p:sp>
      <p:cxnSp>
        <p:nvCxnSpPr>
          <p:cNvPr id="30" name="Straight Connector 29">
            <a:extLst>
              <a:ext uri="{FF2B5EF4-FFF2-40B4-BE49-F238E27FC236}">
                <a16:creationId xmlns:a16="http://schemas.microsoft.com/office/drawing/2014/main" id="{77451A4B-7D5B-AC4A-1538-121F90CD541F}"/>
              </a:ext>
            </a:extLst>
          </p:cNvPr>
          <p:cNvCxnSpPr>
            <a:cxnSpLocks/>
          </p:cNvCxnSpPr>
          <p:nvPr/>
        </p:nvCxnSpPr>
        <p:spPr>
          <a:xfrm>
            <a:off x="304800" y="762000"/>
            <a:ext cx="85344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 name="Google Shape;218;p7">
            <a:extLst>
              <a:ext uri="{FF2B5EF4-FFF2-40B4-BE49-F238E27FC236}">
                <a16:creationId xmlns:a16="http://schemas.microsoft.com/office/drawing/2014/main" id="{C329C242-A961-5D2C-70A9-658167A56CE3}"/>
              </a:ext>
            </a:extLst>
          </p:cNvPr>
          <p:cNvGrpSpPr/>
          <p:nvPr/>
        </p:nvGrpSpPr>
        <p:grpSpPr>
          <a:xfrm>
            <a:off x="7223937" y="1447800"/>
            <a:ext cx="1562682" cy="1068983"/>
            <a:chOff x="2723204" y="3279830"/>
            <a:chExt cx="2032305" cy="1366728"/>
          </a:xfrm>
        </p:grpSpPr>
        <p:pic>
          <p:nvPicPr>
            <p:cNvPr id="3" name="Google Shape;219;p7">
              <a:extLst>
                <a:ext uri="{FF2B5EF4-FFF2-40B4-BE49-F238E27FC236}">
                  <a16:creationId xmlns:a16="http://schemas.microsoft.com/office/drawing/2014/main" id="{9D13F999-2E82-E639-E4FE-37A5C8DE800C}"/>
                </a:ext>
              </a:extLst>
            </p:cNvPr>
            <p:cNvPicPr preferRelativeResize="0"/>
            <p:nvPr/>
          </p:nvPicPr>
          <p:blipFill rotWithShape="1">
            <a:blip r:embed="rId7">
              <a:alphaModFix/>
            </a:blip>
            <a:srcRect/>
            <a:stretch/>
          </p:blipFill>
          <p:spPr>
            <a:xfrm>
              <a:off x="2723204" y="3279830"/>
              <a:ext cx="1204919" cy="1366728"/>
            </a:xfrm>
            <a:prstGeom prst="rect">
              <a:avLst/>
            </a:prstGeom>
            <a:noFill/>
            <a:ln>
              <a:noFill/>
            </a:ln>
          </p:spPr>
        </p:pic>
        <p:pic>
          <p:nvPicPr>
            <p:cNvPr id="31" name="Google Shape;220;p7">
              <a:extLst>
                <a:ext uri="{FF2B5EF4-FFF2-40B4-BE49-F238E27FC236}">
                  <a16:creationId xmlns:a16="http://schemas.microsoft.com/office/drawing/2014/main" id="{FE62B09A-1E22-0FC5-5561-EC67E5E9848D}"/>
                </a:ext>
              </a:extLst>
            </p:cNvPr>
            <p:cNvPicPr preferRelativeResize="0"/>
            <p:nvPr/>
          </p:nvPicPr>
          <p:blipFill rotWithShape="1">
            <a:blip r:embed="rId8">
              <a:alphaModFix/>
            </a:blip>
            <a:srcRect/>
            <a:stretch/>
          </p:blipFill>
          <p:spPr>
            <a:xfrm>
              <a:off x="3734582" y="3309893"/>
              <a:ext cx="1020927" cy="1285877"/>
            </a:xfrm>
            <a:prstGeom prst="rect">
              <a:avLst/>
            </a:prstGeom>
            <a:noFill/>
            <a:ln>
              <a:noFill/>
            </a:ln>
          </p:spPr>
        </p:pic>
      </p:grpSp>
      <p:sp>
        <p:nvSpPr>
          <p:cNvPr id="18" name="TextBox 17">
            <a:extLst>
              <a:ext uri="{FF2B5EF4-FFF2-40B4-BE49-F238E27FC236}">
                <a16:creationId xmlns:a16="http://schemas.microsoft.com/office/drawing/2014/main" id="{9F147535-E9C0-FEB1-628B-52965ECF82D2}"/>
              </a:ext>
            </a:extLst>
          </p:cNvPr>
          <p:cNvSpPr txBox="1"/>
          <p:nvPr/>
        </p:nvSpPr>
        <p:spPr>
          <a:xfrm>
            <a:off x="685800" y="4321432"/>
            <a:ext cx="7693901" cy="369332"/>
          </a:xfrm>
          <a:prstGeom prst="rect">
            <a:avLst/>
          </a:prstGeom>
          <a:noFill/>
        </p:spPr>
        <p:txBody>
          <a:bodyPr wrap="none" rtlCol="0">
            <a:spAutoFit/>
          </a:bodyPr>
          <a:lstStyle/>
          <a:p>
            <a:r>
              <a:rPr lang="en-US" sz="1800" dirty="0"/>
              <a:t>How do we make money: instrument + reagent + service contract for instrument </a:t>
            </a:r>
            <a:endParaRPr lang="en-US" dirty="0"/>
          </a:p>
        </p:txBody>
      </p:sp>
    </p:spTree>
    <p:extLst>
      <p:ext uri="{BB962C8B-B14F-4D97-AF65-F5344CB8AC3E}">
        <p14:creationId xmlns:p14="http://schemas.microsoft.com/office/powerpoint/2010/main" val="7184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7EA1-40A5-634B-8E8F-18735694AAD8}"/>
              </a:ext>
            </a:extLst>
          </p:cNvPr>
          <p:cNvSpPr>
            <a:spLocks noGrp="1"/>
          </p:cNvSpPr>
          <p:nvPr>
            <p:ph type="title"/>
          </p:nvPr>
        </p:nvSpPr>
        <p:spPr>
          <a:xfrm>
            <a:off x="-152400" y="129117"/>
            <a:ext cx="8229600" cy="857250"/>
          </a:xfrm>
        </p:spPr>
        <p:txBody>
          <a:bodyPr>
            <a:noAutofit/>
          </a:bodyPr>
          <a:lstStyle/>
          <a:p>
            <a:r>
              <a:rPr lang="en-US" sz="3600" dirty="0"/>
              <a:t>Rapidly expanding spatial omics market</a:t>
            </a:r>
          </a:p>
        </p:txBody>
      </p:sp>
      <p:cxnSp>
        <p:nvCxnSpPr>
          <p:cNvPr id="9" name="Straight Connector 8">
            <a:extLst>
              <a:ext uri="{FF2B5EF4-FFF2-40B4-BE49-F238E27FC236}">
                <a16:creationId xmlns:a16="http://schemas.microsoft.com/office/drawing/2014/main" id="{E0CA9565-3D2B-52F8-63F7-C64F504206D8}"/>
              </a:ext>
            </a:extLst>
          </p:cNvPr>
          <p:cNvCxnSpPr>
            <a:cxnSpLocks/>
          </p:cNvCxnSpPr>
          <p:nvPr/>
        </p:nvCxnSpPr>
        <p:spPr>
          <a:xfrm>
            <a:off x="304800" y="971550"/>
            <a:ext cx="86868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40A7E95-FCE9-7B51-B3CA-49D7BED3DD88}"/>
              </a:ext>
            </a:extLst>
          </p:cNvPr>
          <p:cNvSpPr txBox="1"/>
          <p:nvPr/>
        </p:nvSpPr>
        <p:spPr>
          <a:xfrm>
            <a:off x="228600" y="1247259"/>
            <a:ext cx="876300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333333"/>
                </a:solidFill>
                <a:effectLst/>
              </a:rPr>
              <a:t>“Revenue forecast in 2028: </a:t>
            </a:r>
            <a:r>
              <a:rPr lang="en-US" sz="2000" dirty="0">
                <a:solidFill>
                  <a:srgbClr val="C00000"/>
                </a:solidFill>
                <a:effectLst/>
              </a:rPr>
              <a:t>USD 484.22 million</a:t>
            </a:r>
            <a:r>
              <a:rPr lang="en-US" sz="2000" dirty="0">
                <a:solidFill>
                  <a:srgbClr val="333333"/>
                </a:solidFill>
                <a:effectLst/>
              </a:rPr>
              <a:t>” – Grand View Research</a:t>
            </a:r>
          </a:p>
          <a:p>
            <a:pPr marL="342900" indent="-342900">
              <a:buFont typeface="Arial" panose="020B0604020202020204" pitchFamily="34" charset="0"/>
              <a:buChar char="•"/>
            </a:pPr>
            <a:endParaRPr lang="en-US" sz="2000" dirty="0">
              <a:solidFill>
                <a:srgbClr val="333333"/>
              </a:solidFill>
              <a:effectLst/>
            </a:endParaRPr>
          </a:p>
          <a:p>
            <a:pPr marL="342900" indent="-342900">
              <a:buFont typeface="Arial" panose="020B0604020202020204" pitchFamily="34" charset="0"/>
              <a:buChar char="•"/>
            </a:pPr>
            <a:r>
              <a:rPr lang="en-US" sz="2000" dirty="0"/>
              <a:t>“Spatial Omics Solutions Market worth </a:t>
            </a:r>
            <a:r>
              <a:rPr lang="en-US" sz="2000" dirty="0">
                <a:solidFill>
                  <a:srgbClr val="C00000"/>
                </a:solidFill>
              </a:rPr>
              <a:t>$587.2 Million </a:t>
            </a:r>
            <a:r>
              <a:rPr lang="en-US" sz="2000" dirty="0"/>
              <a:t>by 2030” - </a:t>
            </a:r>
            <a:r>
              <a:rPr lang="en-US" sz="2000" dirty="0" err="1"/>
              <a:t>InsightAce</a:t>
            </a:r>
            <a:r>
              <a:rPr lang="en-US" sz="2000" dirty="0"/>
              <a:t> Analytic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global spatial OMICS market held a market value of USD 230.2 million in 2020 and is estimated to reach </a:t>
            </a:r>
            <a:r>
              <a:rPr lang="en-US" sz="2000" dirty="0">
                <a:solidFill>
                  <a:srgbClr val="C00000"/>
                </a:solidFill>
              </a:rPr>
              <a:t>USD 506.6 million </a:t>
            </a:r>
            <a:r>
              <a:rPr lang="en-US" sz="2000" dirty="0"/>
              <a:t>by the year 2028.”  - Research and Markets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solidFill>
                <a:srgbClr val="333333"/>
              </a:solidFill>
              <a:effectLst/>
            </a:endParaRPr>
          </a:p>
        </p:txBody>
      </p:sp>
    </p:spTree>
    <p:extLst>
      <p:ext uri="{BB962C8B-B14F-4D97-AF65-F5344CB8AC3E}">
        <p14:creationId xmlns:p14="http://schemas.microsoft.com/office/powerpoint/2010/main" val="61147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595B-B11B-0F75-423C-B3FD0E8FC4F5}"/>
              </a:ext>
            </a:extLst>
          </p:cNvPr>
          <p:cNvSpPr>
            <a:spLocks noGrp="1"/>
          </p:cNvSpPr>
          <p:nvPr>
            <p:ph type="title"/>
          </p:nvPr>
        </p:nvSpPr>
        <p:spPr>
          <a:xfrm>
            <a:off x="173566" y="0"/>
            <a:ext cx="8229600" cy="857250"/>
          </a:xfrm>
        </p:spPr>
        <p:txBody>
          <a:bodyPr>
            <a:noAutofit/>
          </a:bodyPr>
          <a:lstStyle/>
          <a:p>
            <a:r>
              <a:rPr lang="en-US" sz="3200" dirty="0"/>
              <a:t>Our differentiation and competitive advantages</a:t>
            </a:r>
          </a:p>
        </p:txBody>
      </p:sp>
      <p:graphicFrame>
        <p:nvGraphicFramePr>
          <p:cNvPr id="6" name="Table 2">
            <a:extLst>
              <a:ext uri="{FF2B5EF4-FFF2-40B4-BE49-F238E27FC236}">
                <a16:creationId xmlns:a16="http://schemas.microsoft.com/office/drawing/2014/main" id="{A529B6FE-8872-5CA3-770B-BB9D162FA5A2}"/>
              </a:ext>
            </a:extLst>
          </p:cNvPr>
          <p:cNvGraphicFramePr>
            <a:graphicFrameLocks noGrp="1"/>
          </p:cNvGraphicFramePr>
          <p:nvPr>
            <p:extLst>
              <p:ext uri="{D42A27DB-BD31-4B8C-83A1-F6EECF244321}">
                <p14:modId xmlns:p14="http://schemas.microsoft.com/office/powerpoint/2010/main" val="665810771"/>
              </p:ext>
            </p:extLst>
          </p:nvPr>
        </p:nvGraphicFramePr>
        <p:xfrm>
          <a:off x="304800" y="1733550"/>
          <a:ext cx="8589434" cy="2433320"/>
        </p:xfrm>
        <a:graphic>
          <a:graphicData uri="http://schemas.openxmlformats.org/drawingml/2006/table">
            <a:tbl>
              <a:tblPr firstRow="1" bandRow="1"/>
              <a:tblGrid>
                <a:gridCol w="2477728">
                  <a:extLst>
                    <a:ext uri="{9D8B030D-6E8A-4147-A177-3AD203B41FA5}">
                      <a16:colId xmlns:a16="http://schemas.microsoft.com/office/drawing/2014/main" val="2198997491"/>
                    </a:ext>
                  </a:extLst>
                </a:gridCol>
                <a:gridCol w="2209865">
                  <a:extLst>
                    <a:ext uri="{9D8B030D-6E8A-4147-A177-3AD203B41FA5}">
                      <a16:colId xmlns:a16="http://schemas.microsoft.com/office/drawing/2014/main" val="800732235"/>
                    </a:ext>
                  </a:extLst>
                </a:gridCol>
                <a:gridCol w="3901841">
                  <a:extLst>
                    <a:ext uri="{9D8B030D-6E8A-4147-A177-3AD203B41FA5}">
                      <a16:colId xmlns:a16="http://schemas.microsoft.com/office/drawing/2014/main" val="1809244011"/>
                    </a:ext>
                  </a:extLst>
                </a:gridCol>
              </a:tblGrid>
              <a:tr h="370840">
                <a:tc>
                  <a:txBody>
                    <a:bodyPr/>
                    <a:lstStyle/>
                    <a:p>
                      <a:r>
                        <a:rPr lang="en-US" altLang="zh-CN" sz="1600" b="1" dirty="0">
                          <a:latin typeface="+mn-lt"/>
                          <a:ea typeface="DengXian" panose="02010600030101010101" pitchFamily="2" charset="-122"/>
                        </a:rPr>
                        <a:t>Company name</a:t>
                      </a:r>
                      <a:endParaRPr lang="en-US" sz="1600" b="1" dirty="0">
                        <a:latin typeface="+mn-lt"/>
                        <a:ea typeface="DengXian" panose="02010600030101010101" pitchFamily="2" charset="-122"/>
                      </a:endParaRPr>
                    </a:p>
                  </a:txBody>
                  <a:tcPr/>
                </a:tc>
                <a:tc>
                  <a:txBody>
                    <a:bodyPr/>
                    <a:lstStyle/>
                    <a:p>
                      <a:r>
                        <a:rPr lang="en-US" sz="1600" b="1" u="none" dirty="0" err="1">
                          <a:latin typeface="+mn-lt"/>
                          <a:ea typeface="DengXian" panose="02010600030101010101" pitchFamily="2" charset="-122"/>
                        </a:rPr>
                        <a:t>Translura</a:t>
                      </a:r>
                      <a:endParaRPr lang="en-US" sz="1600" b="1" u="none" dirty="0">
                        <a:latin typeface="+mn-lt"/>
                        <a:ea typeface="DengXian" panose="02010600030101010101" pitchFamily="2" charset="-122"/>
                      </a:endParaRPr>
                    </a:p>
                  </a:txBody>
                  <a:tcPr/>
                </a:tc>
                <a:tc>
                  <a:txBody>
                    <a:bodyPr/>
                    <a:lstStyle/>
                    <a:p>
                      <a:r>
                        <a:rPr lang="en-US" sz="1600" b="1" u="none" dirty="0">
                          <a:latin typeface="+mn-lt"/>
                          <a:ea typeface="DengXian" panose="02010600030101010101" pitchFamily="2" charset="-122"/>
                        </a:rPr>
                        <a:t>Acuity, Bruker</a:t>
                      </a:r>
                    </a:p>
                  </a:txBody>
                  <a:tcPr/>
                </a:tc>
                <a:extLst>
                  <a:ext uri="{0D108BD9-81ED-4DB2-BD59-A6C34878D82A}">
                    <a16:rowId xmlns:a16="http://schemas.microsoft.com/office/drawing/2014/main" val="2055213755"/>
                  </a:ext>
                </a:extLst>
              </a:tr>
              <a:tr h="370840">
                <a:tc>
                  <a:txBody>
                    <a:bodyPr/>
                    <a:lstStyle/>
                    <a:p>
                      <a:r>
                        <a:rPr lang="en-US" altLang="zh-CN" sz="1600" b="0" dirty="0">
                          <a:latin typeface="+mn-lt"/>
                          <a:ea typeface="DengXian" panose="02010600030101010101" pitchFamily="2" charset="-122"/>
                        </a:rPr>
                        <a:t>Technology basis</a:t>
                      </a:r>
                      <a:endParaRPr lang="en-US" sz="1600" b="0" dirty="0">
                        <a:latin typeface="+mn-lt"/>
                        <a:ea typeface="DengXian" panose="02010600030101010101" pitchFamily="2" charset="-122"/>
                      </a:endParaRPr>
                    </a:p>
                  </a:txBody>
                  <a:tcPr/>
                </a:tc>
                <a:tc>
                  <a:txBody>
                    <a:bodyPr/>
                    <a:lstStyle/>
                    <a:p>
                      <a:r>
                        <a:rPr lang="en-US" altLang="zh-CN" sz="1600" b="0" dirty="0">
                          <a:latin typeface="+mn-lt"/>
                          <a:ea typeface="DengXian" panose="02010600030101010101" pitchFamily="2" charset="-122"/>
                        </a:rPr>
                        <a:t>Highly multiplexed FISH</a:t>
                      </a:r>
                      <a:endParaRPr lang="en-US" sz="1600" b="0" dirty="0">
                        <a:latin typeface="+mn-lt"/>
                        <a:ea typeface="DengXian" panose="02010600030101010101" pitchFamily="2" charset="-122"/>
                      </a:endParaRPr>
                    </a:p>
                  </a:txBody>
                  <a:tcPr/>
                </a:tc>
                <a:tc>
                  <a:txBody>
                    <a:bodyPr/>
                    <a:lstStyle/>
                    <a:p>
                      <a:r>
                        <a:rPr lang="en-US" altLang="zh-CN" sz="1600" b="0" dirty="0">
                          <a:latin typeface="+mn-lt"/>
                          <a:ea typeface="DengXian" panose="02010600030101010101" pitchFamily="2" charset="-122"/>
                        </a:rPr>
                        <a:t>In-situ sequencing</a:t>
                      </a:r>
                      <a:endParaRPr lang="en-US" sz="1600" b="0" dirty="0">
                        <a:latin typeface="+mn-lt"/>
                        <a:ea typeface="DengXian" panose="02010600030101010101" pitchFamily="2" charset="-122"/>
                      </a:endParaRPr>
                    </a:p>
                  </a:txBody>
                  <a:tcPr/>
                </a:tc>
                <a:extLst>
                  <a:ext uri="{0D108BD9-81ED-4DB2-BD59-A6C34878D82A}">
                    <a16:rowId xmlns:a16="http://schemas.microsoft.com/office/drawing/2014/main" val="3596405088"/>
                  </a:ext>
                </a:extLst>
              </a:tr>
              <a:tr h="370840">
                <a:tc>
                  <a:txBody>
                    <a:bodyPr/>
                    <a:lstStyle/>
                    <a:p>
                      <a:r>
                        <a:rPr lang="en-US" altLang="zh-CN" sz="1600" b="0" dirty="0">
                          <a:latin typeface="+mn-lt"/>
                          <a:ea typeface="DengXian" panose="02010600030101010101" pitchFamily="2" charset="-122"/>
                        </a:rPr>
                        <a:t>Genomic throughput</a:t>
                      </a:r>
                    </a:p>
                  </a:txBody>
                  <a:tcPr/>
                </a:tc>
                <a:tc>
                  <a:txBody>
                    <a:bodyPr/>
                    <a:lstStyle/>
                    <a:p>
                      <a:r>
                        <a:rPr lang="en-US" altLang="zh-CN" sz="1600" b="0" dirty="0">
                          <a:latin typeface="+mn-lt"/>
                          <a:ea typeface="DengXian" panose="02010600030101010101" pitchFamily="2" charset="-122"/>
                        </a:rPr>
                        <a:t>High</a:t>
                      </a:r>
                      <a:endParaRPr lang="en-US" sz="1600" b="0" dirty="0">
                        <a:latin typeface="+mn-lt"/>
                        <a:ea typeface="DengXian" panose="02010600030101010101" pitchFamily="2" charset="-122"/>
                      </a:endParaRPr>
                    </a:p>
                  </a:txBody>
                  <a:tcPr/>
                </a:tc>
                <a:tc>
                  <a:txBody>
                    <a:bodyPr/>
                    <a:lstStyle/>
                    <a:p>
                      <a:r>
                        <a:rPr lang="en-US" altLang="zh-CN" sz="1600" b="0" dirty="0">
                          <a:latin typeface="+mn-lt"/>
                          <a:ea typeface="DengXian" panose="02010600030101010101" pitchFamily="2" charset="-122"/>
                        </a:rPr>
                        <a:t>Low</a:t>
                      </a:r>
                      <a:endParaRPr lang="en-US" sz="1600" b="0" dirty="0">
                        <a:latin typeface="+mn-lt"/>
                        <a:ea typeface="DengXian" panose="02010600030101010101" pitchFamily="2" charset="-122"/>
                      </a:endParaRPr>
                    </a:p>
                  </a:txBody>
                  <a:tcPr/>
                </a:tc>
                <a:extLst>
                  <a:ext uri="{0D108BD9-81ED-4DB2-BD59-A6C34878D82A}">
                    <a16:rowId xmlns:a16="http://schemas.microsoft.com/office/drawing/2014/main" val="2761874917"/>
                  </a:ext>
                </a:extLst>
              </a:tr>
              <a:tr h="370840">
                <a:tc>
                  <a:txBody>
                    <a:bodyPr/>
                    <a:lstStyle/>
                    <a:p>
                      <a:r>
                        <a:rPr lang="en-US" altLang="zh-CN" sz="1600" b="0" dirty="0">
                          <a:latin typeface="+mn-lt"/>
                          <a:ea typeface="DengXian" panose="02010600030101010101" pitchFamily="2" charset="-122"/>
                        </a:rPr>
                        <a:t>Application in complex tissue</a:t>
                      </a:r>
                      <a:endParaRPr lang="en-US" sz="1600" b="0" dirty="0">
                        <a:latin typeface="+mn-lt"/>
                        <a:ea typeface="DengXian" panose="02010600030101010101" pitchFamily="2" charset="-122"/>
                      </a:endParaRPr>
                    </a:p>
                  </a:txBody>
                  <a:tcPr/>
                </a:tc>
                <a:tc>
                  <a:txBody>
                    <a:bodyPr/>
                    <a:lstStyle/>
                    <a:p>
                      <a:r>
                        <a:rPr lang="en-US" sz="1600" b="0" dirty="0">
                          <a:latin typeface="+mn-lt"/>
                          <a:ea typeface="DengXian" panose="02010600030101010101" pitchFamily="2" charset="-122"/>
                        </a:rPr>
                        <a:t>Demonstrated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b="0" dirty="0">
                          <a:latin typeface="+mn-lt"/>
                          <a:ea typeface="DengXian" panose="02010600030101010101" pitchFamily="2" charset="-122"/>
                        </a:rPr>
                        <a:t>Not demonstrated</a:t>
                      </a:r>
                      <a:endParaRPr lang="en-US" sz="1600" b="0" dirty="0">
                        <a:latin typeface="+mn-lt"/>
                        <a:ea typeface="DengXian" panose="02010600030101010101" pitchFamily="2" charset="-122"/>
                      </a:endParaRPr>
                    </a:p>
                  </a:txBody>
                  <a:tcPr/>
                </a:tc>
                <a:extLst>
                  <a:ext uri="{0D108BD9-81ED-4DB2-BD59-A6C34878D82A}">
                    <a16:rowId xmlns:a16="http://schemas.microsoft.com/office/drawing/2014/main" val="946442625"/>
                  </a:ext>
                </a:extLst>
              </a:tr>
              <a:tr h="370840">
                <a:tc>
                  <a:txBody>
                    <a:bodyPr/>
                    <a:lstStyle/>
                    <a:p>
                      <a:r>
                        <a:rPr lang="en-US" altLang="zh-CN" sz="1600" b="0" dirty="0">
                          <a:latin typeface="+mn-lt"/>
                          <a:ea typeface="DengXian" panose="02010600030101010101" pitchFamily="2" charset="-122"/>
                        </a:rPr>
                        <a:t>Multi-</a:t>
                      </a:r>
                      <a:r>
                        <a:rPr lang="en-US" altLang="zh-CN" sz="1600" b="0" dirty="0" err="1">
                          <a:latin typeface="+mn-lt"/>
                          <a:ea typeface="DengXian" panose="02010600030101010101" pitchFamily="2" charset="-122"/>
                        </a:rPr>
                        <a:t>omic</a:t>
                      </a:r>
                      <a:r>
                        <a:rPr lang="en-US" altLang="zh-CN" sz="1600" b="0" dirty="0">
                          <a:latin typeface="+mn-lt"/>
                          <a:ea typeface="DengXian" panose="02010600030101010101" pitchFamily="2" charset="-122"/>
                        </a:rPr>
                        <a:t> measurements</a:t>
                      </a:r>
                      <a:endParaRPr lang="en-US" sz="1600" b="0" dirty="0">
                        <a:latin typeface="+mn-lt"/>
                        <a:ea typeface="DengXian"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latin typeface="+mn-lt"/>
                          <a:ea typeface="DengXian" panose="02010600030101010101" pitchFamily="2" charset="-122"/>
                        </a:rPr>
                        <a:t>Demonstrated</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b="0" dirty="0">
                          <a:latin typeface="+mn-lt"/>
                          <a:ea typeface="DengXian" panose="02010600030101010101" pitchFamily="2" charset="-122"/>
                        </a:rPr>
                        <a:t>Not demonstrated</a:t>
                      </a:r>
                      <a:endParaRPr lang="en-US" sz="1600" b="0" dirty="0">
                        <a:latin typeface="+mn-lt"/>
                        <a:ea typeface="DengXian" panose="02010600030101010101" pitchFamily="2" charset="-122"/>
                      </a:endParaRPr>
                    </a:p>
                  </a:txBody>
                  <a:tcPr/>
                </a:tc>
                <a:extLst>
                  <a:ext uri="{0D108BD9-81ED-4DB2-BD59-A6C34878D82A}">
                    <a16:rowId xmlns:a16="http://schemas.microsoft.com/office/drawing/2014/main" val="3542999322"/>
                  </a:ext>
                </a:extLst>
              </a:tr>
              <a:tr h="370840">
                <a:tc>
                  <a:txBody>
                    <a:bodyPr/>
                    <a:lstStyle/>
                    <a:p>
                      <a:r>
                        <a:rPr lang="en-US" sz="1600" b="0" dirty="0">
                          <a:latin typeface="+mn-lt"/>
                          <a:ea typeface="DengXian" panose="02010600030101010101" pitchFamily="2" charset="-122"/>
                        </a:rPr>
                        <a:t>Product sales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b="0" dirty="0">
                          <a:latin typeface="+mn-lt"/>
                          <a:ea typeface="DengXian" panose="02010600030101010101" pitchFamily="2" charset="-122"/>
                        </a:rPr>
                        <a:t>Achieved</a:t>
                      </a:r>
                      <a:endParaRPr lang="en-US" sz="1600" b="0" dirty="0">
                        <a:latin typeface="+mn-lt"/>
                        <a:ea typeface="DengXian"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b="0" dirty="0">
                          <a:latin typeface="+mn-lt"/>
                          <a:ea typeface="DengXian" panose="02010600030101010101" pitchFamily="2" charset="-122"/>
                        </a:rPr>
                        <a:t>Not achieved</a:t>
                      </a:r>
                      <a:endParaRPr lang="en-US" sz="1600" b="0" dirty="0">
                        <a:latin typeface="+mn-lt"/>
                        <a:ea typeface="DengXian" panose="02010600030101010101" pitchFamily="2" charset="-122"/>
                      </a:endParaRPr>
                    </a:p>
                  </a:txBody>
                  <a:tcPr/>
                </a:tc>
                <a:extLst>
                  <a:ext uri="{0D108BD9-81ED-4DB2-BD59-A6C34878D82A}">
                    <a16:rowId xmlns:a16="http://schemas.microsoft.com/office/drawing/2014/main" val="631893863"/>
                  </a:ext>
                </a:extLst>
              </a:tr>
            </a:tbl>
          </a:graphicData>
        </a:graphic>
      </p:graphicFrame>
      <p:sp>
        <p:nvSpPr>
          <p:cNvPr id="7" name="TextBox 6">
            <a:extLst>
              <a:ext uri="{FF2B5EF4-FFF2-40B4-BE49-F238E27FC236}">
                <a16:creationId xmlns:a16="http://schemas.microsoft.com/office/drawing/2014/main" id="{503C2976-6508-B436-A6FE-03D15915003E}"/>
              </a:ext>
            </a:extLst>
          </p:cNvPr>
          <p:cNvSpPr txBox="1"/>
          <p:nvPr/>
        </p:nvSpPr>
        <p:spPr>
          <a:xfrm>
            <a:off x="220133" y="971550"/>
            <a:ext cx="7662333" cy="646331"/>
          </a:xfrm>
          <a:prstGeom prst="rect">
            <a:avLst/>
          </a:prstGeom>
          <a:noFill/>
        </p:spPr>
        <p:txBody>
          <a:bodyPr wrap="square" rtlCol="0">
            <a:spAutoFit/>
          </a:bodyPr>
          <a:lstStyle/>
          <a:p>
            <a:r>
              <a:rPr lang="en-US" dirty="0"/>
              <a:t>Most companies in this rising field focus on spatial transcriptomics/proteomics.</a:t>
            </a:r>
          </a:p>
          <a:p>
            <a:r>
              <a:rPr lang="en-US" dirty="0"/>
              <a:t>Only two companies focus on direct 3D genome mapping.</a:t>
            </a:r>
          </a:p>
        </p:txBody>
      </p:sp>
      <p:cxnSp>
        <p:nvCxnSpPr>
          <p:cNvPr id="8" name="Straight Connector 7">
            <a:extLst>
              <a:ext uri="{FF2B5EF4-FFF2-40B4-BE49-F238E27FC236}">
                <a16:creationId xmlns:a16="http://schemas.microsoft.com/office/drawing/2014/main" id="{FB73D888-026D-18A3-26A4-139ED7A3D00D}"/>
              </a:ext>
            </a:extLst>
          </p:cNvPr>
          <p:cNvCxnSpPr>
            <a:cxnSpLocks/>
          </p:cNvCxnSpPr>
          <p:nvPr/>
        </p:nvCxnSpPr>
        <p:spPr>
          <a:xfrm>
            <a:off x="283634" y="857250"/>
            <a:ext cx="86106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25641" y="4324350"/>
            <a:ext cx="8077200" cy="400110"/>
          </a:xfrm>
          <a:prstGeom prst="rect">
            <a:avLst/>
          </a:prstGeom>
          <a:noFill/>
        </p:spPr>
        <p:txBody>
          <a:bodyPr wrap="square" rtlCol="0">
            <a:spAutoFit/>
          </a:bodyPr>
          <a:lstStyle/>
          <a:p>
            <a:r>
              <a:rPr lang="en-US" sz="2000" b="1" dirty="0" err="1">
                <a:solidFill>
                  <a:srgbClr val="C00000"/>
                </a:solidFill>
              </a:rPr>
              <a:t>Translura</a:t>
            </a:r>
            <a:r>
              <a:rPr lang="en-US" sz="2000" b="1" dirty="0">
                <a:solidFill>
                  <a:srgbClr val="C00000"/>
                </a:solidFill>
              </a:rPr>
              <a:t> has exclusively licensed 4 technologies from Yale. </a:t>
            </a:r>
          </a:p>
        </p:txBody>
      </p:sp>
    </p:spTree>
    <p:extLst>
      <p:ext uri="{BB962C8B-B14F-4D97-AF65-F5344CB8AC3E}">
        <p14:creationId xmlns:p14="http://schemas.microsoft.com/office/powerpoint/2010/main" val="317146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70DA-0DBD-C337-567A-CC319606DBCF}"/>
              </a:ext>
            </a:extLst>
          </p:cNvPr>
          <p:cNvSpPr>
            <a:spLocks noGrp="1"/>
          </p:cNvSpPr>
          <p:nvPr>
            <p:ph type="title"/>
          </p:nvPr>
        </p:nvSpPr>
        <p:spPr>
          <a:xfrm>
            <a:off x="457200" y="-171450"/>
            <a:ext cx="8229600" cy="857250"/>
          </a:xfrm>
        </p:spPr>
        <p:txBody>
          <a:bodyPr>
            <a:normAutofit/>
          </a:bodyPr>
          <a:lstStyle/>
          <a:p>
            <a:pPr algn="l"/>
            <a:r>
              <a:rPr lang="en-US" sz="2800" dirty="0"/>
              <a:t>Team and funding</a:t>
            </a:r>
          </a:p>
        </p:txBody>
      </p:sp>
      <p:cxnSp>
        <p:nvCxnSpPr>
          <p:cNvPr id="4" name="Straight Connector 3">
            <a:extLst>
              <a:ext uri="{FF2B5EF4-FFF2-40B4-BE49-F238E27FC236}">
                <a16:creationId xmlns:a16="http://schemas.microsoft.com/office/drawing/2014/main" id="{A4BB8DD8-6E65-2557-92F9-FB0C9B9BC520}"/>
              </a:ext>
            </a:extLst>
          </p:cNvPr>
          <p:cNvCxnSpPr>
            <a:cxnSpLocks/>
          </p:cNvCxnSpPr>
          <p:nvPr/>
        </p:nvCxnSpPr>
        <p:spPr>
          <a:xfrm>
            <a:off x="457200" y="59055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Google Shape;348;g13c1b1145a0_0_0">
            <a:extLst>
              <a:ext uri="{FF2B5EF4-FFF2-40B4-BE49-F238E27FC236}">
                <a16:creationId xmlns:a16="http://schemas.microsoft.com/office/drawing/2014/main" id="{843D7AE7-6450-2159-CACF-9424270EF049}"/>
              </a:ext>
            </a:extLst>
          </p:cNvPr>
          <p:cNvSpPr txBox="1"/>
          <p:nvPr/>
        </p:nvSpPr>
        <p:spPr>
          <a:xfrm>
            <a:off x="1519738" y="800168"/>
            <a:ext cx="1706535" cy="392385"/>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050" b="1">
                <a:solidFill>
                  <a:srgbClr val="2664A1"/>
                </a:solidFill>
                <a:latin typeface="Century Gothic"/>
                <a:ea typeface="Century Gothic"/>
                <a:cs typeface="Century Gothic"/>
                <a:sym typeface="Century Gothic"/>
              </a:rPr>
              <a:t>Siyuan Wang, PhD</a:t>
            </a:r>
            <a:endParaRPr sz="1050" b="1">
              <a:solidFill>
                <a:srgbClr val="2664A1"/>
              </a:solidFill>
              <a:latin typeface="Century Gothic"/>
              <a:ea typeface="Century Gothic"/>
              <a:cs typeface="Century Gothic"/>
              <a:sym typeface="Century Gothic"/>
            </a:endParaRPr>
          </a:p>
          <a:p>
            <a:pPr>
              <a:lnSpc>
                <a:spcPct val="150000"/>
              </a:lnSpc>
            </a:pPr>
            <a:r>
              <a:rPr lang="en-US" sz="700" b="1">
                <a:solidFill>
                  <a:srgbClr val="2664A1"/>
                </a:solidFill>
                <a:latin typeface="Century Gothic"/>
                <a:ea typeface="Century Gothic"/>
                <a:cs typeface="Century Gothic"/>
                <a:sym typeface="Century Gothic"/>
              </a:rPr>
              <a:t>Scientific Co-founder and Advisor</a:t>
            </a:r>
            <a:endParaRPr sz="1100" b="1">
              <a:solidFill>
                <a:srgbClr val="2664A1"/>
              </a:solidFill>
              <a:latin typeface="Century Gothic"/>
              <a:ea typeface="Century Gothic"/>
              <a:cs typeface="Century Gothic"/>
              <a:sym typeface="Century Gothic"/>
            </a:endParaRPr>
          </a:p>
        </p:txBody>
      </p:sp>
      <p:sp>
        <p:nvSpPr>
          <p:cNvPr id="7" name="Google Shape;349;g13c1b1145a0_0_0">
            <a:extLst>
              <a:ext uri="{FF2B5EF4-FFF2-40B4-BE49-F238E27FC236}">
                <a16:creationId xmlns:a16="http://schemas.microsoft.com/office/drawing/2014/main" id="{A8D7FD95-9D1F-DFBA-46FB-304D2C43C218}"/>
              </a:ext>
            </a:extLst>
          </p:cNvPr>
          <p:cNvSpPr txBox="1"/>
          <p:nvPr/>
        </p:nvSpPr>
        <p:spPr>
          <a:xfrm>
            <a:off x="1427865" y="1147036"/>
            <a:ext cx="1698950" cy="877133"/>
          </a:xfrm>
          <a:prstGeom prst="rect">
            <a:avLst/>
          </a:prstGeom>
          <a:noFill/>
          <a:ln>
            <a:noFill/>
          </a:ln>
        </p:spPr>
        <p:txBody>
          <a:bodyPr spcFirstLastPara="1" wrap="square" lIns="68569" tIns="34275" rIns="68569" bIns="34275" anchor="t" anchorCtr="0">
            <a:spAutoFit/>
          </a:bodyPr>
          <a:lstStyle/>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Assist. Prof, Yale Univ.</a:t>
            </a:r>
            <a:endParaRPr sz="700" dirty="0">
              <a:solidFill>
                <a:srgbClr val="000000"/>
              </a:solidFill>
              <a:latin typeface="Arial"/>
              <a:ea typeface="Arial"/>
              <a:cs typeface="Arial"/>
              <a:sym typeface="Arial"/>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Award-winning biotechnology inventor</a:t>
            </a:r>
            <a:endParaRPr sz="700" dirty="0">
              <a:solidFill>
                <a:srgbClr val="262626"/>
              </a:solidFill>
              <a:latin typeface="Century Gothic"/>
              <a:ea typeface="Century Gothic"/>
              <a:cs typeface="Century Gothic"/>
              <a:sym typeface="Century Gothic"/>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Leader in 3D genomics and spatial multi-omics</a:t>
            </a:r>
            <a:endParaRPr sz="700" dirty="0">
              <a:solidFill>
                <a:srgbClr val="262626"/>
              </a:solidFill>
              <a:latin typeface="Century Gothic"/>
              <a:ea typeface="Century Gothic"/>
              <a:cs typeface="Century Gothic"/>
              <a:sym typeface="Century Gothic"/>
            </a:endParaRPr>
          </a:p>
        </p:txBody>
      </p:sp>
      <p:pic>
        <p:nvPicPr>
          <p:cNvPr id="8" name="Google Shape;350;g13c1b1145a0_0_0">
            <a:extLst>
              <a:ext uri="{FF2B5EF4-FFF2-40B4-BE49-F238E27FC236}">
                <a16:creationId xmlns:a16="http://schemas.microsoft.com/office/drawing/2014/main" id="{54989E89-C2B9-4FE3-C9E7-763995A9503D}"/>
              </a:ext>
            </a:extLst>
          </p:cNvPr>
          <p:cNvPicPr preferRelativeResize="0">
            <a:picLocks/>
          </p:cNvPicPr>
          <p:nvPr/>
        </p:nvPicPr>
        <p:blipFill rotWithShape="1">
          <a:blip r:embed="rId3">
            <a:alphaModFix/>
          </a:blip>
          <a:srcRect t="6960" b="26373"/>
          <a:stretch/>
        </p:blipFill>
        <p:spPr>
          <a:xfrm>
            <a:off x="457200" y="822741"/>
            <a:ext cx="964047" cy="948457"/>
          </a:xfrm>
          <a:prstGeom prst="rect">
            <a:avLst/>
          </a:prstGeom>
          <a:noFill/>
          <a:ln>
            <a:noFill/>
          </a:ln>
        </p:spPr>
      </p:pic>
      <p:pic>
        <p:nvPicPr>
          <p:cNvPr id="9" name="Google Shape;351;g13c1b1145a0_0_0">
            <a:extLst>
              <a:ext uri="{FF2B5EF4-FFF2-40B4-BE49-F238E27FC236}">
                <a16:creationId xmlns:a16="http://schemas.microsoft.com/office/drawing/2014/main" id="{E2B47E17-63FE-DDEC-E881-8E0693B1B3B4}"/>
              </a:ext>
            </a:extLst>
          </p:cNvPr>
          <p:cNvPicPr preferRelativeResize="0"/>
          <p:nvPr/>
        </p:nvPicPr>
        <p:blipFill rotWithShape="1">
          <a:blip r:embed="rId4">
            <a:alphaModFix/>
          </a:blip>
          <a:srcRect t="19594"/>
          <a:stretch/>
        </p:blipFill>
        <p:spPr>
          <a:xfrm>
            <a:off x="457199" y="3568327"/>
            <a:ext cx="951495" cy="948456"/>
          </a:xfrm>
          <a:prstGeom prst="rect">
            <a:avLst/>
          </a:prstGeom>
          <a:noFill/>
          <a:ln>
            <a:noFill/>
          </a:ln>
        </p:spPr>
      </p:pic>
      <p:pic>
        <p:nvPicPr>
          <p:cNvPr id="10" name="Google Shape;352;g13c1b1145a0_0_0">
            <a:extLst>
              <a:ext uri="{FF2B5EF4-FFF2-40B4-BE49-F238E27FC236}">
                <a16:creationId xmlns:a16="http://schemas.microsoft.com/office/drawing/2014/main" id="{14EADB8B-7A2A-FB14-9F44-B165279BE61E}"/>
              </a:ext>
            </a:extLst>
          </p:cNvPr>
          <p:cNvPicPr preferRelativeResize="0"/>
          <p:nvPr/>
        </p:nvPicPr>
        <p:blipFill rotWithShape="1">
          <a:blip r:embed="rId5">
            <a:alphaModFix/>
          </a:blip>
          <a:srcRect t="5690" r="3100" b="21635"/>
          <a:stretch/>
        </p:blipFill>
        <p:spPr>
          <a:xfrm>
            <a:off x="457200" y="2190042"/>
            <a:ext cx="964047" cy="948456"/>
          </a:xfrm>
          <a:prstGeom prst="rect">
            <a:avLst/>
          </a:prstGeom>
          <a:noFill/>
          <a:ln>
            <a:noFill/>
          </a:ln>
        </p:spPr>
      </p:pic>
      <p:sp>
        <p:nvSpPr>
          <p:cNvPr id="11" name="Google Shape;353;g13c1b1145a0_0_0">
            <a:extLst>
              <a:ext uri="{FF2B5EF4-FFF2-40B4-BE49-F238E27FC236}">
                <a16:creationId xmlns:a16="http://schemas.microsoft.com/office/drawing/2014/main" id="{244B54E9-FE2D-3B8A-C558-DB70C4F2141B}"/>
              </a:ext>
            </a:extLst>
          </p:cNvPr>
          <p:cNvSpPr txBox="1"/>
          <p:nvPr/>
        </p:nvSpPr>
        <p:spPr>
          <a:xfrm>
            <a:off x="1519738" y="2181171"/>
            <a:ext cx="1985462" cy="392385"/>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050" b="1" dirty="0">
                <a:solidFill>
                  <a:srgbClr val="2664A1"/>
                </a:solidFill>
                <a:latin typeface="Century Gothic"/>
                <a:ea typeface="Century Gothic"/>
                <a:cs typeface="Century Gothic"/>
                <a:sym typeface="Century Gothic"/>
              </a:rPr>
              <a:t>Justin Shi, MD</a:t>
            </a:r>
            <a:endParaRPr sz="1050" b="1" dirty="0">
              <a:solidFill>
                <a:srgbClr val="2664A1"/>
              </a:solidFill>
              <a:latin typeface="Century Gothic"/>
              <a:ea typeface="Century Gothic"/>
              <a:cs typeface="Century Gothic"/>
              <a:sym typeface="Century Gothic"/>
            </a:endParaRPr>
          </a:p>
          <a:p>
            <a:pPr>
              <a:lnSpc>
                <a:spcPct val="150000"/>
              </a:lnSpc>
            </a:pPr>
            <a:r>
              <a:rPr lang="en-US" sz="700" b="1" dirty="0">
                <a:solidFill>
                  <a:srgbClr val="2664A1"/>
                </a:solidFill>
                <a:latin typeface="Century Gothic"/>
                <a:ea typeface="Century Gothic"/>
                <a:cs typeface="Century Gothic"/>
                <a:sym typeface="Century Gothic"/>
              </a:rPr>
              <a:t>Co-founder, Angel Investor, Interim CEO</a:t>
            </a:r>
            <a:endParaRPr sz="1100" b="1" dirty="0">
              <a:solidFill>
                <a:srgbClr val="2664A1"/>
              </a:solidFill>
              <a:latin typeface="Century Gothic"/>
              <a:ea typeface="Century Gothic"/>
              <a:cs typeface="Century Gothic"/>
              <a:sym typeface="Century Gothic"/>
            </a:endParaRPr>
          </a:p>
        </p:txBody>
      </p:sp>
      <p:sp>
        <p:nvSpPr>
          <p:cNvPr id="12" name="Google Shape;354;g13c1b1145a0_0_0">
            <a:extLst>
              <a:ext uri="{FF2B5EF4-FFF2-40B4-BE49-F238E27FC236}">
                <a16:creationId xmlns:a16="http://schemas.microsoft.com/office/drawing/2014/main" id="{C759DBB7-BFB9-E0BB-981E-8344C497442A}"/>
              </a:ext>
            </a:extLst>
          </p:cNvPr>
          <p:cNvSpPr txBox="1"/>
          <p:nvPr/>
        </p:nvSpPr>
        <p:spPr>
          <a:xfrm>
            <a:off x="1447799" y="2564695"/>
            <a:ext cx="1771801" cy="877133"/>
          </a:xfrm>
          <a:prstGeom prst="rect">
            <a:avLst/>
          </a:prstGeom>
          <a:noFill/>
          <a:ln>
            <a:noFill/>
          </a:ln>
        </p:spPr>
        <p:txBody>
          <a:bodyPr spcFirstLastPara="1" wrap="square" lIns="68569" tIns="34275" rIns="68569" bIns="34275" anchor="t" anchorCtr="0">
            <a:spAutoFit/>
          </a:bodyPr>
          <a:lstStyle/>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&gt;10 years industry experience</a:t>
            </a:r>
            <a:endParaRPr sz="700" dirty="0">
              <a:solidFill>
                <a:srgbClr val="000000"/>
              </a:solidFill>
              <a:latin typeface="Arial"/>
              <a:ea typeface="Arial"/>
              <a:cs typeface="Arial"/>
              <a:sym typeface="Arial"/>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Equity Research Analyst, Cowen &amp; Co. </a:t>
            </a:r>
            <a:endParaRPr sz="700" dirty="0">
              <a:solidFill>
                <a:srgbClr val="000000"/>
              </a:solidFill>
              <a:latin typeface="Arial"/>
              <a:ea typeface="Arial"/>
              <a:cs typeface="Arial"/>
              <a:sym typeface="Arial"/>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MD, Peking Univ. Medical School</a:t>
            </a:r>
            <a:endParaRPr sz="700" dirty="0">
              <a:solidFill>
                <a:srgbClr val="000000"/>
              </a:solidFill>
              <a:latin typeface="Arial"/>
              <a:ea typeface="Arial"/>
              <a:cs typeface="Arial"/>
              <a:sym typeface="Arial"/>
            </a:endParaRPr>
          </a:p>
        </p:txBody>
      </p:sp>
      <p:sp>
        <p:nvSpPr>
          <p:cNvPr id="13" name="Google Shape;355;g13c1b1145a0_0_0">
            <a:extLst>
              <a:ext uri="{FF2B5EF4-FFF2-40B4-BE49-F238E27FC236}">
                <a16:creationId xmlns:a16="http://schemas.microsoft.com/office/drawing/2014/main" id="{0B33FDDF-9C79-8875-381F-CF9E76985558}"/>
              </a:ext>
            </a:extLst>
          </p:cNvPr>
          <p:cNvSpPr txBox="1"/>
          <p:nvPr/>
        </p:nvSpPr>
        <p:spPr>
          <a:xfrm>
            <a:off x="1519738" y="3579432"/>
            <a:ext cx="1706535" cy="392385"/>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050" b="1" dirty="0">
                <a:solidFill>
                  <a:srgbClr val="2664A1"/>
                </a:solidFill>
                <a:latin typeface="Century Gothic"/>
                <a:ea typeface="Century Gothic"/>
                <a:cs typeface="Century Gothic"/>
                <a:sym typeface="Century Gothic"/>
              </a:rPr>
              <a:t>Carol Hu, PhD</a:t>
            </a:r>
            <a:endParaRPr sz="1050" b="1" dirty="0">
              <a:solidFill>
                <a:srgbClr val="2664A1"/>
              </a:solidFill>
              <a:latin typeface="Century Gothic"/>
              <a:ea typeface="Century Gothic"/>
              <a:cs typeface="Century Gothic"/>
              <a:sym typeface="Century Gothic"/>
            </a:endParaRPr>
          </a:p>
          <a:p>
            <a:pPr>
              <a:lnSpc>
                <a:spcPct val="150000"/>
              </a:lnSpc>
            </a:pPr>
            <a:r>
              <a:rPr lang="en-US" sz="700" b="1" dirty="0">
                <a:solidFill>
                  <a:srgbClr val="2664A1"/>
                </a:solidFill>
                <a:latin typeface="Century Gothic"/>
                <a:ea typeface="Century Gothic"/>
                <a:cs typeface="Century Gothic"/>
                <a:sym typeface="Century Gothic"/>
              </a:rPr>
              <a:t>Senior Scientist (expected)</a:t>
            </a:r>
            <a:endParaRPr sz="1100" b="1" dirty="0">
              <a:solidFill>
                <a:srgbClr val="2664A1"/>
              </a:solidFill>
              <a:latin typeface="Century Gothic"/>
              <a:ea typeface="Century Gothic"/>
              <a:cs typeface="Century Gothic"/>
              <a:sym typeface="Century Gothic"/>
            </a:endParaRPr>
          </a:p>
        </p:txBody>
      </p:sp>
      <p:sp>
        <p:nvSpPr>
          <p:cNvPr id="14" name="Google Shape;356;g13c1b1145a0_0_0">
            <a:extLst>
              <a:ext uri="{FF2B5EF4-FFF2-40B4-BE49-F238E27FC236}">
                <a16:creationId xmlns:a16="http://schemas.microsoft.com/office/drawing/2014/main" id="{51EAD080-C37D-A689-0D9D-05F814CD2858}"/>
              </a:ext>
            </a:extLst>
          </p:cNvPr>
          <p:cNvSpPr txBox="1"/>
          <p:nvPr/>
        </p:nvSpPr>
        <p:spPr>
          <a:xfrm>
            <a:off x="1447800" y="3989800"/>
            <a:ext cx="1679015" cy="715550"/>
          </a:xfrm>
          <a:prstGeom prst="rect">
            <a:avLst/>
          </a:prstGeom>
          <a:noFill/>
          <a:ln>
            <a:noFill/>
          </a:ln>
        </p:spPr>
        <p:txBody>
          <a:bodyPr spcFirstLastPara="1" wrap="square" lIns="68569" tIns="34275" rIns="68569" bIns="34275" anchor="t" anchorCtr="0">
            <a:spAutoFit/>
          </a:bodyPr>
          <a:lstStyle/>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Yale PhD expected 2023</a:t>
            </a:r>
            <a:endParaRPr sz="700" dirty="0">
              <a:solidFill>
                <a:srgbClr val="262626"/>
              </a:solidFill>
              <a:latin typeface="Century Gothic"/>
              <a:ea typeface="Century Gothic"/>
              <a:cs typeface="Century Gothic"/>
              <a:sym typeface="Century Gothic"/>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4 first author publications during PhD</a:t>
            </a:r>
            <a:endParaRPr sz="700" dirty="0">
              <a:solidFill>
                <a:srgbClr val="262626"/>
              </a:solidFill>
              <a:latin typeface="Century Gothic"/>
              <a:ea typeface="Century Gothic"/>
              <a:cs typeface="Century Gothic"/>
              <a:sym typeface="Century Gothic"/>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CRISPR patent lead author</a:t>
            </a:r>
            <a:endParaRPr sz="700" dirty="0">
              <a:solidFill>
                <a:srgbClr val="262626"/>
              </a:solidFill>
              <a:latin typeface="Century Gothic"/>
              <a:ea typeface="Century Gothic"/>
              <a:cs typeface="Century Gothic"/>
              <a:sym typeface="Century Gothic"/>
            </a:endParaRPr>
          </a:p>
        </p:txBody>
      </p:sp>
      <p:sp>
        <p:nvSpPr>
          <p:cNvPr id="15" name="Google Shape;357;g13c1b1145a0_0_0">
            <a:extLst>
              <a:ext uri="{FF2B5EF4-FFF2-40B4-BE49-F238E27FC236}">
                <a16:creationId xmlns:a16="http://schemas.microsoft.com/office/drawing/2014/main" id="{8A79D20C-3627-8C77-B86F-98BBA6F5B596}"/>
              </a:ext>
            </a:extLst>
          </p:cNvPr>
          <p:cNvSpPr txBox="1"/>
          <p:nvPr/>
        </p:nvSpPr>
        <p:spPr>
          <a:xfrm>
            <a:off x="4389465" y="747040"/>
            <a:ext cx="1706535" cy="338524"/>
          </a:xfrm>
          <a:prstGeom prst="rect">
            <a:avLst/>
          </a:prstGeom>
          <a:noFill/>
          <a:ln>
            <a:noFill/>
          </a:ln>
        </p:spPr>
        <p:txBody>
          <a:bodyPr spcFirstLastPara="1" wrap="square" lIns="68569" tIns="34275" rIns="68569" bIns="34275" anchor="ctr" anchorCtr="0">
            <a:spAutoFit/>
          </a:bodyPr>
          <a:lstStyle/>
          <a:p>
            <a:pPr>
              <a:buClr>
                <a:srgbClr val="000000"/>
              </a:buClr>
              <a:buSzPts val="1800"/>
            </a:pPr>
            <a:r>
              <a:rPr lang="en-US" sz="1050" b="1" dirty="0" err="1">
                <a:solidFill>
                  <a:srgbClr val="2664A1"/>
                </a:solidFill>
                <a:latin typeface="Century Gothic"/>
                <a:ea typeface="Century Gothic"/>
                <a:cs typeface="Century Gothic"/>
                <a:sym typeface="Century Gothic"/>
              </a:rPr>
              <a:t>Haifan</a:t>
            </a:r>
            <a:r>
              <a:rPr lang="en-US" sz="1050" b="1" dirty="0">
                <a:solidFill>
                  <a:srgbClr val="2664A1"/>
                </a:solidFill>
                <a:latin typeface="Century Gothic"/>
                <a:ea typeface="Century Gothic"/>
                <a:cs typeface="Century Gothic"/>
                <a:sym typeface="Century Gothic"/>
              </a:rPr>
              <a:t> Lin, PhD</a:t>
            </a:r>
            <a:endParaRPr sz="1050" b="1" dirty="0">
              <a:solidFill>
                <a:srgbClr val="2664A1"/>
              </a:solidFill>
              <a:latin typeface="Century Gothic"/>
              <a:ea typeface="Century Gothic"/>
              <a:cs typeface="Century Gothic"/>
              <a:sym typeface="Century Gothic"/>
            </a:endParaRPr>
          </a:p>
          <a:p>
            <a:pPr>
              <a:buClr>
                <a:srgbClr val="000000"/>
              </a:buClr>
              <a:buSzPts val="1800"/>
            </a:pPr>
            <a:r>
              <a:rPr lang="en-US" sz="700" b="1" dirty="0">
                <a:solidFill>
                  <a:srgbClr val="2664A1"/>
                </a:solidFill>
                <a:latin typeface="Century Gothic"/>
                <a:ea typeface="Century Gothic"/>
                <a:cs typeface="Century Gothic"/>
                <a:sym typeface="Century Gothic"/>
              </a:rPr>
              <a:t>Scientific Advisor </a:t>
            </a:r>
            <a:endParaRPr sz="700" b="1" dirty="0">
              <a:solidFill>
                <a:srgbClr val="2664A1"/>
              </a:solidFill>
            </a:endParaRPr>
          </a:p>
        </p:txBody>
      </p:sp>
      <p:sp>
        <p:nvSpPr>
          <p:cNvPr id="16" name="Google Shape;358;g13c1b1145a0_0_0">
            <a:extLst>
              <a:ext uri="{FF2B5EF4-FFF2-40B4-BE49-F238E27FC236}">
                <a16:creationId xmlns:a16="http://schemas.microsoft.com/office/drawing/2014/main" id="{4384B803-80FE-85E3-0BCD-4F4ECB3695AA}"/>
              </a:ext>
            </a:extLst>
          </p:cNvPr>
          <p:cNvSpPr txBox="1"/>
          <p:nvPr/>
        </p:nvSpPr>
        <p:spPr>
          <a:xfrm>
            <a:off x="4312268" y="1103635"/>
            <a:ext cx="1612134" cy="2423710"/>
          </a:xfrm>
          <a:prstGeom prst="rect">
            <a:avLst/>
          </a:prstGeom>
          <a:noFill/>
          <a:ln>
            <a:noFill/>
          </a:ln>
        </p:spPr>
        <p:txBody>
          <a:bodyPr spcFirstLastPara="1" wrap="square" lIns="68569" tIns="34275" rIns="68569" bIns="34275" anchor="t" anchorCtr="0">
            <a:spAutoFit/>
          </a:bodyPr>
          <a:lstStyle/>
          <a:p>
            <a:pPr marL="342900" indent="-223838">
              <a:lnSpc>
                <a:spcPct val="150000"/>
              </a:lnSpc>
              <a:buClr>
                <a:srgbClr val="262626"/>
              </a:buClr>
              <a:buSzPts val="1100"/>
              <a:buFont typeface="Century Gothic"/>
              <a:buChar char="●"/>
            </a:pPr>
            <a:r>
              <a:rPr lang="en-US" sz="700" dirty="0">
                <a:solidFill>
                  <a:srgbClr val="262626"/>
                </a:solidFill>
                <a:latin typeface="Century Gothic"/>
              </a:rPr>
              <a:t>Eugene Higgins </a:t>
            </a:r>
            <a:r>
              <a:rPr lang="en-US" sz="700" dirty="0">
                <a:solidFill>
                  <a:srgbClr val="262626"/>
                </a:solidFill>
                <a:latin typeface="Century Gothic"/>
                <a:sym typeface="Century Gothic"/>
              </a:rPr>
              <a:t>Prof. of Cell Biology, Prof. of </a:t>
            </a:r>
            <a:r>
              <a:rPr lang="en-US" sz="700" dirty="0">
                <a:solidFill>
                  <a:srgbClr val="262626"/>
                </a:solidFill>
                <a:latin typeface="Century Gothic"/>
              </a:rPr>
              <a:t>Genetics, of Obstetrics, Gynecology &amp; Reproductive Sciences, and of Dermatology</a:t>
            </a:r>
            <a:r>
              <a:rPr lang="en-US" sz="700" dirty="0">
                <a:solidFill>
                  <a:srgbClr val="262626"/>
                </a:solidFill>
                <a:latin typeface="Century Gothic"/>
                <a:sym typeface="Century Gothic"/>
              </a:rPr>
              <a:t>, Yale University</a:t>
            </a:r>
            <a:endParaRPr sz="700" dirty="0">
              <a:solidFill>
                <a:srgbClr val="262626"/>
              </a:solidFill>
              <a:latin typeface="Century Gothic"/>
              <a:sym typeface="Arial"/>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Founding Director, Yale Stem Cell Center</a:t>
            </a:r>
            <a:endParaRPr sz="900" dirty="0">
              <a:solidFill>
                <a:srgbClr val="000000"/>
              </a:solidFill>
              <a:latin typeface="Arial"/>
              <a:ea typeface="Arial"/>
              <a:cs typeface="Arial"/>
              <a:sym typeface="Arial"/>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Member of US National Academy of Sciences</a:t>
            </a:r>
            <a:endParaRPr sz="700" dirty="0">
              <a:solidFill>
                <a:srgbClr val="262626"/>
              </a:solidFill>
              <a:latin typeface="Century Gothic"/>
              <a:ea typeface="Century Gothic"/>
              <a:cs typeface="Century Gothic"/>
              <a:sym typeface="Century Gothic"/>
            </a:endParaRPr>
          </a:p>
          <a:p>
            <a:pPr marL="342900" indent="-223838">
              <a:lnSpc>
                <a:spcPct val="150000"/>
              </a:lnSpc>
              <a:buClr>
                <a:srgbClr val="262626"/>
              </a:buClr>
              <a:buSzPts val="1100"/>
              <a:buFont typeface="Century Gothic"/>
              <a:buChar char="●"/>
            </a:pPr>
            <a:r>
              <a:rPr lang="en-US" sz="700" dirty="0">
                <a:solidFill>
                  <a:srgbClr val="262626"/>
                </a:solidFill>
                <a:latin typeface="Century Gothic"/>
                <a:ea typeface="Century Gothic"/>
                <a:cs typeface="Century Gothic"/>
                <a:sym typeface="Century Gothic"/>
              </a:rPr>
              <a:t>President of International Society for Stem Cell Research</a:t>
            </a:r>
            <a:endParaRPr sz="700" dirty="0">
              <a:solidFill>
                <a:srgbClr val="262626"/>
              </a:solidFill>
              <a:latin typeface="Century Gothic"/>
              <a:ea typeface="Century Gothic"/>
              <a:cs typeface="Century Gothic"/>
              <a:sym typeface="Century Gothic"/>
            </a:endParaRPr>
          </a:p>
        </p:txBody>
      </p:sp>
      <p:pic>
        <p:nvPicPr>
          <p:cNvPr id="17" name="Google Shape;359;g13c1b1145a0_0_0">
            <a:extLst>
              <a:ext uri="{FF2B5EF4-FFF2-40B4-BE49-F238E27FC236}">
                <a16:creationId xmlns:a16="http://schemas.microsoft.com/office/drawing/2014/main" id="{4967C8F5-1A0A-E9BA-1B23-4F2A519F99AC}"/>
              </a:ext>
            </a:extLst>
          </p:cNvPr>
          <p:cNvPicPr preferRelativeResize="0"/>
          <p:nvPr/>
        </p:nvPicPr>
        <p:blipFill rotWithShape="1">
          <a:blip r:embed="rId6">
            <a:alphaModFix/>
          </a:blip>
          <a:srcRect t="7347" b="9256"/>
          <a:stretch/>
        </p:blipFill>
        <p:spPr>
          <a:xfrm>
            <a:off x="3366611" y="834034"/>
            <a:ext cx="961997" cy="916719"/>
          </a:xfrm>
          <a:prstGeom prst="rect">
            <a:avLst/>
          </a:prstGeom>
          <a:noFill/>
          <a:ln>
            <a:noFill/>
          </a:ln>
        </p:spPr>
      </p:pic>
      <p:sp>
        <p:nvSpPr>
          <p:cNvPr id="20" name="Google Shape;350;g13c1b1145a0_0_0">
            <a:extLst>
              <a:ext uri="{FF2B5EF4-FFF2-40B4-BE49-F238E27FC236}">
                <a16:creationId xmlns:a16="http://schemas.microsoft.com/office/drawing/2014/main" id="{08587E9F-8C85-26DB-D41D-BF3D16C50758}"/>
              </a:ext>
            </a:extLst>
          </p:cNvPr>
          <p:cNvSpPr txBox="1"/>
          <p:nvPr/>
        </p:nvSpPr>
        <p:spPr>
          <a:xfrm>
            <a:off x="4400398" y="3562350"/>
            <a:ext cx="1771802" cy="338524"/>
          </a:xfrm>
          <a:prstGeom prst="rect">
            <a:avLst/>
          </a:prstGeom>
          <a:noFill/>
          <a:ln>
            <a:noFill/>
          </a:ln>
        </p:spPr>
        <p:txBody>
          <a:bodyPr spcFirstLastPara="1" wrap="square" lIns="68569" tIns="34275" rIns="68569" bIns="34275" anchor="ctr" anchorCtr="0">
            <a:spAutoFit/>
          </a:bodyPr>
          <a:lstStyle>
            <a:defPPr>
              <a:defRPr lang="en-US"/>
            </a:defPPr>
            <a:lvl1pPr>
              <a:buClr>
                <a:srgbClr val="000000"/>
              </a:buClr>
              <a:buSzPts val="1800"/>
              <a:defRPr sz="1050" b="1">
                <a:solidFill>
                  <a:srgbClr val="2664A1"/>
                </a:solidFill>
                <a:latin typeface="Century Gothic"/>
                <a:ea typeface="Century Gothic"/>
                <a:cs typeface="Century Gothic"/>
              </a:defRPr>
            </a:lvl1pPr>
          </a:lstStyle>
          <a:p>
            <a:r>
              <a:rPr lang="en-US" dirty="0"/>
              <a:t>Yi Wang, PhD, MBA</a:t>
            </a:r>
          </a:p>
          <a:p>
            <a:r>
              <a:rPr lang="en-US" altLang="zh-CN" sz="700" dirty="0">
                <a:sym typeface="Century Gothic"/>
              </a:rPr>
              <a:t>BD advisor</a:t>
            </a:r>
            <a:endParaRPr sz="700" dirty="0">
              <a:sym typeface="Century Gothic"/>
            </a:endParaRPr>
          </a:p>
        </p:txBody>
      </p:sp>
      <p:sp>
        <p:nvSpPr>
          <p:cNvPr id="21" name="Google Shape;351;g13c1b1145a0_0_0">
            <a:extLst>
              <a:ext uri="{FF2B5EF4-FFF2-40B4-BE49-F238E27FC236}">
                <a16:creationId xmlns:a16="http://schemas.microsoft.com/office/drawing/2014/main" id="{2598C133-5E69-14AC-EAD5-309F95FD8A1F}"/>
              </a:ext>
            </a:extLst>
          </p:cNvPr>
          <p:cNvSpPr txBox="1"/>
          <p:nvPr/>
        </p:nvSpPr>
        <p:spPr>
          <a:xfrm>
            <a:off x="4312267" y="3920129"/>
            <a:ext cx="1706535" cy="715550"/>
          </a:xfrm>
          <a:prstGeom prst="rect">
            <a:avLst/>
          </a:prstGeom>
          <a:noFill/>
          <a:ln>
            <a:noFill/>
          </a:ln>
        </p:spPr>
        <p:txBody>
          <a:bodyPr spcFirstLastPara="1" wrap="square" lIns="68569" tIns="34275" rIns="68569" bIns="34275" anchor="t" anchorCtr="0">
            <a:spAutoFit/>
          </a:bodyPr>
          <a:lstStyle>
            <a:defPPr>
              <a:defRPr lang="en-US"/>
            </a:defPPr>
            <a:lvl1pPr marL="342900" indent="-223838">
              <a:lnSpc>
                <a:spcPct val="150000"/>
              </a:lnSpc>
              <a:buClr>
                <a:srgbClr val="262626"/>
              </a:buClr>
              <a:buSzPts val="1100"/>
              <a:buFont typeface="Century Gothic"/>
              <a:buChar char="●"/>
              <a:defRPr sz="600">
                <a:solidFill>
                  <a:srgbClr val="262626"/>
                </a:solidFill>
                <a:latin typeface="Century Gothic"/>
                <a:ea typeface="Century Gothic"/>
                <a:cs typeface="Century Gothic"/>
              </a:defRPr>
            </a:lvl1pPr>
          </a:lstStyle>
          <a:p>
            <a:r>
              <a:rPr lang="en-US" sz="700" dirty="0"/>
              <a:t>Yale </a:t>
            </a:r>
            <a:r>
              <a:rPr lang="en-US" sz="700" dirty="0" err="1"/>
              <a:t>Blavatnik</a:t>
            </a:r>
            <a:r>
              <a:rPr lang="en-US" sz="700" dirty="0"/>
              <a:t> Fellow</a:t>
            </a:r>
          </a:p>
          <a:p>
            <a:r>
              <a:rPr lang="en-US" sz="700" dirty="0"/>
              <a:t>Vice President of Business Development at </a:t>
            </a:r>
            <a:r>
              <a:rPr lang="en-US" sz="700" dirty="0" err="1"/>
              <a:t>Isolere</a:t>
            </a:r>
            <a:r>
              <a:rPr lang="en-US" sz="700" dirty="0"/>
              <a:t> Bio</a:t>
            </a:r>
          </a:p>
          <a:p>
            <a:r>
              <a:rPr lang="en-US" sz="700" dirty="0"/>
              <a:t>Angel investor</a:t>
            </a:r>
            <a:endParaRPr sz="700" dirty="0">
              <a:sym typeface="Century Gothic"/>
            </a:endParaRPr>
          </a:p>
        </p:txBody>
      </p:sp>
      <p:sp>
        <p:nvSpPr>
          <p:cNvPr id="22" name="Google Shape;357;g13c1b1145a0_0_0">
            <a:extLst>
              <a:ext uri="{FF2B5EF4-FFF2-40B4-BE49-F238E27FC236}">
                <a16:creationId xmlns:a16="http://schemas.microsoft.com/office/drawing/2014/main" id="{3A368F2E-34D4-FB01-CAF2-C7A30950081C}"/>
              </a:ext>
            </a:extLst>
          </p:cNvPr>
          <p:cNvSpPr txBox="1"/>
          <p:nvPr/>
        </p:nvSpPr>
        <p:spPr>
          <a:xfrm>
            <a:off x="7010400" y="808512"/>
            <a:ext cx="2128057" cy="338524"/>
          </a:xfrm>
          <a:prstGeom prst="rect">
            <a:avLst/>
          </a:prstGeom>
          <a:noFill/>
          <a:ln>
            <a:noFill/>
          </a:ln>
        </p:spPr>
        <p:txBody>
          <a:bodyPr spcFirstLastPara="1" wrap="square" lIns="68569" tIns="34275" rIns="68569" bIns="34275" anchor="ctr" anchorCtr="0">
            <a:spAutoFit/>
          </a:bodyPr>
          <a:lstStyle>
            <a:defPPr>
              <a:defRPr lang="en-US"/>
            </a:defPPr>
            <a:lvl1pPr>
              <a:buClr>
                <a:srgbClr val="000000"/>
              </a:buClr>
              <a:buSzPts val="1800"/>
              <a:defRPr sz="1050" b="1">
                <a:solidFill>
                  <a:srgbClr val="2664A1"/>
                </a:solidFill>
                <a:latin typeface="Century Gothic"/>
                <a:ea typeface="Century Gothic"/>
                <a:cs typeface="Century Gothic"/>
              </a:defRPr>
            </a:lvl1pPr>
          </a:lstStyle>
          <a:p>
            <a:r>
              <a:rPr lang="en-US" dirty="0"/>
              <a:t>Michael Weiner, PhD</a:t>
            </a:r>
          </a:p>
          <a:p>
            <a:r>
              <a:rPr lang="en-US" altLang="zh-CN" sz="700" dirty="0">
                <a:sym typeface="Century Gothic"/>
              </a:rPr>
              <a:t>BD advisor</a:t>
            </a:r>
            <a:endParaRPr lang="en-US" sz="700" dirty="0">
              <a:sym typeface="Century Gothic"/>
            </a:endParaRPr>
          </a:p>
        </p:txBody>
      </p:sp>
      <p:sp>
        <p:nvSpPr>
          <p:cNvPr id="23" name="Google Shape;358;g13c1b1145a0_0_0">
            <a:extLst>
              <a:ext uri="{FF2B5EF4-FFF2-40B4-BE49-F238E27FC236}">
                <a16:creationId xmlns:a16="http://schemas.microsoft.com/office/drawing/2014/main" id="{98B87CD1-983C-C34C-C9D7-E2B41E24236B}"/>
              </a:ext>
            </a:extLst>
          </p:cNvPr>
          <p:cNvSpPr txBox="1"/>
          <p:nvPr/>
        </p:nvSpPr>
        <p:spPr>
          <a:xfrm>
            <a:off x="6924371" y="1143983"/>
            <a:ext cx="1906770" cy="1685046"/>
          </a:xfrm>
          <a:prstGeom prst="rect">
            <a:avLst/>
          </a:prstGeom>
          <a:noFill/>
          <a:ln>
            <a:noFill/>
          </a:ln>
        </p:spPr>
        <p:txBody>
          <a:bodyPr spcFirstLastPara="1" wrap="square" lIns="68569" tIns="34275" rIns="68569" bIns="34275" anchor="t" anchorCtr="0">
            <a:spAutoFit/>
          </a:bodyPr>
          <a:lstStyle>
            <a:defPPr>
              <a:defRPr lang="en-US"/>
            </a:defPPr>
            <a:lvl1pPr marL="342900" indent="-223838">
              <a:lnSpc>
                <a:spcPct val="150000"/>
              </a:lnSpc>
              <a:buClr>
                <a:srgbClr val="262626"/>
              </a:buClr>
              <a:buSzPts val="1100"/>
              <a:buFont typeface="Century Gothic"/>
              <a:buChar char="●"/>
              <a:defRPr sz="600">
                <a:solidFill>
                  <a:srgbClr val="262626"/>
                </a:solidFill>
                <a:latin typeface="Century Gothic"/>
                <a:ea typeface="Century Gothic"/>
                <a:cs typeface="Century Gothic"/>
              </a:defRPr>
            </a:lvl1pPr>
          </a:lstStyle>
          <a:p>
            <a:r>
              <a:rPr lang="en-US" sz="700" dirty="0"/>
              <a:t>Founder and CEO of </a:t>
            </a:r>
            <a:r>
              <a:rPr lang="en-US" sz="700" dirty="0" err="1"/>
              <a:t>Abbratech</a:t>
            </a:r>
            <a:endParaRPr lang="en-US" sz="700" dirty="0"/>
          </a:p>
          <a:p>
            <a:r>
              <a:rPr lang="en-US" sz="700" dirty="0"/>
              <a:t>Founder of </a:t>
            </a:r>
            <a:r>
              <a:rPr lang="en-US" sz="700" dirty="0" err="1"/>
              <a:t>Affomix</a:t>
            </a:r>
            <a:r>
              <a:rPr lang="en-US" sz="700" dirty="0"/>
              <a:t> (proteomics, acquired by Illumina), </a:t>
            </a:r>
          </a:p>
          <a:p>
            <a:r>
              <a:rPr lang="en-US" sz="700" dirty="0"/>
              <a:t>Founder of </a:t>
            </a:r>
            <a:r>
              <a:rPr lang="en-US" sz="700" dirty="0" err="1"/>
              <a:t>AxioMx</a:t>
            </a:r>
            <a:r>
              <a:rPr lang="en-US" sz="700" dirty="0"/>
              <a:t> (proteomics, acquired by Abcam), </a:t>
            </a:r>
          </a:p>
          <a:p>
            <a:r>
              <a:rPr lang="en-US" sz="700" dirty="0"/>
              <a:t>Founder of </a:t>
            </a:r>
            <a:r>
              <a:rPr lang="en-US" sz="700" dirty="0" err="1"/>
              <a:t>GnuBio</a:t>
            </a:r>
            <a:r>
              <a:rPr lang="en-US" sz="700" dirty="0"/>
              <a:t> (NextGen DNA sequencing, acquired by </a:t>
            </a:r>
            <a:r>
              <a:rPr lang="en-US" sz="700" dirty="0" err="1"/>
              <a:t>BioRad</a:t>
            </a:r>
            <a:r>
              <a:rPr lang="en-US" sz="700" dirty="0"/>
              <a:t>), </a:t>
            </a:r>
          </a:p>
          <a:p>
            <a:r>
              <a:rPr lang="en-US" sz="700" dirty="0"/>
              <a:t>Founder of </a:t>
            </a:r>
            <a:r>
              <a:rPr lang="en-US" sz="700" dirty="0" err="1"/>
              <a:t>Encodia</a:t>
            </a:r>
            <a:r>
              <a:rPr lang="en-US" sz="700" dirty="0"/>
              <a:t> (NextGen protein sequencing)</a:t>
            </a:r>
            <a:endParaRPr sz="700" dirty="0">
              <a:sym typeface="Century Gothic"/>
            </a:endParaRPr>
          </a:p>
        </p:txBody>
      </p:sp>
      <p:pic>
        <p:nvPicPr>
          <p:cNvPr id="26" name="Picture 4">
            <a:extLst>
              <a:ext uri="{FF2B5EF4-FFF2-40B4-BE49-F238E27FC236}">
                <a16:creationId xmlns:a16="http://schemas.microsoft.com/office/drawing/2014/main" id="{64B0C0C6-1C94-0BA0-0CDC-2C81844170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7701" y="3569161"/>
            <a:ext cx="993591" cy="6613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Michael Weiner | VIB Conferences">
            <a:extLst>
              <a:ext uri="{FF2B5EF4-FFF2-40B4-BE49-F238E27FC236}">
                <a16:creationId xmlns:a16="http://schemas.microsoft.com/office/drawing/2014/main" id="{D92471D0-82FC-4759-EA99-F951129CDD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5999" y="832665"/>
            <a:ext cx="907783" cy="915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2200" y="3505021"/>
            <a:ext cx="2971800" cy="830997"/>
          </a:xfrm>
          <a:prstGeom prst="rect">
            <a:avLst/>
          </a:prstGeom>
          <a:noFill/>
        </p:spPr>
        <p:txBody>
          <a:bodyPr wrap="square" rtlCol="0">
            <a:spAutoFit/>
          </a:bodyPr>
          <a:lstStyle/>
          <a:p>
            <a:r>
              <a:rPr lang="en-US" sz="1600" dirty="0">
                <a:solidFill>
                  <a:srgbClr val="C00000"/>
                </a:solidFill>
              </a:rPr>
              <a:t>We have received $150k convertible note from Connecticut Innovations. </a:t>
            </a:r>
          </a:p>
        </p:txBody>
      </p:sp>
    </p:spTree>
    <p:extLst>
      <p:ext uri="{BB962C8B-B14F-4D97-AF65-F5344CB8AC3E}">
        <p14:creationId xmlns:p14="http://schemas.microsoft.com/office/powerpoint/2010/main" val="2843589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5393</TotalTime>
  <Words>1718</Words>
  <Application>Microsoft Office PowerPoint</Application>
  <PresentationFormat>On-screen Show (16:9)</PresentationFormat>
  <Paragraphs>160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Century Gothic</vt:lpstr>
      <vt:lpstr>Office Theme</vt:lpstr>
      <vt:lpstr>PowerPoint Presentation</vt:lpstr>
      <vt:lpstr>3D genome is the new “dark matter” in genomics</vt:lpstr>
      <vt:lpstr>PowerPoint Presentation</vt:lpstr>
      <vt:lpstr>PowerPoint Presentation</vt:lpstr>
      <vt:lpstr>Genome-wide chromatin tracing in a mouse lung cancer model + machine learning of 3D genome </vt:lpstr>
      <vt:lpstr>PowerPoint Presentation</vt:lpstr>
      <vt:lpstr>Rapidly expanding spatial omics market</vt:lpstr>
      <vt:lpstr>Our differentiation and competitive advantages</vt:lpstr>
      <vt:lpstr>Team and funding</vt:lpstr>
      <vt:lpstr>Plan with Blavatnik funding (Pilot Award $100k)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Studying cancer nucleome architectures with chromatin tracing and MINA</dc:title>
  <dc:creator>Steven Wang</dc:creator>
  <cp:lastModifiedBy>Mengwei Hu</cp:lastModifiedBy>
  <cp:revision>367</cp:revision>
  <dcterms:created xsi:type="dcterms:W3CDTF">2021-03-21T17:54:44Z</dcterms:created>
  <dcterms:modified xsi:type="dcterms:W3CDTF">2022-12-06T20:23:59Z</dcterms:modified>
</cp:coreProperties>
</file>