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23" r:id="rId2"/>
  </p:sldMasterIdLst>
  <p:notesMasterIdLst>
    <p:notesMasterId r:id="rId14"/>
  </p:notesMasterIdLst>
  <p:handoutMasterIdLst>
    <p:handoutMasterId r:id="rId15"/>
  </p:handoutMasterIdLst>
  <p:sldIdLst>
    <p:sldId id="289" r:id="rId3"/>
    <p:sldId id="298" r:id="rId4"/>
    <p:sldId id="273" r:id="rId5"/>
    <p:sldId id="299" r:id="rId6"/>
    <p:sldId id="302" r:id="rId7"/>
    <p:sldId id="303" r:id="rId8"/>
    <p:sldId id="292" r:id="rId9"/>
    <p:sldId id="304" r:id="rId10"/>
    <p:sldId id="294" r:id="rId11"/>
    <p:sldId id="296" r:id="rId12"/>
    <p:sldId id="293" r:id="rId13"/>
  </p:sldIdLst>
  <p:sldSz cx="12192000" cy="6858000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83C6"/>
    <a:srgbClr val="A50021"/>
    <a:srgbClr val="DDDDDD"/>
    <a:srgbClr val="333333"/>
    <a:srgbClr val="CC00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C2C33D-3B80-4ACB-BADA-2209A47CC53D}" v="142" dt="2022-12-06T15:17:01.7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6850" autoAdjust="0"/>
  </p:normalViewPr>
  <p:slideViewPr>
    <p:cSldViewPr snapToGrid="0">
      <p:cViewPr varScale="1">
        <p:scale>
          <a:sx n="117" d="100"/>
          <a:sy n="117" d="100"/>
        </p:scale>
        <p:origin x="64" y="9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974" y="-96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u, Dan" userId="81f44684-3e97-4ea3-9d5a-37e66e05a64c" providerId="ADAL" clId="{F6C2C33D-3B80-4ACB-BADA-2209A47CC53D}"/>
    <pc:docChg chg="undo custSel addSld delSld modSld sldOrd">
      <pc:chgData name="Wu, Dan" userId="81f44684-3e97-4ea3-9d5a-37e66e05a64c" providerId="ADAL" clId="{F6C2C33D-3B80-4ACB-BADA-2209A47CC53D}" dt="2022-12-06T15:17:01.732" v="440" actId="14100"/>
      <pc:docMkLst>
        <pc:docMk/>
      </pc:docMkLst>
      <pc:sldChg chg="modSp mod">
        <pc:chgData name="Wu, Dan" userId="81f44684-3e97-4ea3-9d5a-37e66e05a64c" providerId="ADAL" clId="{F6C2C33D-3B80-4ACB-BADA-2209A47CC53D}" dt="2022-12-06T15:13:47.494" v="439" actId="113"/>
        <pc:sldMkLst>
          <pc:docMk/>
          <pc:sldMk cId="3788014655" sldId="289"/>
        </pc:sldMkLst>
        <pc:spChg chg="mod">
          <ac:chgData name="Wu, Dan" userId="81f44684-3e97-4ea3-9d5a-37e66e05a64c" providerId="ADAL" clId="{F6C2C33D-3B80-4ACB-BADA-2209A47CC53D}" dt="2022-12-06T15:13:47.494" v="439" actId="113"/>
          <ac:spMkLst>
            <pc:docMk/>
            <pc:sldMk cId="3788014655" sldId="289"/>
            <ac:spMk id="5123" creationId="{00000000-0000-0000-0000-000000000000}"/>
          </ac:spMkLst>
        </pc:spChg>
      </pc:sldChg>
      <pc:sldChg chg="modSp mod ord">
        <pc:chgData name="Wu, Dan" userId="81f44684-3e97-4ea3-9d5a-37e66e05a64c" providerId="ADAL" clId="{F6C2C33D-3B80-4ACB-BADA-2209A47CC53D}" dt="2022-12-05T16:31:35.708" v="434" actId="14100"/>
        <pc:sldMkLst>
          <pc:docMk/>
          <pc:sldMk cId="3423911797" sldId="292"/>
        </pc:sldMkLst>
        <pc:spChg chg="mod">
          <ac:chgData name="Wu, Dan" userId="81f44684-3e97-4ea3-9d5a-37e66e05a64c" providerId="ADAL" clId="{F6C2C33D-3B80-4ACB-BADA-2209A47CC53D}" dt="2022-12-05T15:57:02.981" v="193" actId="20577"/>
          <ac:spMkLst>
            <pc:docMk/>
            <pc:sldMk cId="3423911797" sldId="292"/>
            <ac:spMk id="23" creationId="{22DE6794-70AB-2FDF-0E38-8563DDAA9779}"/>
          </ac:spMkLst>
        </pc:spChg>
        <pc:spChg chg="mod">
          <ac:chgData name="Wu, Dan" userId="81f44684-3e97-4ea3-9d5a-37e66e05a64c" providerId="ADAL" clId="{F6C2C33D-3B80-4ACB-BADA-2209A47CC53D}" dt="2022-12-05T16:31:35.708" v="434" actId="14100"/>
          <ac:spMkLst>
            <pc:docMk/>
            <pc:sldMk cId="3423911797" sldId="292"/>
            <ac:spMk id="26" creationId="{035D53A6-AC1E-C675-493F-AE91711B8798}"/>
          </ac:spMkLst>
        </pc:spChg>
      </pc:sldChg>
      <pc:sldChg chg="modSp del mod ord">
        <pc:chgData name="Wu, Dan" userId="81f44684-3e97-4ea3-9d5a-37e66e05a64c" providerId="ADAL" clId="{F6C2C33D-3B80-4ACB-BADA-2209A47CC53D}" dt="2022-12-05T16:15:46.975" v="429" actId="47"/>
        <pc:sldMkLst>
          <pc:docMk/>
          <pc:sldMk cId="1723615373" sldId="295"/>
        </pc:sldMkLst>
        <pc:spChg chg="mod">
          <ac:chgData name="Wu, Dan" userId="81f44684-3e97-4ea3-9d5a-37e66e05a64c" providerId="ADAL" clId="{F6C2C33D-3B80-4ACB-BADA-2209A47CC53D}" dt="2022-12-05T15:57:57.776" v="199" actId="20577"/>
          <ac:spMkLst>
            <pc:docMk/>
            <pc:sldMk cId="1723615373" sldId="295"/>
            <ac:spMk id="2" creationId="{345B931D-9CA1-4F1F-92C2-1325AE13A4FC}"/>
          </ac:spMkLst>
        </pc:spChg>
        <pc:spChg chg="mod">
          <ac:chgData name="Wu, Dan" userId="81f44684-3e97-4ea3-9d5a-37e66e05a64c" providerId="ADAL" clId="{F6C2C33D-3B80-4ACB-BADA-2209A47CC53D}" dt="2022-12-05T15:57:45.787" v="198" actId="1076"/>
          <ac:spMkLst>
            <pc:docMk/>
            <pc:sldMk cId="1723615373" sldId="295"/>
            <ac:spMk id="5" creationId="{6954E073-D01A-4D37-8D08-3C64B27DEE0C}"/>
          </ac:spMkLst>
        </pc:spChg>
        <pc:spChg chg="mod">
          <ac:chgData name="Wu, Dan" userId="81f44684-3e97-4ea3-9d5a-37e66e05a64c" providerId="ADAL" clId="{F6C2C33D-3B80-4ACB-BADA-2209A47CC53D}" dt="2022-12-05T15:58:09.494" v="204" actId="1076"/>
          <ac:spMkLst>
            <pc:docMk/>
            <pc:sldMk cId="1723615373" sldId="295"/>
            <ac:spMk id="6" creationId="{73CC4B7F-D933-42D9-B167-381CD61A0D42}"/>
          </ac:spMkLst>
        </pc:spChg>
      </pc:sldChg>
      <pc:sldChg chg="del">
        <pc:chgData name="Wu, Dan" userId="81f44684-3e97-4ea3-9d5a-37e66e05a64c" providerId="ADAL" clId="{F6C2C33D-3B80-4ACB-BADA-2209A47CC53D}" dt="2022-12-01T21:02:06.093" v="183" actId="47"/>
        <pc:sldMkLst>
          <pc:docMk/>
          <pc:sldMk cId="73685903" sldId="297"/>
        </pc:sldMkLst>
      </pc:sldChg>
      <pc:sldChg chg="modSp mod modAnim">
        <pc:chgData name="Wu, Dan" userId="81f44684-3e97-4ea3-9d5a-37e66e05a64c" providerId="ADAL" clId="{F6C2C33D-3B80-4ACB-BADA-2209A47CC53D}" dt="2022-12-01T20:54:14.334" v="95" actId="14100"/>
        <pc:sldMkLst>
          <pc:docMk/>
          <pc:sldMk cId="2694455539" sldId="299"/>
        </pc:sldMkLst>
        <pc:spChg chg="mod">
          <ac:chgData name="Wu, Dan" userId="81f44684-3e97-4ea3-9d5a-37e66e05a64c" providerId="ADAL" clId="{F6C2C33D-3B80-4ACB-BADA-2209A47CC53D}" dt="2022-12-01T20:54:14.334" v="95" actId="14100"/>
          <ac:spMkLst>
            <pc:docMk/>
            <pc:sldMk cId="2694455539" sldId="299"/>
            <ac:spMk id="9" creationId="{5D1CC604-869A-FC18-576E-37E82144360B}"/>
          </ac:spMkLst>
        </pc:spChg>
      </pc:sldChg>
      <pc:sldChg chg="modSp mod">
        <pc:chgData name="Wu, Dan" userId="81f44684-3e97-4ea3-9d5a-37e66e05a64c" providerId="ADAL" clId="{F6C2C33D-3B80-4ACB-BADA-2209A47CC53D}" dt="2022-12-01T20:54:54.547" v="103" actId="255"/>
        <pc:sldMkLst>
          <pc:docMk/>
          <pc:sldMk cId="2993725399" sldId="302"/>
        </pc:sldMkLst>
        <pc:spChg chg="mod">
          <ac:chgData name="Wu, Dan" userId="81f44684-3e97-4ea3-9d5a-37e66e05a64c" providerId="ADAL" clId="{F6C2C33D-3B80-4ACB-BADA-2209A47CC53D}" dt="2022-12-01T20:54:47.758" v="102" actId="113"/>
          <ac:spMkLst>
            <pc:docMk/>
            <pc:sldMk cId="2993725399" sldId="302"/>
            <ac:spMk id="35" creationId="{70D65D51-213D-80A6-4D06-F746E2133FB1}"/>
          </ac:spMkLst>
        </pc:spChg>
        <pc:spChg chg="mod">
          <ac:chgData name="Wu, Dan" userId="81f44684-3e97-4ea3-9d5a-37e66e05a64c" providerId="ADAL" clId="{F6C2C33D-3B80-4ACB-BADA-2209A47CC53D}" dt="2022-12-01T20:54:54.547" v="103" actId="255"/>
          <ac:spMkLst>
            <pc:docMk/>
            <pc:sldMk cId="2993725399" sldId="302"/>
            <ac:spMk id="37" creationId="{ED947528-97C7-517C-FFF9-77D5BA64D91F}"/>
          </ac:spMkLst>
        </pc:spChg>
      </pc:sldChg>
      <pc:sldChg chg="addSp modSp mod">
        <pc:chgData name="Wu, Dan" userId="81f44684-3e97-4ea3-9d5a-37e66e05a64c" providerId="ADAL" clId="{F6C2C33D-3B80-4ACB-BADA-2209A47CC53D}" dt="2022-12-06T15:17:01.732" v="440" actId="14100"/>
        <pc:sldMkLst>
          <pc:docMk/>
          <pc:sldMk cId="2012713348" sldId="303"/>
        </pc:sldMkLst>
        <pc:spChg chg="mod">
          <ac:chgData name="Wu, Dan" userId="81f44684-3e97-4ea3-9d5a-37e66e05a64c" providerId="ADAL" clId="{F6C2C33D-3B80-4ACB-BADA-2209A47CC53D}" dt="2022-12-01T20:59:44.928" v="182" actId="20577"/>
          <ac:spMkLst>
            <pc:docMk/>
            <pc:sldMk cId="2012713348" sldId="303"/>
            <ac:spMk id="10" creationId="{DB0DD3CF-D781-B0AF-47FD-12E40F7E4FA3}"/>
          </ac:spMkLst>
        </pc:spChg>
        <pc:spChg chg="mod">
          <ac:chgData name="Wu, Dan" userId="81f44684-3e97-4ea3-9d5a-37e66e05a64c" providerId="ADAL" clId="{F6C2C33D-3B80-4ACB-BADA-2209A47CC53D}" dt="2022-12-01T20:55:23.182" v="105" actId="1076"/>
          <ac:spMkLst>
            <pc:docMk/>
            <pc:sldMk cId="2012713348" sldId="303"/>
            <ac:spMk id="20" creationId="{6DE5EEF1-B0B9-9943-FBC5-E36C097F2529}"/>
          </ac:spMkLst>
        </pc:spChg>
        <pc:spChg chg="mod">
          <ac:chgData name="Wu, Dan" userId="81f44684-3e97-4ea3-9d5a-37e66e05a64c" providerId="ADAL" clId="{F6C2C33D-3B80-4ACB-BADA-2209A47CC53D}" dt="2022-12-01T20:59:15.360" v="153" actId="20577"/>
          <ac:spMkLst>
            <pc:docMk/>
            <pc:sldMk cId="2012713348" sldId="303"/>
            <ac:spMk id="21" creationId="{401A8396-08AC-DBFC-1F85-B817C325303A}"/>
          </ac:spMkLst>
        </pc:spChg>
        <pc:spChg chg="add mod">
          <ac:chgData name="Wu, Dan" userId="81f44684-3e97-4ea3-9d5a-37e66e05a64c" providerId="ADAL" clId="{F6C2C33D-3B80-4ACB-BADA-2209A47CC53D}" dt="2022-12-05T15:53:56.360" v="190" actId="1076"/>
          <ac:spMkLst>
            <pc:docMk/>
            <pc:sldMk cId="2012713348" sldId="303"/>
            <ac:spMk id="22" creationId="{B3DE67DB-3593-404D-8BCC-B66BF66566B6}"/>
          </ac:spMkLst>
        </pc:spChg>
        <pc:graphicFrameChg chg="mod">
          <ac:chgData name="Wu, Dan" userId="81f44684-3e97-4ea3-9d5a-37e66e05a64c" providerId="ADAL" clId="{F6C2C33D-3B80-4ACB-BADA-2209A47CC53D}" dt="2022-12-05T15:53:53.968" v="189" actId="1076"/>
          <ac:graphicFrameMkLst>
            <pc:docMk/>
            <pc:sldMk cId="2012713348" sldId="303"/>
            <ac:graphicFrameMk id="12" creationId="{80CECB80-EA7F-E316-CE30-3B368F837567}"/>
          </ac:graphicFrameMkLst>
        </pc:graphicFrameChg>
        <pc:graphicFrameChg chg="mod">
          <ac:chgData name="Wu, Dan" userId="81f44684-3e97-4ea3-9d5a-37e66e05a64c" providerId="ADAL" clId="{F6C2C33D-3B80-4ACB-BADA-2209A47CC53D}" dt="2022-12-06T15:17:01.732" v="440" actId="14100"/>
          <ac:graphicFrameMkLst>
            <pc:docMk/>
            <pc:sldMk cId="2012713348" sldId="303"/>
            <ac:graphicFrameMk id="13" creationId="{0BE93401-EA6C-9EED-DB4A-2E62E99C07A2}"/>
          </ac:graphicFrameMkLst>
        </pc:graphicFrameChg>
      </pc:sldChg>
      <pc:sldChg chg="addSp delSp modSp add mod setBg">
        <pc:chgData name="Wu, Dan" userId="81f44684-3e97-4ea3-9d5a-37e66e05a64c" providerId="ADAL" clId="{F6C2C33D-3B80-4ACB-BADA-2209A47CC53D}" dt="2022-12-05T16:31:50.156" v="437" actId="1076"/>
        <pc:sldMkLst>
          <pc:docMk/>
          <pc:sldMk cId="1554104649" sldId="304"/>
        </pc:sldMkLst>
        <pc:spChg chg="mod">
          <ac:chgData name="Wu, Dan" userId="81f44684-3e97-4ea3-9d5a-37e66e05a64c" providerId="ADAL" clId="{F6C2C33D-3B80-4ACB-BADA-2209A47CC53D}" dt="2022-12-05T16:07:59.772" v="337" actId="1076"/>
          <ac:spMkLst>
            <pc:docMk/>
            <pc:sldMk cId="1554104649" sldId="304"/>
            <ac:spMk id="5" creationId="{9F25796A-27D9-1542-9410-485133B02DBF}"/>
          </ac:spMkLst>
        </pc:spChg>
        <pc:spChg chg="mod">
          <ac:chgData name="Wu, Dan" userId="81f44684-3e97-4ea3-9d5a-37e66e05a64c" providerId="ADAL" clId="{F6C2C33D-3B80-4ACB-BADA-2209A47CC53D}" dt="2022-12-05T16:08:26.063" v="342" actId="14100"/>
          <ac:spMkLst>
            <pc:docMk/>
            <pc:sldMk cId="1554104649" sldId="304"/>
            <ac:spMk id="6" creationId="{14840891-B78B-EE15-1AB6-A232BA84E781}"/>
          </ac:spMkLst>
        </pc:spChg>
        <pc:spChg chg="mod">
          <ac:chgData name="Wu, Dan" userId="81f44684-3e97-4ea3-9d5a-37e66e05a64c" providerId="ADAL" clId="{F6C2C33D-3B80-4ACB-BADA-2209A47CC53D}" dt="2022-12-05T16:07:50.159" v="335" actId="14100"/>
          <ac:spMkLst>
            <pc:docMk/>
            <pc:sldMk cId="1554104649" sldId="304"/>
            <ac:spMk id="7" creationId="{9DD225AA-4FB1-CBA1-055E-33BB6B8B68CA}"/>
          </ac:spMkLst>
        </pc:spChg>
        <pc:spChg chg="add del mod">
          <ac:chgData name="Wu, Dan" userId="81f44684-3e97-4ea3-9d5a-37e66e05a64c" providerId="ADAL" clId="{F6C2C33D-3B80-4ACB-BADA-2209A47CC53D}" dt="2022-12-05T16:07:59.772" v="337" actId="1076"/>
          <ac:spMkLst>
            <pc:docMk/>
            <pc:sldMk cId="1554104649" sldId="304"/>
            <ac:spMk id="8" creationId="{20D1B544-A7AF-0001-CA22-2E95C8B16377}"/>
          </ac:spMkLst>
        </pc:spChg>
        <pc:spChg chg="del">
          <ac:chgData name="Wu, Dan" userId="81f44684-3e97-4ea3-9d5a-37e66e05a64c" providerId="ADAL" clId="{F6C2C33D-3B80-4ACB-BADA-2209A47CC53D}" dt="2022-12-05T16:03:20.452" v="278" actId="478"/>
          <ac:spMkLst>
            <pc:docMk/>
            <pc:sldMk cId="1554104649" sldId="304"/>
            <ac:spMk id="9" creationId="{0AC78459-D85E-41A4-96FB-22DD3672858F}"/>
          </ac:spMkLst>
        </pc:spChg>
        <pc:spChg chg="mod">
          <ac:chgData name="Wu, Dan" userId="81f44684-3e97-4ea3-9d5a-37e66e05a64c" providerId="ADAL" clId="{F6C2C33D-3B80-4ACB-BADA-2209A47CC53D}" dt="2022-12-05T16:15:25.714" v="424" actId="1035"/>
          <ac:spMkLst>
            <pc:docMk/>
            <pc:sldMk cId="1554104649" sldId="304"/>
            <ac:spMk id="11" creationId="{9CFE6F44-7C09-7BCE-790E-82981D2B7A13}"/>
          </ac:spMkLst>
        </pc:spChg>
        <pc:spChg chg="mod">
          <ac:chgData name="Wu, Dan" userId="81f44684-3e97-4ea3-9d5a-37e66e05a64c" providerId="ADAL" clId="{F6C2C33D-3B80-4ACB-BADA-2209A47CC53D}" dt="2022-12-05T16:15:28.855" v="428" actId="1036"/>
          <ac:spMkLst>
            <pc:docMk/>
            <pc:sldMk cId="1554104649" sldId="304"/>
            <ac:spMk id="12" creationId="{CA508310-6846-038D-1E26-D65EB95355C6}"/>
          </ac:spMkLst>
        </pc:spChg>
        <pc:spChg chg="mod">
          <ac:chgData name="Wu, Dan" userId="81f44684-3e97-4ea3-9d5a-37e66e05a64c" providerId="ADAL" clId="{F6C2C33D-3B80-4ACB-BADA-2209A47CC53D}" dt="2022-12-05T16:07:53.068" v="336" actId="1076"/>
          <ac:spMkLst>
            <pc:docMk/>
            <pc:sldMk cId="1554104649" sldId="304"/>
            <ac:spMk id="14" creationId="{B187DA29-5906-FE0D-37FA-FC5765AF4B80}"/>
          </ac:spMkLst>
        </pc:spChg>
        <pc:spChg chg="add mod">
          <ac:chgData name="Wu, Dan" userId="81f44684-3e97-4ea3-9d5a-37e66e05a64c" providerId="ADAL" clId="{F6C2C33D-3B80-4ACB-BADA-2209A47CC53D}" dt="2022-12-05T16:09:15.088" v="347" actId="14100"/>
          <ac:spMkLst>
            <pc:docMk/>
            <pc:sldMk cId="1554104649" sldId="304"/>
            <ac:spMk id="15" creationId="{CDEF11C7-7DDD-479F-B381-76D112404C92}"/>
          </ac:spMkLst>
        </pc:spChg>
        <pc:spChg chg="add mod">
          <ac:chgData name="Wu, Dan" userId="81f44684-3e97-4ea3-9d5a-37e66e05a64c" providerId="ADAL" clId="{F6C2C33D-3B80-4ACB-BADA-2209A47CC53D}" dt="2022-12-05T16:09:22.678" v="349" actId="14100"/>
          <ac:spMkLst>
            <pc:docMk/>
            <pc:sldMk cId="1554104649" sldId="304"/>
            <ac:spMk id="16" creationId="{2D143885-0DAD-48F2-B4D1-72B99919AFD2}"/>
          </ac:spMkLst>
        </pc:spChg>
        <pc:spChg chg="add mod">
          <ac:chgData name="Wu, Dan" userId="81f44684-3e97-4ea3-9d5a-37e66e05a64c" providerId="ADAL" clId="{F6C2C33D-3B80-4ACB-BADA-2209A47CC53D}" dt="2022-12-05T16:14:56.273" v="416" actId="179"/>
          <ac:spMkLst>
            <pc:docMk/>
            <pc:sldMk cId="1554104649" sldId="304"/>
            <ac:spMk id="17" creationId="{61858685-D2E6-4273-BF8C-9408EEB3C35F}"/>
          </ac:spMkLst>
        </pc:spChg>
        <pc:spChg chg="add mod">
          <ac:chgData name="Wu, Dan" userId="81f44684-3e97-4ea3-9d5a-37e66e05a64c" providerId="ADAL" clId="{F6C2C33D-3B80-4ACB-BADA-2209A47CC53D}" dt="2022-12-05T16:15:08.440" v="419" actId="20577"/>
          <ac:spMkLst>
            <pc:docMk/>
            <pc:sldMk cId="1554104649" sldId="304"/>
            <ac:spMk id="18" creationId="{2EDEF9B8-BFCB-4B87-8122-FD3694106742}"/>
          </ac:spMkLst>
        </pc:spChg>
        <pc:spChg chg="mod">
          <ac:chgData name="Wu, Dan" userId="81f44684-3e97-4ea3-9d5a-37e66e05a64c" providerId="ADAL" clId="{F6C2C33D-3B80-4ACB-BADA-2209A47CC53D}" dt="2022-12-05T16:14:33.777" v="410" actId="1037"/>
          <ac:spMkLst>
            <pc:docMk/>
            <pc:sldMk cId="1554104649" sldId="304"/>
            <ac:spMk id="21" creationId="{015532C8-94AD-2F6B-ED1E-49641E4D92C0}"/>
          </ac:spMkLst>
        </pc:spChg>
        <pc:spChg chg="add del mod">
          <ac:chgData name="Wu, Dan" userId="81f44684-3e97-4ea3-9d5a-37e66e05a64c" providerId="ADAL" clId="{F6C2C33D-3B80-4ACB-BADA-2209A47CC53D}" dt="2022-12-05T16:15:06.636" v="418" actId="20577"/>
          <ac:spMkLst>
            <pc:docMk/>
            <pc:sldMk cId="1554104649" sldId="304"/>
            <ac:spMk id="23" creationId="{22DE6794-70AB-2FDF-0E38-8563DDAA9779}"/>
          </ac:spMkLst>
        </pc:spChg>
        <pc:spChg chg="mod">
          <ac:chgData name="Wu, Dan" userId="81f44684-3e97-4ea3-9d5a-37e66e05a64c" providerId="ADAL" clId="{F6C2C33D-3B80-4ACB-BADA-2209A47CC53D}" dt="2022-12-05T16:11:40.813" v="376" actId="20577"/>
          <ac:spMkLst>
            <pc:docMk/>
            <pc:sldMk cId="1554104649" sldId="304"/>
            <ac:spMk id="25" creationId="{6F69ECE6-76B9-52AD-C2F6-8B56CED0B092}"/>
          </ac:spMkLst>
        </pc:spChg>
        <pc:spChg chg="mod">
          <ac:chgData name="Wu, Dan" userId="81f44684-3e97-4ea3-9d5a-37e66e05a64c" providerId="ADAL" clId="{F6C2C33D-3B80-4ACB-BADA-2209A47CC53D}" dt="2022-12-05T16:31:50.156" v="437" actId="1076"/>
          <ac:spMkLst>
            <pc:docMk/>
            <pc:sldMk cId="1554104649" sldId="304"/>
            <ac:spMk id="26" creationId="{035D53A6-AC1E-C675-493F-AE91711B8798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714E08-6DC4-4F00-BD47-E04612EC822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70D133E-89A7-4CB2-9F6D-7CD34CF1EC33}">
      <dgm:prSet/>
      <dgm:spPr/>
      <dgm:t>
        <a:bodyPr/>
        <a:lstStyle/>
        <a:p>
          <a:r>
            <a:rPr lang="en-US"/>
            <a:t>Strong association of clinical biomarker: elevated DKK2 correlates with poor CRC prognosis</a:t>
          </a:r>
        </a:p>
      </dgm:t>
    </dgm:pt>
    <dgm:pt modelId="{078C77BC-8F3F-4579-8EFA-0BECBA88341A}" type="parTrans" cxnId="{A10D0D63-B8D5-4F09-A958-8110BBC9A4DB}">
      <dgm:prSet/>
      <dgm:spPr/>
      <dgm:t>
        <a:bodyPr/>
        <a:lstStyle/>
        <a:p>
          <a:endParaRPr lang="en-US"/>
        </a:p>
      </dgm:t>
    </dgm:pt>
    <dgm:pt modelId="{B4AAA609-DC59-44CA-8779-3A59ACF80F1E}" type="sibTrans" cxnId="{A10D0D63-B8D5-4F09-A958-8110BBC9A4DB}">
      <dgm:prSet/>
      <dgm:spPr/>
      <dgm:t>
        <a:bodyPr/>
        <a:lstStyle/>
        <a:p>
          <a:endParaRPr lang="en-US"/>
        </a:p>
      </dgm:t>
    </dgm:pt>
    <dgm:pt modelId="{847BE96F-7B19-4B33-BEC1-5DB7A8EA15FB}">
      <dgm:prSet/>
      <dgm:spPr/>
      <dgm:t>
        <a:bodyPr/>
        <a:lstStyle/>
        <a:p>
          <a:r>
            <a:rPr lang="en-US" dirty="0"/>
            <a:t>Target validated in mouse CRC models</a:t>
          </a:r>
        </a:p>
      </dgm:t>
    </dgm:pt>
    <dgm:pt modelId="{F886C026-C25B-4DD2-9BD2-F930D059C1EC}" type="parTrans" cxnId="{FA9456D7-0699-4F70-BD3F-C65911CC9A52}">
      <dgm:prSet/>
      <dgm:spPr/>
      <dgm:t>
        <a:bodyPr/>
        <a:lstStyle/>
        <a:p>
          <a:endParaRPr lang="en-US"/>
        </a:p>
      </dgm:t>
    </dgm:pt>
    <dgm:pt modelId="{3BC6A692-9BFA-456B-8F4A-DEACBCA140DD}" type="sibTrans" cxnId="{FA9456D7-0699-4F70-BD3F-C65911CC9A52}">
      <dgm:prSet/>
      <dgm:spPr/>
      <dgm:t>
        <a:bodyPr/>
        <a:lstStyle/>
        <a:p>
          <a:endParaRPr lang="en-US"/>
        </a:p>
      </dgm:t>
    </dgm:pt>
    <dgm:pt modelId="{39D519F1-441D-4CC2-8FCD-36AD5031BB62}">
      <dgm:prSet/>
      <dgm:spPr/>
      <dgm:t>
        <a:bodyPr/>
        <a:lstStyle/>
        <a:p>
          <a:r>
            <a:rPr lang="en-US"/>
            <a:t>Multiple novel mechanisms of action</a:t>
          </a:r>
        </a:p>
      </dgm:t>
    </dgm:pt>
    <dgm:pt modelId="{B231AF64-40D7-4DC8-B207-839B862AD260}" type="parTrans" cxnId="{0BB2E763-1A75-44A8-8419-CEA1EEC62D08}">
      <dgm:prSet/>
      <dgm:spPr/>
      <dgm:t>
        <a:bodyPr/>
        <a:lstStyle/>
        <a:p>
          <a:endParaRPr lang="en-US"/>
        </a:p>
      </dgm:t>
    </dgm:pt>
    <dgm:pt modelId="{C63463C0-022F-4116-A3D2-8553A3CB77CF}" type="sibTrans" cxnId="{0BB2E763-1A75-44A8-8419-CEA1EEC62D08}">
      <dgm:prSet/>
      <dgm:spPr/>
      <dgm:t>
        <a:bodyPr/>
        <a:lstStyle/>
        <a:p>
          <a:endParaRPr lang="en-US"/>
        </a:p>
      </dgm:t>
    </dgm:pt>
    <dgm:pt modelId="{967B228B-F57C-4190-8AB8-D741A7681314}">
      <dgm:prSet/>
      <dgm:spPr/>
      <dgm:t>
        <a:bodyPr/>
        <a:lstStyle/>
        <a:p>
          <a:r>
            <a:rPr lang="en-US"/>
            <a:t>Works with CRC standard of care </a:t>
          </a:r>
        </a:p>
      </dgm:t>
    </dgm:pt>
    <dgm:pt modelId="{A123341B-07D5-488C-8C12-946C886E66A4}" type="parTrans" cxnId="{F0252A74-FCCA-47C1-BA0D-4DE07A120170}">
      <dgm:prSet/>
      <dgm:spPr/>
      <dgm:t>
        <a:bodyPr/>
        <a:lstStyle/>
        <a:p>
          <a:endParaRPr lang="en-US"/>
        </a:p>
      </dgm:t>
    </dgm:pt>
    <dgm:pt modelId="{4488556A-27C1-46BC-90D4-42E5BE9949A8}" type="sibTrans" cxnId="{F0252A74-FCCA-47C1-BA0D-4DE07A120170}">
      <dgm:prSet/>
      <dgm:spPr/>
      <dgm:t>
        <a:bodyPr/>
        <a:lstStyle/>
        <a:p>
          <a:endParaRPr lang="en-US"/>
        </a:p>
      </dgm:t>
    </dgm:pt>
    <dgm:pt modelId="{3871EE08-94BC-4C6A-B3F0-085E19788C07}">
      <dgm:prSet/>
      <dgm:spPr/>
      <dgm:t>
        <a:bodyPr/>
        <a:lstStyle/>
        <a:p>
          <a:r>
            <a:rPr lang="en-US"/>
            <a:t>Broad IP coverage of compositions of matter &amp; uses until 2036-39</a:t>
          </a:r>
        </a:p>
      </dgm:t>
    </dgm:pt>
    <dgm:pt modelId="{DC6CEBD3-405B-4D32-B8F0-E363BF283004}" type="parTrans" cxnId="{4833917F-1F9E-4BDD-B7DD-FB9C69481EF5}">
      <dgm:prSet/>
      <dgm:spPr/>
      <dgm:t>
        <a:bodyPr/>
        <a:lstStyle/>
        <a:p>
          <a:endParaRPr lang="en-US"/>
        </a:p>
      </dgm:t>
    </dgm:pt>
    <dgm:pt modelId="{A2B5DF45-A2FC-4E4E-85FE-5961E3021674}" type="sibTrans" cxnId="{4833917F-1F9E-4BDD-B7DD-FB9C69481EF5}">
      <dgm:prSet/>
      <dgm:spPr/>
      <dgm:t>
        <a:bodyPr/>
        <a:lstStyle/>
        <a:p>
          <a:endParaRPr lang="en-US"/>
        </a:p>
      </dgm:t>
    </dgm:pt>
    <dgm:pt modelId="{D5AC54E2-F6D5-4A03-AFDC-963ABC624B73}">
      <dgm:prSet/>
      <dgm:spPr/>
      <dgm:t>
        <a:bodyPr/>
        <a:lstStyle/>
        <a:p>
          <a:r>
            <a:rPr lang="en-US" dirty="0"/>
            <a:t>Use of Proceeds: IND-enabling studies</a:t>
          </a:r>
        </a:p>
      </dgm:t>
    </dgm:pt>
    <dgm:pt modelId="{49CB35D8-A3F0-4FFC-A27B-2577A3219CEA}" type="parTrans" cxnId="{5B692E75-758D-4C63-9796-228E43ABF330}">
      <dgm:prSet/>
      <dgm:spPr/>
      <dgm:t>
        <a:bodyPr/>
        <a:lstStyle/>
        <a:p>
          <a:endParaRPr lang="en-US"/>
        </a:p>
      </dgm:t>
    </dgm:pt>
    <dgm:pt modelId="{8F51807A-60DF-4B52-9624-C622ECC1B7E3}" type="sibTrans" cxnId="{5B692E75-758D-4C63-9796-228E43ABF330}">
      <dgm:prSet/>
      <dgm:spPr/>
      <dgm:t>
        <a:bodyPr/>
        <a:lstStyle/>
        <a:p>
          <a:endParaRPr lang="en-US"/>
        </a:p>
      </dgm:t>
    </dgm:pt>
    <dgm:pt modelId="{C714947A-2821-4336-86D7-F3CC4FEADA67}" type="pres">
      <dgm:prSet presAssocID="{DC714E08-6DC4-4F00-BD47-E04612EC8228}" presName="root" presStyleCnt="0">
        <dgm:presLayoutVars>
          <dgm:dir/>
          <dgm:resizeHandles val="exact"/>
        </dgm:presLayoutVars>
      </dgm:prSet>
      <dgm:spPr/>
    </dgm:pt>
    <dgm:pt modelId="{ED808ADE-CE77-4F74-992B-96E19884E88B}" type="pres">
      <dgm:prSet presAssocID="{870D133E-89A7-4CB2-9F6D-7CD34CF1EC33}" presName="compNode" presStyleCnt="0"/>
      <dgm:spPr/>
    </dgm:pt>
    <dgm:pt modelId="{1EE37C6C-6E33-4C59-9183-E10988C88612}" type="pres">
      <dgm:prSet presAssocID="{870D133E-89A7-4CB2-9F6D-7CD34CF1EC33}" presName="bgRect" presStyleLbl="bgShp" presStyleIdx="0" presStyleCnt="6"/>
      <dgm:spPr/>
    </dgm:pt>
    <dgm:pt modelId="{6B7CE038-3365-42BC-8DBA-B68071118839}" type="pres">
      <dgm:prSet presAssocID="{870D133E-89A7-4CB2-9F6D-7CD34CF1EC3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CE9629E-949B-468C-A6DE-31047F8F0398}" type="pres">
      <dgm:prSet presAssocID="{870D133E-89A7-4CB2-9F6D-7CD34CF1EC33}" presName="spaceRect" presStyleCnt="0"/>
      <dgm:spPr/>
    </dgm:pt>
    <dgm:pt modelId="{51F5E458-1ACF-48DB-B604-CD1F6B59CD93}" type="pres">
      <dgm:prSet presAssocID="{870D133E-89A7-4CB2-9F6D-7CD34CF1EC33}" presName="parTx" presStyleLbl="revTx" presStyleIdx="0" presStyleCnt="6">
        <dgm:presLayoutVars>
          <dgm:chMax val="0"/>
          <dgm:chPref val="0"/>
        </dgm:presLayoutVars>
      </dgm:prSet>
      <dgm:spPr/>
    </dgm:pt>
    <dgm:pt modelId="{E762794E-F7BD-4EB2-A008-6EFE0A331CE9}" type="pres">
      <dgm:prSet presAssocID="{B4AAA609-DC59-44CA-8779-3A59ACF80F1E}" presName="sibTrans" presStyleCnt="0"/>
      <dgm:spPr/>
    </dgm:pt>
    <dgm:pt modelId="{329595F8-3C4D-41A2-B5BF-A87A2B209D22}" type="pres">
      <dgm:prSet presAssocID="{847BE96F-7B19-4B33-BEC1-5DB7A8EA15FB}" presName="compNode" presStyleCnt="0"/>
      <dgm:spPr/>
    </dgm:pt>
    <dgm:pt modelId="{21829B95-A587-419C-956F-E299EC6972B3}" type="pres">
      <dgm:prSet presAssocID="{847BE96F-7B19-4B33-BEC1-5DB7A8EA15FB}" presName="bgRect" presStyleLbl="bgShp" presStyleIdx="1" presStyleCnt="6"/>
      <dgm:spPr/>
    </dgm:pt>
    <dgm:pt modelId="{343FADB5-61B9-4509-9956-ABE3CAE19FBD}" type="pres">
      <dgm:prSet presAssocID="{847BE96F-7B19-4B33-BEC1-5DB7A8EA15F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"/>
        </a:ext>
      </dgm:extLst>
    </dgm:pt>
    <dgm:pt modelId="{6D46535B-EB21-440D-AF07-61B5800EC784}" type="pres">
      <dgm:prSet presAssocID="{847BE96F-7B19-4B33-BEC1-5DB7A8EA15FB}" presName="spaceRect" presStyleCnt="0"/>
      <dgm:spPr/>
    </dgm:pt>
    <dgm:pt modelId="{C9E5D15B-E940-48F4-AEBC-3EC2ED66373C}" type="pres">
      <dgm:prSet presAssocID="{847BE96F-7B19-4B33-BEC1-5DB7A8EA15FB}" presName="parTx" presStyleLbl="revTx" presStyleIdx="1" presStyleCnt="6">
        <dgm:presLayoutVars>
          <dgm:chMax val="0"/>
          <dgm:chPref val="0"/>
        </dgm:presLayoutVars>
      </dgm:prSet>
      <dgm:spPr/>
    </dgm:pt>
    <dgm:pt modelId="{7B815A6D-1EF2-429D-8D75-0FDD8A667D64}" type="pres">
      <dgm:prSet presAssocID="{3BC6A692-9BFA-456B-8F4A-DEACBCA140DD}" presName="sibTrans" presStyleCnt="0"/>
      <dgm:spPr/>
    </dgm:pt>
    <dgm:pt modelId="{5BF82CFD-925A-48C8-BEE3-D92D5D1205FE}" type="pres">
      <dgm:prSet presAssocID="{39D519F1-441D-4CC2-8FCD-36AD5031BB62}" presName="compNode" presStyleCnt="0"/>
      <dgm:spPr/>
    </dgm:pt>
    <dgm:pt modelId="{9A9319AA-B0B0-4442-B2AF-0410CB969BB2}" type="pres">
      <dgm:prSet presAssocID="{39D519F1-441D-4CC2-8FCD-36AD5031BB62}" presName="bgRect" presStyleLbl="bgShp" presStyleIdx="2" presStyleCnt="6"/>
      <dgm:spPr/>
    </dgm:pt>
    <dgm:pt modelId="{BB5C2B2C-987C-49CC-A43C-26AFF066A3A2}" type="pres">
      <dgm:prSet presAssocID="{39D519F1-441D-4CC2-8FCD-36AD5031BB6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 with solid fill"/>
        </a:ext>
      </dgm:extLst>
    </dgm:pt>
    <dgm:pt modelId="{126BCABF-C9CE-47FB-B29D-CEB17655AFCD}" type="pres">
      <dgm:prSet presAssocID="{39D519F1-441D-4CC2-8FCD-36AD5031BB62}" presName="spaceRect" presStyleCnt="0"/>
      <dgm:spPr/>
    </dgm:pt>
    <dgm:pt modelId="{312B611F-791C-43F6-80E8-DFDC5B3E2832}" type="pres">
      <dgm:prSet presAssocID="{39D519F1-441D-4CC2-8FCD-36AD5031BB62}" presName="parTx" presStyleLbl="revTx" presStyleIdx="2" presStyleCnt="6">
        <dgm:presLayoutVars>
          <dgm:chMax val="0"/>
          <dgm:chPref val="0"/>
        </dgm:presLayoutVars>
      </dgm:prSet>
      <dgm:spPr/>
    </dgm:pt>
    <dgm:pt modelId="{C5A56A27-6608-4973-984C-476D4BE85AE6}" type="pres">
      <dgm:prSet presAssocID="{C63463C0-022F-4116-A3D2-8553A3CB77CF}" presName="sibTrans" presStyleCnt="0"/>
      <dgm:spPr/>
    </dgm:pt>
    <dgm:pt modelId="{8E125424-0E7D-49BB-A107-623290E6CE83}" type="pres">
      <dgm:prSet presAssocID="{967B228B-F57C-4190-8AB8-D741A7681314}" presName="compNode" presStyleCnt="0"/>
      <dgm:spPr/>
    </dgm:pt>
    <dgm:pt modelId="{98CA1FE5-DC96-4DEA-B7AE-C0AA9D2B203E}" type="pres">
      <dgm:prSet presAssocID="{967B228B-F57C-4190-8AB8-D741A7681314}" presName="bgRect" presStyleLbl="bgShp" presStyleIdx="3" presStyleCnt="6"/>
      <dgm:spPr/>
    </dgm:pt>
    <dgm:pt modelId="{7AD7A364-65D2-4B63-9F0A-A2BF094292F1}" type="pres">
      <dgm:prSet presAssocID="{967B228B-F57C-4190-8AB8-D741A7681314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 with solid fill"/>
        </a:ext>
      </dgm:extLst>
    </dgm:pt>
    <dgm:pt modelId="{26135D65-A6E0-4C6F-B9E0-2FF7DA7140E9}" type="pres">
      <dgm:prSet presAssocID="{967B228B-F57C-4190-8AB8-D741A7681314}" presName="spaceRect" presStyleCnt="0"/>
      <dgm:spPr/>
    </dgm:pt>
    <dgm:pt modelId="{9CC04E1E-1278-4B06-A0ED-8F370066D21E}" type="pres">
      <dgm:prSet presAssocID="{967B228B-F57C-4190-8AB8-D741A7681314}" presName="parTx" presStyleLbl="revTx" presStyleIdx="3" presStyleCnt="6">
        <dgm:presLayoutVars>
          <dgm:chMax val="0"/>
          <dgm:chPref val="0"/>
        </dgm:presLayoutVars>
      </dgm:prSet>
      <dgm:spPr/>
    </dgm:pt>
    <dgm:pt modelId="{74817FE0-D5DC-452E-9861-7F21CF7B1AD8}" type="pres">
      <dgm:prSet presAssocID="{4488556A-27C1-46BC-90D4-42E5BE9949A8}" presName="sibTrans" presStyleCnt="0"/>
      <dgm:spPr/>
    </dgm:pt>
    <dgm:pt modelId="{4D9CE45C-3EC1-48D2-B425-2D612651EADA}" type="pres">
      <dgm:prSet presAssocID="{3871EE08-94BC-4C6A-B3F0-085E19788C07}" presName="compNode" presStyleCnt="0"/>
      <dgm:spPr/>
    </dgm:pt>
    <dgm:pt modelId="{3F52BBA0-046D-496E-A874-07191A303DA5}" type="pres">
      <dgm:prSet presAssocID="{3871EE08-94BC-4C6A-B3F0-085E19788C07}" presName="bgRect" presStyleLbl="bgShp" presStyleIdx="4" presStyleCnt="6"/>
      <dgm:spPr/>
    </dgm:pt>
    <dgm:pt modelId="{D4554153-10F6-4751-A924-E1725B959C8F}" type="pres">
      <dgm:prSet presAssocID="{3871EE08-94BC-4C6A-B3F0-085E19788C07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5598A59F-5F15-46BE-9FDA-FC9FA6EAA9D9}" type="pres">
      <dgm:prSet presAssocID="{3871EE08-94BC-4C6A-B3F0-085E19788C07}" presName="spaceRect" presStyleCnt="0"/>
      <dgm:spPr/>
    </dgm:pt>
    <dgm:pt modelId="{AD9B10EC-950B-4710-9E69-89BBFA9BD828}" type="pres">
      <dgm:prSet presAssocID="{3871EE08-94BC-4C6A-B3F0-085E19788C07}" presName="parTx" presStyleLbl="revTx" presStyleIdx="4" presStyleCnt="6">
        <dgm:presLayoutVars>
          <dgm:chMax val="0"/>
          <dgm:chPref val="0"/>
        </dgm:presLayoutVars>
      </dgm:prSet>
      <dgm:spPr/>
    </dgm:pt>
    <dgm:pt modelId="{9617EB8F-FBC8-44CA-9479-C23F8FD15379}" type="pres">
      <dgm:prSet presAssocID="{A2B5DF45-A2FC-4E4E-85FE-5961E3021674}" presName="sibTrans" presStyleCnt="0"/>
      <dgm:spPr/>
    </dgm:pt>
    <dgm:pt modelId="{342C423E-EC75-42A7-86CE-EF143EEDC75B}" type="pres">
      <dgm:prSet presAssocID="{D5AC54E2-F6D5-4A03-AFDC-963ABC624B73}" presName="compNode" presStyleCnt="0"/>
      <dgm:spPr/>
    </dgm:pt>
    <dgm:pt modelId="{DFE83974-8AA3-4706-8FFC-9F2BDAA533DE}" type="pres">
      <dgm:prSet presAssocID="{D5AC54E2-F6D5-4A03-AFDC-963ABC624B73}" presName="bgRect" presStyleLbl="bgShp" presStyleIdx="5" presStyleCnt="6"/>
      <dgm:spPr/>
    </dgm:pt>
    <dgm:pt modelId="{C0ACF81C-6DC6-48D7-A031-6621575FC4A4}" type="pres">
      <dgm:prSet presAssocID="{D5AC54E2-F6D5-4A03-AFDC-963ABC624B73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47CD211B-4C10-4958-B3CC-45D0C0599CB2}" type="pres">
      <dgm:prSet presAssocID="{D5AC54E2-F6D5-4A03-AFDC-963ABC624B73}" presName="spaceRect" presStyleCnt="0"/>
      <dgm:spPr/>
    </dgm:pt>
    <dgm:pt modelId="{183B68D2-0210-4545-92AC-B425EF66859C}" type="pres">
      <dgm:prSet presAssocID="{D5AC54E2-F6D5-4A03-AFDC-963ABC624B73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3FC2207-3B21-4107-8A39-CA44B9253A09}" type="presOf" srcId="{3871EE08-94BC-4C6A-B3F0-085E19788C07}" destId="{AD9B10EC-950B-4710-9E69-89BBFA9BD828}" srcOrd="0" destOrd="0" presId="urn:microsoft.com/office/officeart/2018/2/layout/IconVerticalSolidList"/>
    <dgm:cxn modelId="{B4DB5B2C-2DA0-41B7-A36D-8CA056DF66AB}" type="presOf" srcId="{D5AC54E2-F6D5-4A03-AFDC-963ABC624B73}" destId="{183B68D2-0210-4545-92AC-B425EF66859C}" srcOrd="0" destOrd="0" presId="urn:microsoft.com/office/officeart/2018/2/layout/IconVerticalSolidList"/>
    <dgm:cxn modelId="{F8305F61-1614-4672-B62A-2B1E349E2AE1}" type="presOf" srcId="{39D519F1-441D-4CC2-8FCD-36AD5031BB62}" destId="{312B611F-791C-43F6-80E8-DFDC5B3E2832}" srcOrd="0" destOrd="0" presId="urn:microsoft.com/office/officeart/2018/2/layout/IconVerticalSolidList"/>
    <dgm:cxn modelId="{A10D0D63-B8D5-4F09-A958-8110BBC9A4DB}" srcId="{DC714E08-6DC4-4F00-BD47-E04612EC8228}" destId="{870D133E-89A7-4CB2-9F6D-7CD34CF1EC33}" srcOrd="0" destOrd="0" parTransId="{078C77BC-8F3F-4579-8EFA-0BECBA88341A}" sibTransId="{B4AAA609-DC59-44CA-8779-3A59ACF80F1E}"/>
    <dgm:cxn modelId="{0BB2E763-1A75-44A8-8419-CEA1EEC62D08}" srcId="{DC714E08-6DC4-4F00-BD47-E04612EC8228}" destId="{39D519F1-441D-4CC2-8FCD-36AD5031BB62}" srcOrd="2" destOrd="0" parTransId="{B231AF64-40D7-4DC8-B207-839B862AD260}" sibTransId="{C63463C0-022F-4116-A3D2-8553A3CB77CF}"/>
    <dgm:cxn modelId="{F0252A74-FCCA-47C1-BA0D-4DE07A120170}" srcId="{DC714E08-6DC4-4F00-BD47-E04612EC8228}" destId="{967B228B-F57C-4190-8AB8-D741A7681314}" srcOrd="3" destOrd="0" parTransId="{A123341B-07D5-488C-8C12-946C886E66A4}" sibTransId="{4488556A-27C1-46BC-90D4-42E5BE9949A8}"/>
    <dgm:cxn modelId="{5B692E75-758D-4C63-9796-228E43ABF330}" srcId="{DC714E08-6DC4-4F00-BD47-E04612EC8228}" destId="{D5AC54E2-F6D5-4A03-AFDC-963ABC624B73}" srcOrd="5" destOrd="0" parTransId="{49CB35D8-A3F0-4FFC-A27B-2577A3219CEA}" sibTransId="{8F51807A-60DF-4B52-9624-C622ECC1B7E3}"/>
    <dgm:cxn modelId="{4833917F-1F9E-4BDD-B7DD-FB9C69481EF5}" srcId="{DC714E08-6DC4-4F00-BD47-E04612EC8228}" destId="{3871EE08-94BC-4C6A-B3F0-085E19788C07}" srcOrd="4" destOrd="0" parTransId="{DC6CEBD3-405B-4D32-B8F0-E363BF283004}" sibTransId="{A2B5DF45-A2FC-4E4E-85FE-5961E3021674}"/>
    <dgm:cxn modelId="{ADFC55B4-7EF1-4699-8044-D0D984241702}" type="presOf" srcId="{870D133E-89A7-4CB2-9F6D-7CD34CF1EC33}" destId="{51F5E458-1ACF-48DB-B604-CD1F6B59CD93}" srcOrd="0" destOrd="0" presId="urn:microsoft.com/office/officeart/2018/2/layout/IconVerticalSolidList"/>
    <dgm:cxn modelId="{1057C8C7-712D-4788-9AAB-F9166F365172}" type="presOf" srcId="{DC714E08-6DC4-4F00-BD47-E04612EC8228}" destId="{C714947A-2821-4336-86D7-F3CC4FEADA67}" srcOrd="0" destOrd="0" presId="urn:microsoft.com/office/officeart/2018/2/layout/IconVerticalSolidList"/>
    <dgm:cxn modelId="{DB862FCE-016C-4366-A444-7499DD4AD8A1}" type="presOf" srcId="{847BE96F-7B19-4B33-BEC1-5DB7A8EA15FB}" destId="{C9E5D15B-E940-48F4-AEBC-3EC2ED66373C}" srcOrd="0" destOrd="0" presId="urn:microsoft.com/office/officeart/2018/2/layout/IconVerticalSolidList"/>
    <dgm:cxn modelId="{FA9456D7-0699-4F70-BD3F-C65911CC9A52}" srcId="{DC714E08-6DC4-4F00-BD47-E04612EC8228}" destId="{847BE96F-7B19-4B33-BEC1-5DB7A8EA15FB}" srcOrd="1" destOrd="0" parTransId="{F886C026-C25B-4DD2-9BD2-F930D059C1EC}" sibTransId="{3BC6A692-9BFA-456B-8F4A-DEACBCA140DD}"/>
    <dgm:cxn modelId="{EC253BF9-4395-4DF5-A0D4-41EDC8A8275B}" type="presOf" srcId="{967B228B-F57C-4190-8AB8-D741A7681314}" destId="{9CC04E1E-1278-4B06-A0ED-8F370066D21E}" srcOrd="0" destOrd="0" presId="urn:microsoft.com/office/officeart/2018/2/layout/IconVerticalSolidList"/>
    <dgm:cxn modelId="{65710989-070C-483E-A4E2-BB43F212B7F8}" type="presParOf" srcId="{C714947A-2821-4336-86D7-F3CC4FEADA67}" destId="{ED808ADE-CE77-4F74-992B-96E19884E88B}" srcOrd="0" destOrd="0" presId="urn:microsoft.com/office/officeart/2018/2/layout/IconVerticalSolidList"/>
    <dgm:cxn modelId="{F3DFA1E8-53B1-415A-9C69-0A4865C88027}" type="presParOf" srcId="{ED808ADE-CE77-4F74-992B-96E19884E88B}" destId="{1EE37C6C-6E33-4C59-9183-E10988C88612}" srcOrd="0" destOrd="0" presId="urn:microsoft.com/office/officeart/2018/2/layout/IconVerticalSolidList"/>
    <dgm:cxn modelId="{BD42F216-8947-42A4-89EB-B99DD9AEB36E}" type="presParOf" srcId="{ED808ADE-CE77-4F74-992B-96E19884E88B}" destId="{6B7CE038-3365-42BC-8DBA-B68071118839}" srcOrd="1" destOrd="0" presId="urn:microsoft.com/office/officeart/2018/2/layout/IconVerticalSolidList"/>
    <dgm:cxn modelId="{D335AAF3-D484-4A71-9459-BF35111022E6}" type="presParOf" srcId="{ED808ADE-CE77-4F74-992B-96E19884E88B}" destId="{5CE9629E-949B-468C-A6DE-31047F8F0398}" srcOrd="2" destOrd="0" presId="urn:microsoft.com/office/officeart/2018/2/layout/IconVerticalSolidList"/>
    <dgm:cxn modelId="{D9BC0C5A-A514-4D41-B235-A4C79DB510E9}" type="presParOf" srcId="{ED808ADE-CE77-4F74-992B-96E19884E88B}" destId="{51F5E458-1ACF-48DB-B604-CD1F6B59CD93}" srcOrd="3" destOrd="0" presId="urn:microsoft.com/office/officeart/2018/2/layout/IconVerticalSolidList"/>
    <dgm:cxn modelId="{E8B94690-23FB-42F3-9FDC-8667E81C60BA}" type="presParOf" srcId="{C714947A-2821-4336-86D7-F3CC4FEADA67}" destId="{E762794E-F7BD-4EB2-A008-6EFE0A331CE9}" srcOrd="1" destOrd="0" presId="urn:microsoft.com/office/officeart/2018/2/layout/IconVerticalSolidList"/>
    <dgm:cxn modelId="{09025919-B0A4-43FA-A67E-632EBEC6AB95}" type="presParOf" srcId="{C714947A-2821-4336-86D7-F3CC4FEADA67}" destId="{329595F8-3C4D-41A2-B5BF-A87A2B209D22}" srcOrd="2" destOrd="0" presId="urn:microsoft.com/office/officeart/2018/2/layout/IconVerticalSolidList"/>
    <dgm:cxn modelId="{3C98B512-0DAF-492E-A18B-BFBA72CC6309}" type="presParOf" srcId="{329595F8-3C4D-41A2-B5BF-A87A2B209D22}" destId="{21829B95-A587-419C-956F-E299EC6972B3}" srcOrd="0" destOrd="0" presId="urn:microsoft.com/office/officeart/2018/2/layout/IconVerticalSolidList"/>
    <dgm:cxn modelId="{EE5B70C6-96F6-4244-899C-B8D32CF78BE4}" type="presParOf" srcId="{329595F8-3C4D-41A2-B5BF-A87A2B209D22}" destId="{343FADB5-61B9-4509-9956-ABE3CAE19FBD}" srcOrd="1" destOrd="0" presId="urn:microsoft.com/office/officeart/2018/2/layout/IconVerticalSolidList"/>
    <dgm:cxn modelId="{A9CE1FD6-BAFA-4717-A2C8-106CAF531BE9}" type="presParOf" srcId="{329595F8-3C4D-41A2-B5BF-A87A2B209D22}" destId="{6D46535B-EB21-440D-AF07-61B5800EC784}" srcOrd="2" destOrd="0" presId="urn:microsoft.com/office/officeart/2018/2/layout/IconVerticalSolidList"/>
    <dgm:cxn modelId="{30D6D8FF-BBCF-4196-9A1F-8D83871DB8F7}" type="presParOf" srcId="{329595F8-3C4D-41A2-B5BF-A87A2B209D22}" destId="{C9E5D15B-E940-48F4-AEBC-3EC2ED66373C}" srcOrd="3" destOrd="0" presId="urn:microsoft.com/office/officeart/2018/2/layout/IconVerticalSolidList"/>
    <dgm:cxn modelId="{62A3AE62-9EAA-468A-A04B-0B11530142D9}" type="presParOf" srcId="{C714947A-2821-4336-86D7-F3CC4FEADA67}" destId="{7B815A6D-1EF2-429D-8D75-0FDD8A667D64}" srcOrd="3" destOrd="0" presId="urn:microsoft.com/office/officeart/2018/2/layout/IconVerticalSolidList"/>
    <dgm:cxn modelId="{AAF0ECED-CAF1-47A6-8A44-EB904D004B48}" type="presParOf" srcId="{C714947A-2821-4336-86D7-F3CC4FEADA67}" destId="{5BF82CFD-925A-48C8-BEE3-D92D5D1205FE}" srcOrd="4" destOrd="0" presId="urn:microsoft.com/office/officeart/2018/2/layout/IconVerticalSolidList"/>
    <dgm:cxn modelId="{7239EE4C-CDE1-4036-A3D3-CF5174AF982D}" type="presParOf" srcId="{5BF82CFD-925A-48C8-BEE3-D92D5D1205FE}" destId="{9A9319AA-B0B0-4442-B2AF-0410CB969BB2}" srcOrd="0" destOrd="0" presId="urn:microsoft.com/office/officeart/2018/2/layout/IconVerticalSolidList"/>
    <dgm:cxn modelId="{3F7F2C99-2750-45B2-B373-8CBB91603663}" type="presParOf" srcId="{5BF82CFD-925A-48C8-BEE3-D92D5D1205FE}" destId="{BB5C2B2C-987C-49CC-A43C-26AFF066A3A2}" srcOrd="1" destOrd="0" presId="urn:microsoft.com/office/officeart/2018/2/layout/IconVerticalSolidList"/>
    <dgm:cxn modelId="{66D9896B-7502-4D58-BD31-C23A6BE5A90C}" type="presParOf" srcId="{5BF82CFD-925A-48C8-BEE3-D92D5D1205FE}" destId="{126BCABF-C9CE-47FB-B29D-CEB17655AFCD}" srcOrd="2" destOrd="0" presId="urn:microsoft.com/office/officeart/2018/2/layout/IconVerticalSolidList"/>
    <dgm:cxn modelId="{5997F4D8-0A54-4ADF-82FF-CD0648C541C8}" type="presParOf" srcId="{5BF82CFD-925A-48C8-BEE3-D92D5D1205FE}" destId="{312B611F-791C-43F6-80E8-DFDC5B3E2832}" srcOrd="3" destOrd="0" presId="urn:microsoft.com/office/officeart/2018/2/layout/IconVerticalSolidList"/>
    <dgm:cxn modelId="{C9BD23A5-8570-48BD-B6D2-C4A2732F03EE}" type="presParOf" srcId="{C714947A-2821-4336-86D7-F3CC4FEADA67}" destId="{C5A56A27-6608-4973-984C-476D4BE85AE6}" srcOrd="5" destOrd="0" presId="urn:microsoft.com/office/officeart/2018/2/layout/IconVerticalSolidList"/>
    <dgm:cxn modelId="{A58E9835-A51E-4B02-961C-6C5463307845}" type="presParOf" srcId="{C714947A-2821-4336-86D7-F3CC4FEADA67}" destId="{8E125424-0E7D-49BB-A107-623290E6CE83}" srcOrd="6" destOrd="0" presId="urn:microsoft.com/office/officeart/2018/2/layout/IconVerticalSolidList"/>
    <dgm:cxn modelId="{6BC5B7DE-9380-41AF-946C-61723D55AA04}" type="presParOf" srcId="{8E125424-0E7D-49BB-A107-623290E6CE83}" destId="{98CA1FE5-DC96-4DEA-B7AE-C0AA9D2B203E}" srcOrd="0" destOrd="0" presId="urn:microsoft.com/office/officeart/2018/2/layout/IconVerticalSolidList"/>
    <dgm:cxn modelId="{64A81484-7505-46A9-B825-69B3A4E0021E}" type="presParOf" srcId="{8E125424-0E7D-49BB-A107-623290E6CE83}" destId="{7AD7A364-65D2-4B63-9F0A-A2BF094292F1}" srcOrd="1" destOrd="0" presId="urn:microsoft.com/office/officeart/2018/2/layout/IconVerticalSolidList"/>
    <dgm:cxn modelId="{A602F9AC-B218-4AAF-8373-AD8517887FBD}" type="presParOf" srcId="{8E125424-0E7D-49BB-A107-623290E6CE83}" destId="{26135D65-A6E0-4C6F-B9E0-2FF7DA7140E9}" srcOrd="2" destOrd="0" presId="urn:microsoft.com/office/officeart/2018/2/layout/IconVerticalSolidList"/>
    <dgm:cxn modelId="{993BFBB3-4AC3-4D7E-AED6-65E45A3084B8}" type="presParOf" srcId="{8E125424-0E7D-49BB-A107-623290E6CE83}" destId="{9CC04E1E-1278-4B06-A0ED-8F370066D21E}" srcOrd="3" destOrd="0" presId="urn:microsoft.com/office/officeart/2018/2/layout/IconVerticalSolidList"/>
    <dgm:cxn modelId="{E785C79D-32B4-4480-BF6D-DAFAA5384A7B}" type="presParOf" srcId="{C714947A-2821-4336-86D7-F3CC4FEADA67}" destId="{74817FE0-D5DC-452E-9861-7F21CF7B1AD8}" srcOrd="7" destOrd="0" presId="urn:microsoft.com/office/officeart/2018/2/layout/IconVerticalSolidList"/>
    <dgm:cxn modelId="{8816E1CD-5B6A-4A52-B54F-20E93917C5D8}" type="presParOf" srcId="{C714947A-2821-4336-86D7-F3CC4FEADA67}" destId="{4D9CE45C-3EC1-48D2-B425-2D612651EADA}" srcOrd="8" destOrd="0" presId="urn:microsoft.com/office/officeart/2018/2/layout/IconVerticalSolidList"/>
    <dgm:cxn modelId="{29866B6D-103A-4793-9323-129530C23DDD}" type="presParOf" srcId="{4D9CE45C-3EC1-48D2-B425-2D612651EADA}" destId="{3F52BBA0-046D-496E-A874-07191A303DA5}" srcOrd="0" destOrd="0" presId="urn:microsoft.com/office/officeart/2018/2/layout/IconVerticalSolidList"/>
    <dgm:cxn modelId="{59426B47-2397-4A84-95B9-89E412B9FF6B}" type="presParOf" srcId="{4D9CE45C-3EC1-48D2-B425-2D612651EADA}" destId="{D4554153-10F6-4751-A924-E1725B959C8F}" srcOrd="1" destOrd="0" presId="urn:microsoft.com/office/officeart/2018/2/layout/IconVerticalSolidList"/>
    <dgm:cxn modelId="{BCD09F56-C105-4B11-B075-ACC0BD59B55E}" type="presParOf" srcId="{4D9CE45C-3EC1-48D2-B425-2D612651EADA}" destId="{5598A59F-5F15-46BE-9FDA-FC9FA6EAA9D9}" srcOrd="2" destOrd="0" presId="urn:microsoft.com/office/officeart/2018/2/layout/IconVerticalSolidList"/>
    <dgm:cxn modelId="{BB206EA0-5E0C-4B34-A4EC-1D095BFC9BCB}" type="presParOf" srcId="{4D9CE45C-3EC1-48D2-B425-2D612651EADA}" destId="{AD9B10EC-950B-4710-9E69-89BBFA9BD828}" srcOrd="3" destOrd="0" presId="urn:microsoft.com/office/officeart/2018/2/layout/IconVerticalSolidList"/>
    <dgm:cxn modelId="{3A59E223-5BFF-497F-909C-A64FDCD6FFCD}" type="presParOf" srcId="{C714947A-2821-4336-86D7-F3CC4FEADA67}" destId="{9617EB8F-FBC8-44CA-9479-C23F8FD15379}" srcOrd="9" destOrd="0" presId="urn:microsoft.com/office/officeart/2018/2/layout/IconVerticalSolidList"/>
    <dgm:cxn modelId="{3FF75084-3779-4AE9-8020-9E509829F15D}" type="presParOf" srcId="{C714947A-2821-4336-86D7-F3CC4FEADA67}" destId="{342C423E-EC75-42A7-86CE-EF143EEDC75B}" srcOrd="10" destOrd="0" presId="urn:microsoft.com/office/officeart/2018/2/layout/IconVerticalSolidList"/>
    <dgm:cxn modelId="{F7741BCD-B993-469A-9498-02B3E5932FC4}" type="presParOf" srcId="{342C423E-EC75-42A7-86CE-EF143EEDC75B}" destId="{DFE83974-8AA3-4706-8FFC-9F2BDAA533DE}" srcOrd="0" destOrd="0" presId="urn:microsoft.com/office/officeart/2018/2/layout/IconVerticalSolidList"/>
    <dgm:cxn modelId="{739067BF-A2FC-423A-83A8-D377D7BA1BFA}" type="presParOf" srcId="{342C423E-EC75-42A7-86CE-EF143EEDC75B}" destId="{C0ACF81C-6DC6-48D7-A031-6621575FC4A4}" srcOrd="1" destOrd="0" presId="urn:microsoft.com/office/officeart/2018/2/layout/IconVerticalSolidList"/>
    <dgm:cxn modelId="{54D631A1-3BB7-42B8-A9A4-D30A2D1D5201}" type="presParOf" srcId="{342C423E-EC75-42A7-86CE-EF143EEDC75B}" destId="{47CD211B-4C10-4958-B3CC-45D0C0599CB2}" srcOrd="2" destOrd="0" presId="urn:microsoft.com/office/officeart/2018/2/layout/IconVerticalSolidList"/>
    <dgm:cxn modelId="{E1E6B76A-FE8B-40B8-8A8B-D4C8356E672A}" type="presParOf" srcId="{342C423E-EC75-42A7-86CE-EF143EEDC75B}" destId="{183B68D2-0210-4545-92AC-B425EF66859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E37C6C-6E33-4C59-9183-E10988C88612}">
      <dsp:nvSpPr>
        <dsp:cNvPr id="0" name=""/>
        <dsp:cNvSpPr/>
      </dsp:nvSpPr>
      <dsp:spPr>
        <a:xfrm>
          <a:off x="0" y="1827"/>
          <a:ext cx="6797675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7CE038-3365-42BC-8DBA-B68071118839}">
      <dsp:nvSpPr>
        <dsp:cNvPr id="0" name=""/>
        <dsp:cNvSpPr/>
      </dsp:nvSpPr>
      <dsp:spPr>
        <a:xfrm>
          <a:off x="235585" y="177056"/>
          <a:ext cx="428336" cy="4283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5E458-1ACF-48DB-B604-CD1F6B59CD93}">
      <dsp:nvSpPr>
        <dsp:cNvPr id="0" name=""/>
        <dsp:cNvSpPr/>
      </dsp:nvSpPr>
      <dsp:spPr>
        <a:xfrm>
          <a:off x="899507" y="1827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Strong association of clinical biomarker: elevated DKK2 correlates with poor CRC prognosis</a:t>
          </a:r>
        </a:p>
      </dsp:txBody>
      <dsp:txXfrm>
        <a:off x="899507" y="1827"/>
        <a:ext cx="5898167" cy="778794"/>
      </dsp:txXfrm>
    </dsp:sp>
    <dsp:sp modelId="{21829B95-A587-419C-956F-E299EC6972B3}">
      <dsp:nvSpPr>
        <dsp:cNvPr id="0" name=""/>
        <dsp:cNvSpPr/>
      </dsp:nvSpPr>
      <dsp:spPr>
        <a:xfrm>
          <a:off x="0" y="975320"/>
          <a:ext cx="6797675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FADB5-61B9-4509-9956-ABE3CAE19FBD}">
      <dsp:nvSpPr>
        <dsp:cNvPr id="0" name=""/>
        <dsp:cNvSpPr/>
      </dsp:nvSpPr>
      <dsp:spPr>
        <a:xfrm>
          <a:off x="235585" y="1150548"/>
          <a:ext cx="428336" cy="4283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E5D15B-E940-48F4-AEBC-3EC2ED66373C}">
      <dsp:nvSpPr>
        <dsp:cNvPr id="0" name=""/>
        <dsp:cNvSpPr/>
      </dsp:nvSpPr>
      <dsp:spPr>
        <a:xfrm>
          <a:off x="899507" y="975320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Target validated in mouse CRC models</a:t>
          </a:r>
        </a:p>
      </dsp:txBody>
      <dsp:txXfrm>
        <a:off x="899507" y="975320"/>
        <a:ext cx="5898167" cy="778794"/>
      </dsp:txXfrm>
    </dsp:sp>
    <dsp:sp modelId="{9A9319AA-B0B0-4442-B2AF-0410CB969BB2}">
      <dsp:nvSpPr>
        <dsp:cNvPr id="0" name=""/>
        <dsp:cNvSpPr/>
      </dsp:nvSpPr>
      <dsp:spPr>
        <a:xfrm>
          <a:off x="0" y="1948812"/>
          <a:ext cx="6797675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5C2B2C-987C-49CC-A43C-26AFF066A3A2}">
      <dsp:nvSpPr>
        <dsp:cNvPr id="0" name=""/>
        <dsp:cNvSpPr/>
      </dsp:nvSpPr>
      <dsp:spPr>
        <a:xfrm>
          <a:off x="235585" y="2124041"/>
          <a:ext cx="428336" cy="4283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2B611F-791C-43F6-80E8-DFDC5B3E2832}">
      <dsp:nvSpPr>
        <dsp:cNvPr id="0" name=""/>
        <dsp:cNvSpPr/>
      </dsp:nvSpPr>
      <dsp:spPr>
        <a:xfrm>
          <a:off x="899507" y="1948812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Multiple novel mechanisms of action</a:t>
          </a:r>
        </a:p>
      </dsp:txBody>
      <dsp:txXfrm>
        <a:off x="899507" y="1948812"/>
        <a:ext cx="5898167" cy="778794"/>
      </dsp:txXfrm>
    </dsp:sp>
    <dsp:sp modelId="{98CA1FE5-DC96-4DEA-B7AE-C0AA9D2B203E}">
      <dsp:nvSpPr>
        <dsp:cNvPr id="0" name=""/>
        <dsp:cNvSpPr/>
      </dsp:nvSpPr>
      <dsp:spPr>
        <a:xfrm>
          <a:off x="0" y="2922305"/>
          <a:ext cx="6797675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D7A364-65D2-4B63-9F0A-A2BF094292F1}">
      <dsp:nvSpPr>
        <dsp:cNvPr id="0" name=""/>
        <dsp:cNvSpPr/>
      </dsp:nvSpPr>
      <dsp:spPr>
        <a:xfrm>
          <a:off x="235585" y="3097533"/>
          <a:ext cx="428336" cy="4283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04E1E-1278-4B06-A0ED-8F370066D21E}">
      <dsp:nvSpPr>
        <dsp:cNvPr id="0" name=""/>
        <dsp:cNvSpPr/>
      </dsp:nvSpPr>
      <dsp:spPr>
        <a:xfrm>
          <a:off x="899507" y="2922305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Works with CRC standard of care </a:t>
          </a:r>
        </a:p>
      </dsp:txBody>
      <dsp:txXfrm>
        <a:off x="899507" y="2922305"/>
        <a:ext cx="5898167" cy="778794"/>
      </dsp:txXfrm>
    </dsp:sp>
    <dsp:sp modelId="{3F52BBA0-046D-496E-A874-07191A303DA5}">
      <dsp:nvSpPr>
        <dsp:cNvPr id="0" name=""/>
        <dsp:cNvSpPr/>
      </dsp:nvSpPr>
      <dsp:spPr>
        <a:xfrm>
          <a:off x="0" y="3895797"/>
          <a:ext cx="6797675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554153-10F6-4751-A924-E1725B959C8F}">
      <dsp:nvSpPr>
        <dsp:cNvPr id="0" name=""/>
        <dsp:cNvSpPr/>
      </dsp:nvSpPr>
      <dsp:spPr>
        <a:xfrm>
          <a:off x="235585" y="4071026"/>
          <a:ext cx="428336" cy="42833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B10EC-950B-4710-9E69-89BBFA9BD828}">
      <dsp:nvSpPr>
        <dsp:cNvPr id="0" name=""/>
        <dsp:cNvSpPr/>
      </dsp:nvSpPr>
      <dsp:spPr>
        <a:xfrm>
          <a:off x="899507" y="3895797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Broad IP coverage of compositions of matter &amp; uses until 2036-39</a:t>
          </a:r>
        </a:p>
      </dsp:txBody>
      <dsp:txXfrm>
        <a:off x="899507" y="3895797"/>
        <a:ext cx="5898167" cy="778794"/>
      </dsp:txXfrm>
    </dsp:sp>
    <dsp:sp modelId="{DFE83974-8AA3-4706-8FFC-9F2BDAA533DE}">
      <dsp:nvSpPr>
        <dsp:cNvPr id="0" name=""/>
        <dsp:cNvSpPr/>
      </dsp:nvSpPr>
      <dsp:spPr>
        <a:xfrm>
          <a:off x="0" y="4869290"/>
          <a:ext cx="6797675" cy="7787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ACF81C-6DC6-48D7-A031-6621575FC4A4}">
      <dsp:nvSpPr>
        <dsp:cNvPr id="0" name=""/>
        <dsp:cNvSpPr/>
      </dsp:nvSpPr>
      <dsp:spPr>
        <a:xfrm>
          <a:off x="235585" y="5044518"/>
          <a:ext cx="428336" cy="42833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B68D2-0210-4545-92AC-B425EF66859C}">
      <dsp:nvSpPr>
        <dsp:cNvPr id="0" name=""/>
        <dsp:cNvSpPr/>
      </dsp:nvSpPr>
      <dsp:spPr>
        <a:xfrm>
          <a:off x="899507" y="4869290"/>
          <a:ext cx="5898167" cy="77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2" tIns="82422" rIns="82422" bIns="8242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 of Proceeds: IND-enabling studies</a:t>
          </a:r>
        </a:p>
      </dsp:txBody>
      <dsp:txXfrm>
        <a:off x="899507" y="4869290"/>
        <a:ext cx="5898167" cy="778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CE0669-779E-4E5F-8D8F-C8BD25647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3538" y="690563"/>
            <a:ext cx="6132512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0388"/>
            <a:ext cx="54864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A2F444B-C4EA-4B3B-82B5-DDB5FFE1A6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5125018-76C8-4748-A270-4DA4A2EFD74B}" type="slidenum">
              <a:rPr lang="en-US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538" y="690563"/>
            <a:ext cx="6132512" cy="34496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157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EFE6EF3-C189-45A3-A6B5-10ACBD47CE52}" type="slidenum">
              <a:rPr lang="en-US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538" y="690563"/>
            <a:ext cx="6132512" cy="3449637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294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C80968-CBCE-4686-BF54-26D1C77BFF62}" type="slidenum">
              <a:rPr lang="en-US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538" y="690563"/>
            <a:ext cx="6132512" cy="344963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7073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953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538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4344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898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889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85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450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952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93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06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07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6674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0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23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8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362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579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061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565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746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551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868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ChangeArrowheads="1"/>
          </p:cNvSpPr>
          <p:nvPr userDrawn="1"/>
        </p:nvSpPr>
        <p:spPr bwMode="auto">
          <a:xfrm>
            <a:off x="1181100" y="823913"/>
            <a:ext cx="8331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7" name="Text Box 6"/>
          <p:cNvSpPr txBox="1">
            <a:spLocks noChangeArrowheads="1"/>
          </p:cNvSpPr>
          <p:nvPr userDrawn="1"/>
        </p:nvSpPr>
        <p:spPr bwMode="auto">
          <a:xfrm>
            <a:off x="304800" y="5715001"/>
            <a:ext cx="508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028" name="Text Box 7"/>
          <p:cNvSpPr txBox="1">
            <a:spLocks noChangeArrowheads="1"/>
          </p:cNvSpPr>
          <p:nvPr userDrawn="1"/>
        </p:nvSpPr>
        <p:spPr bwMode="auto">
          <a:xfrm>
            <a:off x="304800" y="4648201"/>
            <a:ext cx="629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3">
            <a:extLst>
              <a:ext uri="{FF2B5EF4-FFF2-40B4-BE49-F238E27FC236}">
                <a16:creationId xmlns:a16="http://schemas.microsoft.com/office/drawing/2014/main" id="{97291BF2-C149-C8C8-86DC-9ACAE63471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1100" y="823913"/>
            <a:ext cx="8331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1030053A-923A-70AB-2B9C-7F4529325D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5715001"/>
            <a:ext cx="508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5CDE9E0C-0EDD-741A-84C4-99DE59EF007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4648201"/>
            <a:ext cx="629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00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7" Type="http://schemas.openxmlformats.org/officeDocument/2006/relationships/image" Target="../media/image2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1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8" name="Rectangle 512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5201" y="643467"/>
            <a:ext cx="6255026" cy="5054008"/>
          </a:xfrm>
        </p:spPr>
        <p:txBody>
          <a:bodyPr anchor="ctr">
            <a:normAutofit/>
          </a:bodyPr>
          <a:lstStyle/>
          <a:p>
            <a:pPr algn="r"/>
            <a:r>
              <a:rPr lang="en-US" altLang="en-US" sz="6600" dirty="0"/>
              <a:t>First-in-Class Humanized Anti-DKK2 for Colorectal Cancer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70995" y="643467"/>
            <a:ext cx="3341488" cy="5054008"/>
          </a:xfrm>
        </p:spPr>
        <p:txBody>
          <a:bodyPr anchor="ctr">
            <a:normAutofit/>
          </a:bodyPr>
          <a:lstStyle/>
          <a:p>
            <a:r>
              <a:rPr lang="en-US" altLang="en-US" sz="2800" b="1" dirty="0" err="1"/>
              <a:t>Dianqing</a:t>
            </a:r>
            <a:r>
              <a:rPr lang="en-US" altLang="en-US" sz="2800" b="1" dirty="0"/>
              <a:t> (Dan) Wu, Ph.D.</a:t>
            </a:r>
          </a:p>
          <a:p>
            <a:r>
              <a:rPr lang="en-US" altLang="en-US" sz="1200" b="1" i="1" dirty="0"/>
              <a:t>Gladys Phillips </a:t>
            </a:r>
            <a:r>
              <a:rPr lang="en-US" altLang="en-US" sz="1200" b="1" i="1" dirty="0" err="1"/>
              <a:t>Crofoot</a:t>
            </a:r>
            <a:r>
              <a:rPr lang="en-US" altLang="en-US" sz="1200" b="1" i="1" dirty="0"/>
              <a:t> Professor of Pharmacology </a:t>
            </a:r>
          </a:p>
          <a:p>
            <a:r>
              <a:rPr lang="en-US" altLang="en-US" sz="1200" b="1" i="1" dirty="0"/>
              <a:t>Vascular Biology and Therapeutic Program</a:t>
            </a:r>
          </a:p>
          <a:p>
            <a:r>
              <a:rPr lang="en-US" altLang="en-US" sz="1200" b="1" i="1" dirty="0"/>
              <a:t>Yale Cancer Center</a:t>
            </a:r>
          </a:p>
          <a:p>
            <a:r>
              <a:rPr lang="en-US" altLang="en-US" sz="1200" b="1" i="1" dirty="0"/>
              <a:t>Cofounder of </a:t>
            </a:r>
            <a:r>
              <a:rPr lang="en-US" altLang="en-US" sz="1200" b="1" i="1" dirty="0" err="1"/>
              <a:t>Qx</a:t>
            </a:r>
            <a:r>
              <a:rPr lang="en-US" altLang="en-US" sz="1200" b="1" i="1" dirty="0"/>
              <a:t> Therapeutics, Inc</a:t>
            </a:r>
          </a:p>
        </p:txBody>
      </p:sp>
      <p:cxnSp>
        <p:nvCxnSpPr>
          <p:cNvPr id="5130" name="Straight Connector 5129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2" name="Rectangle 5131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4" name="Rectangle 5133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8014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1F88EA-5B85-4782-9A95-9C738F48E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A9E663-1F8A-406B-B295-B1EF8596D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97561C-9294-4114-A5D6-9CF6CF68A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558DB37-9FEE-48A2-8578-ED040157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D7343B-3651-461B-915A-C2714249D1DD}"/>
              </a:ext>
            </a:extLst>
          </p:cNvPr>
          <p:cNvSpPr txBox="1"/>
          <p:nvPr/>
        </p:nvSpPr>
        <p:spPr>
          <a:xfrm>
            <a:off x="1097280" y="1086678"/>
            <a:ext cx="10027920" cy="34714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Can Anti-DKK2 be used for other cancers?</a:t>
            </a:r>
          </a:p>
          <a:p>
            <a:pPr marL="22860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 </a:t>
            </a:r>
          </a:p>
          <a:p>
            <a:pPr marL="565150" indent="-28575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Mechanistically anti-DKK2 should work for tumors with high expression of DKK2.</a:t>
            </a:r>
          </a:p>
          <a:p>
            <a:pPr marL="565150" indent="-28575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  <a:p>
            <a:pPr marL="565150" indent="-28575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It also works in a PTEN-mutated melanoma model.  </a:t>
            </a:r>
          </a:p>
          <a:p>
            <a:pPr marL="27940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 </a:t>
            </a:r>
          </a:p>
          <a:p>
            <a:pPr marL="565150" indent="-28575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High DKK2 expression correlates low survival of kidney renal papillary carcinoma and bladder urothelial carcinoma </a:t>
            </a:r>
          </a:p>
          <a:p>
            <a:pPr marL="565150" indent="-28575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  <a:p>
            <a:pPr marL="565150" indent="-28575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  <a:buChar char="•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DKK2 is upregulated in Ewing sarcoma, gastric intestinal type adenocarcinoma, pancreatic ductal adenocarcinoma in addition to CRCs and some subtypes of melanoma.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7FCCA6-00E2-4F74-A105-0D769872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1ED12F-9F06-4B37-87B7-F98F52937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2453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13319">
            <a:extLst>
              <a:ext uri="{FF2B5EF4-FFF2-40B4-BE49-F238E27FC236}">
                <a16:creationId xmlns:a16="http://schemas.microsoft.com/office/drawing/2014/main" id="{7DE3B1B8-DC38-48E8-8C31-EF790659B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2" name="Rectangle 13321">
            <a:extLst>
              <a:ext uri="{FF2B5EF4-FFF2-40B4-BE49-F238E27FC236}">
                <a16:creationId xmlns:a16="http://schemas.microsoft.com/office/drawing/2014/main" id="{9E63FFFE-1DB2-4A0F-B495-35782F162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324" name="Straight Connector 13323">
            <a:extLst>
              <a:ext uri="{FF2B5EF4-FFF2-40B4-BE49-F238E27FC236}">
                <a16:creationId xmlns:a16="http://schemas.microsoft.com/office/drawing/2014/main" id="{32BB9A07-8AB8-4D82-B3BC-B500DDEC7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326" name="Rectangle 13325">
            <a:extLst>
              <a:ext uri="{FF2B5EF4-FFF2-40B4-BE49-F238E27FC236}">
                <a16:creationId xmlns:a16="http://schemas.microsoft.com/office/drawing/2014/main" id="{F64BBAA4-C62B-4146-B49F-FE4CC4655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7280" y="286603"/>
            <a:ext cx="2961800" cy="211147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sz="4000"/>
              <a:t>Strong IP Position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76432" y="2398080"/>
            <a:ext cx="2944817" cy="3471013"/>
          </a:xfrm>
        </p:spPr>
        <p:txBody>
          <a:bodyPr vert="horz" lIns="0" tIns="45720" rIns="0" bIns="45720" rtlCol="0">
            <a:normAutofit/>
          </a:bodyPr>
          <a:lstStyle/>
          <a:p>
            <a:pPr marL="0" indent="0">
              <a:buFont typeface="Calibri" panose="020F0502020204030204" pitchFamily="34" charset="0"/>
              <a:buNone/>
              <a:defRPr/>
            </a:pPr>
            <a:r>
              <a:rPr lang="en-US" altLang="en-US" b="1"/>
              <a:t>Broad Coverage of Compositions of Matter and Uses of Two Humanized Preclinical Candidates until 2036-39</a:t>
            </a:r>
          </a:p>
          <a:p>
            <a:pPr marL="0" indent="0">
              <a:buFont typeface="Calibri" panose="020F0502020204030204" pitchFamily="34" charset="0"/>
              <a:buNone/>
              <a:defRPr/>
            </a:pPr>
            <a:endParaRPr lang="en-US" altLang="en-US"/>
          </a:p>
          <a:p>
            <a:pPr marL="0" indent="0">
              <a:buFont typeface="Calibri" panose="020F0502020204030204" pitchFamily="34" charset="0"/>
              <a:buNone/>
              <a:defRPr/>
            </a:pPr>
            <a:endParaRPr lang="en-US" altLang="en-US"/>
          </a:p>
        </p:txBody>
      </p:sp>
      <p:sp>
        <p:nvSpPr>
          <p:cNvPr id="13328" name="Rectangle 13327">
            <a:extLst>
              <a:ext uri="{FF2B5EF4-FFF2-40B4-BE49-F238E27FC236}">
                <a16:creationId xmlns:a16="http://schemas.microsoft.com/office/drawing/2014/main" id="{77C34054-98F8-4229-885E-04C525969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0" name="Rectangle 13329">
            <a:extLst>
              <a:ext uri="{FF2B5EF4-FFF2-40B4-BE49-F238E27FC236}">
                <a16:creationId xmlns:a16="http://schemas.microsoft.com/office/drawing/2014/main" id="{22AAB964-B835-4B93-A1F3-4A30D1F38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CE94B2-7123-48C3-A68E-FE7BCCCAD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261197"/>
              </p:ext>
            </p:extLst>
          </p:nvPr>
        </p:nvGraphicFramePr>
        <p:xfrm>
          <a:off x="4653446" y="1076550"/>
          <a:ext cx="6935381" cy="4643847"/>
        </p:xfrm>
        <a:graphic>
          <a:graphicData uri="http://schemas.openxmlformats.org/drawingml/2006/table">
            <a:tbl>
              <a:tblPr firstRow="1" firstCol="1" bandRow="1"/>
              <a:tblGrid>
                <a:gridCol w="895501">
                  <a:extLst>
                    <a:ext uri="{9D8B030D-6E8A-4147-A177-3AD203B41FA5}">
                      <a16:colId xmlns:a16="http://schemas.microsoft.com/office/drawing/2014/main" val="3717489393"/>
                    </a:ext>
                  </a:extLst>
                </a:gridCol>
                <a:gridCol w="1608718">
                  <a:extLst>
                    <a:ext uri="{9D8B030D-6E8A-4147-A177-3AD203B41FA5}">
                      <a16:colId xmlns:a16="http://schemas.microsoft.com/office/drawing/2014/main" val="4186700979"/>
                    </a:ext>
                  </a:extLst>
                </a:gridCol>
                <a:gridCol w="1076945">
                  <a:extLst>
                    <a:ext uri="{9D8B030D-6E8A-4147-A177-3AD203B41FA5}">
                      <a16:colId xmlns:a16="http://schemas.microsoft.com/office/drawing/2014/main" val="1990761786"/>
                    </a:ext>
                  </a:extLst>
                </a:gridCol>
                <a:gridCol w="3208225">
                  <a:extLst>
                    <a:ext uri="{9D8B030D-6E8A-4147-A177-3AD203B41FA5}">
                      <a16:colId xmlns:a16="http://schemas.microsoft.com/office/drawing/2014/main" val="3008907197"/>
                    </a:ext>
                  </a:extLst>
                </a:gridCol>
                <a:gridCol w="145992">
                  <a:extLst>
                    <a:ext uri="{9D8B030D-6E8A-4147-A177-3AD203B41FA5}">
                      <a16:colId xmlns:a16="http://schemas.microsoft.com/office/drawing/2014/main" val="1083713020"/>
                    </a:ext>
                  </a:extLst>
                </a:gridCol>
              </a:tblGrid>
              <a:tr h="536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Country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Status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Expiration Date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Patent Title/Claims Summary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914183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China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Issued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DICKKOPF2 (DKK2) INHIBITION SUPPRESSES TUMOR FORMATION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Compositions of Matter: 5F8 CDRs &amp; DKK@ Immunizing Peptide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Methods of Use (Dx, Rx, Combinations)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734077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China/HK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439981"/>
                  </a:ext>
                </a:extLst>
              </a:tr>
              <a:tr h="34061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Europe 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Issued/Validated (BE/CH/DE/ES/FR/IE/SE/UK) &amp; 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657355"/>
                  </a:ext>
                </a:extLst>
              </a:tr>
              <a:tr h="157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335870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Japan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Issued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92704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United States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Issued/Allowed/Pending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928697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Australia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2036-2038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HUMANIZED ANTI-DKK2 ANTIBODY AND USES THEREOF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Compositions of Matter Humanized 5F8 No.1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Methods of Use (Dx, Rx, Combinations)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945166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Canada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767245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China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Issued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349289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Europe/HK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333098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Israel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7095363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Japan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Issued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494421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South Korea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524634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United States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Issued &amp; 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189450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China/HK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Compositions and Methods of Using a Humanized anti-DKK2 antibody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Compositions of Matter Humanized 5F8 No.2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Methods of Use (Dx, Rx, Combinations)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829733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Europe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974760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Japan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712780"/>
                  </a:ext>
                </a:extLst>
              </a:tr>
              <a:tr h="196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United States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Pending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6" marR="602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683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24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1530B0-6F96-46C0-8B3E-3215CB75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4910CF-1B56-45D3-960A-E89F7B3B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348FC5-7AE4-47FB-B96A-6457F2A1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Executive Summary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69F804-A677-4B75-95F4-A5E4426FB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A2E86D2-8DCC-8929-5590-E03F17CD37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24194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172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A first-in-class therapeutic for colorectal cancer (CRC)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169341" y="828913"/>
            <a:ext cx="3853317" cy="892267"/>
          </a:xfrm>
        </p:spPr>
        <p:txBody>
          <a:bodyPr>
            <a:normAutofit fontScale="92500"/>
          </a:bodyPr>
          <a:lstStyle/>
          <a:p>
            <a:pPr algn="ctr">
              <a:lnSpc>
                <a:spcPct val="110000"/>
              </a:lnSpc>
              <a:spcAft>
                <a:spcPts val="500"/>
              </a:spcAft>
            </a:pPr>
            <a:r>
              <a:rPr lang="en-US" altLang="en-US" sz="1800" b="1" dirty="0"/>
              <a:t>Treatment options are limited in number and efficacy for the major MSS CRC type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3A73A99-EC58-1578-DE6A-F16F0E5EE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3093505"/>
            <a:ext cx="3200400" cy="337912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 dirty="0"/>
              <a:t>CRC is the </a:t>
            </a:r>
            <a:r>
              <a:rPr lang="en-US" altLang="en-US" sz="2400" b="1" dirty="0"/>
              <a:t>third most common cancer</a:t>
            </a:r>
            <a:r>
              <a:rPr lang="en-US" altLang="en-US" sz="2000" dirty="0"/>
              <a:t> in developed countries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b="1" dirty="0"/>
              <a:t>1 million new cases </a:t>
            </a:r>
            <a:r>
              <a:rPr lang="en-US" altLang="en-US" sz="2000" dirty="0"/>
              <a:t>and 500,000 deaths per year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b="1" dirty="0"/>
              <a:t>One fourth are metastatic </a:t>
            </a:r>
            <a:r>
              <a:rPr lang="en-US" altLang="en-US" sz="2000" dirty="0"/>
              <a:t>CRC (mCRC) with &lt;10% of 5-year survival rate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F724E0-3224-4DCF-8B53-5E52D1C99E9C}"/>
              </a:ext>
            </a:extLst>
          </p:cNvPr>
          <p:cNvSpPr txBox="1"/>
          <p:nvPr/>
        </p:nvSpPr>
        <p:spPr>
          <a:xfrm>
            <a:off x="9402396" y="5434190"/>
            <a:ext cx="1601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5F8= mouse anti-DKK2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A6243ECC-24C1-90CB-76B8-2962A3D4B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944048"/>
              </p:ext>
            </p:extLst>
          </p:nvPr>
        </p:nvGraphicFramePr>
        <p:xfrm>
          <a:off x="4317983" y="1737359"/>
          <a:ext cx="3756274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137">
                  <a:extLst>
                    <a:ext uri="{9D8B030D-6E8A-4147-A177-3AD203B41FA5}">
                      <a16:colId xmlns:a16="http://schemas.microsoft.com/office/drawing/2014/main" val="3966512295"/>
                    </a:ext>
                  </a:extLst>
                </a:gridCol>
                <a:gridCol w="1878137">
                  <a:extLst>
                    <a:ext uri="{9D8B030D-6E8A-4147-A177-3AD203B41FA5}">
                      <a16:colId xmlns:a16="http://schemas.microsoft.com/office/drawing/2014/main" val="1039938981"/>
                    </a:ext>
                  </a:extLst>
                </a:gridCol>
              </a:tblGrid>
              <a:tr h="133597">
                <a:tc>
                  <a:txBody>
                    <a:bodyPr/>
                    <a:lstStyle/>
                    <a:p>
                      <a:r>
                        <a:rPr lang="en-US" sz="1600" dirty="0"/>
                        <a:t>Therapy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Median Survival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906705"/>
                  </a:ext>
                </a:extLst>
              </a:tr>
              <a:tr h="434192">
                <a:tc>
                  <a:txBody>
                    <a:bodyPr/>
                    <a:lstStyle/>
                    <a:p>
                      <a:r>
                        <a:rPr lang="en-US" altLang="en-US" sz="1600" dirty="0"/>
                        <a:t>Standard chemotherapy </a:t>
                      </a:r>
                    </a:p>
                    <a:p>
                      <a:r>
                        <a:rPr lang="en-US" altLang="en-US" sz="1400" i="1" dirty="0"/>
                        <a:t>FOLFIRI: 5-fluorouracil, </a:t>
                      </a:r>
                      <a:r>
                        <a:rPr lang="en-US" altLang="en-US" sz="1400" i="1" dirty="0" err="1"/>
                        <a:t>folinic</a:t>
                      </a:r>
                      <a:r>
                        <a:rPr lang="en-US" altLang="en-US" sz="1400" i="1" dirty="0"/>
                        <a:t> acid, and irinotecan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~24 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055771"/>
                  </a:ext>
                </a:extLst>
              </a:tr>
              <a:tr h="233796">
                <a:tc>
                  <a:txBody>
                    <a:bodyPr/>
                    <a:lstStyle/>
                    <a:p>
                      <a:r>
                        <a:rPr lang="en-US" sz="1600" dirty="0"/>
                        <a:t>FOLFIRI + Targeted Therapy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26-31 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050012"/>
                  </a:ext>
                </a:extLst>
              </a:tr>
              <a:tr h="133597">
                <a:tc>
                  <a:txBody>
                    <a:bodyPr/>
                    <a:lstStyle/>
                    <a:p>
                      <a:pPr lvl="1"/>
                      <a:r>
                        <a:rPr lang="en-US" altLang="en-US" sz="1600" dirty="0"/>
                        <a:t>Bevacizumab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~26 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32191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lvl="1"/>
                      <a:r>
                        <a:rPr lang="en-US" altLang="en-US" sz="1600" dirty="0"/>
                        <a:t>Cetuximab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~31 months</a:t>
                      </a:r>
                    </a:p>
                    <a:p>
                      <a:r>
                        <a:rPr lang="en-US" sz="1400" i="1" dirty="0"/>
                        <a:t>Only for non-</a:t>
                      </a:r>
                      <a:r>
                        <a:rPr lang="en-US" sz="1400" i="1" dirty="0" err="1"/>
                        <a:t>Kras</a:t>
                      </a:r>
                      <a:r>
                        <a:rPr lang="en-US" sz="1400" i="1" dirty="0"/>
                        <a:t> mutant subpopulation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96448"/>
                  </a:ext>
                </a:extLst>
              </a:tr>
              <a:tr h="411925">
                <a:tc>
                  <a:txBody>
                    <a:bodyPr/>
                    <a:lstStyle/>
                    <a:p>
                      <a:r>
                        <a:rPr lang="en-US" altLang="en-US" sz="1600" dirty="0"/>
                        <a:t>Immune checkpoint inhibitors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600" b="1" dirty="0"/>
                        <a:t>No efficacy for the major type of CRCs</a:t>
                      </a:r>
                      <a:r>
                        <a:rPr lang="en-US" altLang="en-US" sz="1600" dirty="0"/>
                        <a:t> </a:t>
                      </a:r>
                      <a:r>
                        <a:rPr lang="en-US" altLang="en-US" sz="1400" i="1" dirty="0"/>
                        <a:t>(Microsatellite Stable or MSS)</a:t>
                      </a:r>
                      <a:endParaRPr lang="en-US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652467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CDF29730-0770-1E07-BA4A-97543FD7F601}"/>
              </a:ext>
            </a:extLst>
          </p:cNvPr>
          <p:cNvSpPr txBox="1">
            <a:spLocks noChangeArrowheads="1"/>
          </p:cNvSpPr>
          <p:nvPr/>
        </p:nvSpPr>
        <p:spPr>
          <a:xfrm>
            <a:off x="8218135" y="834347"/>
            <a:ext cx="3756274" cy="8922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110000"/>
              </a:lnSpc>
              <a:spcAft>
                <a:spcPts val="500"/>
              </a:spcAft>
            </a:pPr>
            <a:r>
              <a:rPr lang="en-US" altLang="en-US" sz="1800" b="1" kern="0" dirty="0">
                <a:ea typeface="ＭＳ Ｐゴシック" panose="020B0600070205080204" pitchFamily="34" charset="-128"/>
              </a:rPr>
              <a:t>Anti-DKK2 addresses many shortcomings of current options</a:t>
            </a:r>
            <a:endParaRPr lang="en-US" altLang="en-US" sz="1800" b="1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176DB0-B0E2-6578-E22F-246E2DB8AF93}"/>
              </a:ext>
            </a:extLst>
          </p:cNvPr>
          <p:cNvCxnSpPr>
            <a:cxnSpLocks/>
          </p:cNvCxnSpPr>
          <p:nvPr/>
        </p:nvCxnSpPr>
        <p:spPr>
          <a:xfrm>
            <a:off x="8218135" y="411480"/>
            <a:ext cx="0" cy="60611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0C6A969-404A-316E-4520-36B1238E5606}"/>
              </a:ext>
            </a:extLst>
          </p:cNvPr>
          <p:cNvSpPr txBox="1"/>
          <p:nvPr/>
        </p:nvSpPr>
        <p:spPr>
          <a:xfrm>
            <a:off x="8413613" y="1688378"/>
            <a:ext cx="342906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latin typeface="+mn-lt"/>
                <a:ea typeface="ＭＳ Ｐゴシック" panose="020B0600070205080204" pitchFamily="34" charset="-128"/>
              </a:rPr>
              <a:t>Target MSS CRC </a:t>
            </a:r>
          </a:p>
          <a:p>
            <a:pPr marL="285750" indent="-285750"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ja-JP" sz="1600" kern="0" dirty="0">
                <a:latin typeface="+mn-lt"/>
                <a:ea typeface="ＭＳ Ｐゴシック" panose="020B0600070205080204" pitchFamily="34" charset="-128"/>
              </a:rPr>
              <a:t>Multiple novel MOAs</a:t>
            </a:r>
          </a:p>
          <a:p>
            <a:pPr marL="285750" indent="-285750"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ja-JP" sz="1600" kern="0" dirty="0">
                <a:latin typeface="+mn-lt"/>
                <a:ea typeface="ＭＳ Ｐゴシック" panose="020B0600070205080204" pitchFamily="34" charset="-128"/>
              </a:rPr>
              <a:t>Low risk for on-target side effects</a:t>
            </a:r>
          </a:p>
          <a:p>
            <a:pPr marL="285750" indent="-285750"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ja-JP" sz="1600" kern="0" dirty="0">
                <a:latin typeface="+mn-lt"/>
                <a:ea typeface="ＭＳ Ｐゴシック" panose="020B0600070205080204" pitchFamily="34" charset="-128"/>
              </a:rPr>
              <a:t>Complements </a:t>
            </a:r>
            <a:r>
              <a:rPr lang="en-US" altLang="en-US" sz="1600" dirty="0">
                <a:latin typeface="+mn-lt"/>
                <a:ea typeface="ＭＳ Ｐゴシック" panose="020B0600070205080204" pitchFamily="34" charset="-128"/>
              </a:rPr>
              <a:t>bevacizumab</a:t>
            </a:r>
          </a:p>
          <a:p>
            <a:pPr marL="285750" indent="-285750" eaLnBrk="1" hangingPunct="1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altLang="ja-JP" sz="1600" kern="0" dirty="0">
                <a:latin typeface="+mn-lt"/>
                <a:ea typeface="ＭＳ Ｐゴシック" panose="020B0600070205080204" pitchFamily="34" charset="-128"/>
              </a:rPr>
              <a:t>Efficacy in </a:t>
            </a:r>
            <a:r>
              <a:rPr lang="en-US" altLang="ja-JP" sz="1600" kern="0" dirty="0" err="1">
                <a:latin typeface="+mn-lt"/>
                <a:ea typeface="ＭＳ Ｐゴシック" panose="020B0600070205080204" pitchFamily="34" charset="-128"/>
              </a:rPr>
              <a:t>Kras</a:t>
            </a:r>
            <a:r>
              <a:rPr lang="en-US" altLang="ja-JP" sz="1600" kern="0" dirty="0">
                <a:latin typeface="+mn-lt"/>
                <a:ea typeface="ＭＳ Ｐゴシック" panose="020B0600070205080204" pitchFamily="34" charset="-128"/>
              </a:rPr>
              <a:t>-mutant CRC model (~40% of advanced CRCs with more limited treatment options)</a:t>
            </a:r>
            <a:endParaRPr lang="en-US" sz="1600" dirty="0">
              <a:latin typeface="+mn-lt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C6F2100-82DE-2CE3-2756-7A7CD436D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4848" y="3835858"/>
            <a:ext cx="3359561" cy="153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2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70">
            <a:extLst>
              <a:ext uri="{FF2B5EF4-FFF2-40B4-BE49-F238E27FC236}">
                <a16:creationId xmlns:a16="http://schemas.microsoft.com/office/drawing/2014/main" id="{18EB51E0-F61B-3A6D-788E-3659CDE839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223369"/>
            <a:ext cx="10058400" cy="961193"/>
          </a:xfrm>
        </p:spPr>
        <p:txBody>
          <a:bodyPr/>
          <a:lstStyle/>
          <a:p>
            <a:pPr algn="ctr"/>
            <a:r>
              <a:rPr lang="en-US" dirty="0"/>
              <a:t>Validated Target with Three MOAs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615E0D0-F4FA-8E07-10B9-D0B8AF21602A}"/>
              </a:ext>
            </a:extLst>
          </p:cNvPr>
          <p:cNvSpPr/>
          <p:nvPr/>
        </p:nvSpPr>
        <p:spPr>
          <a:xfrm>
            <a:off x="135064" y="1911049"/>
            <a:ext cx="1003244" cy="405935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1C7716D-9D8A-E1E2-B55F-75AD59CE8422}"/>
              </a:ext>
            </a:extLst>
          </p:cNvPr>
          <p:cNvSpPr/>
          <p:nvPr/>
        </p:nvSpPr>
        <p:spPr>
          <a:xfrm>
            <a:off x="6269993" y="1903847"/>
            <a:ext cx="1794365" cy="405935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FEF0CD-C929-4C5C-F866-670B9AED3D67}"/>
              </a:ext>
            </a:extLst>
          </p:cNvPr>
          <p:cNvSpPr/>
          <p:nvPr/>
        </p:nvSpPr>
        <p:spPr>
          <a:xfrm>
            <a:off x="2247072" y="3298633"/>
            <a:ext cx="3905292" cy="12841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6D4B907-98D8-8BCB-7863-9F6DD332E49B}"/>
              </a:ext>
            </a:extLst>
          </p:cNvPr>
          <p:cNvSpPr/>
          <p:nvPr/>
        </p:nvSpPr>
        <p:spPr>
          <a:xfrm>
            <a:off x="1231687" y="1890687"/>
            <a:ext cx="883304" cy="4071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4905BD0-73EF-7B61-BDFC-99E0AC462083}"/>
              </a:ext>
            </a:extLst>
          </p:cNvPr>
          <p:cNvSpPr/>
          <p:nvPr/>
        </p:nvSpPr>
        <p:spPr>
          <a:xfrm>
            <a:off x="2247072" y="4710361"/>
            <a:ext cx="3905292" cy="12524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736B91-9B15-C417-8DCC-5BD4D6AD973C}"/>
              </a:ext>
            </a:extLst>
          </p:cNvPr>
          <p:cNvSpPr/>
          <p:nvPr/>
        </p:nvSpPr>
        <p:spPr>
          <a:xfrm>
            <a:off x="8149301" y="1890687"/>
            <a:ext cx="3936643" cy="40442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14F6B05-762A-6E46-8933-2833C4901641}"/>
              </a:ext>
            </a:extLst>
          </p:cNvPr>
          <p:cNvSpPr/>
          <p:nvPr/>
        </p:nvSpPr>
        <p:spPr>
          <a:xfrm>
            <a:off x="2247072" y="1918625"/>
            <a:ext cx="3905292" cy="12524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D97741-F07A-1F5F-3624-48601A3B8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0374" y="2372278"/>
            <a:ext cx="3734495" cy="21976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D1CC604-869A-FC18-576E-37E82144360B}"/>
              </a:ext>
            </a:extLst>
          </p:cNvPr>
          <p:cNvSpPr txBox="1"/>
          <p:nvPr/>
        </p:nvSpPr>
        <p:spPr>
          <a:xfrm>
            <a:off x="8250374" y="4836916"/>
            <a:ext cx="3734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DKK2 knockout reduces intestinal tumor burden in a genetic mouse CRC model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78A230F7-2AF2-D827-E175-1A665111C25D}"/>
              </a:ext>
            </a:extLst>
          </p:cNvPr>
          <p:cNvGrpSpPr/>
          <p:nvPr/>
        </p:nvGrpSpPr>
        <p:grpSpPr>
          <a:xfrm>
            <a:off x="2452280" y="2535350"/>
            <a:ext cx="3446385" cy="307777"/>
            <a:chOff x="2532490" y="2277620"/>
            <a:chExt cx="3446385" cy="30777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862A501-61C3-C7FA-9B15-CA1D4B805DE4}"/>
                </a:ext>
              </a:extLst>
            </p:cNvPr>
            <p:cNvSpPr txBox="1"/>
            <p:nvPr/>
          </p:nvSpPr>
          <p:spPr>
            <a:xfrm>
              <a:off x="2532490" y="2277620"/>
              <a:ext cx="20185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NK/CD8 cell activation 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D187FE1-5C8D-1D73-25E2-2AB2733CC96B}"/>
                </a:ext>
              </a:extLst>
            </p:cNvPr>
            <p:cNvCxnSpPr>
              <a:cxnSpLocks/>
            </p:cNvCxnSpPr>
            <p:nvPr/>
          </p:nvCxnSpPr>
          <p:spPr>
            <a:xfrm>
              <a:off x="4428890" y="2435581"/>
              <a:ext cx="47784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E7B0366-BAF7-3950-E771-399133E08B86}"/>
                </a:ext>
              </a:extLst>
            </p:cNvPr>
            <p:cNvSpPr txBox="1"/>
            <p:nvPr/>
          </p:nvSpPr>
          <p:spPr>
            <a:xfrm>
              <a:off x="4875944" y="2277620"/>
              <a:ext cx="11029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Tumoricidal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BBAD666-8F4F-62F2-B59F-96D62BF45AD8}"/>
                </a:ext>
              </a:extLst>
            </p:cNvPr>
            <p:cNvCxnSpPr/>
            <p:nvPr/>
          </p:nvCxnSpPr>
          <p:spPr>
            <a:xfrm flipV="1">
              <a:off x="5978875" y="2284024"/>
              <a:ext cx="0" cy="2536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9796668-ED1A-F36D-B894-9C62C0861196}"/>
              </a:ext>
            </a:extLst>
          </p:cNvPr>
          <p:cNvGrpSpPr/>
          <p:nvPr/>
        </p:nvGrpSpPr>
        <p:grpSpPr>
          <a:xfrm>
            <a:off x="3256121" y="3756613"/>
            <a:ext cx="1798634" cy="307777"/>
            <a:chOff x="3256121" y="3600818"/>
            <a:chExt cx="1798634" cy="307777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78F5494-D34D-3CF3-904E-8CE0A33308B5}"/>
                </a:ext>
              </a:extLst>
            </p:cNvPr>
            <p:cNvSpPr txBox="1"/>
            <p:nvPr/>
          </p:nvSpPr>
          <p:spPr>
            <a:xfrm>
              <a:off x="3256121" y="3600818"/>
              <a:ext cx="17986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Tumor angiogenesis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F0766F2-751D-EF64-0718-56FE7F3BA312}"/>
                </a:ext>
              </a:extLst>
            </p:cNvPr>
            <p:cNvCxnSpPr>
              <a:cxnSpLocks/>
            </p:cNvCxnSpPr>
            <p:nvPr/>
          </p:nvCxnSpPr>
          <p:spPr>
            <a:xfrm>
              <a:off x="5054755" y="3627832"/>
              <a:ext cx="0" cy="2536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4FE8F6F-B32F-8F21-0204-8305F9846594}"/>
              </a:ext>
            </a:extLst>
          </p:cNvPr>
          <p:cNvGrpSpPr/>
          <p:nvPr/>
        </p:nvGrpSpPr>
        <p:grpSpPr>
          <a:xfrm>
            <a:off x="2457918" y="5309206"/>
            <a:ext cx="3324317" cy="311452"/>
            <a:chOff x="2457918" y="5118541"/>
            <a:chExt cx="3324317" cy="311452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53B5E30-47BD-9817-6EB7-0594BFE60A59}"/>
                </a:ext>
              </a:extLst>
            </p:cNvPr>
            <p:cNvSpPr txBox="1"/>
            <p:nvPr/>
          </p:nvSpPr>
          <p:spPr>
            <a:xfrm>
              <a:off x="2457918" y="5118541"/>
              <a:ext cx="6527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LGR5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33B2C9DD-2603-13EA-2612-DA7DB585C2A9}"/>
                </a:ext>
              </a:extLst>
            </p:cNvPr>
            <p:cNvCxnSpPr>
              <a:cxnSpLocks/>
            </p:cNvCxnSpPr>
            <p:nvPr/>
          </p:nvCxnSpPr>
          <p:spPr>
            <a:xfrm>
              <a:off x="3057406" y="5276104"/>
              <a:ext cx="47784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0964060-D533-2BDB-B92B-3B2B95836894}"/>
                </a:ext>
              </a:extLst>
            </p:cNvPr>
            <p:cNvSpPr txBox="1"/>
            <p:nvPr/>
          </p:nvSpPr>
          <p:spPr>
            <a:xfrm>
              <a:off x="3467178" y="5122216"/>
              <a:ext cx="23150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Cancer initiation/Stemness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14D3400-388E-19D5-B332-F0DA365CAEBF}"/>
                </a:ext>
              </a:extLst>
            </p:cNvPr>
            <p:cNvCxnSpPr>
              <a:cxnSpLocks/>
            </p:cNvCxnSpPr>
            <p:nvPr/>
          </p:nvCxnSpPr>
          <p:spPr>
            <a:xfrm>
              <a:off x="5717031" y="5146826"/>
              <a:ext cx="0" cy="253672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EC532951-A319-C10A-8669-1FCE1075B2E8}"/>
              </a:ext>
            </a:extLst>
          </p:cNvPr>
          <p:cNvSpPr txBox="1"/>
          <p:nvPr/>
        </p:nvSpPr>
        <p:spPr>
          <a:xfrm>
            <a:off x="6214268" y="2991586"/>
            <a:ext cx="1967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+mn-lt"/>
              </a:rPr>
              <a:t>Tumor progression/</a:t>
            </a:r>
          </a:p>
          <a:p>
            <a:pPr algn="ctr"/>
            <a:r>
              <a:rPr lang="en-US" sz="2000" b="1" dirty="0">
                <a:latin typeface="+mn-lt"/>
              </a:rPr>
              <a:t>Metastasis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493D4C-2295-F313-F1A7-7A42DB64E93C}"/>
              </a:ext>
            </a:extLst>
          </p:cNvPr>
          <p:cNvSpPr txBox="1"/>
          <p:nvPr/>
        </p:nvSpPr>
        <p:spPr>
          <a:xfrm>
            <a:off x="1316566" y="373192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DKK2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BDED102-B22C-24FA-41CF-50B0D3D6578C}"/>
              </a:ext>
            </a:extLst>
          </p:cNvPr>
          <p:cNvSpPr txBox="1"/>
          <p:nvPr/>
        </p:nvSpPr>
        <p:spPr>
          <a:xfrm>
            <a:off x="198571" y="3582882"/>
            <a:ext cx="890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n-lt"/>
              </a:rPr>
              <a:t>Anti-DKK2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3E8952F-5A60-0992-25BB-4F32C0137F8F}"/>
              </a:ext>
            </a:extLst>
          </p:cNvPr>
          <p:cNvGrpSpPr/>
          <p:nvPr/>
        </p:nvGrpSpPr>
        <p:grpSpPr>
          <a:xfrm rot="16200000">
            <a:off x="1055266" y="3786000"/>
            <a:ext cx="159282" cy="263208"/>
            <a:chOff x="7958230" y="6079971"/>
            <a:chExt cx="165182" cy="389358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D17A0CF-3519-6B9E-584B-E45CC62465CA}"/>
                </a:ext>
              </a:extLst>
            </p:cNvPr>
            <p:cNvCxnSpPr/>
            <p:nvPr/>
          </p:nvCxnSpPr>
          <p:spPr>
            <a:xfrm>
              <a:off x="8040821" y="6079971"/>
              <a:ext cx="0" cy="38935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4AA6428B-A01A-6DFA-8661-7649445E8A5F}"/>
                </a:ext>
              </a:extLst>
            </p:cNvPr>
            <p:cNvCxnSpPr/>
            <p:nvPr/>
          </p:nvCxnSpPr>
          <p:spPr>
            <a:xfrm>
              <a:off x="7958230" y="6469329"/>
              <a:ext cx="165182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C0A2C38-73C7-BCE1-B41B-E4C99ECF2F4C}"/>
              </a:ext>
            </a:extLst>
          </p:cNvPr>
          <p:cNvGrpSpPr/>
          <p:nvPr/>
        </p:nvGrpSpPr>
        <p:grpSpPr>
          <a:xfrm rot="16200000">
            <a:off x="2095486" y="2464877"/>
            <a:ext cx="171081" cy="448723"/>
            <a:chOff x="7958230" y="6079971"/>
            <a:chExt cx="165182" cy="389358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20D110B-9DEB-5A7E-D109-1A08E64E082F}"/>
                </a:ext>
              </a:extLst>
            </p:cNvPr>
            <p:cNvCxnSpPr/>
            <p:nvPr/>
          </p:nvCxnSpPr>
          <p:spPr>
            <a:xfrm>
              <a:off x="8040821" y="6079971"/>
              <a:ext cx="0" cy="3893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0BFEF31-9D0C-FE87-48DF-350720C75642}"/>
                </a:ext>
              </a:extLst>
            </p:cNvPr>
            <p:cNvCxnSpPr/>
            <p:nvPr/>
          </p:nvCxnSpPr>
          <p:spPr>
            <a:xfrm>
              <a:off x="7958230" y="6469329"/>
              <a:ext cx="16518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6E42539-6EC5-DCC9-EB60-FC299EC0C4D4}"/>
              </a:ext>
            </a:extLst>
          </p:cNvPr>
          <p:cNvCxnSpPr>
            <a:cxnSpLocks/>
          </p:cNvCxnSpPr>
          <p:nvPr/>
        </p:nvCxnSpPr>
        <p:spPr>
          <a:xfrm>
            <a:off x="1956665" y="3910501"/>
            <a:ext cx="477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6A7E620-D90F-A2A3-E44C-1A7BDD13F9C9}"/>
              </a:ext>
            </a:extLst>
          </p:cNvPr>
          <p:cNvCxnSpPr>
            <a:cxnSpLocks/>
          </p:cNvCxnSpPr>
          <p:nvPr/>
        </p:nvCxnSpPr>
        <p:spPr>
          <a:xfrm>
            <a:off x="1956665" y="5464932"/>
            <a:ext cx="477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1F75B68-DB8E-AEA6-6762-8FD964F0CB94}"/>
              </a:ext>
            </a:extLst>
          </p:cNvPr>
          <p:cNvSpPr txBox="1"/>
          <p:nvPr/>
        </p:nvSpPr>
        <p:spPr>
          <a:xfrm>
            <a:off x="2803520" y="1918372"/>
            <a:ext cx="27222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+mn-lt"/>
              </a:rPr>
              <a:t>1) Immune Enhancing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FCAADC5-AD4E-E5B1-3B70-FAC6F2E70CA6}"/>
              </a:ext>
            </a:extLst>
          </p:cNvPr>
          <p:cNvSpPr txBox="1"/>
          <p:nvPr/>
        </p:nvSpPr>
        <p:spPr>
          <a:xfrm>
            <a:off x="3076777" y="3319070"/>
            <a:ext cx="23398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accent4"/>
                </a:solidFill>
                <a:latin typeface="+mn-lt"/>
              </a:rPr>
              <a:t>2) Anti-Angiogenic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9BF046-A54C-11C1-4BC0-44D02C5A225B}"/>
              </a:ext>
            </a:extLst>
          </p:cNvPr>
          <p:cNvSpPr txBox="1"/>
          <p:nvPr/>
        </p:nvSpPr>
        <p:spPr>
          <a:xfrm>
            <a:off x="2169399" y="4726534"/>
            <a:ext cx="4144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chemeClr val="accent4"/>
                </a:solidFill>
                <a:latin typeface="+mn-lt"/>
              </a:rPr>
              <a:t>3) Anti-Stemness/Anti-metastatic</a:t>
            </a:r>
          </a:p>
        </p:txBody>
      </p:sp>
      <p:sp>
        <p:nvSpPr>
          <p:cNvPr id="61" name="Arrow: Down 60">
            <a:extLst>
              <a:ext uri="{FF2B5EF4-FFF2-40B4-BE49-F238E27FC236}">
                <a16:creationId xmlns:a16="http://schemas.microsoft.com/office/drawing/2014/main" id="{491B0A35-0E5C-E6B2-FB92-87729F625080}"/>
              </a:ext>
            </a:extLst>
          </p:cNvPr>
          <p:cNvSpPr/>
          <p:nvPr/>
        </p:nvSpPr>
        <p:spPr>
          <a:xfrm>
            <a:off x="6801046" y="4072025"/>
            <a:ext cx="770021" cy="395266"/>
          </a:xfrm>
          <a:prstGeom prst="downArrow">
            <a:avLst/>
          </a:prstGeom>
          <a:solidFill>
            <a:srgbClr val="C00000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EF56AFE-9DA5-6E4B-38EA-C7E2045DB904}"/>
              </a:ext>
            </a:extLst>
          </p:cNvPr>
          <p:cNvCxnSpPr>
            <a:cxnSpLocks/>
          </p:cNvCxnSpPr>
          <p:nvPr/>
        </p:nvCxnSpPr>
        <p:spPr>
          <a:xfrm>
            <a:off x="5954203" y="3910501"/>
            <a:ext cx="477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CF15498-0D12-9937-31A8-17934AADEF14}"/>
              </a:ext>
            </a:extLst>
          </p:cNvPr>
          <p:cNvCxnSpPr>
            <a:cxnSpLocks/>
          </p:cNvCxnSpPr>
          <p:nvPr/>
        </p:nvCxnSpPr>
        <p:spPr>
          <a:xfrm>
            <a:off x="5996674" y="2689238"/>
            <a:ext cx="477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2B7B019-F48E-7C6D-D194-A680A3295E6A}"/>
              </a:ext>
            </a:extLst>
          </p:cNvPr>
          <p:cNvCxnSpPr>
            <a:cxnSpLocks/>
          </p:cNvCxnSpPr>
          <p:nvPr/>
        </p:nvCxnSpPr>
        <p:spPr>
          <a:xfrm>
            <a:off x="6035800" y="5464932"/>
            <a:ext cx="4778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Antibodies - BioServUK">
            <a:extLst>
              <a:ext uri="{FF2B5EF4-FFF2-40B4-BE49-F238E27FC236}">
                <a16:creationId xmlns:a16="http://schemas.microsoft.com/office/drawing/2014/main" id="{C72D298A-E204-E474-33E4-1E914C204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4" y="2747345"/>
            <a:ext cx="883305" cy="87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45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E605A47-03C0-25C3-33ED-3C8772AB0F4F}"/>
              </a:ext>
            </a:extLst>
          </p:cNvPr>
          <p:cNvGrpSpPr/>
          <p:nvPr/>
        </p:nvGrpSpPr>
        <p:grpSpPr>
          <a:xfrm>
            <a:off x="4659083" y="1038505"/>
            <a:ext cx="3359515" cy="2597982"/>
            <a:chOff x="677016" y="4150071"/>
            <a:chExt cx="3359515" cy="2597982"/>
          </a:xfrm>
        </p:grpSpPr>
        <p:pic>
          <p:nvPicPr>
            <p:cNvPr id="5" name="Picture 2" descr="C:\Documents and Settings\Administrator\桌面\新建文件夹\singleGene (2).png">
              <a:extLst>
                <a:ext uri="{FF2B5EF4-FFF2-40B4-BE49-F238E27FC236}">
                  <a16:creationId xmlns:a16="http://schemas.microsoft.com/office/drawing/2014/main" id="{3DBAE317-D851-6CCA-8380-17ECD11365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016" y="4471162"/>
              <a:ext cx="3359515" cy="1919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7">
              <a:extLst>
                <a:ext uri="{FF2B5EF4-FFF2-40B4-BE49-F238E27FC236}">
                  <a16:creationId xmlns:a16="http://schemas.microsoft.com/office/drawing/2014/main" id="{65A20AE6-7248-CF76-544D-58CEC7FD97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9562" y="4514928"/>
              <a:ext cx="185737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zh-CN" sz="900" dirty="0">
                  <a:latin typeface="Calibri" pitchFamily="34" charset="0"/>
                </a:rPr>
                <a:t>p-value  2.37E-17</a:t>
              </a:r>
            </a:p>
            <a:p>
              <a:pPr eaLnBrk="1" hangingPunct="1"/>
              <a:r>
                <a:rPr lang="en-US" altLang="zh-CN" sz="900" dirty="0">
                  <a:latin typeface="Calibri" pitchFamily="34" charset="0"/>
                </a:rPr>
                <a:t>T-test 10.950</a:t>
              </a:r>
            </a:p>
            <a:p>
              <a:pPr eaLnBrk="1" hangingPunct="1"/>
              <a:r>
                <a:rPr lang="en-US" altLang="zh-CN" sz="900" dirty="0">
                  <a:latin typeface="Calibri" pitchFamily="34" charset="0"/>
                </a:rPr>
                <a:t>Fold change 2.130   </a:t>
              </a:r>
            </a:p>
            <a:p>
              <a:pPr eaLnBrk="1" hangingPunct="1"/>
              <a:r>
                <a:rPr lang="en-US" altLang="zh-CN" sz="900" dirty="0">
                  <a:latin typeface="Calibri" pitchFamily="34" charset="0"/>
                </a:rPr>
                <a:t>Gene Rank  top 8% (1406)</a:t>
              </a:r>
              <a:endParaRPr lang="zh-CN" altLang="en-US" sz="900">
                <a:latin typeface="Calibri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F5A92B8-C129-9A9F-5ECC-D18D5185BDE2}"/>
                </a:ext>
              </a:extLst>
            </p:cNvPr>
            <p:cNvGrpSpPr/>
            <p:nvPr/>
          </p:nvGrpSpPr>
          <p:grpSpPr>
            <a:xfrm>
              <a:off x="1638591" y="6347943"/>
              <a:ext cx="2064567" cy="400110"/>
              <a:chOff x="1384919" y="3709759"/>
              <a:chExt cx="2064567" cy="400110"/>
            </a:xfrm>
          </p:grpSpPr>
          <p:sp>
            <p:nvSpPr>
              <p:cNvPr id="9" name="矩形 5">
                <a:extLst>
                  <a:ext uri="{FF2B5EF4-FFF2-40B4-BE49-F238E27FC236}">
                    <a16:creationId xmlns:a16="http://schemas.microsoft.com/office/drawing/2014/main" id="{D1FC8683-D124-25F7-AF50-B8A1B8A0E7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1388" y="3709759"/>
                <a:ext cx="19680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zh-CN" sz="1000" dirty="0">
                    <a:latin typeface="Calibri" pitchFamily="34" charset="0"/>
                  </a:rPr>
                  <a:t>Rectum (65)  </a:t>
                </a:r>
              </a:p>
              <a:p>
                <a:r>
                  <a:rPr lang="en-US" altLang="zh-CN" sz="1000" dirty="0">
                    <a:latin typeface="Calibri" pitchFamily="34" charset="0"/>
                  </a:rPr>
                  <a:t>Rectal Adenocarcinoma (65)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9404CD2-CD1A-473B-28F7-9781F0E767B1}"/>
                  </a:ext>
                </a:extLst>
              </p:cNvPr>
              <p:cNvSpPr/>
              <p:nvPr/>
            </p:nvSpPr>
            <p:spPr>
              <a:xfrm>
                <a:off x="1384919" y="3923200"/>
                <a:ext cx="121500" cy="138989"/>
              </a:xfrm>
              <a:prstGeom prst="rect">
                <a:avLst/>
              </a:prstGeom>
              <a:solidFill>
                <a:srgbClr val="3394FF"/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000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B379E84-5F46-1F67-D674-5C435AEFB05F}"/>
                  </a:ext>
                </a:extLst>
              </p:cNvPr>
              <p:cNvSpPr/>
              <p:nvPr/>
            </p:nvSpPr>
            <p:spPr>
              <a:xfrm>
                <a:off x="1384919" y="3746412"/>
                <a:ext cx="121500" cy="138989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000" dirty="0"/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19E64DA-FFCE-0CF0-0223-615A70E4CC18}"/>
                </a:ext>
              </a:extLst>
            </p:cNvPr>
            <p:cNvSpPr txBox="1"/>
            <p:nvPr/>
          </p:nvSpPr>
          <p:spPr>
            <a:xfrm>
              <a:off x="1554152" y="4150071"/>
              <a:ext cx="18421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Rectal Adenocarcinoma</a:t>
              </a:r>
              <a:endParaRPr lang="en-US" sz="1200" baseline="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CCD148-2CE4-1093-E0A5-5C6AF6FEA195}"/>
              </a:ext>
            </a:extLst>
          </p:cNvPr>
          <p:cNvGrpSpPr/>
          <p:nvPr/>
        </p:nvGrpSpPr>
        <p:grpSpPr>
          <a:xfrm>
            <a:off x="4641344" y="3851037"/>
            <a:ext cx="3394991" cy="2609142"/>
            <a:chOff x="4828936" y="4150071"/>
            <a:chExt cx="3394991" cy="2609142"/>
          </a:xfrm>
        </p:grpSpPr>
        <p:pic>
          <p:nvPicPr>
            <p:cNvPr id="13" name="Picture 2" descr="C:\Documents and Settings\Administrator\桌面\新建文件夹\singleGene (1).png">
              <a:extLst>
                <a:ext uri="{FF2B5EF4-FFF2-40B4-BE49-F238E27FC236}">
                  <a16:creationId xmlns:a16="http://schemas.microsoft.com/office/drawing/2014/main" id="{30D10381-D351-072A-F22B-9D06893BE2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936" y="4450566"/>
              <a:ext cx="3394991" cy="1939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矩形 5">
              <a:extLst>
                <a:ext uri="{FF2B5EF4-FFF2-40B4-BE49-F238E27FC236}">
                  <a16:creationId xmlns:a16="http://schemas.microsoft.com/office/drawing/2014/main" id="{4F56F628-74F1-9CDE-14FA-18D97E38A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3682" y="6359103"/>
              <a:ext cx="20002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latin typeface="Calibri" pitchFamily="34" charset="0"/>
                </a:rPr>
                <a:t>Colon (12) </a:t>
              </a:r>
            </a:p>
            <a:p>
              <a:r>
                <a:rPr lang="en-US" altLang="zh-CN" sz="1000" dirty="0">
                  <a:latin typeface="Calibri" pitchFamily="34" charset="0"/>
                </a:rPr>
                <a:t>Colorectal Carcinoma (70)</a:t>
              </a:r>
            </a:p>
          </p:txBody>
        </p:sp>
        <p:sp>
          <p:nvSpPr>
            <p:cNvPr id="15" name="TextBox 6">
              <a:extLst>
                <a:ext uri="{FF2B5EF4-FFF2-40B4-BE49-F238E27FC236}">
                  <a16:creationId xmlns:a16="http://schemas.microsoft.com/office/drawing/2014/main" id="{D55283DD-0446-A54B-FB97-636FEC66B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8026" y="4480987"/>
              <a:ext cx="200025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lang="en-US" altLang="zh-CN" sz="900" dirty="0">
                  <a:latin typeface="Calibri" pitchFamily="34" charset="0"/>
                </a:rPr>
                <a:t>p-value  2.74E-7</a:t>
              </a:r>
            </a:p>
            <a:p>
              <a:pPr eaLnBrk="1" hangingPunct="1"/>
              <a:r>
                <a:rPr lang="en-US" altLang="zh-CN" sz="900" dirty="0">
                  <a:latin typeface="Calibri" pitchFamily="34" charset="0"/>
                </a:rPr>
                <a:t>T-test 7.754</a:t>
              </a:r>
            </a:p>
            <a:p>
              <a:pPr eaLnBrk="1" hangingPunct="1"/>
              <a:r>
                <a:rPr lang="en-US" altLang="zh-CN" sz="900" dirty="0">
                  <a:latin typeface="Calibri" pitchFamily="34" charset="0"/>
                </a:rPr>
                <a:t>Fold change 15.975 </a:t>
              </a:r>
            </a:p>
            <a:p>
              <a:pPr eaLnBrk="1" hangingPunct="1"/>
              <a:r>
                <a:rPr lang="en-US" altLang="zh-CN" sz="900" dirty="0">
                  <a:latin typeface="Calibri" pitchFamily="34" charset="0"/>
                </a:rPr>
                <a:t>Gene Rank  top 11% (2078)</a:t>
              </a:r>
              <a:endParaRPr lang="zh-CN" altLang="en-US" sz="900" dirty="0">
                <a:latin typeface="Calibri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C6C5783-B64D-56DD-13F6-4763C3F24426}"/>
                </a:ext>
              </a:extLst>
            </p:cNvPr>
            <p:cNvSpPr/>
            <p:nvPr/>
          </p:nvSpPr>
          <p:spPr>
            <a:xfrm>
              <a:off x="5707562" y="6561672"/>
              <a:ext cx="121500" cy="138989"/>
            </a:xfrm>
            <a:prstGeom prst="rect">
              <a:avLst/>
            </a:prstGeom>
            <a:solidFill>
              <a:srgbClr val="3394FF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E4CB6B3-6500-7434-6AB7-2A5E56654278}"/>
                </a:ext>
              </a:extLst>
            </p:cNvPr>
            <p:cNvSpPr/>
            <p:nvPr/>
          </p:nvSpPr>
          <p:spPr>
            <a:xfrm>
              <a:off x="5707562" y="6384884"/>
              <a:ext cx="121500" cy="13898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F932F25-AF89-D2BA-662B-54CD3BDE3BCF}"/>
                </a:ext>
              </a:extLst>
            </p:cNvPr>
            <p:cNvSpPr/>
            <p:nvPr/>
          </p:nvSpPr>
          <p:spPr>
            <a:xfrm>
              <a:off x="5783853" y="4150071"/>
              <a:ext cx="17283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/>
                <a:t>Colorectal Carcinoma </a:t>
              </a:r>
              <a:endParaRPr lang="en-US" sz="120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3F3254C-891E-C20F-5A8A-6D492F305496}"/>
              </a:ext>
            </a:extLst>
          </p:cNvPr>
          <p:cNvGrpSpPr/>
          <p:nvPr/>
        </p:nvGrpSpPr>
        <p:grpSpPr>
          <a:xfrm>
            <a:off x="8817549" y="1295161"/>
            <a:ext cx="2900430" cy="1941930"/>
            <a:chOff x="565789" y="1848214"/>
            <a:chExt cx="2500675" cy="167428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D1AE8D6-F243-7824-3573-6F297400B9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4967" y="1848214"/>
              <a:ext cx="1874520" cy="128016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6B999FE-0044-84EB-5AF8-CEBD89224DDB}"/>
                </a:ext>
              </a:extLst>
            </p:cNvPr>
            <p:cNvSpPr txBox="1"/>
            <p:nvPr/>
          </p:nvSpPr>
          <p:spPr>
            <a:xfrm>
              <a:off x="948074" y="3079214"/>
              <a:ext cx="2551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64EAA7A-14CB-EA14-8E24-3EBD700E82BC}"/>
                </a:ext>
              </a:extLst>
            </p:cNvPr>
            <p:cNvSpPr txBox="1"/>
            <p:nvPr/>
          </p:nvSpPr>
          <p:spPr>
            <a:xfrm>
              <a:off x="1512577" y="3079214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B07B9CB-DDF9-D889-BB72-6748B5727B33}"/>
                </a:ext>
              </a:extLst>
            </p:cNvPr>
            <p:cNvSpPr txBox="1"/>
            <p:nvPr/>
          </p:nvSpPr>
          <p:spPr>
            <a:xfrm>
              <a:off x="2067464" y="3079214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43CACDA-DFA2-2749-E535-40738F607B75}"/>
                </a:ext>
              </a:extLst>
            </p:cNvPr>
            <p:cNvSpPr txBox="1"/>
            <p:nvPr/>
          </p:nvSpPr>
          <p:spPr>
            <a:xfrm>
              <a:off x="2670201" y="3079214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150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3602FDE-7702-7169-B125-768AF1DB417B}"/>
                </a:ext>
              </a:extLst>
            </p:cNvPr>
            <p:cNvSpPr txBox="1"/>
            <p:nvPr/>
          </p:nvSpPr>
          <p:spPr>
            <a:xfrm>
              <a:off x="699668" y="1936708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790103A-BFDB-7982-1176-9928C7A5CD52}"/>
                </a:ext>
              </a:extLst>
            </p:cNvPr>
            <p:cNvSpPr txBox="1"/>
            <p:nvPr/>
          </p:nvSpPr>
          <p:spPr>
            <a:xfrm>
              <a:off x="770200" y="2139253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7E516C2-1DA7-319C-06E9-D01AB273E574}"/>
                </a:ext>
              </a:extLst>
            </p:cNvPr>
            <p:cNvSpPr txBox="1"/>
            <p:nvPr/>
          </p:nvSpPr>
          <p:spPr>
            <a:xfrm>
              <a:off x="770200" y="234179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D0DFA01-556A-83C7-27D3-EF325797C7AF}"/>
                </a:ext>
              </a:extLst>
            </p:cNvPr>
            <p:cNvSpPr txBox="1"/>
            <p:nvPr/>
          </p:nvSpPr>
          <p:spPr>
            <a:xfrm>
              <a:off x="770200" y="2544343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360BE34-EBAA-F7A9-01B4-F80EF9DA5D84}"/>
                </a:ext>
              </a:extLst>
            </p:cNvPr>
            <p:cNvSpPr txBox="1"/>
            <p:nvPr/>
          </p:nvSpPr>
          <p:spPr>
            <a:xfrm>
              <a:off x="770200" y="274688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33B813F-A856-D241-33AF-925D6318B671}"/>
                </a:ext>
              </a:extLst>
            </p:cNvPr>
            <p:cNvSpPr txBox="1"/>
            <p:nvPr/>
          </p:nvSpPr>
          <p:spPr>
            <a:xfrm>
              <a:off x="840733" y="2949432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3BCACAA-95C8-49DE-64D6-A4DE5BD64562}"/>
                </a:ext>
              </a:extLst>
            </p:cNvPr>
            <p:cNvSpPr txBox="1"/>
            <p:nvPr/>
          </p:nvSpPr>
          <p:spPr>
            <a:xfrm rot="16200000">
              <a:off x="41126" y="2447741"/>
              <a:ext cx="129554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Overall survival (%)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B05C1E0-0C55-3929-33A9-854E37F920BA}"/>
                </a:ext>
              </a:extLst>
            </p:cNvPr>
            <p:cNvSpPr txBox="1"/>
            <p:nvPr/>
          </p:nvSpPr>
          <p:spPr>
            <a:xfrm>
              <a:off x="1676458" y="3276274"/>
              <a:ext cx="60305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Months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A6EF5EF-4862-1843-D021-BA1FF4FD08A8}"/>
                </a:ext>
              </a:extLst>
            </p:cNvPr>
            <p:cNvSpPr txBox="1"/>
            <p:nvPr/>
          </p:nvSpPr>
          <p:spPr>
            <a:xfrm>
              <a:off x="2443013" y="2031531"/>
              <a:ext cx="5613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p=0.031</a:t>
              </a:r>
            </a:p>
          </p:txBody>
        </p:sp>
      </p:grpSp>
      <p:pic>
        <p:nvPicPr>
          <p:cNvPr id="34" name="Picture 33">
            <a:extLst>
              <a:ext uri="{FF2B5EF4-FFF2-40B4-BE49-F238E27FC236}">
                <a16:creationId xmlns:a16="http://schemas.microsoft.com/office/drawing/2014/main" id="{1ADA33A9-EEC2-406E-A677-1390CE4671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86513" y="3963865"/>
            <a:ext cx="2149688" cy="2514453"/>
          </a:xfrm>
          <a:prstGeom prst="rect">
            <a:avLst/>
          </a:prstGeom>
        </p:spPr>
      </p:pic>
      <p:sp>
        <p:nvSpPr>
          <p:cNvPr id="35" name="Title 34">
            <a:extLst>
              <a:ext uri="{FF2B5EF4-FFF2-40B4-BE49-F238E27FC236}">
                <a16:creationId xmlns:a16="http://schemas.microsoft.com/office/drawing/2014/main" id="{70D65D51-213D-80A6-4D06-F746E2133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22" y="286419"/>
            <a:ext cx="3200400" cy="2286000"/>
          </a:xfrm>
        </p:spPr>
        <p:txBody>
          <a:bodyPr>
            <a:normAutofit/>
          </a:bodyPr>
          <a:lstStyle/>
          <a:p>
            <a:r>
              <a:rPr lang="en-US" altLang="en-US" sz="3600" b="1" dirty="0">
                <a:ea typeface="ＭＳ Ｐゴシック" panose="020B0600070205080204" pitchFamily="34" charset="-128"/>
              </a:rPr>
              <a:t>Clinical Biomarker</a:t>
            </a:r>
            <a:endParaRPr lang="en-US" b="1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ED947528-97C7-517C-FFF9-77D5BA64D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Elevated DKK2 in CRC Correlates with Poor prognosis</a:t>
            </a:r>
            <a:endParaRPr lang="en-US" sz="2800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FF6FFAF-D1BF-6C25-F2E6-1A3C7518200A}"/>
              </a:ext>
            </a:extLst>
          </p:cNvPr>
          <p:cNvGrpSpPr/>
          <p:nvPr/>
        </p:nvGrpSpPr>
        <p:grpSpPr>
          <a:xfrm>
            <a:off x="9543531" y="3276924"/>
            <a:ext cx="1764179" cy="418547"/>
            <a:chOff x="6144322" y="2154557"/>
            <a:chExt cx="1764179" cy="41854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4997357-BEEE-3590-EABC-6D0B9D3E20E7}"/>
                </a:ext>
              </a:extLst>
            </p:cNvPr>
            <p:cNvCxnSpPr/>
            <p:nvPr/>
          </p:nvCxnSpPr>
          <p:spPr>
            <a:xfrm>
              <a:off x="6144322" y="2290797"/>
              <a:ext cx="295507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5AB64FA-C0F5-CDCB-074A-5731656B29DA}"/>
                </a:ext>
              </a:extLst>
            </p:cNvPr>
            <p:cNvCxnSpPr/>
            <p:nvPr/>
          </p:nvCxnSpPr>
          <p:spPr>
            <a:xfrm>
              <a:off x="6144322" y="2451436"/>
              <a:ext cx="29550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F28D59B-450F-4A74-CBB7-766C5286CD2D}"/>
                </a:ext>
              </a:extLst>
            </p:cNvPr>
            <p:cNvSpPr txBox="1"/>
            <p:nvPr/>
          </p:nvSpPr>
          <p:spPr>
            <a:xfrm>
              <a:off x="6439829" y="2154557"/>
              <a:ext cx="143981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Low DKK2 expression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BA9B98F-4A25-6AA9-A57C-C35D408F2E25}"/>
                </a:ext>
              </a:extLst>
            </p:cNvPr>
            <p:cNvSpPr txBox="1"/>
            <p:nvPr/>
          </p:nvSpPr>
          <p:spPr>
            <a:xfrm>
              <a:off x="6439829" y="2326883"/>
              <a:ext cx="14686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High DKK2 expression</a:t>
              </a:r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552CFB2-5EBF-2555-6932-A5E3DA7517D9}"/>
              </a:ext>
            </a:extLst>
          </p:cNvPr>
          <p:cNvCxnSpPr>
            <a:cxnSpLocks/>
          </p:cNvCxnSpPr>
          <p:nvPr/>
        </p:nvCxnSpPr>
        <p:spPr>
          <a:xfrm>
            <a:off x="8218135" y="425128"/>
            <a:ext cx="0" cy="60611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3">
            <a:extLst>
              <a:ext uri="{FF2B5EF4-FFF2-40B4-BE49-F238E27FC236}">
                <a16:creationId xmlns:a16="http://schemas.microsoft.com/office/drawing/2014/main" id="{C2332117-D3E1-9528-5F66-9AD0B68379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419" y="310789"/>
            <a:ext cx="3394989" cy="65861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1800" b="1" dirty="0">
                <a:ea typeface="ＭＳ Ｐゴシック" panose="020B0600070205080204" pitchFamily="34" charset="-128"/>
              </a:rPr>
              <a:t>DKK2 expression is upregulated in human CRCs</a:t>
            </a:r>
            <a:endParaRPr lang="en-US" altLang="ja-JP" sz="1800" b="1" dirty="0">
              <a:ea typeface="ＭＳ Ｐゴシック" panose="020B0600070205080204" pitchFamily="34" charset="-128"/>
            </a:endParaRP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D6365C3C-A7DE-6BD3-F6D4-A7627E99B804}"/>
              </a:ext>
            </a:extLst>
          </p:cNvPr>
          <p:cNvSpPr txBox="1">
            <a:spLocks noChangeArrowheads="1"/>
          </p:cNvSpPr>
          <p:nvPr/>
        </p:nvSpPr>
        <p:spPr>
          <a:xfrm>
            <a:off x="8271906" y="302880"/>
            <a:ext cx="3758973" cy="88720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defRPr/>
            </a:pPr>
            <a:r>
              <a:rPr lang="en-US" altLang="en-US" sz="1800" b="1" dirty="0"/>
              <a:t>DKK2 expression correlates with poor outcome for CRC patients and Increased CRC metastasis </a:t>
            </a:r>
            <a:endParaRPr lang="en-US" altLang="en-US" sz="1800" b="1" dirty="0">
              <a:ea typeface="ＭＳ Ｐゴシック" panose="020B0600070205080204" pitchFamily="34" charset="-128"/>
            </a:endParaRPr>
          </a:p>
          <a:p>
            <a:pPr marL="0" indent="0" algn="ctr" fontAlgn="auto">
              <a:buFont typeface="Calibri" panose="020F0502020204030204" pitchFamily="34" charset="0"/>
              <a:buNone/>
              <a:defRPr/>
            </a:pPr>
            <a:endParaRPr lang="en-US" altLang="en-US" sz="1800" b="1" dirty="0">
              <a:ea typeface="ＭＳ Ｐゴシック" panose="020B0600070205080204" pitchFamily="34" charset="-128"/>
            </a:endParaRPr>
          </a:p>
          <a:p>
            <a:pPr marL="457200" lvl="1" indent="-457200" algn="ctr" fontAlgn="auto">
              <a:buFont typeface="Arial" panose="020B0604020202020204" pitchFamily="34" charset="0"/>
              <a:buChar char="•"/>
              <a:defRPr/>
            </a:pPr>
            <a:endParaRPr lang="en-US" altLang="en-US" b="1" dirty="0">
              <a:ea typeface="ＭＳ Ｐゴシック" panose="020B0600070205080204" pitchFamily="34" charset="-128"/>
            </a:endParaRPr>
          </a:p>
          <a:p>
            <a:pPr marL="171450" lvl="1" indent="-171450" algn="ctr" fontAlgn="auto">
              <a:buFont typeface="Arial" panose="020B0604020202020204" pitchFamily="34" charset="0"/>
              <a:buChar char="•"/>
              <a:defRPr/>
            </a:pPr>
            <a:endParaRPr lang="en-US" altLang="en-US" b="1" dirty="0">
              <a:ea typeface="ＭＳ Ｐゴシック" panose="020B0600070205080204" pitchFamily="34" charset="-128"/>
            </a:endParaRPr>
          </a:p>
          <a:p>
            <a:pPr marL="171450" lvl="1" indent="-171450" algn="ctr" fontAlgn="auto">
              <a:buFont typeface="Arial" panose="020B0604020202020204" pitchFamily="34" charset="0"/>
              <a:buChar char="•"/>
              <a:defRPr/>
            </a:pPr>
            <a:endParaRPr lang="en-US" altLang="en-US" b="1" dirty="0">
              <a:ea typeface="ＭＳ Ｐゴシック" panose="020B0600070205080204" pitchFamily="34" charset="-128"/>
            </a:endParaRPr>
          </a:p>
          <a:p>
            <a:pPr marL="0" lvl="1" indent="0" algn="ctr" fontAlgn="auto">
              <a:buFont typeface="Calibri" pitchFamily="34" charset="0"/>
              <a:buNone/>
              <a:defRPr/>
            </a:pPr>
            <a:endParaRPr lang="en-US" altLang="en-US" b="1" dirty="0">
              <a:ea typeface="ＭＳ Ｐゴシック" panose="020B0600070205080204" pitchFamily="34" charset="-128"/>
            </a:endParaRPr>
          </a:p>
          <a:p>
            <a:pPr marL="346075" lvl="1" indent="-344488" algn="ctr" fontAlgn="auto">
              <a:buFont typeface="Arial" panose="020B0604020202020204" pitchFamily="34" charset="0"/>
              <a:buChar char="•"/>
              <a:defRPr/>
            </a:pPr>
            <a:endParaRPr lang="en-US" altLang="en-US" b="1" dirty="0">
              <a:ea typeface="ＭＳ Ｐゴシック" panose="020B0600070205080204" pitchFamily="34" charset="-128"/>
            </a:endParaRPr>
          </a:p>
          <a:p>
            <a:pPr marL="0" indent="0" algn="ctr" fontAlgn="auto">
              <a:buFont typeface="Calibri" panose="020F0502020204030204" pitchFamily="34" charset="0"/>
              <a:buNone/>
              <a:defRPr/>
            </a:pPr>
            <a:endParaRPr lang="en-US" altLang="ja-JP" sz="1800" b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3725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DE5EEF1-B0B9-9943-FBC5-E36C097F2529}"/>
              </a:ext>
            </a:extLst>
          </p:cNvPr>
          <p:cNvSpPr/>
          <p:nvPr/>
        </p:nvSpPr>
        <p:spPr>
          <a:xfrm>
            <a:off x="8546790" y="2043645"/>
            <a:ext cx="3541726" cy="39239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6BB647C-039C-B74D-227F-1118011491CE}"/>
              </a:ext>
            </a:extLst>
          </p:cNvPr>
          <p:cNvSpPr/>
          <p:nvPr/>
        </p:nvSpPr>
        <p:spPr>
          <a:xfrm>
            <a:off x="3900289" y="2043645"/>
            <a:ext cx="4527633" cy="39239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338DEF-75BA-F113-6011-835D59FC01D9}"/>
              </a:ext>
            </a:extLst>
          </p:cNvPr>
          <p:cNvSpPr/>
          <p:nvPr/>
        </p:nvSpPr>
        <p:spPr>
          <a:xfrm>
            <a:off x="103484" y="1923349"/>
            <a:ext cx="3693630" cy="40442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8A3146-9EA5-15F2-8D3A-1A00130D4A85}"/>
              </a:ext>
            </a:extLst>
          </p:cNvPr>
          <p:cNvSpPr/>
          <p:nvPr/>
        </p:nvSpPr>
        <p:spPr>
          <a:xfrm>
            <a:off x="91653" y="1235317"/>
            <a:ext cx="3705460" cy="808328"/>
          </a:xfrm>
          <a:prstGeom prst="rect">
            <a:avLst/>
          </a:prstGeom>
          <a:solidFill>
            <a:srgbClr val="2683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E57700-BB3D-51E5-786D-DD095E303A25}"/>
              </a:ext>
            </a:extLst>
          </p:cNvPr>
          <p:cNvSpPr/>
          <p:nvPr/>
        </p:nvSpPr>
        <p:spPr>
          <a:xfrm>
            <a:off x="3900290" y="1235317"/>
            <a:ext cx="4527633" cy="808328"/>
          </a:xfrm>
          <a:prstGeom prst="rect">
            <a:avLst/>
          </a:prstGeom>
          <a:solidFill>
            <a:srgbClr val="2683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B51E94-8D31-2E2F-83CA-BF73E57CD256}"/>
              </a:ext>
            </a:extLst>
          </p:cNvPr>
          <p:cNvSpPr/>
          <p:nvPr/>
        </p:nvSpPr>
        <p:spPr>
          <a:xfrm>
            <a:off x="8531100" y="1235317"/>
            <a:ext cx="3573770" cy="808328"/>
          </a:xfrm>
          <a:prstGeom prst="rect">
            <a:avLst/>
          </a:prstGeom>
          <a:solidFill>
            <a:srgbClr val="2683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70">
            <a:extLst>
              <a:ext uri="{FF2B5EF4-FFF2-40B4-BE49-F238E27FC236}">
                <a16:creationId xmlns:a16="http://schemas.microsoft.com/office/drawing/2014/main" id="{DCB370DF-B92D-5F7E-F189-FCD4B5402760}"/>
              </a:ext>
            </a:extLst>
          </p:cNvPr>
          <p:cNvSpPr txBox="1">
            <a:spLocks/>
          </p:cNvSpPr>
          <p:nvPr/>
        </p:nvSpPr>
        <p:spPr>
          <a:xfrm>
            <a:off x="1134907" y="-38166"/>
            <a:ext cx="10058400" cy="9611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/>
              <a:t>Humanized Clinical Candidate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644CCDE-29A4-05CA-B163-E2E42F0CF5DD}"/>
              </a:ext>
            </a:extLst>
          </p:cNvPr>
          <p:cNvSpPr txBox="1">
            <a:spLocks noChangeArrowheads="1"/>
          </p:cNvSpPr>
          <p:nvPr/>
        </p:nvSpPr>
        <p:spPr>
          <a:xfrm>
            <a:off x="215759" y="1258784"/>
            <a:ext cx="3394989" cy="65861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defRPr/>
            </a:pP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Humanized anti-DKK2 has the same affinity for DKK2 and activity as mouse anti-DKK2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7F32024-454C-D732-B837-2A097883A5CA}"/>
              </a:ext>
            </a:extLst>
          </p:cNvPr>
          <p:cNvSpPr txBox="1">
            <a:spLocks noChangeArrowheads="1"/>
          </p:cNvSpPr>
          <p:nvPr/>
        </p:nvSpPr>
        <p:spPr>
          <a:xfrm>
            <a:off x="4255315" y="1350799"/>
            <a:ext cx="3817579" cy="65861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defRPr/>
            </a:pP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Human anti-DKK2 is synergistic with Anti-VEGFR, a standard of care drug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B0DD3CF-D781-B0AF-47FD-12E40F7E4FA3}"/>
              </a:ext>
            </a:extLst>
          </p:cNvPr>
          <p:cNvSpPr txBox="1">
            <a:spLocks noChangeArrowheads="1"/>
          </p:cNvSpPr>
          <p:nvPr/>
        </p:nvSpPr>
        <p:spPr>
          <a:xfrm>
            <a:off x="8499364" y="1235317"/>
            <a:ext cx="3626795" cy="65861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defRPr/>
            </a:pPr>
            <a:r>
              <a:rPr lang="en-US" altLang="en-US" sz="1800" b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humanized anti-DKK2 antibody is not expected to show significant on-target toxicity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BF3577B-2DBF-4F2B-58A1-154878ADD1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310103"/>
              </p:ext>
            </p:extLst>
          </p:nvPr>
        </p:nvGraphicFramePr>
        <p:xfrm>
          <a:off x="177300" y="4014018"/>
          <a:ext cx="3694434" cy="1700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2" imgW="5592187" imgH="2810528" progId="Prism9.Document">
                  <p:embed/>
                </p:oleObj>
              </mc:Choice>
              <mc:Fallback>
                <p:oleObj name="Prism 9" r:id="rId2" imgW="5592187" imgH="2810528" progId="Prism9.Document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9BF3577B-2DBF-4F2B-58A1-154878ADD1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7300" y="4014018"/>
                        <a:ext cx="3694434" cy="1700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0CECB80-EA7F-E316-CE30-3B368F8375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634009"/>
              </p:ext>
            </p:extLst>
          </p:nvPr>
        </p:nvGraphicFramePr>
        <p:xfrm>
          <a:off x="215759" y="2256761"/>
          <a:ext cx="3017609" cy="2084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4" imgW="4065932" imgH="2807648" progId="Prism9.Document">
                  <p:embed/>
                </p:oleObj>
              </mc:Choice>
              <mc:Fallback>
                <p:oleObj name="Prism 9" r:id="rId4" imgW="4065932" imgH="2807648" progId="Prism9.Document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80CECB80-EA7F-E316-CE30-3B368F8375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5759" y="2256761"/>
                        <a:ext cx="3017609" cy="2084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BE93401-EA6C-9EED-DB4A-2E62E99C07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162923"/>
              </p:ext>
            </p:extLst>
          </p:nvPr>
        </p:nvGraphicFramePr>
        <p:xfrm>
          <a:off x="3974909" y="2780027"/>
          <a:ext cx="4462055" cy="2034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6" imgW="6625777" imgH="3020795" progId="Prism9.Document">
                  <p:embed/>
                </p:oleObj>
              </mc:Choice>
              <mc:Fallback>
                <p:oleObj name="Prism 9" r:id="rId6" imgW="6625777" imgH="3020795" progId="Prism9.Document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0BE93401-EA6C-9EED-DB4A-2E62E99C07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74909" y="2780027"/>
                        <a:ext cx="4462055" cy="2034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401A8396-08AC-DBFC-1F85-B817C325303A}"/>
              </a:ext>
            </a:extLst>
          </p:cNvPr>
          <p:cNvSpPr txBox="1"/>
          <p:nvPr/>
        </p:nvSpPr>
        <p:spPr>
          <a:xfrm>
            <a:off x="8629689" y="2273336"/>
            <a:ext cx="33056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DKK2 is generally expressed at low levels in normal tissues in human and mice.  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DKK2 knockout mice show little phenotypes including no hyperplasia</a:t>
            </a:r>
          </a:p>
          <a:p>
            <a:endParaRPr lang="en-US" sz="16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DE67DB-3593-404D-8BCC-B66BF66566B6}"/>
              </a:ext>
            </a:extLst>
          </p:cNvPr>
          <p:cNvSpPr txBox="1"/>
          <p:nvPr/>
        </p:nvSpPr>
        <p:spPr>
          <a:xfrm>
            <a:off x="1366576" y="3265948"/>
            <a:ext cx="9733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Kd</a:t>
            </a:r>
            <a:r>
              <a:rPr lang="en-US" sz="1200" dirty="0"/>
              <a:t>=350 </a:t>
            </a:r>
            <a:r>
              <a:rPr lang="en-US" sz="1200" dirty="0" err="1"/>
              <a:t>pM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1271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AC78459-D85E-41A4-96FB-22DD3672858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253038"/>
            <a:ext cx="10058400" cy="1028700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Use of Proceeds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25796A-27D9-1542-9410-485133B02DBF}"/>
              </a:ext>
            </a:extLst>
          </p:cNvPr>
          <p:cNvSpPr/>
          <p:nvPr/>
        </p:nvSpPr>
        <p:spPr>
          <a:xfrm>
            <a:off x="282606" y="2487506"/>
            <a:ext cx="5798048" cy="18996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840891-B78B-EE15-1AB6-A232BA84E781}"/>
              </a:ext>
            </a:extLst>
          </p:cNvPr>
          <p:cNvSpPr/>
          <p:nvPr/>
        </p:nvSpPr>
        <p:spPr>
          <a:xfrm>
            <a:off x="277506" y="4803852"/>
            <a:ext cx="11688182" cy="783597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D225AA-4FB1-CBA1-055E-33BB6B8B68CA}"/>
              </a:ext>
            </a:extLst>
          </p:cNvPr>
          <p:cNvSpPr/>
          <p:nvPr/>
        </p:nvSpPr>
        <p:spPr>
          <a:xfrm>
            <a:off x="277506" y="1648353"/>
            <a:ext cx="11688182" cy="783597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D1B544-A7AF-0001-CA22-2E95C8B16377}"/>
              </a:ext>
            </a:extLst>
          </p:cNvPr>
          <p:cNvSpPr/>
          <p:nvPr/>
        </p:nvSpPr>
        <p:spPr>
          <a:xfrm>
            <a:off x="6142044" y="2484913"/>
            <a:ext cx="5828743" cy="18996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FE6F44-7C09-7BCE-790E-82981D2B7A13}"/>
              </a:ext>
            </a:extLst>
          </p:cNvPr>
          <p:cNvSpPr/>
          <p:nvPr/>
        </p:nvSpPr>
        <p:spPr>
          <a:xfrm>
            <a:off x="359035" y="1674835"/>
            <a:ext cx="723113" cy="737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A508310-6846-038D-1E26-D65EB95355C6}"/>
              </a:ext>
            </a:extLst>
          </p:cNvPr>
          <p:cNvSpPr/>
          <p:nvPr/>
        </p:nvSpPr>
        <p:spPr>
          <a:xfrm>
            <a:off x="395454" y="4817092"/>
            <a:ext cx="723113" cy="7078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87DA29-5906-FE0D-37FA-FC5765AF4B80}"/>
              </a:ext>
            </a:extLst>
          </p:cNvPr>
          <p:cNvSpPr txBox="1"/>
          <p:nvPr/>
        </p:nvSpPr>
        <p:spPr>
          <a:xfrm>
            <a:off x="1163677" y="1638649"/>
            <a:ext cx="106999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n-lt"/>
              </a:rPr>
              <a:t>Evaluation of the DKK2 biomarker in target CRC patients with recurring or non-response tumors to SOC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($200K)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5532C8-94AD-2F6B-ED1E-49641E4D92C0}"/>
              </a:ext>
            </a:extLst>
          </p:cNvPr>
          <p:cNvSpPr txBox="1"/>
          <p:nvPr/>
        </p:nvSpPr>
        <p:spPr>
          <a:xfrm>
            <a:off x="359035" y="2557566"/>
            <a:ext cx="55449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Part 1: Dkk2 assessment method development </a:t>
            </a:r>
            <a:r>
              <a:rPr lang="en-US" dirty="0">
                <a:latin typeface="+mn-lt"/>
              </a:rPr>
              <a:t>($100K)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Plasma DKK2 ELISA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Anti-DKK2 immunostaining of biopsy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Quantitative </a:t>
            </a:r>
            <a:r>
              <a:rPr lang="en-US" dirty="0" err="1">
                <a:latin typeface="+mn-lt"/>
              </a:rPr>
              <a:t>RNAscope</a:t>
            </a:r>
            <a:r>
              <a:rPr lang="en-US" dirty="0">
                <a:latin typeface="+mn-lt"/>
              </a:rPr>
              <a:t> of biopsy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Quantitative proteomic analysis of biopsy materials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DE6794-70AB-2FDF-0E38-8563DDAA9779}"/>
              </a:ext>
            </a:extLst>
          </p:cNvPr>
          <p:cNvSpPr txBox="1"/>
          <p:nvPr/>
        </p:nvSpPr>
        <p:spPr>
          <a:xfrm>
            <a:off x="6234165" y="3019230"/>
            <a:ext cx="56294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+mn-lt"/>
              </a:rPr>
              <a:t>Part 2: DKK2 assessment of patient samples </a:t>
            </a:r>
            <a:r>
              <a:rPr lang="en-US" sz="2000" dirty="0">
                <a:latin typeface="+mn-lt"/>
              </a:rPr>
              <a:t>($100K)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69ECE6-76B9-52AD-C2F6-8B56CED0B092}"/>
              </a:ext>
            </a:extLst>
          </p:cNvPr>
          <p:cNvSpPr txBox="1"/>
          <p:nvPr/>
        </p:nvSpPr>
        <p:spPr>
          <a:xfrm>
            <a:off x="1195570" y="4832953"/>
            <a:ext cx="106066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+mn-lt"/>
              </a:rPr>
              <a:t>Optimization of clinical candidate humanized anti-DKK2 for affinity, efficacy (anti-drug antibody), and CMC by CRO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($100K)</a:t>
            </a:r>
          </a:p>
        </p:txBody>
      </p:sp>
      <p:sp>
        <p:nvSpPr>
          <p:cNvPr id="26" name="Title 70">
            <a:extLst>
              <a:ext uri="{FF2B5EF4-FFF2-40B4-BE49-F238E27FC236}">
                <a16:creationId xmlns:a16="http://schemas.microsoft.com/office/drawing/2014/main" id="{035D53A6-AC1E-C675-493F-AE91711B8798}"/>
              </a:ext>
            </a:extLst>
          </p:cNvPr>
          <p:cNvSpPr txBox="1">
            <a:spLocks/>
          </p:cNvSpPr>
          <p:nvPr/>
        </p:nvSpPr>
        <p:spPr>
          <a:xfrm>
            <a:off x="576943" y="139403"/>
            <a:ext cx="11032671" cy="127029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20000"/>
              </a:lnSpc>
              <a:spcAft>
                <a:spcPts val="0"/>
              </a:spcAft>
            </a:pPr>
            <a:r>
              <a:rPr lang="en-US" b="1" dirty="0" err="1"/>
              <a:t>Blavatnik</a:t>
            </a:r>
            <a:r>
              <a:rPr lang="en-US" b="1" dirty="0"/>
              <a:t> Funding for $300K Would Accomplish Two Major Pre-Clinical Milestones To Accelerate Towards IND Enabling Studies</a:t>
            </a:r>
          </a:p>
        </p:txBody>
      </p:sp>
    </p:spTree>
    <p:extLst>
      <p:ext uri="{BB962C8B-B14F-4D97-AF65-F5344CB8AC3E}">
        <p14:creationId xmlns:p14="http://schemas.microsoft.com/office/powerpoint/2010/main" val="3423911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F25796A-27D9-1542-9410-485133B02DBF}"/>
              </a:ext>
            </a:extLst>
          </p:cNvPr>
          <p:cNvSpPr/>
          <p:nvPr/>
        </p:nvSpPr>
        <p:spPr>
          <a:xfrm>
            <a:off x="251909" y="1605156"/>
            <a:ext cx="5798048" cy="1200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840891-B78B-EE15-1AB6-A232BA84E781}"/>
              </a:ext>
            </a:extLst>
          </p:cNvPr>
          <p:cNvSpPr/>
          <p:nvPr/>
        </p:nvSpPr>
        <p:spPr>
          <a:xfrm>
            <a:off x="251909" y="2873662"/>
            <a:ext cx="11688182" cy="687574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D225AA-4FB1-CBA1-055E-33BB6B8B68CA}"/>
              </a:ext>
            </a:extLst>
          </p:cNvPr>
          <p:cNvSpPr/>
          <p:nvPr/>
        </p:nvSpPr>
        <p:spPr>
          <a:xfrm>
            <a:off x="251909" y="884108"/>
            <a:ext cx="11688182" cy="665491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D1B544-A7AF-0001-CA22-2E95C8B16377}"/>
              </a:ext>
            </a:extLst>
          </p:cNvPr>
          <p:cNvSpPr/>
          <p:nvPr/>
        </p:nvSpPr>
        <p:spPr>
          <a:xfrm>
            <a:off x="6111347" y="1602563"/>
            <a:ext cx="5828743" cy="12181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FE6F44-7C09-7BCE-790E-82981D2B7A13}"/>
              </a:ext>
            </a:extLst>
          </p:cNvPr>
          <p:cNvSpPr/>
          <p:nvPr/>
        </p:nvSpPr>
        <p:spPr>
          <a:xfrm>
            <a:off x="333438" y="888818"/>
            <a:ext cx="641223" cy="6390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A508310-6846-038D-1E26-D65EB95355C6}"/>
              </a:ext>
            </a:extLst>
          </p:cNvPr>
          <p:cNvSpPr/>
          <p:nvPr/>
        </p:nvSpPr>
        <p:spPr>
          <a:xfrm>
            <a:off x="351647" y="2910723"/>
            <a:ext cx="604803" cy="6155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87DA29-5906-FE0D-37FA-FC5765AF4B80}"/>
              </a:ext>
            </a:extLst>
          </p:cNvPr>
          <p:cNvSpPr txBox="1"/>
          <p:nvPr/>
        </p:nvSpPr>
        <p:spPr>
          <a:xfrm>
            <a:off x="974661" y="955243"/>
            <a:ext cx="106999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IND-enabling Studies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5532C8-94AD-2F6B-ED1E-49641E4D92C0}"/>
              </a:ext>
            </a:extLst>
          </p:cNvPr>
          <p:cNvSpPr txBox="1"/>
          <p:nvPr/>
        </p:nvSpPr>
        <p:spPr>
          <a:xfrm>
            <a:off x="246693" y="1620367"/>
            <a:ext cx="56825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dirty="0"/>
              <a:t>Hybridoma banking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dirty="0"/>
              <a:t>GMP scale up of clinical candidate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dirty="0"/>
              <a:t>GLP safety and efficacy testing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dirty="0"/>
              <a:t>Pre-IND Meeting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DE6794-70AB-2FDF-0E38-8563DDAA9779}"/>
              </a:ext>
            </a:extLst>
          </p:cNvPr>
          <p:cNvSpPr txBox="1"/>
          <p:nvPr/>
        </p:nvSpPr>
        <p:spPr>
          <a:xfrm>
            <a:off x="7410800" y="1987267"/>
            <a:ext cx="29424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Complete in ~18 Months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69ECE6-76B9-52AD-C2F6-8B56CED0B092}"/>
              </a:ext>
            </a:extLst>
          </p:cNvPr>
          <p:cNvSpPr txBox="1"/>
          <p:nvPr/>
        </p:nvSpPr>
        <p:spPr>
          <a:xfrm>
            <a:off x="974661" y="2943790"/>
            <a:ext cx="106066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Phase 1a/1b Human Study (Stage IV DKK2-positive patients)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6" name="Title 70">
            <a:extLst>
              <a:ext uri="{FF2B5EF4-FFF2-40B4-BE49-F238E27FC236}">
                <a16:creationId xmlns:a16="http://schemas.microsoft.com/office/drawing/2014/main" id="{035D53A6-AC1E-C675-493F-AE91711B8798}"/>
              </a:ext>
            </a:extLst>
          </p:cNvPr>
          <p:cNvSpPr txBox="1">
            <a:spLocks/>
          </p:cNvSpPr>
          <p:nvPr/>
        </p:nvSpPr>
        <p:spPr>
          <a:xfrm>
            <a:off x="833413" y="102691"/>
            <a:ext cx="10191631" cy="6723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20000"/>
              </a:lnSpc>
              <a:spcAft>
                <a:spcPts val="0"/>
              </a:spcAft>
            </a:pPr>
            <a:r>
              <a:rPr lang="en-US" b="1" dirty="0"/>
              <a:t>Next Step through out-licensing or newco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EF11C7-7DDD-479F-B381-76D112404C92}"/>
              </a:ext>
            </a:extLst>
          </p:cNvPr>
          <p:cNvSpPr/>
          <p:nvPr/>
        </p:nvSpPr>
        <p:spPr>
          <a:xfrm>
            <a:off x="251909" y="3614201"/>
            <a:ext cx="5798048" cy="26831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143885-0DAD-48F2-B4D1-72B99919AFD2}"/>
              </a:ext>
            </a:extLst>
          </p:cNvPr>
          <p:cNvSpPr/>
          <p:nvPr/>
        </p:nvSpPr>
        <p:spPr>
          <a:xfrm>
            <a:off x="6117557" y="3629492"/>
            <a:ext cx="5828743" cy="26678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858685-D2E6-4273-BF8C-9408EEB3C35F}"/>
              </a:ext>
            </a:extLst>
          </p:cNvPr>
          <p:cNvSpPr txBox="1"/>
          <p:nvPr/>
        </p:nvSpPr>
        <p:spPr>
          <a:xfrm>
            <a:off x="631493" y="3801631"/>
            <a:ext cx="520278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2" indent="-457200">
              <a:buFont typeface="Wingdings" panose="05000000000000000000" pitchFamily="2" charset="2"/>
              <a:buChar char="§"/>
            </a:pPr>
            <a:r>
              <a:rPr lang="en-US" dirty="0"/>
              <a:t>Primary End Point: </a:t>
            </a:r>
          </a:p>
          <a:p>
            <a:pPr marL="860425" lvl="2" indent="-285750">
              <a:buFont typeface="Courier New" panose="02070309020205020404" pitchFamily="49" charset="0"/>
              <a:buChar char="o"/>
            </a:pPr>
            <a:r>
              <a:rPr lang="en-US" dirty="0"/>
              <a:t>Safety (Dose-limiting toxicities, DLTs) </a:t>
            </a:r>
          </a:p>
          <a:p>
            <a:pPr marL="860425" lvl="2" indent="-285750">
              <a:buFont typeface="Courier New" panose="02070309020205020404" pitchFamily="49" charset="0"/>
              <a:buChar char="o"/>
            </a:pPr>
            <a:r>
              <a:rPr lang="en-US" dirty="0"/>
              <a:t>Pharmacologically active dose (PAD)</a:t>
            </a:r>
          </a:p>
          <a:p>
            <a:pPr marL="860425" lvl="2" indent="-285750">
              <a:buFont typeface="Courier New" panose="02070309020205020404" pitchFamily="49" charset="0"/>
              <a:buChar char="o"/>
            </a:pPr>
            <a:r>
              <a:rPr lang="en-US" dirty="0"/>
              <a:t>Maximum Tolerated Dose (MTD)</a:t>
            </a:r>
          </a:p>
          <a:p>
            <a:pPr marL="457200" lvl="2" indent="-457200">
              <a:buFont typeface="Wingdings" panose="05000000000000000000" pitchFamily="2" charset="2"/>
              <a:buChar char="§"/>
            </a:pPr>
            <a:r>
              <a:rPr lang="en-US" dirty="0"/>
              <a:t>Secondary End Points</a:t>
            </a:r>
          </a:p>
          <a:p>
            <a:pPr marL="860425" lvl="3" indent="-285750">
              <a:buFont typeface="Courier New" panose="02070309020205020404" pitchFamily="49" charset="0"/>
              <a:buChar char="o"/>
              <a:tabLst>
                <a:tab pos="288925" algn="l"/>
              </a:tabLst>
            </a:pPr>
            <a:r>
              <a:rPr lang="en-US" dirty="0"/>
              <a:t>Safety PK parameters</a:t>
            </a:r>
          </a:p>
          <a:p>
            <a:pPr marL="860425" lvl="3" indent="-285750">
              <a:buFont typeface="Courier New" panose="02070309020205020404" pitchFamily="49" charset="0"/>
              <a:buChar char="o"/>
              <a:tabLst>
                <a:tab pos="288925" algn="l"/>
              </a:tabLst>
            </a:pPr>
            <a:r>
              <a:rPr lang="en-US" dirty="0"/>
              <a:t>Overall response rate (ORR)</a:t>
            </a:r>
          </a:p>
          <a:p>
            <a:pPr marL="860425" lvl="3" indent="-285750">
              <a:buFont typeface="Courier New" panose="02070309020205020404" pitchFamily="49" charset="0"/>
              <a:buChar char="o"/>
              <a:tabLst>
                <a:tab pos="288925" algn="l"/>
              </a:tabLst>
            </a:pPr>
            <a:r>
              <a:rPr lang="en-US" dirty="0"/>
              <a:t>Target engagement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DEF9B8-BFCB-4B87-8122-FD3694106742}"/>
              </a:ext>
            </a:extLst>
          </p:cNvPr>
          <p:cNvSpPr txBox="1"/>
          <p:nvPr/>
        </p:nvSpPr>
        <p:spPr>
          <a:xfrm>
            <a:off x="6871957" y="4855327"/>
            <a:ext cx="40201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Complete in ~24 Months</a:t>
            </a:r>
          </a:p>
        </p:txBody>
      </p:sp>
    </p:spTree>
    <p:extLst>
      <p:ext uri="{BB962C8B-B14F-4D97-AF65-F5344CB8AC3E}">
        <p14:creationId xmlns:p14="http://schemas.microsoft.com/office/powerpoint/2010/main" val="1554104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01CE57-199E-41EB-94B3-458A7637F2B3}"/>
              </a:ext>
            </a:extLst>
          </p:cNvPr>
          <p:cNvSpPr txBox="1"/>
          <p:nvPr/>
        </p:nvSpPr>
        <p:spPr>
          <a:xfrm>
            <a:off x="4922655" y="2721114"/>
            <a:ext cx="24997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692979877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</TotalTime>
  <Words>908</Words>
  <Application>Microsoft Office PowerPoint</Application>
  <PresentationFormat>Widescreen</PresentationFormat>
  <Paragraphs>199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Symbol</vt:lpstr>
      <vt:lpstr>Wingdings</vt:lpstr>
      <vt:lpstr>1_Default Design</vt:lpstr>
      <vt:lpstr>Retrospect</vt:lpstr>
      <vt:lpstr>Prism 9</vt:lpstr>
      <vt:lpstr>First-in-Class Humanized Anti-DKK2 for Colorectal Cancer</vt:lpstr>
      <vt:lpstr>Executive Summary</vt:lpstr>
      <vt:lpstr>A first-in-class therapeutic for colorectal cancer (CRC)</vt:lpstr>
      <vt:lpstr>Validated Target with Three MOAs </vt:lpstr>
      <vt:lpstr>Clinical Biomarker</vt:lpstr>
      <vt:lpstr>PowerPoint Presentation</vt:lpstr>
      <vt:lpstr>Use of Proceeds</vt:lpstr>
      <vt:lpstr>PowerPoint Presentation</vt:lpstr>
      <vt:lpstr>PowerPoint Presentation</vt:lpstr>
      <vt:lpstr>PowerPoint Presentation</vt:lpstr>
      <vt:lpstr>Strong IP Position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Ivy Biomedical Innovation Grant</dc:title>
  <dc:creator>Sharon Ann Krueger</dc:creator>
  <cp:lastModifiedBy>Dan Wu</cp:lastModifiedBy>
  <cp:revision>131</cp:revision>
  <dcterms:created xsi:type="dcterms:W3CDTF">2006-02-17T06:39:02Z</dcterms:created>
  <dcterms:modified xsi:type="dcterms:W3CDTF">2022-12-06T15:17:12Z</dcterms:modified>
</cp:coreProperties>
</file>