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1151" r:id="rId3"/>
    <p:sldId id="1155" r:id="rId4"/>
    <p:sldId id="1147" r:id="rId5"/>
    <p:sldId id="1146" r:id="rId6"/>
    <p:sldId id="1142" r:id="rId7"/>
    <p:sldId id="1143" r:id="rId8"/>
    <p:sldId id="1150" r:id="rId9"/>
    <p:sldId id="1145" r:id="rId10"/>
    <p:sldId id="1148" r:id="rId11"/>
    <p:sldId id="1149" r:id="rId12"/>
    <p:sldId id="257" r:id="rId13"/>
    <p:sldId id="115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9900"/>
    <a:srgbClr val="D7D7D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89458" autoAdjust="0"/>
  </p:normalViewPr>
  <p:slideViewPr>
    <p:cSldViewPr snapToGrid="0">
      <p:cViewPr varScale="1">
        <p:scale>
          <a:sx n="99" d="100"/>
          <a:sy n="99" d="100"/>
        </p:scale>
        <p:origin x="90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26454-0765-4C2A-92AD-8606C488EA7D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CC56F2-9508-48A0-8A80-188B3C46EEF9}">
      <dgm:prSet phldrT="[Text]"/>
      <dgm:spPr/>
      <dgm:t>
        <a:bodyPr/>
        <a:lstStyle/>
        <a:p>
          <a:r>
            <a:rPr lang="en-US" dirty="0"/>
            <a:t>Major applications</a:t>
          </a:r>
        </a:p>
      </dgm:t>
    </dgm:pt>
    <dgm:pt modelId="{88B40546-E26E-485A-9671-36AE98CB4EBF}" type="parTrans" cxnId="{25DAAD02-D60B-4119-B2E3-EED1BE0BBF6A}">
      <dgm:prSet/>
      <dgm:spPr/>
      <dgm:t>
        <a:bodyPr/>
        <a:lstStyle/>
        <a:p>
          <a:endParaRPr lang="en-US"/>
        </a:p>
      </dgm:t>
    </dgm:pt>
    <dgm:pt modelId="{907FEAAE-0399-48A5-93F4-7E4A3E03B4A0}" type="sibTrans" cxnId="{25DAAD02-D60B-4119-B2E3-EED1BE0BBF6A}">
      <dgm:prSet/>
      <dgm:spPr/>
      <dgm:t>
        <a:bodyPr/>
        <a:lstStyle/>
        <a:p>
          <a:endParaRPr lang="en-US"/>
        </a:p>
      </dgm:t>
    </dgm:pt>
    <dgm:pt modelId="{5422CBE7-3BE1-4CA0-B954-4F5A89005704}">
      <dgm:prSet phldrT="[Text]"/>
      <dgm:spPr/>
      <dgm:t>
        <a:bodyPr/>
        <a:lstStyle/>
        <a:p>
          <a:r>
            <a:rPr lang="en-US" dirty="0"/>
            <a:t>Biomedical</a:t>
          </a:r>
        </a:p>
      </dgm:t>
    </dgm:pt>
    <dgm:pt modelId="{55B6603E-754D-4039-8E79-3349881C7946}" type="parTrans" cxnId="{655D346A-984C-40B7-9B01-29151637C17E}">
      <dgm:prSet/>
      <dgm:spPr/>
      <dgm:t>
        <a:bodyPr/>
        <a:lstStyle/>
        <a:p>
          <a:endParaRPr lang="en-US"/>
        </a:p>
      </dgm:t>
    </dgm:pt>
    <dgm:pt modelId="{87534783-2ACC-435F-B327-CE4E2E60D867}" type="sibTrans" cxnId="{655D346A-984C-40B7-9B01-29151637C17E}">
      <dgm:prSet/>
      <dgm:spPr/>
      <dgm:t>
        <a:bodyPr/>
        <a:lstStyle/>
        <a:p>
          <a:endParaRPr lang="en-US"/>
        </a:p>
      </dgm:t>
    </dgm:pt>
    <dgm:pt modelId="{23C8EA02-2E97-4FED-A704-12734D1DA1AD}">
      <dgm:prSet phldrT="[Text]"/>
      <dgm:spPr/>
      <dgm:t>
        <a:bodyPr/>
        <a:lstStyle/>
        <a:p>
          <a:r>
            <a:rPr lang="en-US" dirty="0"/>
            <a:t>Suture-less seal</a:t>
          </a:r>
        </a:p>
      </dgm:t>
    </dgm:pt>
    <dgm:pt modelId="{7DA113FA-F36C-4E52-A9FB-BD4BECB445F0}" type="parTrans" cxnId="{F406681A-7458-450A-96C2-70800C24A019}">
      <dgm:prSet/>
      <dgm:spPr/>
      <dgm:t>
        <a:bodyPr/>
        <a:lstStyle/>
        <a:p>
          <a:endParaRPr lang="en-US"/>
        </a:p>
      </dgm:t>
    </dgm:pt>
    <dgm:pt modelId="{B8BAF072-4BFA-4F5C-AED7-B92D33CC2F78}" type="sibTrans" cxnId="{F406681A-7458-450A-96C2-70800C24A019}">
      <dgm:prSet/>
      <dgm:spPr/>
      <dgm:t>
        <a:bodyPr/>
        <a:lstStyle/>
        <a:p>
          <a:endParaRPr lang="en-US"/>
        </a:p>
      </dgm:t>
    </dgm:pt>
    <dgm:pt modelId="{3B9FA4DC-40F6-426A-BAF6-3F1C769A43D2}">
      <dgm:prSet phldrT="[Text]"/>
      <dgm:spPr/>
      <dgm:t>
        <a:bodyPr/>
        <a:lstStyle/>
        <a:p>
          <a:r>
            <a:rPr lang="en-US" dirty="0"/>
            <a:t>Wearable electronics</a:t>
          </a:r>
        </a:p>
      </dgm:t>
    </dgm:pt>
    <dgm:pt modelId="{32679FDA-F032-4CD6-9FC3-6C5FECE10BB2}" type="parTrans" cxnId="{C9036B58-47DC-4A63-91C6-43A050CC5324}">
      <dgm:prSet/>
      <dgm:spPr/>
      <dgm:t>
        <a:bodyPr/>
        <a:lstStyle/>
        <a:p>
          <a:endParaRPr lang="en-US"/>
        </a:p>
      </dgm:t>
    </dgm:pt>
    <dgm:pt modelId="{B3D15DD0-B254-4CF6-8CB6-6F68CEDE2786}" type="sibTrans" cxnId="{C9036B58-47DC-4A63-91C6-43A050CC5324}">
      <dgm:prSet/>
      <dgm:spPr/>
      <dgm:t>
        <a:bodyPr/>
        <a:lstStyle/>
        <a:p>
          <a:endParaRPr lang="en-US"/>
        </a:p>
      </dgm:t>
    </dgm:pt>
    <dgm:pt modelId="{347BC792-2B0D-4555-9C90-23C37F28014A}">
      <dgm:prSet phldrT="[Text]"/>
      <dgm:spPr/>
      <dgm:t>
        <a:bodyPr/>
        <a:lstStyle/>
        <a:p>
          <a:r>
            <a:rPr lang="en-US" dirty="0"/>
            <a:t>Engineering</a:t>
          </a:r>
        </a:p>
      </dgm:t>
    </dgm:pt>
    <dgm:pt modelId="{0BDB5F27-1B65-4AFA-894D-FB3E5D35C3DA}" type="parTrans" cxnId="{BF6A7B3A-B632-45FF-9D70-B984CF423E46}">
      <dgm:prSet/>
      <dgm:spPr/>
      <dgm:t>
        <a:bodyPr/>
        <a:lstStyle/>
        <a:p>
          <a:endParaRPr lang="en-US"/>
        </a:p>
      </dgm:t>
    </dgm:pt>
    <dgm:pt modelId="{5920C1BF-E7A5-4BB5-B8A3-8917E301C7CA}" type="sibTrans" cxnId="{BF6A7B3A-B632-45FF-9D70-B984CF423E46}">
      <dgm:prSet/>
      <dgm:spPr/>
      <dgm:t>
        <a:bodyPr/>
        <a:lstStyle/>
        <a:p>
          <a:endParaRPr lang="en-US"/>
        </a:p>
      </dgm:t>
    </dgm:pt>
    <dgm:pt modelId="{531616E6-4E8D-4FF9-8EB6-24D6719B5D7D}">
      <dgm:prSet phldrT="[Text]"/>
      <dgm:spPr/>
      <dgm:t>
        <a:bodyPr/>
        <a:lstStyle/>
        <a:p>
          <a:r>
            <a:rPr lang="en-US" dirty="0"/>
            <a:t> Underwater vehicles</a:t>
          </a:r>
        </a:p>
      </dgm:t>
    </dgm:pt>
    <dgm:pt modelId="{A14A7A14-A83E-434A-A3BC-C7032C306328}" type="parTrans" cxnId="{8A21D08B-913F-40E0-A512-91D119C49CA4}">
      <dgm:prSet/>
      <dgm:spPr/>
      <dgm:t>
        <a:bodyPr/>
        <a:lstStyle/>
        <a:p>
          <a:endParaRPr lang="en-US"/>
        </a:p>
      </dgm:t>
    </dgm:pt>
    <dgm:pt modelId="{7C8B20B1-48F1-404C-A25B-37DEA7C632B9}" type="sibTrans" cxnId="{8A21D08B-913F-40E0-A512-91D119C49CA4}">
      <dgm:prSet/>
      <dgm:spPr/>
      <dgm:t>
        <a:bodyPr/>
        <a:lstStyle/>
        <a:p>
          <a:endParaRPr lang="en-US"/>
        </a:p>
      </dgm:t>
    </dgm:pt>
    <dgm:pt modelId="{24D97B56-7145-4CC8-B6DE-DC068125F015}">
      <dgm:prSet phldrT="[Text]"/>
      <dgm:spPr/>
      <dgm:t>
        <a:bodyPr/>
        <a:lstStyle/>
        <a:p>
          <a:r>
            <a:rPr lang="en-US" dirty="0"/>
            <a:t>Fishing industry</a:t>
          </a:r>
        </a:p>
      </dgm:t>
    </dgm:pt>
    <dgm:pt modelId="{EE8E8E8D-A115-4944-809D-9E17A60A6530}" type="parTrans" cxnId="{F53E6C45-0C3A-42EB-8150-14B896041211}">
      <dgm:prSet/>
      <dgm:spPr/>
      <dgm:t>
        <a:bodyPr/>
        <a:lstStyle/>
        <a:p>
          <a:endParaRPr lang="en-US"/>
        </a:p>
      </dgm:t>
    </dgm:pt>
    <dgm:pt modelId="{9B214EE2-A984-4BCE-B4BA-714D12DD81EC}" type="sibTrans" cxnId="{F53E6C45-0C3A-42EB-8150-14B896041211}">
      <dgm:prSet/>
      <dgm:spPr/>
      <dgm:t>
        <a:bodyPr/>
        <a:lstStyle/>
        <a:p>
          <a:endParaRPr lang="en-US"/>
        </a:p>
      </dgm:t>
    </dgm:pt>
    <dgm:pt modelId="{345E6EDA-E298-4405-A529-B50570DC4394}">
      <dgm:prSet phldrT="[Text]"/>
      <dgm:spPr/>
      <dgm:t>
        <a:bodyPr/>
        <a:lstStyle/>
        <a:p>
          <a:r>
            <a:rPr lang="en-US" dirty="0"/>
            <a:t>Sea transportation</a:t>
          </a:r>
        </a:p>
      </dgm:t>
    </dgm:pt>
    <dgm:pt modelId="{E960EF30-80FD-4D22-B3C4-C25E80D918C6}" type="parTrans" cxnId="{9F8595F6-323E-49FF-8748-2102F629DCAF}">
      <dgm:prSet/>
      <dgm:spPr/>
      <dgm:t>
        <a:bodyPr/>
        <a:lstStyle/>
        <a:p>
          <a:endParaRPr lang="en-US"/>
        </a:p>
      </dgm:t>
    </dgm:pt>
    <dgm:pt modelId="{733690F9-6C1F-4E7F-BFA7-B59DFD3E064F}" type="sibTrans" cxnId="{9F8595F6-323E-49FF-8748-2102F629DCAF}">
      <dgm:prSet/>
      <dgm:spPr/>
      <dgm:t>
        <a:bodyPr/>
        <a:lstStyle/>
        <a:p>
          <a:endParaRPr lang="en-US"/>
        </a:p>
      </dgm:t>
    </dgm:pt>
    <dgm:pt modelId="{5E249AE7-BB4E-42F5-A505-BBD8D602C063}">
      <dgm:prSet phldrT="[Text]"/>
      <dgm:spPr/>
      <dgm:t>
        <a:bodyPr/>
        <a:lstStyle/>
        <a:p>
          <a:r>
            <a:rPr lang="en-US" dirty="0"/>
            <a:t>…</a:t>
          </a:r>
        </a:p>
      </dgm:t>
    </dgm:pt>
    <dgm:pt modelId="{6504CCE3-43DC-41F1-B329-78F62906A0BC}" type="parTrans" cxnId="{31AFE52C-1D2F-4748-91BF-8F78A327172A}">
      <dgm:prSet/>
      <dgm:spPr/>
      <dgm:t>
        <a:bodyPr/>
        <a:lstStyle/>
        <a:p>
          <a:endParaRPr lang="en-US"/>
        </a:p>
      </dgm:t>
    </dgm:pt>
    <dgm:pt modelId="{89BD0FF7-4CE5-41D9-AB19-D3F8B1EFA3AC}" type="sibTrans" cxnId="{31AFE52C-1D2F-4748-91BF-8F78A327172A}">
      <dgm:prSet/>
      <dgm:spPr/>
      <dgm:t>
        <a:bodyPr/>
        <a:lstStyle/>
        <a:p>
          <a:endParaRPr lang="en-US"/>
        </a:p>
      </dgm:t>
    </dgm:pt>
    <dgm:pt modelId="{CFA385BF-EBBF-4062-81B5-1CC546E52C59}" type="pres">
      <dgm:prSet presAssocID="{AA526454-0765-4C2A-92AD-8606C488EA7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88FF807-7C06-4FB6-BBC0-FD1D62ED114D}" type="pres">
      <dgm:prSet presAssocID="{D8CC56F2-9508-48A0-8A80-188B3C46EEF9}" presName="root1" presStyleCnt="0"/>
      <dgm:spPr/>
    </dgm:pt>
    <dgm:pt modelId="{9695A636-5C36-4D31-A45B-E65F7D549B32}" type="pres">
      <dgm:prSet presAssocID="{D8CC56F2-9508-48A0-8A80-188B3C46EEF9}" presName="LevelOneTextNode" presStyleLbl="node0" presStyleIdx="0" presStyleCnt="1">
        <dgm:presLayoutVars>
          <dgm:chPref val="3"/>
        </dgm:presLayoutVars>
      </dgm:prSet>
      <dgm:spPr/>
    </dgm:pt>
    <dgm:pt modelId="{7B6770AD-4A52-40CE-83C7-85DE8955FBCB}" type="pres">
      <dgm:prSet presAssocID="{D8CC56F2-9508-48A0-8A80-188B3C46EEF9}" presName="level2hierChild" presStyleCnt="0"/>
      <dgm:spPr/>
    </dgm:pt>
    <dgm:pt modelId="{D6FF8382-FEE8-4AF1-A0DD-A9A9B5903029}" type="pres">
      <dgm:prSet presAssocID="{55B6603E-754D-4039-8E79-3349881C7946}" presName="conn2-1" presStyleLbl="parChTrans1D2" presStyleIdx="0" presStyleCnt="2"/>
      <dgm:spPr/>
    </dgm:pt>
    <dgm:pt modelId="{284F5403-8361-42D5-A07D-CCF6543C8482}" type="pres">
      <dgm:prSet presAssocID="{55B6603E-754D-4039-8E79-3349881C7946}" presName="connTx" presStyleLbl="parChTrans1D2" presStyleIdx="0" presStyleCnt="2"/>
      <dgm:spPr/>
    </dgm:pt>
    <dgm:pt modelId="{8BD37E07-AEB7-445E-A35F-B8BA72D2118A}" type="pres">
      <dgm:prSet presAssocID="{5422CBE7-3BE1-4CA0-B954-4F5A89005704}" presName="root2" presStyleCnt="0"/>
      <dgm:spPr/>
    </dgm:pt>
    <dgm:pt modelId="{45ACD3B3-DFD7-4B73-B777-4E6FA1BDAD3E}" type="pres">
      <dgm:prSet presAssocID="{5422CBE7-3BE1-4CA0-B954-4F5A89005704}" presName="LevelTwoTextNode" presStyleLbl="node2" presStyleIdx="0" presStyleCnt="2">
        <dgm:presLayoutVars>
          <dgm:chPref val="3"/>
        </dgm:presLayoutVars>
      </dgm:prSet>
      <dgm:spPr/>
    </dgm:pt>
    <dgm:pt modelId="{76624CCE-5146-44A7-97E2-EA8BD9AE43BB}" type="pres">
      <dgm:prSet presAssocID="{5422CBE7-3BE1-4CA0-B954-4F5A89005704}" presName="level3hierChild" presStyleCnt="0"/>
      <dgm:spPr/>
    </dgm:pt>
    <dgm:pt modelId="{BB453BE1-1FC7-42A1-9F53-C1B390030A37}" type="pres">
      <dgm:prSet presAssocID="{7DA113FA-F36C-4E52-A9FB-BD4BECB445F0}" presName="conn2-1" presStyleLbl="parChTrans1D3" presStyleIdx="0" presStyleCnt="6"/>
      <dgm:spPr/>
    </dgm:pt>
    <dgm:pt modelId="{F997E320-A2E4-4393-A858-BCD01B530FB0}" type="pres">
      <dgm:prSet presAssocID="{7DA113FA-F36C-4E52-A9FB-BD4BECB445F0}" presName="connTx" presStyleLbl="parChTrans1D3" presStyleIdx="0" presStyleCnt="6"/>
      <dgm:spPr/>
    </dgm:pt>
    <dgm:pt modelId="{E0D4E04D-06DC-416A-B48C-7BDBF52D968D}" type="pres">
      <dgm:prSet presAssocID="{23C8EA02-2E97-4FED-A704-12734D1DA1AD}" presName="root2" presStyleCnt="0"/>
      <dgm:spPr/>
    </dgm:pt>
    <dgm:pt modelId="{D381A656-22B1-4508-AFF6-D2C64C8B275C}" type="pres">
      <dgm:prSet presAssocID="{23C8EA02-2E97-4FED-A704-12734D1DA1AD}" presName="LevelTwoTextNode" presStyleLbl="node3" presStyleIdx="0" presStyleCnt="6">
        <dgm:presLayoutVars>
          <dgm:chPref val="3"/>
        </dgm:presLayoutVars>
      </dgm:prSet>
      <dgm:spPr/>
    </dgm:pt>
    <dgm:pt modelId="{1EA4606D-FC8B-448C-8FA0-ADB023A1C453}" type="pres">
      <dgm:prSet presAssocID="{23C8EA02-2E97-4FED-A704-12734D1DA1AD}" presName="level3hierChild" presStyleCnt="0"/>
      <dgm:spPr/>
    </dgm:pt>
    <dgm:pt modelId="{B602265C-3859-4D62-AAA8-ED6BCDC2487B}" type="pres">
      <dgm:prSet presAssocID="{32679FDA-F032-4CD6-9FC3-6C5FECE10BB2}" presName="conn2-1" presStyleLbl="parChTrans1D3" presStyleIdx="1" presStyleCnt="6"/>
      <dgm:spPr/>
    </dgm:pt>
    <dgm:pt modelId="{5A6CD7EE-92F9-44C2-A7EC-951E9FAC685E}" type="pres">
      <dgm:prSet presAssocID="{32679FDA-F032-4CD6-9FC3-6C5FECE10BB2}" presName="connTx" presStyleLbl="parChTrans1D3" presStyleIdx="1" presStyleCnt="6"/>
      <dgm:spPr/>
    </dgm:pt>
    <dgm:pt modelId="{7B6F458B-3174-406A-85C4-AA83B8C49CBE}" type="pres">
      <dgm:prSet presAssocID="{3B9FA4DC-40F6-426A-BAF6-3F1C769A43D2}" presName="root2" presStyleCnt="0"/>
      <dgm:spPr/>
    </dgm:pt>
    <dgm:pt modelId="{A152F514-EFC1-4E50-B61D-1F309EAD1B22}" type="pres">
      <dgm:prSet presAssocID="{3B9FA4DC-40F6-426A-BAF6-3F1C769A43D2}" presName="LevelTwoTextNode" presStyleLbl="node3" presStyleIdx="1" presStyleCnt="6">
        <dgm:presLayoutVars>
          <dgm:chPref val="3"/>
        </dgm:presLayoutVars>
      </dgm:prSet>
      <dgm:spPr/>
    </dgm:pt>
    <dgm:pt modelId="{6B0EA9C7-C55F-4218-B2F1-4A7E204EEFDC}" type="pres">
      <dgm:prSet presAssocID="{3B9FA4DC-40F6-426A-BAF6-3F1C769A43D2}" presName="level3hierChild" presStyleCnt="0"/>
      <dgm:spPr/>
    </dgm:pt>
    <dgm:pt modelId="{0A960A52-A3B4-4482-8297-D4FDB459556B}" type="pres">
      <dgm:prSet presAssocID="{6504CCE3-43DC-41F1-B329-78F62906A0BC}" presName="conn2-1" presStyleLbl="parChTrans1D3" presStyleIdx="2" presStyleCnt="6"/>
      <dgm:spPr/>
    </dgm:pt>
    <dgm:pt modelId="{D00DF175-A0A3-4217-B2AB-9E2F53631224}" type="pres">
      <dgm:prSet presAssocID="{6504CCE3-43DC-41F1-B329-78F62906A0BC}" presName="connTx" presStyleLbl="parChTrans1D3" presStyleIdx="2" presStyleCnt="6"/>
      <dgm:spPr/>
    </dgm:pt>
    <dgm:pt modelId="{B87DFD76-D806-4F8C-8A95-4C2D1AC1B48F}" type="pres">
      <dgm:prSet presAssocID="{5E249AE7-BB4E-42F5-A505-BBD8D602C063}" presName="root2" presStyleCnt="0"/>
      <dgm:spPr/>
    </dgm:pt>
    <dgm:pt modelId="{FBA2AACB-D25C-4C40-9C90-441388C74363}" type="pres">
      <dgm:prSet presAssocID="{5E249AE7-BB4E-42F5-A505-BBD8D602C063}" presName="LevelTwoTextNode" presStyleLbl="node3" presStyleIdx="2" presStyleCnt="6">
        <dgm:presLayoutVars>
          <dgm:chPref val="3"/>
        </dgm:presLayoutVars>
      </dgm:prSet>
      <dgm:spPr/>
    </dgm:pt>
    <dgm:pt modelId="{26169EC9-A95A-4C6F-ACAD-A5F551141C02}" type="pres">
      <dgm:prSet presAssocID="{5E249AE7-BB4E-42F5-A505-BBD8D602C063}" presName="level3hierChild" presStyleCnt="0"/>
      <dgm:spPr/>
    </dgm:pt>
    <dgm:pt modelId="{1F17BCEC-BEC1-4F5E-A33C-774D97C3838C}" type="pres">
      <dgm:prSet presAssocID="{0BDB5F27-1B65-4AFA-894D-FB3E5D35C3DA}" presName="conn2-1" presStyleLbl="parChTrans1D2" presStyleIdx="1" presStyleCnt="2"/>
      <dgm:spPr/>
    </dgm:pt>
    <dgm:pt modelId="{C80D32B2-475B-429A-87A0-7BE379392D83}" type="pres">
      <dgm:prSet presAssocID="{0BDB5F27-1B65-4AFA-894D-FB3E5D35C3DA}" presName="connTx" presStyleLbl="parChTrans1D2" presStyleIdx="1" presStyleCnt="2"/>
      <dgm:spPr/>
    </dgm:pt>
    <dgm:pt modelId="{9A1129F1-0548-4487-AA1E-4D0D31BCE36D}" type="pres">
      <dgm:prSet presAssocID="{347BC792-2B0D-4555-9C90-23C37F28014A}" presName="root2" presStyleCnt="0"/>
      <dgm:spPr/>
    </dgm:pt>
    <dgm:pt modelId="{1418D463-7FBA-4FCA-9DCE-0A107B3165C4}" type="pres">
      <dgm:prSet presAssocID="{347BC792-2B0D-4555-9C90-23C37F28014A}" presName="LevelTwoTextNode" presStyleLbl="node2" presStyleIdx="1" presStyleCnt="2">
        <dgm:presLayoutVars>
          <dgm:chPref val="3"/>
        </dgm:presLayoutVars>
      </dgm:prSet>
      <dgm:spPr/>
    </dgm:pt>
    <dgm:pt modelId="{54D0AA3A-B2EA-44F5-A5C4-6833E8189A13}" type="pres">
      <dgm:prSet presAssocID="{347BC792-2B0D-4555-9C90-23C37F28014A}" presName="level3hierChild" presStyleCnt="0"/>
      <dgm:spPr/>
    </dgm:pt>
    <dgm:pt modelId="{54A3C510-5B4F-4ECA-878A-1BBC3CF30C8B}" type="pres">
      <dgm:prSet presAssocID="{A14A7A14-A83E-434A-A3BC-C7032C306328}" presName="conn2-1" presStyleLbl="parChTrans1D3" presStyleIdx="3" presStyleCnt="6"/>
      <dgm:spPr/>
    </dgm:pt>
    <dgm:pt modelId="{1CEDEA59-0ACC-4230-91D0-277645041AFC}" type="pres">
      <dgm:prSet presAssocID="{A14A7A14-A83E-434A-A3BC-C7032C306328}" presName="connTx" presStyleLbl="parChTrans1D3" presStyleIdx="3" presStyleCnt="6"/>
      <dgm:spPr/>
    </dgm:pt>
    <dgm:pt modelId="{F43B56EC-E7B5-488C-8EEA-A87B061C58EE}" type="pres">
      <dgm:prSet presAssocID="{531616E6-4E8D-4FF9-8EB6-24D6719B5D7D}" presName="root2" presStyleCnt="0"/>
      <dgm:spPr/>
    </dgm:pt>
    <dgm:pt modelId="{C339CBC4-E5AB-4B52-9591-FA6BF8FA5A5F}" type="pres">
      <dgm:prSet presAssocID="{531616E6-4E8D-4FF9-8EB6-24D6719B5D7D}" presName="LevelTwoTextNode" presStyleLbl="node3" presStyleIdx="3" presStyleCnt="6">
        <dgm:presLayoutVars>
          <dgm:chPref val="3"/>
        </dgm:presLayoutVars>
      </dgm:prSet>
      <dgm:spPr/>
    </dgm:pt>
    <dgm:pt modelId="{2FA61151-0BCA-4A31-9C17-4CCAD9C9556F}" type="pres">
      <dgm:prSet presAssocID="{531616E6-4E8D-4FF9-8EB6-24D6719B5D7D}" presName="level3hierChild" presStyleCnt="0"/>
      <dgm:spPr/>
    </dgm:pt>
    <dgm:pt modelId="{0D15B77C-5965-447D-9CA9-318FF9E1AF9A}" type="pres">
      <dgm:prSet presAssocID="{EE8E8E8D-A115-4944-809D-9E17A60A6530}" presName="conn2-1" presStyleLbl="parChTrans1D3" presStyleIdx="4" presStyleCnt="6"/>
      <dgm:spPr/>
    </dgm:pt>
    <dgm:pt modelId="{7C06F741-F216-42F1-B659-5B3666960BD7}" type="pres">
      <dgm:prSet presAssocID="{EE8E8E8D-A115-4944-809D-9E17A60A6530}" presName="connTx" presStyleLbl="parChTrans1D3" presStyleIdx="4" presStyleCnt="6"/>
      <dgm:spPr/>
    </dgm:pt>
    <dgm:pt modelId="{B8C24964-2CF6-4EB1-BE44-5345D2BFE15F}" type="pres">
      <dgm:prSet presAssocID="{24D97B56-7145-4CC8-B6DE-DC068125F015}" presName="root2" presStyleCnt="0"/>
      <dgm:spPr/>
    </dgm:pt>
    <dgm:pt modelId="{70FAB509-2300-416B-9F1D-5D180DA2D243}" type="pres">
      <dgm:prSet presAssocID="{24D97B56-7145-4CC8-B6DE-DC068125F015}" presName="LevelTwoTextNode" presStyleLbl="node3" presStyleIdx="4" presStyleCnt="6">
        <dgm:presLayoutVars>
          <dgm:chPref val="3"/>
        </dgm:presLayoutVars>
      </dgm:prSet>
      <dgm:spPr/>
    </dgm:pt>
    <dgm:pt modelId="{A687013D-27AB-48F5-879A-51E42FE2CAF7}" type="pres">
      <dgm:prSet presAssocID="{24D97B56-7145-4CC8-B6DE-DC068125F015}" presName="level3hierChild" presStyleCnt="0"/>
      <dgm:spPr/>
    </dgm:pt>
    <dgm:pt modelId="{F1E310E8-F4C7-42F1-AFB4-ACAAC19E88BD}" type="pres">
      <dgm:prSet presAssocID="{E960EF30-80FD-4D22-B3C4-C25E80D918C6}" presName="conn2-1" presStyleLbl="parChTrans1D3" presStyleIdx="5" presStyleCnt="6"/>
      <dgm:spPr/>
    </dgm:pt>
    <dgm:pt modelId="{2B5776FE-20D2-4EF0-A952-DFDAB5DD9ED5}" type="pres">
      <dgm:prSet presAssocID="{E960EF30-80FD-4D22-B3C4-C25E80D918C6}" presName="connTx" presStyleLbl="parChTrans1D3" presStyleIdx="5" presStyleCnt="6"/>
      <dgm:spPr/>
    </dgm:pt>
    <dgm:pt modelId="{ECB5AE53-2712-4793-8C0A-BC4106D4CE25}" type="pres">
      <dgm:prSet presAssocID="{345E6EDA-E298-4405-A529-B50570DC4394}" presName="root2" presStyleCnt="0"/>
      <dgm:spPr/>
    </dgm:pt>
    <dgm:pt modelId="{643FBC5E-A502-4C2A-B837-18D83FD9AF69}" type="pres">
      <dgm:prSet presAssocID="{345E6EDA-E298-4405-A529-B50570DC4394}" presName="LevelTwoTextNode" presStyleLbl="node3" presStyleIdx="5" presStyleCnt="6">
        <dgm:presLayoutVars>
          <dgm:chPref val="3"/>
        </dgm:presLayoutVars>
      </dgm:prSet>
      <dgm:spPr/>
    </dgm:pt>
    <dgm:pt modelId="{37DB529D-EF16-404C-BD7E-EF09969732C3}" type="pres">
      <dgm:prSet presAssocID="{345E6EDA-E298-4405-A529-B50570DC4394}" presName="level3hierChild" presStyleCnt="0"/>
      <dgm:spPr/>
    </dgm:pt>
  </dgm:ptLst>
  <dgm:cxnLst>
    <dgm:cxn modelId="{25DAAD02-D60B-4119-B2E3-EED1BE0BBF6A}" srcId="{AA526454-0765-4C2A-92AD-8606C488EA7D}" destId="{D8CC56F2-9508-48A0-8A80-188B3C46EEF9}" srcOrd="0" destOrd="0" parTransId="{88B40546-E26E-485A-9671-36AE98CB4EBF}" sibTransId="{907FEAAE-0399-48A5-93F4-7E4A3E03B4A0}"/>
    <dgm:cxn modelId="{2740C202-4D5C-4391-ADF7-BC715848F7A5}" type="presOf" srcId="{0BDB5F27-1B65-4AFA-894D-FB3E5D35C3DA}" destId="{C80D32B2-475B-429A-87A0-7BE379392D83}" srcOrd="1" destOrd="0" presId="urn:microsoft.com/office/officeart/2005/8/layout/hierarchy2"/>
    <dgm:cxn modelId="{501DB307-DD36-4749-A9C7-0B22032F6557}" type="presOf" srcId="{0BDB5F27-1B65-4AFA-894D-FB3E5D35C3DA}" destId="{1F17BCEC-BEC1-4F5E-A33C-774D97C3838C}" srcOrd="0" destOrd="0" presId="urn:microsoft.com/office/officeart/2005/8/layout/hierarchy2"/>
    <dgm:cxn modelId="{02111D09-EFF2-4600-9C5F-0EEF5216E2C2}" type="presOf" srcId="{32679FDA-F032-4CD6-9FC3-6C5FECE10BB2}" destId="{B602265C-3859-4D62-AAA8-ED6BCDC2487B}" srcOrd="0" destOrd="0" presId="urn:microsoft.com/office/officeart/2005/8/layout/hierarchy2"/>
    <dgm:cxn modelId="{77D5D317-3B13-432B-8B93-526293C2169A}" type="presOf" srcId="{5E249AE7-BB4E-42F5-A505-BBD8D602C063}" destId="{FBA2AACB-D25C-4C40-9C90-441388C74363}" srcOrd="0" destOrd="0" presId="urn:microsoft.com/office/officeart/2005/8/layout/hierarchy2"/>
    <dgm:cxn modelId="{F406681A-7458-450A-96C2-70800C24A019}" srcId="{5422CBE7-3BE1-4CA0-B954-4F5A89005704}" destId="{23C8EA02-2E97-4FED-A704-12734D1DA1AD}" srcOrd="0" destOrd="0" parTransId="{7DA113FA-F36C-4E52-A9FB-BD4BECB445F0}" sibTransId="{B8BAF072-4BFA-4F5C-AED7-B92D33CC2F78}"/>
    <dgm:cxn modelId="{7276BD1C-C3A5-4F95-AB5A-41FF06CE4A8C}" type="presOf" srcId="{6504CCE3-43DC-41F1-B329-78F62906A0BC}" destId="{0A960A52-A3B4-4482-8297-D4FDB459556B}" srcOrd="0" destOrd="0" presId="urn:microsoft.com/office/officeart/2005/8/layout/hierarchy2"/>
    <dgm:cxn modelId="{98871929-1314-4D76-ADF2-4D9CC7E48D9A}" type="presOf" srcId="{A14A7A14-A83E-434A-A3BC-C7032C306328}" destId="{54A3C510-5B4F-4ECA-878A-1BBC3CF30C8B}" srcOrd="0" destOrd="0" presId="urn:microsoft.com/office/officeart/2005/8/layout/hierarchy2"/>
    <dgm:cxn modelId="{31AFE52C-1D2F-4748-91BF-8F78A327172A}" srcId="{5422CBE7-3BE1-4CA0-B954-4F5A89005704}" destId="{5E249AE7-BB4E-42F5-A505-BBD8D602C063}" srcOrd="2" destOrd="0" parTransId="{6504CCE3-43DC-41F1-B329-78F62906A0BC}" sibTransId="{89BD0FF7-4CE5-41D9-AB19-D3F8B1EFA3AC}"/>
    <dgm:cxn modelId="{F78EFA30-51DE-4C8F-A9E9-7C9C56E930E1}" type="presOf" srcId="{6504CCE3-43DC-41F1-B329-78F62906A0BC}" destId="{D00DF175-A0A3-4217-B2AB-9E2F53631224}" srcOrd="1" destOrd="0" presId="urn:microsoft.com/office/officeart/2005/8/layout/hierarchy2"/>
    <dgm:cxn modelId="{BF6A7B3A-B632-45FF-9D70-B984CF423E46}" srcId="{D8CC56F2-9508-48A0-8A80-188B3C46EEF9}" destId="{347BC792-2B0D-4555-9C90-23C37F28014A}" srcOrd="1" destOrd="0" parTransId="{0BDB5F27-1B65-4AFA-894D-FB3E5D35C3DA}" sibTransId="{5920C1BF-E7A5-4BB5-B8A3-8917E301C7CA}"/>
    <dgm:cxn modelId="{7C235B42-E282-4590-A295-70650BC5E332}" type="presOf" srcId="{24D97B56-7145-4CC8-B6DE-DC068125F015}" destId="{70FAB509-2300-416B-9F1D-5D180DA2D243}" srcOrd="0" destOrd="0" presId="urn:microsoft.com/office/officeart/2005/8/layout/hierarchy2"/>
    <dgm:cxn modelId="{F53E6C45-0C3A-42EB-8150-14B896041211}" srcId="{347BC792-2B0D-4555-9C90-23C37F28014A}" destId="{24D97B56-7145-4CC8-B6DE-DC068125F015}" srcOrd="1" destOrd="0" parTransId="{EE8E8E8D-A115-4944-809D-9E17A60A6530}" sibTransId="{9B214EE2-A984-4BCE-B4BA-714D12DD81EC}"/>
    <dgm:cxn modelId="{655D346A-984C-40B7-9B01-29151637C17E}" srcId="{D8CC56F2-9508-48A0-8A80-188B3C46EEF9}" destId="{5422CBE7-3BE1-4CA0-B954-4F5A89005704}" srcOrd="0" destOrd="0" parTransId="{55B6603E-754D-4039-8E79-3349881C7946}" sibTransId="{87534783-2ACC-435F-B327-CE4E2E60D867}"/>
    <dgm:cxn modelId="{3CB7146B-D3DB-4FC9-BE9A-2E17B3C9AAF4}" type="presOf" srcId="{E960EF30-80FD-4D22-B3C4-C25E80D918C6}" destId="{2B5776FE-20D2-4EF0-A952-DFDAB5DD9ED5}" srcOrd="1" destOrd="0" presId="urn:microsoft.com/office/officeart/2005/8/layout/hierarchy2"/>
    <dgm:cxn modelId="{83C5EA4D-D89A-4D3F-9F22-F65A6E8B7A71}" type="presOf" srcId="{D8CC56F2-9508-48A0-8A80-188B3C46EEF9}" destId="{9695A636-5C36-4D31-A45B-E65F7D549B32}" srcOrd="0" destOrd="0" presId="urn:microsoft.com/office/officeart/2005/8/layout/hierarchy2"/>
    <dgm:cxn modelId="{C9036B58-47DC-4A63-91C6-43A050CC5324}" srcId="{5422CBE7-3BE1-4CA0-B954-4F5A89005704}" destId="{3B9FA4DC-40F6-426A-BAF6-3F1C769A43D2}" srcOrd="1" destOrd="0" parTransId="{32679FDA-F032-4CD6-9FC3-6C5FECE10BB2}" sibTransId="{B3D15DD0-B254-4CF6-8CB6-6F68CEDE2786}"/>
    <dgm:cxn modelId="{E8994E59-A0A0-4068-9DEF-7E85FE91CA4F}" type="presOf" srcId="{23C8EA02-2E97-4FED-A704-12734D1DA1AD}" destId="{D381A656-22B1-4508-AFF6-D2C64C8B275C}" srcOrd="0" destOrd="0" presId="urn:microsoft.com/office/officeart/2005/8/layout/hierarchy2"/>
    <dgm:cxn modelId="{F870ED82-A94A-43CF-AE1F-1DDD6145A410}" type="presOf" srcId="{EE8E8E8D-A115-4944-809D-9E17A60A6530}" destId="{7C06F741-F216-42F1-B659-5B3666960BD7}" srcOrd="1" destOrd="0" presId="urn:microsoft.com/office/officeart/2005/8/layout/hierarchy2"/>
    <dgm:cxn modelId="{8A21D08B-913F-40E0-A512-91D119C49CA4}" srcId="{347BC792-2B0D-4555-9C90-23C37F28014A}" destId="{531616E6-4E8D-4FF9-8EB6-24D6719B5D7D}" srcOrd="0" destOrd="0" parTransId="{A14A7A14-A83E-434A-A3BC-C7032C306328}" sibTransId="{7C8B20B1-48F1-404C-A25B-37DEA7C632B9}"/>
    <dgm:cxn modelId="{3AB21B99-0DF9-4BBC-A692-382A40747DBF}" type="presOf" srcId="{531616E6-4E8D-4FF9-8EB6-24D6719B5D7D}" destId="{C339CBC4-E5AB-4B52-9591-FA6BF8FA5A5F}" srcOrd="0" destOrd="0" presId="urn:microsoft.com/office/officeart/2005/8/layout/hierarchy2"/>
    <dgm:cxn modelId="{862E179B-7EC7-4380-BF6C-3E2AE9B05B20}" type="presOf" srcId="{5422CBE7-3BE1-4CA0-B954-4F5A89005704}" destId="{45ACD3B3-DFD7-4B73-B777-4E6FA1BDAD3E}" srcOrd="0" destOrd="0" presId="urn:microsoft.com/office/officeart/2005/8/layout/hierarchy2"/>
    <dgm:cxn modelId="{AD330CA0-071D-4FE7-A3E1-3EF97BE38205}" type="presOf" srcId="{55B6603E-754D-4039-8E79-3349881C7946}" destId="{D6FF8382-FEE8-4AF1-A0DD-A9A9B5903029}" srcOrd="0" destOrd="0" presId="urn:microsoft.com/office/officeart/2005/8/layout/hierarchy2"/>
    <dgm:cxn modelId="{F0FBDDA1-258E-4CB6-926C-FDE112BE83CB}" type="presOf" srcId="{7DA113FA-F36C-4E52-A9FB-BD4BECB445F0}" destId="{BB453BE1-1FC7-42A1-9F53-C1B390030A37}" srcOrd="0" destOrd="0" presId="urn:microsoft.com/office/officeart/2005/8/layout/hierarchy2"/>
    <dgm:cxn modelId="{944DB1AB-6261-46AD-9DE9-A4C1FD33CBAF}" type="presOf" srcId="{345E6EDA-E298-4405-A529-B50570DC4394}" destId="{643FBC5E-A502-4C2A-B837-18D83FD9AF69}" srcOrd="0" destOrd="0" presId="urn:microsoft.com/office/officeart/2005/8/layout/hierarchy2"/>
    <dgm:cxn modelId="{0DA538AF-2DF2-47D8-82F0-4C8A3DC6F271}" type="presOf" srcId="{EE8E8E8D-A115-4944-809D-9E17A60A6530}" destId="{0D15B77C-5965-447D-9CA9-318FF9E1AF9A}" srcOrd="0" destOrd="0" presId="urn:microsoft.com/office/officeart/2005/8/layout/hierarchy2"/>
    <dgm:cxn modelId="{B77EAAC7-B3CB-4954-8AB3-4D041437894E}" type="presOf" srcId="{347BC792-2B0D-4555-9C90-23C37F28014A}" destId="{1418D463-7FBA-4FCA-9DCE-0A107B3165C4}" srcOrd="0" destOrd="0" presId="urn:microsoft.com/office/officeart/2005/8/layout/hierarchy2"/>
    <dgm:cxn modelId="{CB48D5D1-06B4-4FD6-BE9C-61958AA57EDE}" type="presOf" srcId="{AA526454-0765-4C2A-92AD-8606C488EA7D}" destId="{CFA385BF-EBBF-4062-81B5-1CC546E52C59}" srcOrd="0" destOrd="0" presId="urn:microsoft.com/office/officeart/2005/8/layout/hierarchy2"/>
    <dgm:cxn modelId="{464B9BD2-769E-4D02-9E6C-B2E63F94E9B0}" type="presOf" srcId="{E960EF30-80FD-4D22-B3C4-C25E80D918C6}" destId="{F1E310E8-F4C7-42F1-AFB4-ACAAC19E88BD}" srcOrd="0" destOrd="0" presId="urn:microsoft.com/office/officeart/2005/8/layout/hierarchy2"/>
    <dgm:cxn modelId="{F28FB2D3-644B-4FE8-9298-D165D4EFD4CD}" type="presOf" srcId="{55B6603E-754D-4039-8E79-3349881C7946}" destId="{284F5403-8361-42D5-A07D-CCF6543C8482}" srcOrd="1" destOrd="0" presId="urn:microsoft.com/office/officeart/2005/8/layout/hierarchy2"/>
    <dgm:cxn modelId="{911F71DD-498E-47CF-A325-0C12227C36E5}" type="presOf" srcId="{7DA113FA-F36C-4E52-A9FB-BD4BECB445F0}" destId="{F997E320-A2E4-4393-A858-BCD01B530FB0}" srcOrd="1" destOrd="0" presId="urn:microsoft.com/office/officeart/2005/8/layout/hierarchy2"/>
    <dgm:cxn modelId="{D49ABCEA-5965-45D5-B205-772B964BD042}" type="presOf" srcId="{32679FDA-F032-4CD6-9FC3-6C5FECE10BB2}" destId="{5A6CD7EE-92F9-44C2-A7EC-951E9FAC685E}" srcOrd="1" destOrd="0" presId="urn:microsoft.com/office/officeart/2005/8/layout/hierarchy2"/>
    <dgm:cxn modelId="{9F8595F6-323E-49FF-8748-2102F629DCAF}" srcId="{347BC792-2B0D-4555-9C90-23C37F28014A}" destId="{345E6EDA-E298-4405-A529-B50570DC4394}" srcOrd="2" destOrd="0" parTransId="{E960EF30-80FD-4D22-B3C4-C25E80D918C6}" sibTransId="{733690F9-6C1F-4E7F-BFA7-B59DFD3E064F}"/>
    <dgm:cxn modelId="{42FBEAF9-A896-49CF-A665-524434EE4AD2}" type="presOf" srcId="{A14A7A14-A83E-434A-A3BC-C7032C306328}" destId="{1CEDEA59-0ACC-4230-91D0-277645041AFC}" srcOrd="1" destOrd="0" presId="urn:microsoft.com/office/officeart/2005/8/layout/hierarchy2"/>
    <dgm:cxn modelId="{DB6155FF-B3C3-4946-9E16-CBEB809026E0}" type="presOf" srcId="{3B9FA4DC-40F6-426A-BAF6-3F1C769A43D2}" destId="{A152F514-EFC1-4E50-B61D-1F309EAD1B22}" srcOrd="0" destOrd="0" presId="urn:microsoft.com/office/officeart/2005/8/layout/hierarchy2"/>
    <dgm:cxn modelId="{6BC4D531-8C4B-4306-9E81-4014D77E076F}" type="presParOf" srcId="{CFA385BF-EBBF-4062-81B5-1CC546E52C59}" destId="{888FF807-7C06-4FB6-BBC0-FD1D62ED114D}" srcOrd="0" destOrd="0" presId="urn:microsoft.com/office/officeart/2005/8/layout/hierarchy2"/>
    <dgm:cxn modelId="{560DC31C-B3E9-4745-9236-667A53E61813}" type="presParOf" srcId="{888FF807-7C06-4FB6-BBC0-FD1D62ED114D}" destId="{9695A636-5C36-4D31-A45B-E65F7D549B32}" srcOrd="0" destOrd="0" presId="urn:microsoft.com/office/officeart/2005/8/layout/hierarchy2"/>
    <dgm:cxn modelId="{CD11F75A-8152-406A-AB42-1B3BDE3B075C}" type="presParOf" srcId="{888FF807-7C06-4FB6-BBC0-FD1D62ED114D}" destId="{7B6770AD-4A52-40CE-83C7-85DE8955FBCB}" srcOrd="1" destOrd="0" presId="urn:microsoft.com/office/officeart/2005/8/layout/hierarchy2"/>
    <dgm:cxn modelId="{5C5D2BA6-E79F-43ED-9309-2EC3C3873DF2}" type="presParOf" srcId="{7B6770AD-4A52-40CE-83C7-85DE8955FBCB}" destId="{D6FF8382-FEE8-4AF1-A0DD-A9A9B5903029}" srcOrd="0" destOrd="0" presId="urn:microsoft.com/office/officeart/2005/8/layout/hierarchy2"/>
    <dgm:cxn modelId="{E23B03B3-BCD5-44EA-B75A-36E657B5466B}" type="presParOf" srcId="{D6FF8382-FEE8-4AF1-A0DD-A9A9B5903029}" destId="{284F5403-8361-42D5-A07D-CCF6543C8482}" srcOrd="0" destOrd="0" presId="urn:microsoft.com/office/officeart/2005/8/layout/hierarchy2"/>
    <dgm:cxn modelId="{E3154F3C-C7A0-44F1-8B60-38BBA66852C0}" type="presParOf" srcId="{7B6770AD-4A52-40CE-83C7-85DE8955FBCB}" destId="{8BD37E07-AEB7-445E-A35F-B8BA72D2118A}" srcOrd="1" destOrd="0" presId="urn:microsoft.com/office/officeart/2005/8/layout/hierarchy2"/>
    <dgm:cxn modelId="{4000C3B8-9FE2-4322-9B64-CFB64DCB224D}" type="presParOf" srcId="{8BD37E07-AEB7-445E-A35F-B8BA72D2118A}" destId="{45ACD3B3-DFD7-4B73-B777-4E6FA1BDAD3E}" srcOrd="0" destOrd="0" presId="urn:microsoft.com/office/officeart/2005/8/layout/hierarchy2"/>
    <dgm:cxn modelId="{ECAAB70A-144C-426C-841D-1F9F0E073F33}" type="presParOf" srcId="{8BD37E07-AEB7-445E-A35F-B8BA72D2118A}" destId="{76624CCE-5146-44A7-97E2-EA8BD9AE43BB}" srcOrd="1" destOrd="0" presId="urn:microsoft.com/office/officeart/2005/8/layout/hierarchy2"/>
    <dgm:cxn modelId="{28AF8E79-7349-48FE-A735-8431FC370DB9}" type="presParOf" srcId="{76624CCE-5146-44A7-97E2-EA8BD9AE43BB}" destId="{BB453BE1-1FC7-42A1-9F53-C1B390030A37}" srcOrd="0" destOrd="0" presId="urn:microsoft.com/office/officeart/2005/8/layout/hierarchy2"/>
    <dgm:cxn modelId="{2770BB22-7A8C-48F5-9C92-85C0E3EE42F5}" type="presParOf" srcId="{BB453BE1-1FC7-42A1-9F53-C1B390030A37}" destId="{F997E320-A2E4-4393-A858-BCD01B530FB0}" srcOrd="0" destOrd="0" presId="urn:microsoft.com/office/officeart/2005/8/layout/hierarchy2"/>
    <dgm:cxn modelId="{BD9C124F-9BBF-463A-B204-4B45F56DED45}" type="presParOf" srcId="{76624CCE-5146-44A7-97E2-EA8BD9AE43BB}" destId="{E0D4E04D-06DC-416A-B48C-7BDBF52D968D}" srcOrd="1" destOrd="0" presId="urn:microsoft.com/office/officeart/2005/8/layout/hierarchy2"/>
    <dgm:cxn modelId="{19BFF30A-5C5A-40D4-BF62-5A229E1BE897}" type="presParOf" srcId="{E0D4E04D-06DC-416A-B48C-7BDBF52D968D}" destId="{D381A656-22B1-4508-AFF6-D2C64C8B275C}" srcOrd="0" destOrd="0" presId="urn:microsoft.com/office/officeart/2005/8/layout/hierarchy2"/>
    <dgm:cxn modelId="{94D14236-AD63-4108-B618-6E7576C0BF88}" type="presParOf" srcId="{E0D4E04D-06DC-416A-B48C-7BDBF52D968D}" destId="{1EA4606D-FC8B-448C-8FA0-ADB023A1C453}" srcOrd="1" destOrd="0" presId="urn:microsoft.com/office/officeart/2005/8/layout/hierarchy2"/>
    <dgm:cxn modelId="{6E394218-837E-4E58-ACE9-6D6CA78F4CC1}" type="presParOf" srcId="{76624CCE-5146-44A7-97E2-EA8BD9AE43BB}" destId="{B602265C-3859-4D62-AAA8-ED6BCDC2487B}" srcOrd="2" destOrd="0" presId="urn:microsoft.com/office/officeart/2005/8/layout/hierarchy2"/>
    <dgm:cxn modelId="{A522E233-3084-4546-862C-A1AC072BC433}" type="presParOf" srcId="{B602265C-3859-4D62-AAA8-ED6BCDC2487B}" destId="{5A6CD7EE-92F9-44C2-A7EC-951E9FAC685E}" srcOrd="0" destOrd="0" presId="urn:microsoft.com/office/officeart/2005/8/layout/hierarchy2"/>
    <dgm:cxn modelId="{E4337A15-8D66-40BF-8156-6A501FA12C1A}" type="presParOf" srcId="{76624CCE-5146-44A7-97E2-EA8BD9AE43BB}" destId="{7B6F458B-3174-406A-85C4-AA83B8C49CBE}" srcOrd="3" destOrd="0" presId="urn:microsoft.com/office/officeart/2005/8/layout/hierarchy2"/>
    <dgm:cxn modelId="{C80D0523-CE8D-453E-B016-F0DEE0387A3C}" type="presParOf" srcId="{7B6F458B-3174-406A-85C4-AA83B8C49CBE}" destId="{A152F514-EFC1-4E50-B61D-1F309EAD1B22}" srcOrd="0" destOrd="0" presId="urn:microsoft.com/office/officeart/2005/8/layout/hierarchy2"/>
    <dgm:cxn modelId="{939672F8-5DCB-46F0-8592-2EEC20D1600B}" type="presParOf" srcId="{7B6F458B-3174-406A-85C4-AA83B8C49CBE}" destId="{6B0EA9C7-C55F-4218-B2F1-4A7E204EEFDC}" srcOrd="1" destOrd="0" presId="urn:microsoft.com/office/officeart/2005/8/layout/hierarchy2"/>
    <dgm:cxn modelId="{7DA86F3F-6A09-4A9B-9DD6-09521BD8E579}" type="presParOf" srcId="{76624CCE-5146-44A7-97E2-EA8BD9AE43BB}" destId="{0A960A52-A3B4-4482-8297-D4FDB459556B}" srcOrd="4" destOrd="0" presId="urn:microsoft.com/office/officeart/2005/8/layout/hierarchy2"/>
    <dgm:cxn modelId="{1FAF227B-2B05-4336-BDDC-486A5CE6615C}" type="presParOf" srcId="{0A960A52-A3B4-4482-8297-D4FDB459556B}" destId="{D00DF175-A0A3-4217-B2AB-9E2F53631224}" srcOrd="0" destOrd="0" presId="urn:microsoft.com/office/officeart/2005/8/layout/hierarchy2"/>
    <dgm:cxn modelId="{0EAB2578-8F17-4598-A37D-76B7B1AA5FD5}" type="presParOf" srcId="{76624CCE-5146-44A7-97E2-EA8BD9AE43BB}" destId="{B87DFD76-D806-4F8C-8A95-4C2D1AC1B48F}" srcOrd="5" destOrd="0" presId="urn:microsoft.com/office/officeart/2005/8/layout/hierarchy2"/>
    <dgm:cxn modelId="{78FDC1E1-803F-4174-A496-3C63481E1988}" type="presParOf" srcId="{B87DFD76-D806-4F8C-8A95-4C2D1AC1B48F}" destId="{FBA2AACB-D25C-4C40-9C90-441388C74363}" srcOrd="0" destOrd="0" presId="urn:microsoft.com/office/officeart/2005/8/layout/hierarchy2"/>
    <dgm:cxn modelId="{68627E8E-85FE-453F-9601-598F04DF6AB3}" type="presParOf" srcId="{B87DFD76-D806-4F8C-8A95-4C2D1AC1B48F}" destId="{26169EC9-A95A-4C6F-ACAD-A5F551141C02}" srcOrd="1" destOrd="0" presId="urn:microsoft.com/office/officeart/2005/8/layout/hierarchy2"/>
    <dgm:cxn modelId="{EC5971BA-50A5-429E-B16D-D1FBE268E70B}" type="presParOf" srcId="{7B6770AD-4A52-40CE-83C7-85DE8955FBCB}" destId="{1F17BCEC-BEC1-4F5E-A33C-774D97C3838C}" srcOrd="2" destOrd="0" presId="urn:microsoft.com/office/officeart/2005/8/layout/hierarchy2"/>
    <dgm:cxn modelId="{581D2DB4-94EB-4194-9216-D1A47BC9FC36}" type="presParOf" srcId="{1F17BCEC-BEC1-4F5E-A33C-774D97C3838C}" destId="{C80D32B2-475B-429A-87A0-7BE379392D83}" srcOrd="0" destOrd="0" presId="urn:microsoft.com/office/officeart/2005/8/layout/hierarchy2"/>
    <dgm:cxn modelId="{21954A13-186B-4E30-A385-8B233CCACC70}" type="presParOf" srcId="{7B6770AD-4A52-40CE-83C7-85DE8955FBCB}" destId="{9A1129F1-0548-4487-AA1E-4D0D31BCE36D}" srcOrd="3" destOrd="0" presId="urn:microsoft.com/office/officeart/2005/8/layout/hierarchy2"/>
    <dgm:cxn modelId="{F4CD7837-BE65-42FC-B3D1-F31382E2CBF7}" type="presParOf" srcId="{9A1129F1-0548-4487-AA1E-4D0D31BCE36D}" destId="{1418D463-7FBA-4FCA-9DCE-0A107B3165C4}" srcOrd="0" destOrd="0" presId="urn:microsoft.com/office/officeart/2005/8/layout/hierarchy2"/>
    <dgm:cxn modelId="{D266087C-C811-4363-846D-2C86636C6EAD}" type="presParOf" srcId="{9A1129F1-0548-4487-AA1E-4D0D31BCE36D}" destId="{54D0AA3A-B2EA-44F5-A5C4-6833E8189A13}" srcOrd="1" destOrd="0" presId="urn:microsoft.com/office/officeart/2005/8/layout/hierarchy2"/>
    <dgm:cxn modelId="{3EA4292B-1866-404B-BEE1-DBB10C5459DC}" type="presParOf" srcId="{54D0AA3A-B2EA-44F5-A5C4-6833E8189A13}" destId="{54A3C510-5B4F-4ECA-878A-1BBC3CF30C8B}" srcOrd="0" destOrd="0" presId="urn:microsoft.com/office/officeart/2005/8/layout/hierarchy2"/>
    <dgm:cxn modelId="{23D4A98D-4A47-4752-8F5C-98F1E26EFBA9}" type="presParOf" srcId="{54A3C510-5B4F-4ECA-878A-1BBC3CF30C8B}" destId="{1CEDEA59-0ACC-4230-91D0-277645041AFC}" srcOrd="0" destOrd="0" presId="urn:microsoft.com/office/officeart/2005/8/layout/hierarchy2"/>
    <dgm:cxn modelId="{94B6ADA8-8E84-4F66-B5A3-1B563D793B04}" type="presParOf" srcId="{54D0AA3A-B2EA-44F5-A5C4-6833E8189A13}" destId="{F43B56EC-E7B5-488C-8EEA-A87B061C58EE}" srcOrd="1" destOrd="0" presId="urn:microsoft.com/office/officeart/2005/8/layout/hierarchy2"/>
    <dgm:cxn modelId="{2FE3659F-4972-4D29-AB6D-06411D44D09C}" type="presParOf" srcId="{F43B56EC-E7B5-488C-8EEA-A87B061C58EE}" destId="{C339CBC4-E5AB-4B52-9591-FA6BF8FA5A5F}" srcOrd="0" destOrd="0" presId="urn:microsoft.com/office/officeart/2005/8/layout/hierarchy2"/>
    <dgm:cxn modelId="{50E0FEB0-345D-4310-831D-A95843124A6A}" type="presParOf" srcId="{F43B56EC-E7B5-488C-8EEA-A87B061C58EE}" destId="{2FA61151-0BCA-4A31-9C17-4CCAD9C9556F}" srcOrd="1" destOrd="0" presId="urn:microsoft.com/office/officeart/2005/8/layout/hierarchy2"/>
    <dgm:cxn modelId="{B2BF0195-052F-49CC-9184-8E2BFF61F888}" type="presParOf" srcId="{54D0AA3A-B2EA-44F5-A5C4-6833E8189A13}" destId="{0D15B77C-5965-447D-9CA9-318FF9E1AF9A}" srcOrd="2" destOrd="0" presId="urn:microsoft.com/office/officeart/2005/8/layout/hierarchy2"/>
    <dgm:cxn modelId="{CC1B9580-F46D-4939-B542-DD33F1DE1F69}" type="presParOf" srcId="{0D15B77C-5965-447D-9CA9-318FF9E1AF9A}" destId="{7C06F741-F216-42F1-B659-5B3666960BD7}" srcOrd="0" destOrd="0" presId="urn:microsoft.com/office/officeart/2005/8/layout/hierarchy2"/>
    <dgm:cxn modelId="{43513F66-875B-4AE3-B4B3-75E8FC640D1C}" type="presParOf" srcId="{54D0AA3A-B2EA-44F5-A5C4-6833E8189A13}" destId="{B8C24964-2CF6-4EB1-BE44-5345D2BFE15F}" srcOrd="3" destOrd="0" presId="urn:microsoft.com/office/officeart/2005/8/layout/hierarchy2"/>
    <dgm:cxn modelId="{79809A4A-2AA8-4A96-8E89-8E7942A5432A}" type="presParOf" srcId="{B8C24964-2CF6-4EB1-BE44-5345D2BFE15F}" destId="{70FAB509-2300-416B-9F1D-5D180DA2D243}" srcOrd="0" destOrd="0" presId="urn:microsoft.com/office/officeart/2005/8/layout/hierarchy2"/>
    <dgm:cxn modelId="{7DA5DF09-29BD-4AD1-A321-5B55E0E17801}" type="presParOf" srcId="{B8C24964-2CF6-4EB1-BE44-5345D2BFE15F}" destId="{A687013D-27AB-48F5-879A-51E42FE2CAF7}" srcOrd="1" destOrd="0" presId="urn:microsoft.com/office/officeart/2005/8/layout/hierarchy2"/>
    <dgm:cxn modelId="{8A160AA8-8272-4A17-90A9-5F615E49F16C}" type="presParOf" srcId="{54D0AA3A-B2EA-44F5-A5C4-6833E8189A13}" destId="{F1E310E8-F4C7-42F1-AFB4-ACAAC19E88BD}" srcOrd="4" destOrd="0" presId="urn:microsoft.com/office/officeart/2005/8/layout/hierarchy2"/>
    <dgm:cxn modelId="{A7E08BA8-6B06-4BF4-9E72-101A8E9F28C7}" type="presParOf" srcId="{F1E310E8-F4C7-42F1-AFB4-ACAAC19E88BD}" destId="{2B5776FE-20D2-4EF0-A952-DFDAB5DD9ED5}" srcOrd="0" destOrd="0" presId="urn:microsoft.com/office/officeart/2005/8/layout/hierarchy2"/>
    <dgm:cxn modelId="{4E551177-609A-49EE-B375-D192A483CB0C}" type="presParOf" srcId="{54D0AA3A-B2EA-44F5-A5C4-6833E8189A13}" destId="{ECB5AE53-2712-4793-8C0A-BC4106D4CE25}" srcOrd="5" destOrd="0" presId="urn:microsoft.com/office/officeart/2005/8/layout/hierarchy2"/>
    <dgm:cxn modelId="{3557FAFE-D387-4B89-86DF-3C9175740313}" type="presParOf" srcId="{ECB5AE53-2712-4793-8C0A-BC4106D4CE25}" destId="{643FBC5E-A502-4C2A-B837-18D83FD9AF69}" srcOrd="0" destOrd="0" presId="urn:microsoft.com/office/officeart/2005/8/layout/hierarchy2"/>
    <dgm:cxn modelId="{EC363120-DED2-4F24-8C9C-B5195F0D1DAD}" type="presParOf" srcId="{ECB5AE53-2712-4793-8C0A-BC4106D4CE25}" destId="{37DB529D-EF16-404C-BD7E-EF09969732C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5A636-5C36-4D31-A45B-E65F7D549B32}">
      <dsp:nvSpPr>
        <dsp:cNvPr id="0" name=""/>
        <dsp:cNvSpPr/>
      </dsp:nvSpPr>
      <dsp:spPr>
        <a:xfrm>
          <a:off x="792103" y="1880500"/>
          <a:ext cx="1306112" cy="6530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Major applications</a:t>
          </a:r>
        </a:p>
      </dsp:txBody>
      <dsp:txXfrm>
        <a:off x="811230" y="1899627"/>
        <a:ext cx="1267858" cy="614802"/>
      </dsp:txXfrm>
    </dsp:sp>
    <dsp:sp modelId="{D6FF8382-FEE8-4AF1-A0DD-A9A9B5903029}">
      <dsp:nvSpPr>
        <dsp:cNvPr id="0" name=""/>
        <dsp:cNvSpPr/>
      </dsp:nvSpPr>
      <dsp:spPr>
        <a:xfrm rot="17692822">
          <a:off x="1738551" y="1630452"/>
          <a:ext cx="124177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241773" y="1331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8394" y="1612723"/>
        <a:ext cx="62088" cy="62088"/>
      </dsp:txXfrm>
    </dsp:sp>
    <dsp:sp modelId="{45ACD3B3-DFD7-4B73-B777-4E6FA1BDAD3E}">
      <dsp:nvSpPr>
        <dsp:cNvPr id="0" name=""/>
        <dsp:cNvSpPr/>
      </dsp:nvSpPr>
      <dsp:spPr>
        <a:xfrm>
          <a:off x="2620661" y="753978"/>
          <a:ext cx="1306112" cy="6530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Biomedical</a:t>
          </a:r>
        </a:p>
      </dsp:txBody>
      <dsp:txXfrm>
        <a:off x="2639788" y="773105"/>
        <a:ext cx="1267858" cy="614802"/>
      </dsp:txXfrm>
    </dsp:sp>
    <dsp:sp modelId="{BB453BE1-1FC7-42A1-9F53-C1B390030A37}">
      <dsp:nvSpPr>
        <dsp:cNvPr id="0" name=""/>
        <dsp:cNvSpPr/>
      </dsp:nvSpPr>
      <dsp:spPr>
        <a:xfrm rot="18289469">
          <a:off x="3730565" y="691683"/>
          <a:ext cx="91486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14861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5124" y="682127"/>
        <a:ext cx="45743" cy="45743"/>
      </dsp:txXfrm>
    </dsp:sp>
    <dsp:sp modelId="{D381A656-22B1-4508-AFF6-D2C64C8B275C}">
      <dsp:nvSpPr>
        <dsp:cNvPr id="0" name=""/>
        <dsp:cNvSpPr/>
      </dsp:nvSpPr>
      <dsp:spPr>
        <a:xfrm>
          <a:off x="4449219" y="2963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Suture-less seal</a:t>
          </a:r>
        </a:p>
      </dsp:txBody>
      <dsp:txXfrm>
        <a:off x="4468346" y="22090"/>
        <a:ext cx="1267858" cy="614802"/>
      </dsp:txXfrm>
    </dsp:sp>
    <dsp:sp modelId="{B602265C-3859-4D62-AAA8-ED6BCDC2487B}">
      <dsp:nvSpPr>
        <dsp:cNvPr id="0" name=""/>
        <dsp:cNvSpPr/>
      </dsp:nvSpPr>
      <dsp:spPr>
        <a:xfrm>
          <a:off x="3926773" y="1067191"/>
          <a:ext cx="52244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22445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4935" y="1067445"/>
        <a:ext cx="26122" cy="26122"/>
      </dsp:txXfrm>
    </dsp:sp>
    <dsp:sp modelId="{A152F514-EFC1-4E50-B61D-1F309EAD1B22}">
      <dsp:nvSpPr>
        <dsp:cNvPr id="0" name=""/>
        <dsp:cNvSpPr/>
      </dsp:nvSpPr>
      <dsp:spPr>
        <a:xfrm>
          <a:off x="4449219" y="753978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Wearable electronics</a:t>
          </a:r>
        </a:p>
      </dsp:txBody>
      <dsp:txXfrm>
        <a:off x="4468346" y="773105"/>
        <a:ext cx="1267858" cy="614802"/>
      </dsp:txXfrm>
    </dsp:sp>
    <dsp:sp modelId="{0A960A52-A3B4-4482-8297-D4FDB459556B}">
      <dsp:nvSpPr>
        <dsp:cNvPr id="0" name=""/>
        <dsp:cNvSpPr/>
      </dsp:nvSpPr>
      <dsp:spPr>
        <a:xfrm rot="3310531">
          <a:off x="3730565" y="1442698"/>
          <a:ext cx="91486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14861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5124" y="1433142"/>
        <a:ext cx="45743" cy="45743"/>
      </dsp:txXfrm>
    </dsp:sp>
    <dsp:sp modelId="{FBA2AACB-D25C-4C40-9C90-441388C74363}">
      <dsp:nvSpPr>
        <dsp:cNvPr id="0" name=""/>
        <dsp:cNvSpPr/>
      </dsp:nvSpPr>
      <dsp:spPr>
        <a:xfrm>
          <a:off x="4449219" y="1504993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…</a:t>
          </a:r>
        </a:p>
      </dsp:txBody>
      <dsp:txXfrm>
        <a:off x="4468346" y="1524120"/>
        <a:ext cx="1267858" cy="614802"/>
      </dsp:txXfrm>
    </dsp:sp>
    <dsp:sp modelId="{1F17BCEC-BEC1-4F5E-A33C-774D97C3838C}">
      <dsp:nvSpPr>
        <dsp:cNvPr id="0" name=""/>
        <dsp:cNvSpPr/>
      </dsp:nvSpPr>
      <dsp:spPr>
        <a:xfrm rot="3907178">
          <a:off x="1738551" y="2756974"/>
          <a:ext cx="124177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241773" y="13315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28394" y="2739245"/>
        <a:ext cx="62088" cy="62088"/>
      </dsp:txXfrm>
    </dsp:sp>
    <dsp:sp modelId="{1418D463-7FBA-4FCA-9DCE-0A107B3165C4}">
      <dsp:nvSpPr>
        <dsp:cNvPr id="0" name=""/>
        <dsp:cNvSpPr/>
      </dsp:nvSpPr>
      <dsp:spPr>
        <a:xfrm>
          <a:off x="2620661" y="3007023"/>
          <a:ext cx="1306112" cy="6530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Engineering</a:t>
          </a:r>
        </a:p>
      </dsp:txBody>
      <dsp:txXfrm>
        <a:off x="2639788" y="3026150"/>
        <a:ext cx="1267858" cy="614802"/>
      </dsp:txXfrm>
    </dsp:sp>
    <dsp:sp modelId="{54A3C510-5B4F-4ECA-878A-1BBC3CF30C8B}">
      <dsp:nvSpPr>
        <dsp:cNvPr id="0" name=""/>
        <dsp:cNvSpPr/>
      </dsp:nvSpPr>
      <dsp:spPr>
        <a:xfrm rot="18289469">
          <a:off x="3730565" y="2944728"/>
          <a:ext cx="91486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14861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5124" y="2935172"/>
        <a:ext cx="45743" cy="45743"/>
      </dsp:txXfrm>
    </dsp:sp>
    <dsp:sp modelId="{C339CBC4-E5AB-4B52-9591-FA6BF8FA5A5F}">
      <dsp:nvSpPr>
        <dsp:cNvPr id="0" name=""/>
        <dsp:cNvSpPr/>
      </dsp:nvSpPr>
      <dsp:spPr>
        <a:xfrm>
          <a:off x="4449219" y="2256008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Underwater vehicles</a:t>
          </a:r>
        </a:p>
      </dsp:txBody>
      <dsp:txXfrm>
        <a:off x="4468346" y="2275135"/>
        <a:ext cx="1267858" cy="614802"/>
      </dsp:txXfrm>
    </dsp:sp>
    <dsp:sp modelId="{0D15B77C-5965-447D-9CA9-318FF9E1AF9A}">
      <dsp:nvSpPr>
        <dsp:cNvPr id="0" name=""/>
        <dsp:cNvSpPr/>
      </dsp:nvSpPr>
      <dsp:spPr>
        <a:xfrm>
          <a:off x="3926773" y="3320235"/>
          <a:ext cx="52244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22445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4935" y="3320490"/>
        <a:ext cx="26122" cy="26122"/>
      </dsp:txXfrm>
    </dsp:sp>
    <dsp:sp modelId="{70FAB509-2300-416B-9F1D-5D180DA2D243}">
      <dsp:nvSpPr>
        <dsp:cNvPr id="0" name=""/>
        <dsp:cNvSpPr/>
      </dsp:nvSpPr>
      <dsp:spPr>
        <a:xfrm>
          <a:off x="4449219" y="3007023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Fishing industry</a:t>
          </a:r>
        </a:p>
      </dsp:txBody>
      <dsp:txXfrm>
        <a:off x="4468346" y="3026150"/>
        <a:ext cx="1267858" cy="614802"/>
      </dsp:txXfrm>
    </dsp:sp>
    <dsp:sp modelId="{F1E310E8-F4C7-42F1-AFB4-ACAAC19E88BD}">
      <dsp:nvSpPr>
        <dsp:cNvPr id="0" name=""/>
        <dsp:cNvSpPr/>
      </dsp:nvSpPr>
      <dsp:spPr>
        <a:xfrm rot="3310531">
          <a:off x="3730565" y="3695743"/>
          <a:ext cx="91486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914861" y="1331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5124" y="3686187"/>
        <a:ext cx="45743" cy="45743"/>
      </dsp:txXfrm>
    </dsp:sp>
    <dsp:sp modelId="{643FBC5E-A502-4C2A-B837-18D83FD9AF69}">
      <dsp:nvSpPr>
        <dsp:cNvPr id="0" name=""/>
        <dsp:cNvSpPr/>
      </dsp:nvSpPr>
      <dsp:spPr>
        <a:xfrm>
          <a:off x="4449219" y="3758038"/>
          <a:ext cx="1306112" cy="6530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Sea transportation</a:t>
          </a:r>
        </a:p>
      </dsp:txBody>
      <dsp:txXfrm>
        <a:off x="4468346" y="3777165"/>
        <a:ext cx="1267858" cy="614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D69FE-21DD-484B-BB92-3C3A901A18F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66AA5-0E44-40AF-8652-1774B63F3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last application, mention briefly that this is not toxic to the cells. </a:t>
            </a:r>
          </a:p>
          <a:p>
            <a:r>
              <a:rPr lang="en-US" dirty="0"/>
              <a:t>Our molecular weight is only 6792 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6AA5-0E44-40AF-8652-1774B63F3E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make it clear that we are making a more general solution rather than a specific problem.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6AA5-0E44-40AF-8652-1774B63F3E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60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0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6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8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8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3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8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20FFD6C-7231-4B78-ADF7-BF63210B89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78BD54-6EC4-4D3F-B835-6BA58534CE1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88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t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tiff"/><Relationship Id="rId4" Type="http://schemas.openxmlformats.org/officeDocument/2006/relationships/image" Target="../media/image21.tif"/><Relationship Id="rId9" Type="http://schemas.openxmlformats.org/officeDocument/2006/relationships/image" Target="../media/image2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06AB-CE96-2377-A451-F37495DE0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Biofilm-inspired </a:t>
            </a:r>
            <a:r>
              <a:rPr lang="en-US" dirty="0" err="1"/>
              <a:t>bioadhesives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59757-28FC-CCCD-9A8B-A788AB8AC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Jing Yan, Ph.D.</a:t>
            </a:r>
          </a:p>
          <a:p>
            <a:r>
              <a:rPr lang="en-US" dirty="0">
                <a:solidFill>
                  <a:srgbClr val="000000"/>
                </a:solidFill>
              </a:rPr>
              <a:t>Assistant Professor, Department of Molecular, Cellular and Developmental Biology, Quantitative biology institute</a:t>
            </a:r>
          </a:p>
          <a:p>
            <a:r>
              <a:rPr lang="en-US" dirty="0">
                <a:solidFill>
                  <a:srgbClr val="000000"/>
                </a:solidFill>
              </a:rPr>
              <a:t>Yale University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D:\Jing\Jing osmotic\20161026 Leica stereoscope\grown on 1.5 agar and swell in LB overnight\A swell overnight 2.tif">
            <a:extLst>
              <a:ext uri="{FF2B5EF4-FFF2-40B4-BE49-F238E27FC236}">
                <a16:creationId xmlns:a16="http://schemas.microsoft.com/office/drawing/2014/main" id="{C0F4EFA7-5C3A-10E5-8C98-286C620D5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9365" r="21000" b="11702"/>
          <a:stretch/>
        </p:blipFill>
        <p:spPr bwMode="auto">
          <a:xfrm>
            <a:off x="10179867" y="86872"/>
            <a:ext cx="1951626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vertebrate, colorful, starfish&#10;&#10;Description automatically generated">
            <a:extLst>
              <a:ext uri="{FF2B5EF4-FFF2-40B4-BE49-F238E27FC236}">
                <a16:creationId xmlns:a16="http://schemas.microsoft.com/office/drawing/2014/main" id="{BE445372-DDE9-7FAA-EC39-94D40BEE5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90" y="86873"/>
            <a:ext cx="1938527" cy="1938528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07B4040-A226-852B-1098-AECEDA64A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6" t="4805" b="61354"/>
          <a:stretch/>
        </p:blipFill>
        <p:spPr>
          <a:xfrm>
            <a:off x="5244596" y="60452"/>
            <a:ext cx="2834069" cy="2112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F4A76F-CD14-0AD5-58CE-44E230372536}"/>
              </a:ext>
            </a:extLst>
          </p:cNvPr>
          <p:cNvSpPr txBox="1"/>
          <p:nvPr/>
        </p:nvSpPr>
        <p:spPr>
          <a:xfrm>
            <a:off x="9533953" y="1988058"/>
            <a:ext cx="283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Georgia" panose="02040502050405020303" pitchFamily="18" charset="0"/>
              </a:rPr>
              <a:t>Glue the world together</a:t>
            </a:r>
          </a:p>
        </p:txBody>
      </p:sp>
    </p:spTree>
    <p:extLst>
      <p:ext uri="{BB962C8B-B14F-4D97-AF65-F5344CB8AC3E}">
        <p14:creationId xmlns:p14="http://schemas.microsoft.com/office/powerpoint/2010/main" val="163458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1046-4ADF-3AE6-CF17-08F5B11E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Blavatnik</a:t>
            </a:r>
            <a:r>
              <a:rPr lang="en-US" dirty="0"/>
              <a:t> Aims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195BE-A488-75F2-1026-61E7AAAF4321}"/>
              </a:ext>
            </a:extLst>
          </p:cNvPr>
          <p:cNvSpPr txBox="1"/>
          <p:nvPr/>
        </p:nvSpPr>
        <p:spPr>
          <a:xfrm>
            <a:off x="609600" y="1819275"/>
            <a:ext cx="4705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Aim 1: Evaluate the range of applicability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Testing adhesive strength on various tissues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Testing adhesive strength between tissues and engineering surfaces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Testing cell cytotoxicity and immunogenic response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07CE3-A7A6-C03C-AE0B-C83FF64D6A99}"/>
              </a:ext>
            </a:extLst>
          </p:cNvPr>
          <p:cNvSpPr txBox="1"/>
          <p:nvPr/>
        </p:nvSpPr>
        <p:spPr>
          <a:xfrm>
            <a:off x="5878829" y="1819275"/>
            <a:ext cx="56178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Aim 2: Scale up production</a:t>
            </a:r>
          </a:p>
          <a:p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/>
              <a:t>Expressing </a:t>
            </a:r>
            <a:r>
              <a:rPr lang="en-US" sz="2800" dirty="0"/>
              <a:t>recombinant peptide through fermentation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Varying sequence for optimal adhesion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Optimizing process for low-cost production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73BB2-BF8B-FC11-72EC-940E1520A036}"/>
              </a:ext>
            </a:extLst>
          </p:cNvPr>
          <p:cNvSpPr txBox="1"/>
          <p:nvPr/>
        </p:nvSpPr>
        <p:spPr>
          <a:xfrm>
            <a:off x="5878829" y="5789593"/>
            <a:ext cx="3236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Cost</a:t>
            </a:r>
            <a:r>
              <a:rPr lang="en-US" sz="2800" dirty="0"/>
              <a:t>: $150,000.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171A2-6FE8-6965-F53C-2BE2D64F1FE4}"/>
              </a:ext>
            </a:extLst>
          </p:cNvPr>
          <p:cNvSpPr txBox="1"/>
          <p:nvPr/>
        </p:nvSpPr>
        <p:spPr>
          <a:xfrm>
            <a:off x="695325" y="5789593"/>
            <a:ext cx="3236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Cost</a:t>
            </a:r>
            <a:r>
              <a:rPr lang="en-US" sz="2800" dirty="0"/>
              <a:t>: $150,000. </a:t>
            </a:r>
          </a:p>
        </p:txBody>
      </p:sp>
    </p:spTree>
    <p:extLst>
      <p:ext uri="{BB962C8B-B14F-4D97-AF65-F5344CB8AC3E}">
        <p14:creationId xmlns:p14="http://schemas.microsoft.com/office/powerpoint/2010/main" val="5504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1FBA-B366-4FC6-9D12-6E3B730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interests</a:t>
            </a:r>
          </a:p>
        </p:txBody>
      </p:sp>
      <p:pic>
        <p:nvPicPr>
          <p:cNvPr id="2050" name="Picture 2" descr="Logo Usage Guidelines | Newsroom | Corning.com">
            <a:extLst>
              <a:ext uri="{FF2B5EF4-FFF2-40B4-BE49-F238E27FC236}">
                <a16:creationId xmlns:a16="http://schemas.microsoft.com/office/drawing/2014/main" id="{4B55B377-B7F5-5141-6C15-E2D51D51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4" b="35714"/>
          <a:stretch/>
        </p:blipFill>
        <p:spPr bwMode="auto">
          <a:xfrm>
            <a:off x="2981324" y="1870710"/>
            <a:ext cx="583406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history of Johnson &amp; Johnson">
            <a:extLst>
              <a:ext uri="{FF2B5EF4-FFF2-40B4-BE49-F238E27FC236}">
                <a16:creationId xmlns:a16="http://schemas.microsoft.com/office/drawing/2014/main" id="{B7219E3B-12DB-487C-10D2-DF99B61AE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34299" r="5859" b="34299"/>
          <a:stretch/>
        </p:blipFill>
        <p:spPr bwMode="auto">
          <a:xfrm>
            <a:off x="1343026" y="3209559"/>
            <a:ext cx="5834064" cy="11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68E0240-04A0-EACC-9830-182D2798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3338988"/>
            <a:ext cx="1781176" cy="9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D1AA39C-92B4-DB1A-1CF8-E9B330BF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4814888"/>
            <a:ext cx="2981324" cy="11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pload.wikimedia.org/wikipedia/commons/thumb/d/...">
            <a:extLst>
              <a:ext uri="{FF2B5EF4-FFF2-40B4-BE49-F238E27FC236}">
                <a16:creationId xmlns:a16="http://schemas.microsoft.com/office/drawing/2014/main" id="{D9427036-BA99-B4AC-7B97-67F6B2C41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494001"/>
            <a:ext cx="2628900" cy="14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9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BE82-B033-0E3B-2EFB-334FD59C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79B54-E518-7EBA-8F7B-70F8DA1DE5E0}"/>
              </a:ext>
            </a:extLst>
          </p:cNvPr>
          <p:cNvSpPr txBox="1"/>
          <p:nvPr/>
        </p:nvSpPr>
        <p:spPr>
          <a:xfrm>
            <a:off x="1097280" y="1797784"/>
            <a:ext cx="5102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Jing Yan, Ph.D.</a:t>
            </a:r>
          </a:p>
          <a:p>
            <a:r>
              <a:rPr lang="en-US" sz="2000" dirty="0"/>
              <a:t>Assistant Professor </a:t>
            </a:r>
          </a:p>
          <a:p>
            <a:r>
              <a:rPr lang="en-US" sz="2000" dirty="0"/>
              <a:t>Department of Molecular, Cellular and Developmental Biology</a:t>
            </a:r>
          </a:p>
          <a:p>
            <a:r>
              <a:rPr lang="en-US" sz="2000" dirty="0"/>
              <a:t>Quantitative Biology Institute</a:t>
            </a:r>
          </a:p>
          <a:p>
            <a:r>
              <a:rPr lang="en-US" sz="2000" dirty="0"/>
              <a:t>Yale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8FBD2-DAB9-5069-E51E-A819DDE92E05}"/>
              </a:ext>
            </a:extLst>
          </p:cNvPr>
          <p:cNvSpPr txBox="1"/>
          <p:nvPr/>
        </p:nvSpPr>
        <p:spPr>
          <a:xfrm>
            <a:off x="5403596" y="1797784"/>
            <a:ext cx="3944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Xin Huang</a:t>
            </a:r>
          </a:p>
          <a:p>
            <a:r>
              <a:rPr lang="en-US" sz="2000" dirty="0"/>
              <a:t>Graduate Student</a:t>
            </a:r>
          </a:p>
          <a:p>
            <a:r>
              <a:rPr lang="en-US" sz="2000" dirty="0"/>
              <a:t>Department of Chemistry</a:t>
            </a:r>
          </a:p>
          <a:p>
            <a:r>
              <a:rPr lang="en-US" sz="2000" dirty="0"/>
              <a:t>Yale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636D6-08B7-8C66-B52E-1898DA011407}"/>
              </a:ext>
            </a:extLst>
          </p:cNvPr>
          <p:cNvSpPr txBox="1"/>
          <p:nvPr/>
        </p:nvSpPr>
        <p:spPr>
          <a:xfrm>
            <a:off x="1097280" y="4145270"/>
            <a:ext cx="5102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Rich Olson, Ph.D.</a:t>
            </a:r>
          </a:p>
          <a:p>
            <a:r>
              <a:rPr lang="en-US" sz="2000" dirty="0"/>
              <a:t>Associate Professor </a:t>
            </a:r>
          </a:p>
          <a:p>
            <a:r>
              <a:rPr lang="en-US" sz="2000" dirty="0"/>
              <a:t>Department of Molecular Biology and Biochemistry</a:t>
            </a:r>
          </a:p>
          <a:p>
            <a:r>
              <a:rPr lang="en-US" sz="2000" dirty="0"/>
              <a:t>Integrative Sciences</a:t>
            </a:r>
          </a:p>
          <a:p>
            <a:r>
              <a:rPr lang="en-US" sz="2000" dirty="0"/>
              <a:t>Wesleyan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C9B45-1DB2-3299-FA20-53DCDBACD3F5}"/>
              </a:ext>
            </a:extLst>
          </p:cNvPr>
          <p:cNvSpPr txBox="1"/>
          <p:nvPr/>
        </p:nvSpPr>
        <p:spPr>
          <a:xfrm>
            <a:off x="5403596" y="4145270"/>
            <a:ext cx="2880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Alex </a:t>
            </a:r>
            <a:r>
              <a:rPr lang="en-US" sz="2000" b="1" dirty="0" err="1"/>
              <a:t>Hinbest</a:t>
            </a:r>
            <a:endParaRPr lang="en-US" sz="2000" b="1" dirty="0"/>
          </a:p>
          <a:p>
            <a:r>
              <a:rPr lang="en-US" sz="2000" dirty="0"/>
              <a:t>Graduate Student</a:t>
            </a:r>
          </a:p>
          <a:p>
            <a:r>
              <a:rPr lang="en-US" sz="2000" dirty="0"/>
              <a:t>Department of Molecular Biology and Biochemistry</a:t>
            </a:r>
          </a:p>
          <a:p>
            <a:r>
              <a:rPr lang="en-US" sz="2000" dirty="0"/>
              <a:t>Wesleyan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2C0DC-A64D-EB65-9939-4E9AD1BD9D59}"/>
              </a:ext>
            </a:extLst>
          </p:cNvPr>
          <p:cNvSpPr txBox="1"/>
          <p:nvPr/>
        </p:nvSpPr>
        <p:spPr>
          <a:xfrm>
            <a:off x="8519922" y="4145270"/>
            <a:ext cx="2880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Ranjuna</a:t>
            </a:r>
            <a:r>
              <a:rPr lang="en-US" sz="2000" b="1" dirty="0"/>
              <a:t> </a:t>
            </a:r>
            <a:r>
              <a:rPr lang="en-US" sz="2000" b="1" dirty="0" err="1"/>
              <a:t>Weerasekera</a:t>
            </a:r>
            <a:endParaRPr lang="en-US" sz="2000" b="1" dirty="0"/>
          </a:p>
          <a:p>
            <a:r>
              <a:rPr lang="en-US" sz="2000" dirty="0"/>
              <a:t>Graduate Student</a:t>
            </a:r>
          </a:p>
          <a:p>
            <a:r>
              <a:rPr lang="en-US" sz="2000" dirty="0"/>
              <a:t>Department of Molecular Biology and Biochemistry</a:t>
            </a:r>
          </a:p>
          <a:p>
            <a:r>
              <a:rPr lang="en-US" sz="2000" dirty="0"/>
              <a:t>Wesleyan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409DD-BE2B-91AA-24DD-C93F4D067425}"/>
              </a:ext>
            </a:extLst>
          </p:cNvPr>
          <p:cNvSpPr txBox="1"/>
          <p:nvPr/>
        </p:nvSpPr>
        <p:spPr>
          <a:xfrm>
            <a:off x="8519922" y="1797784"/>
            <a:ext cx="3120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Sarvagya</a:t>
            </a:r>
            <a:r>
              <a:rPr lang="en-US" sz="2000" b="1" dirty="0"/>
              <a:t> </a:t>
            </a:r>
            <a:r>
              <a:rPr lang="en-US" sz="2000" b="1" dirty="0" err="1"/>
              <a:t>Saluja</a:t>
            </a:r>
            <a:endParaRPr lang="en-US" sz="2000" b="1" dirty="0"/>
          </a:p>
          <a:p>
            <a:r>
              <a:rPr lang="en-US" sz="2000" dirty="0"/>
              <a:t>Postgraduate researcher</a:t>
            </a:r>
          </a:p>
          <a:p>
            <a:r>
              <a:rPr lang="en-US" sz="2000" dirty="0"/>
              <a:t>Department of Molecular, Cellular and Developmental Biology</a:t>
            </a:r>
          </a:p>
          <a:p>
            <a:r>
              <a:rPr lang="en-US" sz="2000" dirty="0"/>
              <a:t>Yale University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891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ket Trends: Bioadhesives Fill the Gaps | 2015-11-01 | Adhesives Magazine  | Adhesives &amp; Sealants Industry">
            <a:extLst>
              <a:ext uri="{FF2B5EF4-FFF2-40B4-BE49-F238E27FC236}">
                <a16:creationId xmlns:a16="http://schemas.microsoft.com/office/drawing/2014/main" id="{FF405919-AA71-B846-E332-AF4B7725D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r="4486" b="3718"/>
          <a:stretch/>
        </p:blipFill>
        <p:spPr bwMode="auto">
          <a:xfrm>
            <a:off x="5469604" y="1875905"/>
            <a:ext cx="6459793" cy="42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FAE086-322F-FCD3-BC44-B0464A1F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market </a:t>
            </a:r>
          </a:p>
        </p:txBody>
      </p:sp>
      <p:pic>
        <p:nvPicPr>
          <p:cNvPr id="4" name="Picture 2" descr="Global Bioadhesives Market Size, Share | Industry Trends Report, 2022">
            <a:extLst>
              <a:ext uri="{FF2B5EF4-FFF2-40B4-BE49-F238E27FC236}">
                <a16:creationId xmlns:a16="http://schemas.microsoft.com/office/drawing/2014/main" id="{F9513B10-0880-F0AC-6EC7-E79364755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21187" r="20288" b="11717"/>
          <a:stretch/>
        </p:blipFill>
        <p:spPr bwMode="auto">
          <a:xfrm>
            <a:off x="151767" y="1999633"/>
            <a:ext cx="5600700" cy="30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53A5D-31CE-3F18-895E-B33D6A22D3D8}"/>
              </a:ext>
            </a:extLst>
          </p:cNvPr>
          <p:cNvSpPr txBox="1"/>
          <p:nvPr/>
        </p:nvSpPr>
        <p:spPr>
          <a:xfrm>
            <a:off x="262603" y="5124951"/>
            <a:ext cx="399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www.grandviewresearch.com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0719C-CDCE-322A-854A-E17D67C5526B}"/>
              </a:ext>
            </a:extLst>
          </p:cNvPr>
          <p:cNvSpPr txBox="1"/>
          <p:nvPr/>
        </p:nvSpPr>
        <p:spPr>
          <a:xfrm>
            <a:off x="5520719" y="5971972"/>
            <a:ext cx="4461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F&amp;S Analysis and Market Participants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4FBCD6-3261-A903-1987-05054CE284AE}"/>
              </a:ext>
            </a:extLst>
          </p:cNvPr>
          <p:cNvSpPr/>
          <p:nvPr/>
        </p:nvSpPr>
        <p:spPr>
          <a:xfrm>
            <a:off x="5469604" y="5859962"/>
            <a:ext cx="2566032" cy="18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C7FA9-1A6B-6E9D-211D-7AD231D7DD7D}"/>
              </a:ext>
            </a:extLst>
          </p:cNvPr>
          <p:cNvSpPr txBox="1"/>
          <p:nvPr/>
        </p:nvSpPr>
        <p:spPr>
          <a:xfrm>
            <a:off x="151767" y="5600168"/>
            <a:ext cx="4921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Major drivers: </a:t>
            </a:r>
            <a:r>
              <a:rPr lang="en-US" sz="2000" dirty="0"/>
              <a:t>Increasing regulations/policies against use of petrochemical-based adhesives</a:t>
            </a:r>
          </a:p>
        </p:txBody>
      </p:sp>
    </p:spTree>
    <p:extLst>
      <p:ext uri="{BB962C8B-B14F-4D97-AF65-F5344CB8AC3E}">
        <p14:creationId xmlns:p14="http://schemas.microsoft.com/office/powerpoint/2010/main" val="29429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2D20-3468-1D02-9806-451A08E9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198AB-C4C2-E7F2-19BC-F5729454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indent="-457200">
              <a:buFont typeface="Courier New" panose="02070309020205020404" pitchFamily="49" charset="0"/>
              <a:buChar char="o"/>
            </a:pPr>
            <a:r>
              <a:rPr lang="en-US" sz="2800" dirty="0"/>
              <a:t>  We discovered a new class of peptides from bacterial biofilms that can be used as </a:t>
            </a:r>
            <a:r>
              <a:rPr lang="en-US" sz="2800" dirty="0" err="1"/>
              <a:t>bioadhesives</a:t>
            </a:r>
            <a:r>
              <a:rPr lang="en-US" sz="2800" dirty="0"/>
              <a:t>.</a:t>
            </a:r>
          </a:p>
          <a:p>
            <a:pPr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indent="-457200">
              <a:buFont typeface="Courier New" panose="02070309020205020404" pitchFamily="49" charset="0"/>
              <a:buChar char="o"/>
            </a:pPr>
            <a:r>
              <a:rPr lang="en-US" sz="2800" dirty="0"/>
              <a:t> We plan to systematically test the range of applications of this new </a:t>
            </a:r>
            <a:r>
              <a:rPr lang="en-US" sz="2800" dirty="0" err="1"/>
              <a:t>bioadhesive</a:t>
            </a:r>
            <a:r>
              <a:rPr lang="en-US" sz="2800" dirty="0"/>
              <a:t> and to optimize the production process. </a:t>
            </a:r>
          </a:p>
          <a:p>
            <a:pPr marL="0" indent="-457200">
              <a:buNone/>
            </a:pPr>
            <a:endParaRPr lang="en-US" sz="2800" dirty="0"/>
          </a:p>
          <a:p>
            <a:pPr indent="-457200">
              <a:buFont typeface="Courier New" panose="02070309020205020404" pitchFamily="49" charset="0"/>
              <a:buChar char="o"/>
            </a:pPr>
            <a:r>
              <a:rPr lang="en-US" sz="2800" dirty="0"/>
              <a:t> We request for 300K from the </a:t>
            </a:r>
            <a:r>
              <a:rPr lang="en-US" sz="2800" dirty="0" err="1"/>
              <a:t>Blavatnik</a:t>
            </a:r>
            <a:r>
              <a:rPr lang="en-US" sz="2800" dirty="0"/>
              <a:t> award to launch this project.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6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CC42-8AB5-6B3D-0A33-163014EC6D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7400" y="254001"/>
            <a:ext cx="10058400" cy="8763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Applications of </a:t>
            </a:r>
            <a:r>
              <a:rPr lang="en-US" sz="4400" dirty="0" err="1"/>
              <a:t>bioadhesives</a:t>
            </a:r>
            <a:r>
              <a:rPr lang="en-US" sz="4400" dirty="0"/>
              <a:t> in medicine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74ECC-8BC9-7D9E-1B71-75B27D1D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2" t="10264" r="17794" b="17810"/>
          <a:stretch/>
        </p:blipFill>
        <p:spPr>
          <a:xfrm>
            <a:off x="868381" y="1839292"/>
            <a:ext cx="4179035" cy="4065681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BF8EC-285C-3D93-70D6-3E423D78E999}"/>
              </a:ext>
            </a:extLst>
          </p:cNvPr>
          <p:cNvSpPr txBox="1"/>
          <p:nvPr/>
        </p:nvSpPr>
        <p:spPr>
          <a:xfrm>
            <a:off x="229793" y="1202647"/>
            <a:ext cx="57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Possible applications across the entire body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69848-18EA-B840-079C-99416C4A2AA5}"/>
              </a:ext>
            </a:extLst>
          </p:cNvPr>
          <p:cNvSpPr txBox="1"/>
          <p:nvPr/>
        </p:nvSpPr>
        <p:spPr>
          <a:xfrm>
            <a:off x="6319512" y="1202647"/>
            <a:ext cx="495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Three main categories of applications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44EE3C-FA7B-2558-FA42-796255376A4A}"/>
              </a:ext>
            </a:extLst>
          </p:cNvPr>
          <p:cNvCxnSpPr>
            <a:cxnSpLocks/>
          </p:cNvCxnSpPr>
          <p:nvPr/>
        </p:nvCxnSpPr>
        <p:spPr>
          <a:xfrm>
            <a:off x="5972537" y="1839292"/>
            <a:ext cx="0" cy="4065681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66E5D49-2EF2-4083-C970-6ED50AAAD235}"/>
              </a:ext>
            </a:extLst>
          </p:cNvPr>
          <p:cNvSpPr>
            <a:spLocks noChangeAspect="1"/>
          </p:cNvSpPr>
          <p:nvPr/>
        </p:nvSpPr>
        <p:spPr>
          <a:xfrm>
            <a:off x="5816600" y="3711886"/>
            <a:ext cx="320492" cy="3204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2B5AF937-B8CF-A513-DE0E-025E13AFD188}"/>
              </a:ext>
            </a:extLst>
          </p:cNvPr>
          <p:cNvSpPr/>
          <p:nvPr/>
        </p:nvSpPr>
        <p:spPr>
          <a:xfrm rot="8047724">
            <a:off x="5870218" y="3789937"/>
            <a:ext cx="166255" cy="164391"/>
          </a:xfrm>
          <a:prstGeom prst="halfFrame">
            <a:avLst>
              <a:gd name="adj1" fmla="val 3207"/>
              <a:gd name="adj2" fmla="val 471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543E05-DA5D-C51B-45B4-446519AEF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33" y="4901125"/>
            <a:ext cx="964849" cy="964849"/>
          </a:xfrm>
          <a:prstGeom prst="ellipse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081364-2054-6CF0-6655-6FCA671AF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33" y="3379265"/>
            <a:ext cx="964849" cy="964849"/>
          </a:xfrm>
          <a:prstGeom prst="ellipse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2E2A5D-1C76-F734-E581-4B02F004E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33" y="1857405"/>
            <a:ext cx="964849" cy="964849"/>
          </a:xfrm>
          <a:prstGeom prst="ellipse">
            <a:avLst/>
          </a:prstGeom>
          <a:ln w="12700">
            <a:solidFill>
              <a:schemeClr val="accent2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A686A1-80C0-9EAD-778E-2420F5E1A4A4}"/>
              </a:ext>
            </a:extLst>
          </p:cNvPr>
          <p:cNvGrpSpPr/>
          <p:nvPr/>
        </p:nvGrpSpPr>
        <p:grpSpPr>
          <a:xfrm>
            <a:off x="8169989" y="1878164"/>
            <a:ext cx="3345251" cy="923329"/>
            <a:chOff x="8169990" y="1967267"/>
            <a:chExt cx="3345251" cy="9233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613CB3-6191-3B89-6FE3-09C8E2321D2C}"/>
                </a:ext>
              </a:extLst>
            </p:cNvPr>
            <p:cNvSpPr txBox="1"/>
            <p:nvPr/>
          </p:nvSpPr>
          <p:spPr>
            <a:xfrm>
              <a:off x="8169990" y="1967267"/>
              <a:ext cx="14647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Wound closure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E5F78A-1F15-630B-6CAC-5791851CC761}"/>
                </a:ext>
              </a:extLst>
            </p:cNvPr>
            <p:cNvSpPr txBox="1"/>
            <p:nvPr/>
          </p:nvSpPr>
          <p:spPr>
            <a:xfrm>
              <a:off x="8169990" y="2305821"/>
              <a:ext cx="3345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4310" indent="-194310">
                <a:buClr>
                  <a:schemeClr val="accent2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Applicable to skin, brittle tissues and hard tissues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FAB0D3-CCA5-FBF0-027D-0D000CFD725B}"/>
              </a:ext>
            </a:extLst>
          </p:cNvPr>
          <p:cNvGrpSpPr/>
          <p:nvPr/>
        </p:nvGrpSpPr>
        <p:grpSpPr>
          <a:xfrm>
            <a:off x="8169989" y="3400024"/>
            <a:ext cx="3345251" cy="923329"/>
            <a:chOff x="8169990" y="1967267"/>
            <a:chExt cx="3345251" cy="9233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386000-6F0F-3F65-1B2B-F2C634895EC5}"/>
                </a:ext>
              </a:extLst>
            </p:cNvPr>
            <p:cNvSpPr txBox="1"/>
            <p:nvPr/>
          </p:nvSpPr>
          <p:spPr>
            <a:xfrm>
              <a:off x="8169990" y="1967267"/>
              <a:ext cx="14880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Sealing leakage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BF3829-943D-5C90-2EE9-D92DB4DF208A}"/>
                </a:ext>
              </a:extLst>
            </p:cNvPr>
            <p:cNvSpPr txBox="1"/>
            <p:nvPr/>
          </p:nvSpPr>
          <p:spPr>
            <a:xfrm>
              <a:off x="8169990" y="2305821"/>
              <a:ext cx="3345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4310" indent="-194310">
                <a:buClr>
                  <a:schemeClr val="accent2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Including bleeding or other fluid/gas leakage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CE377B-5291-813C-EC6C-7D5037E376BB}"/>
              </a:ext>
            </a:extLst>
          </p:cNvPr>
          <p:cNvGrpSpPr/>
          <p:nvPr/>
        </p:nvGrpSpPr>
        <p:grpSpPr>
          <a:xfrm>
            <a:off x="8169989" y="4901125"/>
            <a:ext cx="3345251" cy="923329"/>
            <a:chOff x="8169990" y="1967267"/>
            <a:chExt cx="3345251" cy="9233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9A045E-E7A6-AF8B-A462-8B28031C4E1A}"/>
                </a:ext>
              </a:extLst>
            </p:cNvPr>
            <p:cNvSpPr txBox="1"/>
            <p:nvPr/>
          </p:nvSpPr>
          <p:spPr>
            <a:xfrm>
              <a:off x="8169990" y="1967267"/>
              <a:ext cx="1509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Immobilization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EA01ED-D24A-D716-253F-B2229FEEF4AA}"/>
                </a:ext>
              </a:extLst>
            </p:cNvPr>
            <p:cNvSpPr txBox="1"/>
            <p:nvPr/>
          </p:nvSpPr>
          <p:spPr>
            <a:xfrm>
              <a:off x="8169990" y="2305821"/>
              <a:ext cx="3345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4310" indent="-194310">
                <a:buClr>
                  <a:schemeClr val="accent2">
                    <a:lumMod val="75000"/>
                  </a:schemeClr>
                </a:buClr>
                <a:buFont typeface="Wingdings" pitchFamily="2" charset="2"/>
                <a:buChar char="§"/>
              </a:pPr>
              <a:r>
                <a:rPr lang="en-US" sz="1600" dirty="0">
                  <a:latin typeface="+mj-lt"/>
                </a:rPr>
                <a:t>Wound dressing, drug delivery and medical device fixation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978C19-24AF-A8FA-0CFF-47FE276717EA}"/>
              </a:ext>
            </a:extLst>
          </p:cNvPr>
          <p:cNvSpPr txBox="1"/>
          <p:nvPr/>
        </p:nvSpPr>
        <p:spPr>
          <a:xfrm>
            <a:off x="868380" y="6432212"/>
            <a:ext cx="10646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Duan, 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Wanglin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Xiangbing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Bian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, and 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Yazhong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 Bu. “Applications of 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Bioadhesives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: A Mini Review.” </a:t>
            </a:r>
            <a:r>
              <a:rPr lang="en-US" sz="900" i="1" dirty="0">
                <a:solidFill>
                  <a:schemeClr val="bg1"/>
                </a:solidFill>
                <a:effectLst/>
                <a:latin typeface="Helvetica" pitchFamily="2" charset="0"/>
              </a:rPr>
              <a:t>Frontiers in Bioengineering and Biotechnology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 9 (September 3, 2021): 716035. https://</a:t>
            </a:r>
            <a:r>
              <a:rPr lang="en-US" sz="900" dirty="0" err="1">
                <a:solidFill>
                  <a:schemeClr val="bg1"/>
                </a:solidFill>
                <a:effectLst/>
                <a:latin typeface="Helvetica" pitchFamily="2" charset="0"/>
              </a:rPr>
              <a:t>doi.org</a:t>
            </a:r>
            <a:r>
              <a:rPr lang="en-US" sz="900" dirty="0">
                <a:solidFill>
                  <a:schemeClr val="bg1"/>
                </a:solidFill>
                <a:effectLst/>
                <a:latin typeface="Helvetica" pitchFamily="2" charset="0"/>
              </a:rPr>
              <a:t>/10.3389/fbioe.2021.716035.</a:t>
            </a:r>
          </a:p>
        </p:txBody>
      </p:sp>
    </p:spTree>
    <p:extLst>
      <p:ext uri="{BB962C8B-B14F-4D97-AF65-F5344CB8AC3E}">
        <p14:creationId xmlns:p14="http://schemas.microsoft.com/office/powerpoint/2010/main" val="98588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2847-3544-F65A-6296-675E7E96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Bioadhesives</a:t>
            </a:r>
            <a:r>
              <a:rPr lang="en-US" dirty="0"/>
              <a:t>: a 6.0 billion dollar market in 2020; 9.7 billion predicted in 2025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E030C50-5C10-3E0C-4BC0-43D424B44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90231"/>
              </p:ext>
            </p:extLst>
          </p:nvPr>
        </p:nvGraphicFramePr>
        <p:xfrm>
          <a:off x="597108" y="1848075"/>
          <a:ext cx="6547435" cy="4414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This Sticker Looks Inside the Body">
            <a:extLst>
              <a:ext uri="{FF2B5EF4-FFF2-40B4-BE49-F238E27FC236}">
                <a16:creationId xmlns:a16="http://schemas.microsoft.com/office/drawing/2014/main" id="{9BC6ABDD-2CC0-296A-C361-EA0A86D7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37" y="4257924"/>
            <a:ext cx="2504314" cy="16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4A898-2935-9955-B49B-08E792453269}"/>
              </a:ext>
            </a:extLst>
          </p:cNvPr>
          <p:cNvSpPr txBox="1"/>
          <p:nvPr/>
        </p:nvSpPr>
        <p:spPr>
          <a:xfrm>
            <a:off x="7047293" y="5926052"/>
            <a:ext cx="438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Wang et al., </a:t>
            </a:r>
            <a:r>
              <a:rPr lang="fr-FR" i="1" dirty="0"/>
              <a:t>Science</a:t>
            </a:r>
            <a:r>
              <a:rPr lang="fr-FR" dirty="0"/>
              <a:t>,</a:t>
            </a:r>
            <a:r>
              <a:rPr lang="fr-FR" b="1" dirty="0"/>
              <a:t> 377</a:t>
            </a:r>
            <a:r>
              <a:rPr lang="fr-FR" dirty="0"/>
              <a:t>, 517–523 (2022)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41C51F-E294-F1A1-9D4B-EEDB1205FE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136"/>
          <a:stretch/>
        </p:blipFill>
        <p:spPr>
          <a:xfrm>
            <a:off x="6961845" y="1815264"/>
            <a:ext cx="2243794" cy="1771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B5A16-52FE-09FD-0D5D-8EB5802E9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339"/>
          <a:stretch/>
        </p:blipFill>
        <p:spPr>
          <a:xfrm>
            <a:off x="9205639" y="1815264"/>
            <a:ext cx="2224742" cy="1771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A5290E-A93D-7857-D606-3D94729AAA35}"/>
              </a:ext>
            </a:extLst>
          </p:cNvPr>
          <p:cNvSpPr txBox="1"/>
          <p:nvPr/>
        </p:nvSpPr>
        <p:spPr>
          <a:xfrm>
            <a:off x="6881539" y="3553210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Wu et al., </a:t>
            </a:r>
            <a:r>
              <a:rPr lang="da-DK" i="1" dirty="0"/>
              <a:t>Sci. Transl. Med. </a:t>
            </a:r>
            <a:r>
              <a:rPr lang="da-DK" b="1" dirty="0"/>
              <a:t>14</a:t>
            </a:r>
            <a:r>
              <a:rPr lang="da-DK" dirty="0"/>
              <a:t>, eabh2857 (2022)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906D-61C9-170D-D05E-F3BA5321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current solutions: mussel-inspired glue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801AC-2E15-B00C-6F1E-70162D50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82" y="1906786"/>
            <a:ext cx="6628981" cy="4106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58A38A-1120-4FF9-95EB-13CA77743450}"/>
              </a:ext>
            </a:extLst>
          </p:cNvPr>
          <p:cNvSpPr/>
          <p:nvPr/>
        </p:nvSpPr>
        <p:spPr>
          <a:xfrm>
            <a:off x="5523345" y="1906786"/>
            <a:ext cx="295564" cy="39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F40FBA-5A18-2E3A-2F40-D120C2E14021}"/>
              </a:ext>
            </a:extLst>
          </p:cNvPr>
          <p:cNvSpPr/>
          <p:nvPr/>
        </p:nvSpPr>
        <p:spPr>
          <a:xfrm>
            <a:off x="1482146" y="2012280"/>
            <a:ext cx="260929" cy="245146"/>
          </a:xfrm>
          <a:prstGeom prst="rect">
            <a:avLst/>
          </a:prstGeom>
          <a:solidFill>
            <a:srgbClr val="D7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96F7B454-27DE-AC0C-9437-AA3CC0FB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53" y="1836814"/>
            <a:ext cx="1896319" cy="252842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E669D7-62B8-C200-CD94-25FDBA28B6D6}"/>
              </a:ext>
            </a:extLst>
          </p:cNvPr>
          <p:cNvSpPr/>
          <p:nvPr/>
        </p:nvSpPr>
        <p:spPr>
          <a:xfrm>
            <a:off x="7747750" y="2829035"/>
            <a:ext cx="638629" cy="44452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FF0000">
                  <a:alpha val="64000"/>
                </a:srgbClr>
              </a:gs>
              <a:gs pos="100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3F121-79A8-7160-6DF9-EDAF41DA8D90}"/>
              </a:ext>
            </a:extLst>
          </p:cNvPr>
          <p:cNvSpPr txBox="1"/>
          <p:nvPr/>
        </p:nvSpPr>
        <p:spPr>
          <a:xfrm>
            <a:off x="7125732" y="4365239"/>
            <a:ext cx="4751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effectLst/>
                <a:latin typeface="+mj-lt"/>
              </a:rPr>
              <a:t>Corning® Cell-</a:t>
            </a:r>
            <a:r>
              <a:rPr lang="en-US" sz="2000" b="0" i="0" dirty="0" err="1">
                <a:effectLst/>
                <a:latin typeface="+mj-lt"/>
              </a:rPr>
              <a:t>Tak</a:t>
            </a:r>
            <a:r>
              <a:rPr lang="en-US" sz="2000" b="0" i="0" dirty="0">
                <a:effectLst/>
                <a:latin typeface="+mj-lt"/>
              </a:rPr>
              <a:t>™ Cell and Tissue Adhesive</a:t>
            </a:r>
          </a:p>
          <a:p>
            <a:pPr algn="ctr"/>
            <a:r>
              <a:rPr lang="en-US" sz="2000" dirty="0">
                <a:latin typeface="+mj-lt"/>
              </a:rPr>
              <a:t>(Product Number 354240)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CFE48-856E-4669-BA53-DDAF02979716}"/>
              </a:ext>
            </a:extLst>
          </p:cNvPr>
          <p:cNvSpPr txBox="1"/>
          <p:nvPr/>
        </p:nvSpPr>
        <p:spPr>
          <a:xfrm>
            <a:off x="8562265" y="5054908"/>
            <a:ext cx="36671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Limitations: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Unstable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Sensitive to pH, salinity,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Expensive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8E2E3-FAE0-D57D-A06F-756D9D061FF4}"/>
              </a:ext>
            </a:extLst>
          </p:cNvPr>
          <p:cNvSpPr txBox="1"/>
          <p:nvPr/>
        </p:nvSpPr>
        <p:spPr>
          <a:xfrm>
            <a:off x="3863371" y="5865650"/>
            <a:ext cx="388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Molecular Weight: 110-140 </a:t>
            </a:r>
            <a:r>
              <a:rPr lang="en-US" dirty="0" err="1"/>
              <a:t>kDa</a:t>
            </a:r>
            <a:r>
              <a:rPr lang="en-US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248AE-9FC0-91FE-2767-2274045F6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87069"/>
          <a:stretch/>
        </p:blipFill>
        <p:spPr>
          <a:xfrm>
            <a:off x="3895872" y="5124525"/>
            <a:ext cx="4494618" cy="8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1907-CCC3-6A5F-05C4-6AB983E4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unique approach: inspiration from  bacterial biofilms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5DA1F-90F9-1704-7278-06C9F8AC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60" y="2355999"/>
            <a:ext cx="3515133" cy="2554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D8AA3-2A62-92EA-6F76-8A4C18D32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8565" r="7589" b="6658"/>
          <a:stretch/>
        </p:blipFill>
        <p:spPr>
          <a:xfrm>
            <a:off x="637837" y="2355999"/>
            <a:ext cx="3615566" cy="2554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D61BF-72A8-E6E4-316E-73CAE3A5C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50" y="2355999"/>
            <a:ext cx="3407574" cy="26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5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1907-CCC3-6A5F-05C4-6AB983E4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Vc</a:t>
            </a:r>
            <a:r>
              <a:rPr lang="en-US" i="1" dirty="0"/>
              <a:t> </a:t>
            </a:r>
            <a:r>
              <a:rPr lang="en-US" dirty="0"/>
              <a:t>biofilm produces unique glues to attach to various surfaces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186EF8-CD95-039F-35C5-D0044518C571}"/>
              </a:ext>
            </a:extLst>
          </p:cNvPr>
          <p:cNvGrpSpPr/>
          <p:nvPr/>
        </p:nvGrpSpPr>
        <p:grpSpPr>
          <a:xfrm>
            <a:off x="4698539" y="3055659"/>
            <a:ext cx="6019800" cy="3178154"/>
            <a:chOff x="1117766" y="2133791"/>
            <a:chExt cx="6019800" cy="31781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5AC1C4-DC9E-3D21-8A83-ABA37E27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7766" y="2193322"/>
              <a:ext cx="6019800" cy="31186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60DFA2-76ED-5EC6-8FEE-5C336DB212D3}"/>
                </a:ext>
              </a:extLst>
            </p:cNvPr>
            <p:cNvSpPr/>
            <p:nvPr/>
          </p:nvSpPr>
          <p:spPr>
            <a:xfrm>
              <a:off x="3289465" y="4474560"/>
              <a:ext cx="2809875" cy="837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B0410B-7BB8-A6BA-F4D3-F186E12D3420}"/>
                </a:ext>
              </a:extLst>
            </p:cNvPr>
            <p:cNvSpPr/>
            <p:nvPr/>
          </p:nvSpPr>
          <p:spPr>
            <a:xfrm>
              <a:off x="1117766" y="2133791"/>
              <a:ext cx="771525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486CF3-99CE-E9D1-7F7C-D789E5EBB0A3}"/>
                </a:ext>
              </a:extLst>
            </p:cNvPr>
            <p:cNvSpPr/>
            <p:nvPr/>
          </p:nvSpPr>
          <p:spPr>
            <a:xfrm>
              <a:off x="3908591" y="4099052"/>
              <a:ext cx="1438275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0240EE-A816-F2FC-2779-800390EDE521}"/>
                </a:ext>
              </a:extLst>
            </p:cNvPr>
            <p:cNvSpPr txBox="1"/>
            <p:nvPr/>
          </p:nvSpPr>
          <p:spPr>
            <a:xfrm>
              <a:off x="3646654" y="404108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D03FC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57-aa insertion loop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39D71E-3D83-4750-2834-FDDD4C9BF802}"/>
                </a:ext>
              </a:extLst>
            </p:cNvPr>
            <p:cNvSpPr/>
            <p:nvPr/>
          </p:nvSpPr>
          <p:spPr>
            <a:xfrm>
              <a:off x="2794165" y="3863634"/>
              <a:ext cx="990600" cy="393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65A24-D435-C52E-7494-4E007F942B5B}"/>
                </a:ext>
              </a:extLst>
            </p:cNvPr>
            <p:cNvSpPr/>
            <p:nvPr/>
          </p:nvSpPr>
          <p:spPr>
            <a:xfrm>
              <a:off x="3994319" y="2712979"/>
              <a:ext cx="714375" cy="413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B1813A-D2A5-9759-EB8A-3D48944FAFE8}"/>
                </a:ext>
              </a:extLst>
            </p:cNvPr>
            <p:cNvSpPr/>
            <p:nvPr/>
          </p:nvSpPr>
          <p:spPr>
            <a:xfrm>
              <a:off x="1601159" y="5096066"/>
              <a:ext cx="321469" cy="140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247062-C68F-CF0B-61FC-7F52E8C51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6884" y="4764446"/>
              <a:ext cx="43657" cy="3901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035B2E-5E2E-4E88-CAF7-4FDE2E323F62}"/>
                </a:ext>
              </a:extLst>
            </p:cNvPr>
            <p:cNvSpPr/>
            <p:nvPr/>
          </p:nvSpPr>
          <p:spPr>
            <a:xfrm>
              <a:off x="4370554" y="3768509"/>
              <a:ext cx="190500" cy="330543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48CF20-CF45-85A9-1704-F65BC5E81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9607" y="3658209"/>
              <a:ext cx="82026" cy="429246"/>
            </a:xfrm>
            <a:prstGeom prst="straightConnector1">
              <a:avLst/>
            </a:prstGeom>
            <a:ln w="25400">
              <a:solidFill>
                <a:srgbClr val="B444B3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0235EF-233E-F490-3CB6-EFE2F44A25E8}"/>
                </a:ext>
              </a:extLst>
            </p:cNvPr>
            <p:cNvSpPr/>
            <p:nvPr/>
          </p:nvSpPr>
          <p:spPr>
            <a:xfrm>
              <a:off x="2251239" y="4702163"/>
              <a:ext cx="626802" cy="393903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9175F2-A8C1-94AA-18F5-2E4E643E1814}"/>
                </a:ext>
              </a:extLst>
            </p:cNvPr>
            <p:cNvSpPr txBox="1"/>
            <p:nvPr/>
          </p:nvSpPr>
          <p:spPr>
            <a:xfrm>
              <a:off x="2063558" y="4232926"/>
              <a:ext cx="11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>
                  <a:solidFill>
                    <a:srgbClr val="A9A7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200" b="1" dirty="0">
                  <a:solidFill>
                    <a:srgbClr val="A9A7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-prism domain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CE0BF0-40F0-0CE7-79DA-CA823CD468B0}"/>
                </a:ext>
              </a:extLst>
            </p:cNvPr>
            <p:cNvSpPr txBox="1"/>
            <p:nvPr/>
          </p:nvSpPr>
          <p:spPr>
            <a:xfrm>
              <a:off x="2706027" y="3764220"/>
              <a:ext cx="11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>
                  <a:solidFill>
                    <a:srgbClr val="0071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200" b="1" dirty="0">
                  <a:solidFill>
                    <a:srgbClr val="0071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-propeller domain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728674-C603-6F85-67BF-13C134D12E5B}"/>
                </a:ext>
              </a:extLst>
            </p:cNvPr>
            <p:cNvSpPr/>
            <p:nvPr/>
          </p:nvSpPr>
          <p:spPr>
            <a:xfrm>
              <a:off x="6378673" y="4475705"/>
              <a:ext cx="611511" cy="7112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6F28AF-1BCE-A80E-F240-B371C00D428A}"/>
              </a:ext>
            </a:extLst>
          </p:cNvPr>
          <p:cNvGrpSpPr>
            <a:grpSpLocks noChangeAspect="1"/>
          </p:cNvGrpSpPr>
          <p:nvPr/>
        </p:nvGrpSpPr>
        <p:grpSpPr>
          <a:xfrm>
            <a:off x="6458814" y="1987294"/>
            <a:ext cx="4451684" cy="613766"/>
            <a:chOff x="3316972" y="775438"/>
            <a:chExt cx="4370570" cy="60258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3AB7EE-E4F3-5583-33CE-BB7532CB331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64511" y="1008396"/>
              <a:ext cx="390819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1B001A-F11A-00AA-979C-EBE95643D413}"/>
                </a:ext>
              </a:extLst>
            </p:cNvPr>
            <p:cNvSpPr txBox="1"/>
            <p:nvPr/>
          </p:nvSpPr>
          <p:spPr>
            <a:xfrm>
              <a:off x="4800754" y="775438"/>
              <a:ext cx="404780" cy="574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778CD4-6D28-A17F-8FF8-2271BD38A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419" b="57452"/>
            <a:stretch/>
          </p:blipFill>
          <p:spPr>
            <a:xfrm>
              <a:off x="3316972" y="841907"/>
              <a:ext cx="4370570" cy="536114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3461B4C-896C-1F9D-471B-E96EC05F3F27}"/>
              </a:ext>
            </a:extLst>
          </p:cNvPr>
          <p:cNvSpPr/>
          <p:nvPr/>
        </p:nvSpPr>
        <p:spPr>
          <a:xfrm>
            <a:off x="6217306" y="3352192"/>
            <a:ext cx="642469" cy="275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8C00703-E362-7630-A0CD-DFE41962B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38021" r="58545" b="3981"/>
          <a:stretch/>
        </p:blipFill>
        <p:spPr>
          <a:xfrm>
            <a:off x="1097280" y="1854100"/>
            <a:ext cx="3087508" cy="4379713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C3D5AD2-8EA5-6168-A766-2F2F0DED1D5D}"/>
              </a:ext>
            </a:extLst>
          </p:cNvPr>
          <p:cNvSpPr/>
          <p:nvPr/>
        </p:nvSpPr>
        <p:spPr>
          <a:xfrm>
            <a:off x="1238916" y="5711130"/>
            <a:ext cx="469489" cy="20797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B860DF6-EF2C-0A31-406E-6A53C5C7F3D6}"/>
              </a:ext>
            </a:extLst>
          </p:cNvPr>
          <p:cNvSpPr/>
          <p:nvPr/>
        </p:nvSpPr>
        <p:spPr>
          <a:xfrm>
            <a:off x="8024809" y="2040094"/>
            <a:ext cx="469489" cy="20797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523C4-7AC9-F251-7DF0-D9B7580FC037}"/>
              </a:ext>
            </a:extLst>
          </p:cNvPr>
          <p:cNvSpPr txBox="1"/>
          <p:nvPr/>
        </p:nvSpPr>
        <p:spPr>
          <a:xfrm>
            <a:off x="8120427" y="247088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β</a:t>
            </a:r>
            <a:r>
              <a:rPr lang="en-US" sz="1600" dirty="0"/>
              <a:t>-prism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80BE8E-B565-2D52-5F4E-14393AED8D9E}"/>
              </a:ext>
            </a:extLst>
          </p:cNvPr>
          <p:cNvSpPr txBox="1"/>
          <p:nvPr/>
        </p:nvSpPr>
        <p:spPr>
          <a:xfrm>
            <a:off x="6763476" y="2462130"/>
            <a:ext cx="12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β</a:t>
            </a:r>
            <a:r>
              <a:rPr lang="en-US" sz="1600" dirty="0"/>
              <a:t>-propeller</a:t>
            </a:r>
          </a:p>
          <a:p>
            <a:pPr algn="ctr"/>
            <a:r>
              <a:rPr lang="en-US" sz="1600" dirty="0"/>
              <a:t>(blade 1-5)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B68718-3A44-CFF9-1111-50968F1EDF7A}"/>
              </a:ext>
            </a:extLst>
          </p:cNvPr>
          <p:cNvSpPr txBox="1"/>
          <p:nvPr/>
        </p:nvSpPr>
        <p:spPr>
          <a:xfrm>
            <a:off x="8826455" y="2462130"/>
            <a:ext cx="12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β</a:t>
            </a:r>
            <a:r>
              <a:rPr lang="en-US" sz="1600" dirty="0"/>
              <a:t>-propeller</a:t>
            </a:r>
          </a:p>
          <a:p>
            <a:pPr algn="ctr"/>
            <a:r>
              <a:rPr lang="en-US" sz="1600" dirty="0"/>
              <a:t>(blade 6-8)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4268C5-122B-3409-404F-655DABC7DEFA}"/>
              </a:ext>
            </a:extLst>
          </p:cNvPr>
          <p:cNvCxnSpPr>
            <a:cxnSpLocks/>
          </p:cNvCxnSpPr>
          <p:nvPr/>
        </p:nvCxnSpPr>
        <p:spPr>
          <a:xfrm flipV="1">
            <a:off x="3584948" y="4730175"/>
            <a:ext cx="1185858" cy="83515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FD8D2A-B289-D035-47FA-828E5DCC0498}"/>
              </a:ext>
            </a:extLst>
          </p:cNvPr>
          <p:cNvCxnSpPr>
            <a:cxnSpLocks/>
          </p:cNvCxnSpPr>
          <p:nvPr/>
        </p:nvCxnSpPr>
        <p:spPr>
          <a:xfrm>
            <a:off x="3576902" y="5590523"/>
            <a:ext cx="1169079" cy="48591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9F7058A-AB4F-0550-23A3-62A78E9E51E1}"/>
              </a:ext>
            </a:extLst>
          </p:cNvPr>
          <p:cNvSpPr txBox="1"/>
          <p:nvPr/>
        </p:nvSpPr>
        <p:spPr>
          <a:xfrm>
            <a:off x="5629774" y="2197411"/>
            <a:ext cx="125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Bap1</a:t>
            </a:r>
          </a:p>
        </p:txBody>
      </p:sp>
    </p:spTree>
    <p:extLst>
      <p:ext uri="{BB962C8B-B14F-4D97-AF65-F5344CB8AC3E}">
        <p14:creationId xmlns:p14="http://schemas.microsoft.com/office/powerpoint/2010/main" val="17001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 animBg="1"/>
      <p:bldP spid="4" grpId="0" animBg="1"/>
      <p:bldP spid="20" grpId="0"/>
      <p:bldP spid="26" grpId="0"/>
      <p:bldP spid="27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D37E-8783-B1BB-3E3E-C67D9993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74" y="119657"/>
            <a:ext cx="10058400" cy="1450757"/>
          </a:xfrm>
        </p:spPr>
        <p:txBody>
          <a:bodyPr/>
          <a:lstStyle/>
          <a:p>
            <a:r>
              <a:rPr lang="en-US" dirty="0"/>
              <a:t>The secret of adhesion is in a short peptide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C9695E-D947-789E-790E-131F80D56A5A}"/>
              </a:ext>
            </a:extLst>
          </p:cNvPr>
          <p:cNvGrpSpPr>
            <a:grpSpLocks noChangeAspect="1"/>
          </p:cNvGrpSpPr>
          <p:nvPr/>
        </p:nvGrpSpPr>
        <p:grpSpPr>
          <a:xfrm>
            <a:off x="238194" y="2629824"/>
            <a:ext cx="2324676" cy="2308889"/>
            <a:chOff x="35369" y="3735613"/>
            <a:chExt cx="1721455" cy="17097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C5D046-9D0D-6105-13FF-3EA153D57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76" t="32825" r="27305" b="-84"/>
            <a:stretch/>
          </p:blipFill>
          <p:spPr>
            <a:xfrm>
              <a:off x="35369" y="3735613"/>
              <a:ext cx="1721455" cy="1709764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D23133-C083-599C-A9FC-30F63553FF23}"/>
                </a:ext>
              </a:extLst>
            </p:cNvPr>
            <p:cNvCxnSpPr>
              <a:cxnSpLocks/>
            </p:cNvCxnSpPr>
            <p:nvPr/>
          </p:nvCxnSpPr>
          <p:spPr>
            <a:xfrm>
              <a:off x="1059343" y="5353772"/>
              <a:ext cx="576072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96D183-B949-972C-266D-8CF6A2059583}"/>
                </a:ext>
              </a:extLst>
            </p:cNvPr>
            <p:cNvSpPr txBox="1"/>
            <p:nvPr/>
          </p:nvSpPr>
          <p:spPr>
            <a:xfrm>
              <a:off x="1161499" y="5180271"/>
              <a:ext cx="371759" cy="163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l-GR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106B1A7-8CBA-3E69-2885-B8CF860A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588" y="2629823"/>
            <a:ext cx="2307159" cy="2307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2EA09E-484F-5DC8-4DE4-872F727723BE}"/>
              </a:ext>
            </a:extLst>
          </p:cNvPr>
          <p:cNvSpPr txBox="1"/>
          <p:nvPr/>
        </p:nvSpPr>
        <p:spPr>
          <a:xfrm>
            <a:off x="996673" y="4883040"/>
            <a:ext cx="12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glass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EB427-8283-F822-D8D6-189DC6783D9C}"/>
              </a:ext>
            </a:extLst>
          </p:cNvPr>
          <p:cNvSpPr txBox="1"/>
          <p:nvPr/>
        </p:nvSpPr>
        <p:spPr>
          <a:xfrm>
            <a:off x="5687858" y="4883040"/>
            <a:ext cx="12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lipids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1413B29-A84E-CBA3-62DB-5D3A8F5AA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047"/>
          <a:stretch/>
        </p:blipFill>
        <p:spPr>
          <a:xfrm>
            <a:off x="7513089" y="2281008"/>
            <a:ext cx="4580961" cy="366259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F16260-D03A-1BBA-5DAF-D4F183742BF2}"/>
              </a:ext>
            </a:extLst>
          </p:cNvPr>
          <p:cNvCxnSpPr>
            <a:cxnSpLocks/>
          </p:cNvCxnSpPr>
          <p:nvPr/>
        </p:nvCxnSpPr>
        <p:spPr>
          <a:xfrm>
            <a:off x="11526183" y="5742588"/>
            <a:ext cx="469111" cy="8732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055C5BA-5FA3-82B2-A02A-F260CC111C76}"/>
              </a:ext>
            </a:extLst>
          </p:cNvPr>
          <p:cNvSpPr txBox="1"/>
          <p:nvPr/>
        </p:nvSpPr>
        <p:spPr>
          <a:xfrm>
            <a:off x="11481204" y="5414255"/>
            <a:ext cx="9296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50 um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BCF6C-D182-0DC6-447D-B12A16684CB7}"/>
              </a:ext>
            </a:extLst>
          </p:cNvPr>
          <p:cNvSpPr txBox="1"/>
          <p:nvPr/>
        </p:nvSpPr>
        <p:spPr>
          <a:xfrm>
            <a:off x="9475875" y="5943600"/>
            <a:ext cx="1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tissue</a:t>
            </a:r>
          </a:p>
        </p:txBody>
      </p:sp>
      <p:pic>
        <p:nvPicPr>
          <p:cNvPr id="1026" name="Picture 2" descr="Fire Safety Glass">
            <a:extLst>
              <a:ext uri="{FF2B5EF4-FFF2-40B4-BE49-F238E27FC236}">
                <a16:creationId xmlns:a16="http://schemas.microsoft.com/office/drawing/2014/main" id="{B6393507-3325-5208-3078-C59A07E3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8" y="5279020"/>
            <a:ext cx="1032050" cy="10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stic Bottles - San Jose Recycles">
            <a:extLst>
              <a:ext uri="{FF2B5EF4-FFF2-40B4-BE49-F238E27FC236}">
                <a16:creationId xmlns:a16="http://schemas.microsoft.com/office/drawing/2014/main" id="{1927BBE6-2DC8-AF6F-9AE9-160B38FF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05" y="5292615"/>
            <a:ext cx="995040" cy="9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are lipids good for us? - Quora">
            <a:extLst>
              <a:ext uri="{FF2B5EF4-FFF2-40B4-BE49-F238E27FC236}">
                <a16:creationId xmlns:a16="http://schemas.microsoft.com/office/drawing/2014/main" id="{0AAC2CE4-CE5C-6E37-833D-AA4A57F2F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b="19797"/>
          <a:stretch/>
        </p:blipFill>
        <p:spPr bwMode="auto">
          <a:xfrm>
            <a:off x="5235875" y="5337209"/>
            <a:ext cx="1986344" cy="93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F455803-6B79-CCCB-450A-2C3E0C1093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6" b="25228"/>
          <a:stretch/>
        </p:blipFill>
        <p:spPr>
          <a:xfrm>
            <a:off x="2591338" y="2629823"/>
            <a:ext cx="2389231" cy="23088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A6BFA6-0D84-B07F-B5A0-751B3D09524E}"/>
              </a:ext>
            </a:extLst>
          </p:cNvPr>
          <p:cNvSpPr txBox="1"/>
          <p:nvPr/>
        </p:nvSpPr>
        <p:spPr>
          <a:xfrm>
            <a:off x="3246189" y="4885699"/>
            <a:ext cx="1714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plastics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F18DEB-698C-6F6F-5A7F-B3974BD1E080}"/>
              </a:ext>
            </a:extLst>
          </p:cNvPr>
          <p:cNvGrpSpPr/>
          <p:nvPr/>
        </p:nvGrpSpPr>
        <p:grpSpPr>
          <a:xfrm>
            <a:off x="33707" y="1472741"/>
            <a:ext cx="1097280" cy="1097280"/>
            <a:chOff x="33707" y="1528058"/>
            <a:chExt cx="1097280" cy="10972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858FC8-98DD-4906-8E11-7541A16EE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7" y="1528058"/>
              <a:ext cx="1097280" cy="109728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129144E-100B-508F-A647-690B75726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147" y="1619498"/>
              <a:ext cx="914400" cy="9144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DE66A2-8F2B-DB3D-6267-882260762C5D}"/>
              </a:ext>
            </a:extLst>
          </p:cNvPr>
          <p:cNvCxnSpPr/>
          <p:nvPr/>
        </p:nvCxnSpPr>
        <p:spPr>
          <a:xfrm>
            <a:off x="582347" y="1943100"/>
            <a:ext cx="142760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CDB46BA-858B-8AFB-83D1-7F2E9022EE4E}"/>
              </a:ext>
            </a:extLst>
          </p:cNvPr>
          <p:cNvSpPr txBox="1"/>
          <p:nvPr/>
        </p:nvSpPr>
        <p:spPr>
          <a:xfrm>
            <a:off x="1989961" y="1743045"/>
            <a:ext cx="232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Surface of interest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A2D060-8D2F-EC17-F186-294D2B0B257F}"/>
              </a:ext>
            </a:extLst>
          </p:cNvPr>
          <p:cNvSpPr txBox="1"/>
          <p:nvPr/>
        </p:nvSpPr>
        <p:spPr>
          <a:xfrm>
            <a:off x="1989961" y="2110108"/>
            <a:ext cx="3999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Fluorescently labeled peptide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BCD0F1-72E1-C0ED-276C-CB5297C4EB3C}"/>
              </a:ext>
            </a:extLst>
          </p:cNvPr>
          <p:cNvCxnSpPr>
            <a:cxnSpLocks/>
          </p:cNvCxnSpPr>
          <p:nvPr/>
        </p:nvCxnSpPr>
        <p:spPr>
          <a:xfrm>
            <a:off x="1095549" y="2258324"/>
            <a:ext cx="91440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18B478-720D-18F5-C89D-1C6F4D1D7244}"/>
              </a:ext>
            </a:extLst>
          </p:cNvPr>
          <p:cNvCxnSpPr>
            <a:cxnSpLocks/>
          </p:cNvCxnSpPr>
          <p:nvPr/>
        </p:nvCxnSpPr>
        <p:spPr>
          <a:xfrm>
            <a:off x="6416048" y="4395787"/>
            <a:ext cx="175687" cy="1038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80977368-36F7-AA32-BD1B-77061D815AAE}"/>
              </a:ext>
            </a:extLst>
          </p:cNvPr>
          <p:cNvCxnSpPr>
            <a:cxnSpLocks/>
          </p:cNvCxnSpPr>
          <p:nvPr/>
        </p:nvCxnSpPr>
        <p:spPr>
          <a:xfrm>
            <a:off x="6848632" y="4249532"/>
            <a:ext cx="175687" cy="1038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7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D37E-8783-B1BB-3E3E-C67D9993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secret of adhesion is in a short peptide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B22B54-10FB-6F52-08EB-C27C3B3F1A85}"/>
              </a:ext>
            </a:extLst>
          </p:cNvPr>
          <p:cNvGrpSpPr/>
          <p:nvPr/>
        </p:nvGrpSpPr>
        <p:grpSpPr>
          <a:xfrm>
            <a:off x="342490" y="2633133"/>
            <a:ext cx="6663466" cy="3493323"/>
            <a:chOff x="342490" y="2633133"/>
            <a:chExt cx="6663466" cy="3493323"/>
          </a:xfrm>
        </p:grpSpPr>
        <p:pic>
          <p:nvPicPr>
            <p:cNvPr id="18" name="Picture 17" descr="Chart&#10;&#10;Description automatically generated">
              <a:extLst>
                <a:ext uri="{FF2B5EF4-FFF2-40B4-BE49-F238E27FC236}">
                  <a16:creationId xmlns:a16="http://schemas.microsoft.com/office/drawing/2014/main" id="{358DF476-0126-6878-CF54-DD47560B4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90" y="2984505"/>
              <a:ext cx="6663466" cy="314195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A1CFC6-B7DA-D899-D2F3-B92E1A3019EA}"/>
                </a:ext>
              </a:extLst>
            </p:cNvPr>
            <p:cNvSpPr txBox="1"/>
            <p:nvPr/>
          </p:nvSpPr>
          <p:spPr>
            <a:xfrm>
              <a:off x="2739876" y="3687530"/>
              <a:ext cx="3453917" cy="31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</a:t>
              </a:r>
              <a:r>
                <a:rPr lang="zh-CN" altLang="en-US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approach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C4D754-0A29-3EB1-5BB0-05A206EF0971}"/>
                </a:ext>
              </a:extLst>
            </p:cNvPr>
            <p:cNvSpPr txBox="1"/>
            <p:nvPr/>
          </p:nvSpPr>
          <p:spPr>
            <a:xfrm rot="4500000">
              <a:off x="599028" y="4780250"/>
              <a:ext cx="1372898" cy="31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37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</a:t>
              </a:r>
              <a:r>
                <a:rPr lang="zh-CN" altLang="en-US" sz="1200">
                  <a:solidFill>
                    <a:srgbClr val="37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>
                  <a:solidFill>
                    <a:srgbClr val="37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retract</a:t>
              </a:r>
              <a:endParaRPr lang="en-US" sz="1200" dirty="0">
                <a:solidFill>
                  <a:srgbClr val="373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4F5CA66-2559-9F2E-B621-CC5676B3727B}"/>
                </a:ext>
              </a:extLst>
            </p:cNvPr>
            <p:cNvCxnSpPr>
              <a:cxnSpLocks/>
            </p:cNvCxnSpPr>
            <p:nvPr/>
          </p:nvCxnSpPr>
          <p:spPr>
            <a:xfrm>
              <a:off x="1947265" y="4031531"/>
              <a:ext cx="0" cy="1611466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4CD3AA-AAE0-10BB-0EAD-6C0DD53D07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4801" y="2633133"/>
              <a:ext cx="3968216" cy="1042457"/>
              <a:chOff x="2058949" y="3757039"/>
              <a:chExt cx="2902591" cy="762516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7D31B9-6AC1-7F0A-B406-9F00C058BE41}"/>
                  </a:ext>
                </a:extLst>
              </p:cNvPr>
              <p:cNvCxnSpPr/>
              <p:nvPr/>
            </p:nvCxnSpPr>
            <p:spPr>
              <a:xfrm>
                <a:off x="2058949" y="4519555"/>
                <a:ext cx="2902591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2FAF0D2-E084-4A95-7CDA-989CD7A1770E}"/>
                  </a:ext>
                </a:extLst>
              </p:cNvPr>
              <p:cNvSpPr/>
              <p:nvPr/>
            </p:nvSpPr>
            <p:spPr>
              <a:xfrm>
                <a:off x="3297944" y="4260633"/>
                <a:ext cx="156328" cy="15632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7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8A61EFC-4059-480E-F4FA-B4E911987F53}"/>
                  </a:ext>
                </a:extLst>
              </p:cNvPr>
              <p:cNvSpPr/>
              <p:nvPr/>
            </p:nvSpPr>
            <p:spPr>
              <a:xfrm>
                <a:off x="2386120" y="4419952"/>
                <a:ext cx="1996579" cy="9120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8D59701-112C-5F1C-2C45-9545F71E4641}"/>
                  </a:ext>
                </a:extLst>
              </p:cNvPr>
              <p:cNvGrpSpPr/>
              <p:nvPr/>
            </p:nvGrpSpPr>
            <p:grpSpPr>
              <a:xfrm>
                <a:off x="3193979" y="3757039"/>
                <a:ext cx="1188720" cy="556340"/>
                <a:chOff x="2924174" y="1354035"/>
                <a:chExt cx="1188720" cy="556340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0A04529-2A8A-70FE-D5B6-CFACF445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24175" y="1354035"/>
                  <a:ext cx="1094817" cy="55214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F0417F2E-8AE8-37EA-86CE-B926FA331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24174" y="1796998"/>
                  <a:ext cx="1188720" cy="11337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EE0DA18-385F-B021-5CC7-23F13A2494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87679" y="1418926"/>
                  <a:ext cx="818059" cy="41256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0915306-13BB-973C-D67C-E70760F9DF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89638" y="1741416"/>
                  <a:ext cx="880780" cy="90076"/>
                </a:xfrm>
                <a:prstGeom prst="line">
                  <a:avLst/>
                </a:prstGeom>
                <a:ln w="63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EB4CF1B-5E42-A674-6E8E-ADEC0CAA8EE3}"/>
              </a:ext>
            </a:extLst>
          </p:cNvPr>
          <p:cNvSpPr txBox="1"/>
          <p:nvPr/>
        </p:nvSpPr>
        <p:spPr>
          <a:xfrm>
            <a:off x="7518685" y="4306199"/>
            <a:ext cx="3050254" cy="5847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IP: 63/376,414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1C9E-27F6-15FC-6D9D-30CC7C49E1D0}"/>
              </a:ext>
            </a:extLst>
          </p:cNvPr>
          <p:cNvSpPr txBox="1"/>
          <p:nvPr/>
        </p:nvSpPr>
        <p:spPr>
          <a:xfrm>
            <a:off x="7526235" y="1994677"/>
            <a:ext cx="44521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Stable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Broadly applicable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Scalable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Low MW (7 </a:t>
            </a:r>
            <a:r>
              <a:rPr lang="en-US" sz="2400" dirty="0" err="1">
                <a:latin typeface="+mj-lt"/>
              </a:rPr>
              <a:t>kDa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B0600-674D-3F83-CC09-C609181B5196}"/>
              </a:ext>
            </a:extLst>
          </p:cNvPr>
          <p:cNvSpPr txBox="1"/>
          <p:nvPr/>
        </p:nvSpPr>
        <p:spPr>
          <a:xfrm>
            <a:off x="7438172" y="5042832"/>
            <a:ext cx="4628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424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+mj-lt"/>
                <a:cs typeface="Arial" panose="020B0604020202020204" pitchFamily="34" charset="0"/>
              </a:rPr>
              <a:t>This joint IP is under an IIA (inter- institutional agreement) with Wesleyan, the co-owner of the IP. 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42D1C-2531-B109-849F-C21912A41284}"/>
              </a:ext>
            </a:extLst>
          </p:cNvPr>
          <p:cNvSpPr txBox="1"/>
          <p:nvPr/>
        </p:nvSpPr>
        <p:spPr>
          <a:xfrm>
            <a:off x="298264" y="1712480"/>
            <a:ext cx="5895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j-lt"/>
                <a:cs typeface="Arial" panose="020B0604020202020204" pitchFamily="34" charset="0"/>
              </a:rPr>
              <a:t>Quantitative measurement of adhesion force with atomic force microscope: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27485E-3C9B-F575-6D26-3787956CA7A7}"/>
              </a:ext>
            </a:extLst>
          </p:cNvPr>
          <p:cNvSpPr txBox="1"/>
          <p:nvPr/>
        </p:nvSpPr>
        <p:spPr>
          <a:xfrm>
            <a:off x="1984239" y="4388321"/>
            <a:ext cx="467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+mj-lt"/>
                <a:cs typeface="Arial" panose="020B0604020202020204" pitchFamily="34" charset="0"/>
              </a:rPr>
              <a:t>Comparable to mussel proteins! 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" grpId="0"/>
      <p:bldP spid="6" grpId="0"/>
      <p:bldP spid="23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4673</TotalTime>
  <Words>639</Words>
  <Application>Microsoft Office PowerPoint</Application>
  <PresentationFormat>Widescreen</PresentationFormat>
  <Paragraphs>124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Georgia</vt:lpstr>
      <vt:lpstr>Helvetica</vt:lpstr>
      <vt:lpstr>Wingdings</vt:lpstr>
      <vt:lpstr>Retrospect</vt:lpstr>
      <vt:lpstr>Biofilm-inspired bioadhesives</vt:lpstr>
      <vt:lpstr>Executive Summary</vt:lpstr>
      <vt:lpstr>Applications of bioadhesives in medicine</vt:lpstr>
      <vt:lpstr>Bioadhesives: a 6.0 billion dollar market in 2020; 9.7 billion predicted in 2025</vt:lpstr>
      <vt:lpstr>Example of current solutions: mussel-inspired glue </vt:lpstr>
      <vt:lpstr>Our unique approach: inspiration from  bacterial biofilms</vt:lpstr>
      <vt:lpstr>Vc biofilm produces unique glues to attach to various surfaces</vt:lpstr>
      <vt:lpstr>The secret of adhesion is in a short peptide</vt:lpstr>
      <vt:lpstr>The secret of adhesion is in a short peptide</vt:lpstr>
      <vt:lpstr>Blavatnik Aims </vt:lpstr>
      <vt:lpstr>Potential interests</vt:lpstr>
      <vt:lpstr>Our team</vt:lpstr>
      <vt:lpstr>Current market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Biofilm-inspired bioadhesives</dc:title>
  <dc:creator>Yan, Jing</dc:creator>
  <cp:lastModifiedBy>Yan, Jing</cp:lastModifiedBy>
  <cp:revision>44</cp:revision>
  <dcterms:created xsi:type="dcterms:W3CDTF">2022-10-30T14:37:07Z</dcterms:created>
  <dcterms:modified xsi:type="dcterms:W3CDTF">2022-12-04T21:28:31Z</dcterms:modified>
</cp:coreProperties>
</file>