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845" r:id="rId4"/>
    <p:sldId id="833" r:id="rId5"/>
    <p:sldId id="260" r:id="rId6"/>
    <p:sldId id="848" r:id="rId7"/>
    <p:sldId id="844" r:id="rId8"/>
    <p:sldId id="835" r:id="rId9"/>
    <p:sldId id="846" r:id="rId10"/>
    <p:sldId id="849" r:id="rId11"/>
    <p:sldId id="838" r:id="rId12"/>
    <p:sldId id="841" r:id="rId13"/>
    <p:sldId id="839" r:id="rId14"/>
    <p:sldId id="84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8D0B43-7300-4935-9D28-E26E96E2063D}">
          <p14:sldIdLst>
            <p14:sldId id="256"/>
            <p14:sldId id="845"/>
            <p14:sldId id="833"/>
            <p14:sldId id="260"/>
            <p14:sldId id="848"/>
            <p14:sldId id="844"/>
            <p14:sldId id="835"/>
            <p14:sldId id="846"/>
            <p14:sldId id="849"/>
            <p14:sldId id="838"/>
          </p14:sldIdLst>
        </p14:section>
        <p14:section name="Backup Slides" id="{A74C413A-9DC2-4D8B-A818-8D03639617B3}">
          <p14:sldIdLst>
            <p14:sldId id="841"/>
            <p14:sldId id="839"/>
            <p14:sldId id="8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63F615-A968-048B-F661-E387CAEE1A53}" name="Sadeghi, Mehran" initials="MS" userId="S::mehran.sadeghi@yale.edu::4c2d742d-b190-4818-8377-68910838aa22" providerId="AD"/>
  <p188:author id="{9621423C-6F09-062A-DD64-DE827DE3B9F8}" name="Lewin, David" initials="DAL" userId="Lewin, David" providerId="None"/>
  <p188:author id="{88C723EC-D4B4-4FAB-288D-105966FCFED4}" name="Anderson, Shannon" initials="AS" userId="S::shannon.anderson@yale.edu::df9113ba-d736-410f-8752-9365c62e92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003399"/>
    <a:srgbClr val="4F81BD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97" autoAdjust="0"/>
    <p:restoredTop sz="94660"/>
  </p:normalViewPr>
  <p:slideViewPr>
    <p:cSldViewPr snapToGrid="0">
      <p:cViewPr varScale="1">
        <p:scale>
          <a:sx n="98" d="100"/>
          <a:sy n="98" d="100"/>
        </p:scale>
        <p:origin x="402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6870D-40F7-4CE1-8678-C13980B1D74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B89FA-914E-43C1-85DA-5A92A723B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923C-2FC0-A604-863B-605D45F61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02B6C-DF51-AD2B-DCBC-2C02BE925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29116-1939-39A2-07FA-F0E5C435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0765-0C20-E113-A009-98B2DB37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13FF6-C373-F172-9C15-4F445BECD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1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B877-CA66-D85B-9BF6-373B8E0B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42A0B-F65B-A2A2-C370-1A4778822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3640D-B02E-8E55-51C4-618128B6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6370F-FD16-F225-3061-F23344BC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ADD1C-2688-36B7-D62F-86C86CB0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8B0AED-1285-F655-3DA4-5139AAE78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FB432-C37D-AB8C-58C1-F87DB8141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0C3B-EE89-162F-CF72-84652238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D308E-E23C-6E5D-7008-E23B709F6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BB9FD-AB78-8654-2577-C4E4D11C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44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69D-FB25-4247-820B-F13A57267B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3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37554-96A6-4D51-87FC-7DF078394A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0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2EA5-384A-47AC-A5E0-93FEF0BC8B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37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9AC9-0DCF-4FE9-89C4-E15522EA7D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03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0FBF-78B5-419F-B75B-CDD280783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63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B279-1E6E-4222-88C6-F1A2C73E5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35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3125D-9507-4966-95C1-EA5BD01D30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1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0597-4415-41FE-AD45-E66AB96059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6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9C5F-0DE4-221D-0D3A-05B0F945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D0064-60F6-55E2-E7FE-1EF63AB95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6F67-D5EA-6A3B-517D-A62C8613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DC0D2-F383-F307-E374-D36064D7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9D2D6-E945-2B40-09BF-60C97244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95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5455A-4BC4-40D8-B60F-67CBA900C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6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5F64-774C-4801-8532-0DCA770723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1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5F17E-5249-4B32-B468-B3CDDE2224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98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242E-E25D-459B-820F-C930C8E28A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A90DB-E9E3-45D6-8809-ADAD6DD881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3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4ED85-8B15-47DE-8A17-142DFE4D39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DA921-5C73-4423-8941-BF15157D9D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7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E335-6EBA-4016-F682-00C20F2B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932C-8490-F0FF-14E4-341EB52C1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1D730-6E12-BBAA-4DBF-D55847ED8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CCAE-8CB8-125F-0148-B767BEF6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18914-BA95-95A4-C041-74BE2982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3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E1AD-E489-845C-0E3B-C90BC2E11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36B9-1A3E-5464-1F07-556FD69FB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F726D-8AB1-DE23-03F0-737F8CB27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3915D-1EEB-157A-AB52-0625331A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012A4-C0EB-044D-BF75-31A94A76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A2A32-944E-2906-10ED-9DB49966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0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A1CC-4127-00E4-2676-8A5CF995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CFA68-E130-84FE-0B40-A9D8E354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E306D-54C2-CAA2-7529-E82B9F2D9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CEB6BA-49A6-BC35-B04F-F36EA81B6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31061-7119-AF75-5561-BBF2E719D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9C1E6-1B3E-7A17-0F29-FF1E8AE4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4E61D-C61C-3327-A625-9D194F1B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7A00F-DBA8-B68E-6DC7-BDC4721E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9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0151-4461-44F3-B2C0-42E65D00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748CC-B675-625D-C7DE-D802828F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A6388-F2E6-FA27-9523-B81EAF2A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2B4EF-21B1-8716-A4BB-2E7DF7FB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6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CC151-D326-FAEE-8576-E9B1AE27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A615B-F8C9-FE2A-3682-E8D84836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B32F2-5B22-798F-0924-A3945700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4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3E3D-0851-6240-A052-7F575AC4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609A8-D7DE-D7AA-0140-2F942052D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B5255-B8D6-85D1-407A-D0F49ED57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03B80-EC51-9B25-6136-6559F441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15436-CD15-05CD-BFE7-642DB4C6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F89B4-4660-1DCA-0539-CAF6B31B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1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A0F1-A81A-0C76-452A-4862AFF6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E4E81-7904-4A3E-C731-D40CDC933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91AFD-5ED0-44BF-362B-B69AE387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05274-7211-1BF4-144F-1E6B3FAB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55B08-EE3D-4655-AEDC-EEBE29B5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910BD-6C92-2F93-31DC-F21F772C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0ABA4F-0AA6-4011-8317-049465AE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C2A80-7A12-C753-B096-B1EC3420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61998-47C1-239D-0896-E8CECCED5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B3ECD-0549-4163-913C-B5C840523F2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CBFC2-83D2-4BF6-11E0-AF40F4258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5A7B2-8218-BEDA-A895-2D48B4F31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D2A10-0504-44C3-A882-7712A763A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5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D797-7A80-4730-B984-AFA26EE651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E5-BFA7-4AB6-920F-76304BBFC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4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eg"/><Relationship Id="rId5" Type="http://schemas.openxmlformats.org/officeDocument/2006/relationships/hyperlink" Target="mailto:Shannon.Anderson@yale.edu" TargetMode="External"/><Relationship Id="rId4" Type="http://schemas.openxmlformats.org/officeDocument/2006/relationships/hyperlink" Target="mailto:David.Lewin@yal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leaning on a fence by water&#10;&#10;Description automatically generated">
            <a:extLst>
              <a:ext uri="{FF2B5EF4-FFF2-40B4-BE49-F238E27FC236}">
                <a16:creationId xmlns:a16="http://schemas.microsoft.com/office/drawing/2014/main" id="{3B9F2454-3E27-FA9E-636B-0DCCB5146C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5" t="749" r="12192" b="1848"/>
          <a:stretch/>
        </p:blipFill>
        <p:spPr>
          <a:xfrm>
            <a:off x="5870712" y="-7170"/>
            <a:ext cx="6318239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BEFDD-90BF-894A-E25B-A577DF29508B}"/>
              </a:ext>
            </a:extLst>
          </p:cNvPr>
          <p:cNvSpPr txBox="1"/>
          <p:nvPr/>
        </p:nvSpPr>
        <p:spPr>
          <a:xfrm>
            <a:off x="8367059" y="6589242"/>
            <a:ext cx="389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Jan-Otto, Credit: Getty Images/iStockphoto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F427C6-F8D0-14A4-30DA-7482935C79D9}"/>
              </a:ext>
            </a:extLst>
          </p:cNvPr>
          <p:cNvSpPr/>
          <p:nvPr/>
        </p:nvSpPr>
        <p:spPr>
          <a:xfrm>
            <a:off x="3049" y="-7170"/>
            <a:ext cx="6318238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029A6-5042-619F-077D-68835A8D3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012326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4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Peptides for the Treatment of Peripheral Arterial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8738-39A2-A087-573A-57DEB1F02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416" y="3993587"/>
            <a:ext cx="5677821" cy="1916382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Mehran M. Sadeghi, MD</a:t>
            </a:r>
          </a:p>
          <a:p>
            <a:pPr algn="l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Medicine (Cardiology)</a:t>
            </a:r>
          </a:p>
          <a:p>
            <a:pPr algn="l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Yale School of Medicine</a:t>
            </a:r>
          </a:p>
          <a:p>
            <a:pPr algn="l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Connecticut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050E61-A37E-D950-9B83-D0986E985D4E}"/>
              </a:ext>
            </a:extLst>
          </p:cNvPr>
          <p:cNvGrpSpPr/>
          <p:nvPr/>
        </p:nvGrpSpPr>
        <p:grpSpPr>
          <a:xfrm>
            <a:off x="5805111" y="-14340"/>
            <a:ext cx="6449439" cy="6858000"/>
            <a:chOff x="5805111" y="-14340"/>
            <a:chExt cx="6449439" cy="6858000"/>
          </a:xfrm>
        </p:grpSpPr>
        <p:pic>
          <p:nvPicPr>
            <p:cNvPr id="8" name="Picture 7" descr="A person sitting on stairs with a prosthetic leg&#10;&#10;Description automatically generated">
              <a:extLst>
                <a:ext uri="{FF2B5EF4-FFF2-40B4-BE49-F238E27FC236}">
                  <a16:creationId xmlns:a16="http://schemas.microsoft.com/office/drawing/2014/main" id="{552957A2-C9DC-7F0E-D357-6991B08E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6" r="33039"/>
            <a:stretch/>
          </p:blipFill>
          <p:spPr>
            <a:xfrm>
              <a:off x="5805111" y="-14340"/>
              <a:ext cx="6449439" cy="6858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5F6A35-3F11-11AD-9CBC-5148DEA092A1}"/>
                </a:ext>
              </a:extLst>
            </p:cNvPr>
            <p:cNvSpPr txBox="1"/>
            <p:nvPr/>
          </p:nvSpPr>
          <p:spPr>
            <a:xfrm>
              <a:off x="6470606" y="6566661"/>
              <a:ext cx="53028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https://blog.avinger.com/blog/13-fast-facts-amputation-peripheral-artery-disease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90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6DE450-6600-EF7D-9F45-2CEED5C87EC1}"/>
              </a:ext>
            </a:extLst>
          </p:cNvPr>
          <p:cNvSpPr txBox="1">
            <a:spLocks/>
          </p:cNvSpPr>
          <p:nvPr/>
        </p:nvSpPr>
        <p:spPr>
          <a:xfrm>
            <a:off x="2912533" y="1131854"/>
            <a:ext cx="8610599" cy="1467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Provisional patent filed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homologs identified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funding for mechanistic studies and some in vivo studies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ACA5900-F10F-3EAB-4C1F-6224F79C7BC1}"/>
              </a:ext>
            </a:extLst>
          </p:cNvPr>
          <p:cNvSpPr txBox="1">
            <a:spLocks/>
          </p:cNvSpPr>
          <p:nvPr/>
        </p:nvSpPr>
        <p:spPr>
          <a:xfrm>
            <a:off x="2912533" y="2909172"/>
            <a:ext cx="8906932" cy="2197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the lead human peptides (YV-8415-1, -2, &amp; -3) in a murine model of hindlimb ischemia – </a:t>
            </a:r>
            <a:r>
              <a:rPr lang="en-US" sz="2200" i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$200K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dose-response studies with YV-8415 lead – </a:t>
            </a:r>
            <a:r>
              <a:rPr lang="en-US" sz="2200" i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$100K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 of the most promising agent for lead optimization and pre-clinical toxicology and PK studies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3F83AD-777F-7EB7-C4F3-37EF6E37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>
              <a:defRPr/>
            </a:pPr>
            <a:fld id="{B90DA921-5C73-4423-8941-BF15157D9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FC23387-C596-AEEE-C1C8-54F7829F9160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 and Next Steps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069365-75BC-7292-F027-AF644A65CB1F}"/>
              </a:ext>
            </a:extLst>
          </p:cNvPr>
          <p:cNvSpPr/>
          <p:nvPr/>
        </p:nvSpPr>
        <p:spPr>
          <a:xfrm>
            <a:off x="466391" y="1193369"/>
            <a:ext cx="2382386" cy="134430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and Funding Status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9567EF-6A07-1060-3849-FC9513C150D8}"/>
              </a:ext>
            </a:extLst>
          </p:cNvPr>
          <p:cNvSpPr/>
          <p:nvPr/>
        </p:nvSpPr>
        <p:spPr>
          <a:xfrm>
            <a:off x="466391" y="2909172"/>
            <a:ext cx="2382386" cy="219792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Blavatnik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10619E-FAF2-E0CB-622C-C04149F47D2C}"/>
              </a:ext>
            </a:extLst>
          </p:cNvPr>
          <p:cNvSpPr/>
          <p:nvPr/>
        </p:nvSpPr>
        <p:spPr>
          <a:xfrm>
            <a:off x="466391" y="5408516"/>
            <a:ext cx="2382386" cy="1098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Next Steps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C96B33-9F55-4762-E7B1-59480CA0FC5C}"/>
              </a:ext>
            </a:extLst>
          </p:cNvPr>
          <p:cNvSpPr txBox="1">
            <a:spLocks/>
          </p:cNvSpPr>
          <p:nvPr/>
        </p:nvSpPr>
        <p:spPr>
          <a:xfrm>
            <a:off x="2912533" y="5408516"/>
            <a:ext cx="8906932" cy="109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with pharma company or spin out start-up</a:t>
            </a:r>
          </a:p>
        </p:txBody>
      </p:sp>
    </p:spTree>
    <p:extLst>
      <p:ext uri="{BB962C8B-B14F-4D97-AF65-F5344CB8AC3E}">
        <p14:creationId xmlns:p14="http://schemas.microsoft.com/office/powerpoint/2010/main" val="381022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504F4DB-3733-FC40-ABCF-5A81245740AD}"/>
              </a:ext>
            </a:extLst>
          </p:cNvPr>
          <p:cNvGrpSpPr/>
          <p:nvPr/>
        </p:nvGrpSpPr>
        <p:grpSpPr>
          <a:xfrm>
            <a:off x="1092448" y="1761345"/>
            <a:ext cx="6595299" cy="1967541"/>
            <a:chOff x="528420" y="1661596"/>
            <a:chExt cx="4885013" cy="145732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23E4E94-F751-7497-2EBA-33CB3FB50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9" b="79514"/>
            <a:stretch/>
          </p:blipFill>
          <p:spPr bwMode="auto">
            <a:xfrm>
              <a:off x="530404" y="1719034"/>
              <a:ext cx="4883029" cy="13998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4B462B-9365-B864-6712-47EF1AB129B3}"/>
                </a:ext>
              </a:extLst>
            </p:cNvPr>
            <p:cNvSpPr txBox="1"/>
            <p:nvPr/>
          </p:nvSpPr>
          <p:spPr>
            <a:xfrm rot="16200000">
              <a:off x="421483" y="2648688"/>
              <a:ext cx="49087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2526E7-8681-7023-6FEA-2CBBEECAE0F7}"/>
                </a:ext>
              </a:extLst>
            </p:cNvPr>
            <p:cNvSpPr txBox="1"/>
            <p:nvPr/>
          </p:nvSpPr>
          <p:spPr>
            <a:xfrm rot="16200000">
              <a:off x="394189" y="2088748"/>
              <a:ext cx="55123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F4C717-5D3F-B0D1-5A0F-0A47791490BE}"/>
                </a:ext>
              </a:extLst>
            </p:cNvPr>
            <p:cNvSpPr txBox="1"/>
            <p:nvPr/>
          </p:nvSpPr>
          <p:spPr>
            <a:xfrm>
              <a:off x="850565" y="1661596"/>
              <a:ext cx="816689" cy="223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Pre-surgery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7BDEB2-7799-001C-4915-0AA21B3E5035}"/>
                </a:ext>
              </a:extLst>
            </p:cNvPr>
            <p:cNvSpPr txBox="1"/>
            <p:nvPr/>
          </p:nvSpPr>
          <p:spPr>
            <a:xfrm>
              <a:off x="1670348" y="1661596"/>
              <a:ext cx="816689" cy="216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Post-surgery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12CCE9-EDF6-2B43-1349-3D9A6285E779}"/>
                </a:ext>
              </a:extLst>
            </p:cNvPr>
            <p:cNvSpPr txBox="1"/>
            <p:nvPr/>
          </p:nvSpPr>
          <p:spPr>
            <a:xfrm>
              <a:off x="2606720" y="1661597"/>
              <a:ext cx="68207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Day 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91DF72-F718-6C4F-1EC6-73737046FA28}"/>
                </a:ext>
              </a:extLst>
            </p:cNvPr>
            <p:cNvSpPr txBox="1"/>
            <p:nvPr/>
          </p:nvSpPr>
          <p:spPr>
            <a:xfrm>
              <a:off x="3482457" y="1661597"/>
              <a:ext cx="68207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Day 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346070-E06C-3367-5530-0B2187CF2AF2}"/>
                </a:ext>
              </a:extLst>
            </p:cNvPr>
            <p:cNvSpPr txBox="1"/>
            <p:nvPr/>
          </p:nvSpPr>
          <p:spPr>
            <a:xfrm>
              <a:off x="4332602" y="1661597"/>
              <a:ext cx="68207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Day 14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DB0111D-56C1-80BE-D0A8-4150523C4129}"/>
                </a:ext>
              </a:extLst>
            </p:cNvPr>
            <p:cNvSpPr/>
            <p:nvPr/>
          </p:nvSpPr>
          <p:spPr>
            <a:xfrm>
              <a:off x="612250" y="1680810"/>
              <a:ext cx="140039" cy="132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3D1A50-EC07-899A-F25F-15F36194E31B}"/>
              </a:ext>
            </a:extLst>
          </p:cNvPr>
          <p:cNvGrpSpPr/>
          <p:nvPr/>
        </p:nvGrpSpPr>
        <p:grpSpPr>
          <a:xfrm>
            <a:off x="521517" y="3849633"/>
            <a:ext cx="3192675" cy="2669318"/>
            <a:chOff x="302501" y="4607261"/>
            <a:chExt cx="2362568" cy="197528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D1516D1-C855-5E40-4826-B885CA7D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59" t="21457" r="27712" b="54952"/>
            <a:stretch/>
          </p:blipFill>
          <p:spPr bwMode="auto">
            <a:xfrm>
              <a:off x="700802" y="4753747"/>
              <a:ext cx="1964267" cy="18288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209FE8-A20A-A106-D785-330506AE08E5}"/>
                </a:ext>
              </a:extLst>
            </p:cNvPr>
            <p:cNvSpPr txBox="1"/>
            <p:nvPr/>
          </p:nvSpPr>
          <p:spPr>
            <a:xfrm>
              <a:off x="302501" y="5125878"/>
              <a:ext cx="68207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4CE4C3-9F46-9504-E70E-DB2475B682F8}"/>
                </a:ext>
              </a:extLst>
            </p:cNvPr>
            <p:cNvSpPr txBox="1"/>
            <p:nvPr/>
          </p:nvSpPr>
          <p:spPr>
            <a:xfrm>
              <a:off x="304776" y="5992513"/>
              <a:ext cx="68207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D79CF3-096E-E582-7F3D-EFF9154E6AE1}"/>
                </a:ext>
              </a:extLst>
            </p:cNvPr>
            <p:cNvSpPr/>
            <p:nvPr/>
          </p:nvSpPr>
          <p:spPr>
            <a:xfrm>
              <a:off x="612250" y="5668147"/>
              <a:ext cx="193170" cy="150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5B90566-A59E-B2C9-839F-70D8D0A0B79F}"/>
                </a:ext>
              </a:extLst>
            </p:cNvPr>
            <p:cNvSpPr txBox="1"/>
            <p:nvPr/>
          </p:nvSpPr>
          <p:spPr>
            <a:xfrm>
              <a:off x="1082698" y="4609536"/>
              <a:ext cx="682071" cy="250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924450-38EB-C657-DD03-98B29F23DDDF}"/>
                </a:ext>
              </a:extLst>
            </p:cNvPr>
            <p:cNvSpPr txBox="1"/>
            <p:nvPr/>
          </p:nvSpPr>
          <p:spPr>
            <a:xfrm>
              <a:off x="1885644" y="4607261"/>
              <a:ext cx="721076" cy="250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Ligation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7D66919A-301B-5A93-E330-A94850520941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murine PAD model, a genetic knockout model had reduced flow recovery and angiogenesis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07C5D8-5E7B-E465-E0B8-9D68DF227C64}"/>
              </a:ext>
            </a:extLst>
          </p:cNvPr>
          <p:cNvGrpSpPr>
            <a:grpSpLocks noChangeAspect="1"/>
          </p:cNvGrpSpPr>
          <p:nvPr/>
        </p:nvGrpSpPr>
        <p:grpSpPr>
          <a:xfrm>
            <a:off x="3850421" y="4221749"/>
            <a:ext cx="3298957" cy="2439619"/>
            <a:chOff x="5911744" y="4059029"/>
            <a:chExt cx="3585824" cy="2662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3CDD7-CF8A-C563-5CEC-ABE5DA67AEFC}"/>
                </a:ext>
              </a:extLst>
            </p:cNvPr>
            <p:cNvGrpSpPr/>
            <p:nvPr/>
          </p:nvGrpSpPr>
          <p:grpSpPr>
            <a:xfrm>
              <a:off x="5911744" y="4059029"/>
              <a:ext cx="3552006" cy="2615184"/>
              <a:chOff x="5911744" y="4006920"/>
              <a:chExt cx="3552006" cy="2615184"/>
            </a:xfrm>
          </p:grpSpPr>
          <p:pic>
            <p:nvPicPr>
              <p:cNvPr id="7" name="Picture 6" descr="A close-up of several images of a human body&#10;&#10;Description automatically generated">
                <a:extLst>
                  <a:ext uri="{FF2B5EF4-FFF2-40B4-BE49-F238E27FC236}">
                    <a16:creationId xmlns:a16="http://schemas.microsoft.com/office/drawing/2014/main" id="{0876C126-E1AC-28B0-BC0E-D745B7E399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919" t="40370" b="31137"/>
              <a:stretch/>
            </p:blipFill>
            <p:spPr>
              <a:xfrm>
                <a:off x="5911744" y="4006920"/>
                <a:ext cx="3552006" cy="2615184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FAB9A7F-EBBD-1E27-959F-B2C9F138FD54}"/>
                  </a:ext>
                </a:extLst>
              </p:cNvPr>
              <p:cNvGrpSpPr/>
              <p:nvPr/>
            </p:nvGrpSpPr>
            <p:grpSpPr>
              <a:xfrm>
                <a:off x="7402962" y="6192213"/>
                <a:ext cx="1746499" cy="286642"/>
                <a:chOff x="3559643" y="6451435"/>
                <a:chExt cx="1292403" cy="212114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69084A3-70F2-C322-56C9-D7AD96A2858D}"/>
                    </a:ext>
                  </a:extLst>
                </p:cNvPr>
                <p:cNvSpPr txBox="1"/>
                <p:nvPr/>
              </p:nvSpPr>
              <p:spPr>
                <a:xfrm>
                  <a:off x="3559643" y="6458571"/>
                  <a:ext cx="549382" cy="2049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642FF0-E57A-8736-8553-B541794740E4}"/>
                    </a:ext>
                  </a:extLst>
                </p:cNvPr>
                <p:cNvSpPr txBox="1"/>
                <p:nvPr/>
              </p:nvSpPr>
              <p:spPr>
                <a:xfrm>
                  <a:off x="4169975" y="6451435"/>
                  <a:ext cx="682071" cy="2049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KO</a:t>
                  </a: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5EF8CF-5279-4FF4-2652-323519F59DCB}"/>
                </a:ext>
              </a:extLst>
            </p:cNvPr>
            <p:cNvSpPr/>
            <p:nvPr/>
          </p:nvSpPr>
          <p:spPr>
            <a:xfrm>
              <a:off x="8828097" y="6521333"/>
              <a:ext cx="669471" cy="200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D06602-6671-B459-19EB-5FABE0A6679C}"/>
              </a:ext>
            </a:extLst>
          </p:cNvPr>
          <p:cNvGrpSpPr/>
          <p:nvPr/>
        </p:nvGrpSpPr>
        <p:grpSpPr>
          <a:xfrm>
            <a:off x="7774168" y="1876452"/>
            <a:ext cx="3242711" cy="2303335"/>
            <a:chOff x="9136665" y="3884844"/>
            <a:chExt cx="3242711" cy="2303335"/>
          </a:xfrm>
        </p:grpSpPr>
        <p:pic>
          <p:nvPicPr>
            <p:cNvPr id="12" name="Picture 11" descr="A close-up of several images of a human body&#10;&#10;Description automatically generated">
              <a:extLst>
                <a:ext uri="{FF2B5EF4-FFF2-40B4-BE49-F238E27FC236}">
                  <a16:creationId xmlns:a16="http://schemas.microsoft.com/office/drawing/2014/main" id="{446DB3C7-47E7-AED6-08C8-0A9886C5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6" r="68045" b="29095"/>
            <a:stretch/>
          </p:blipFill>
          <p:spPr>
            <a:xfrm>
              <a:off x="9136665" y="3902179"/>
              <a:ext cx="3242711" cy="2286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9AF5F9-B23C-80C2-6718-8303770F5222}"/>
                </a:ext>
              </a:extLst>
            </p:cNvPr>
            <p:cNvSpPr txBox="1"/>
            <p:nvPr/>
          </p:nvSpPr>
          <p:spPr>
            <a:xfrm>
              <a:off x="9942938" y="3884844"/>
              <a:ext cx="72156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7CDC251A-9BB4-0286-FD81-B366D8BF3F00}"/>
              </a:ext>
            </a:extLst>
          </p:cNvPr>
          <p:cNvSpPr txBox="1">
            <a:spLocks noChangeArrowheads="1"/>
          </p:cNvSpPr>
          <p:nvPr/>
        </p:nvSpPr>
        <p:spPr>
          <a:xfrm>
            <a:off x="7225921" y="4510631"/>
            <a:ext cx="4441488" cy="1545276"/>
          </a:xfrm>
          <a:prstGeom prst="rect">
            <a:avLst/>
          </a:prstGeom>
          <a:ln w="38100">
            <a:solidFill>
              <a:srgbClr val="00339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These results prompted us to explore novel peptides to improve flow recovery in PAD through this pathway </a:t>
            </a:r>
          </a:p>
        </p:txBody>
      </p:sp>
    </p:spTree>
    <p:extLst>
      <p:ext uri="{BB962C8B-B14F-4D97-AF65-F5344CB8AC3E}">
        <p14:creationId xmlns:p14="http://schemas.microsoft.com/office/powerpoint/2010/main" val="32542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C93BC16-A03D-74A7-73EE-9145C4C1855E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peptide, YV-8415-1, has a concentration-dependent effect on angiogenesis signaling 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F0CB709-5A89-5362-2DC5-701A9A79CDCD}"/>
              </a:ext>
            </a:extLst>
          </p:cNvPr>
          <p:cNvGrpSpPr/>
          <p:nvPr/>
        </p:nvGrpSpPr>
        <p:grpSpPr>
          <a:xfrm>
            <a:off x="5891851" y="1506104"/>
            <a:ext cx="5182549" cy="5215370"/>
            <a:chOff x="5654784" y="1495042"/>
            <a:chExt cx="5318627" cy="53523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94E042-762B-0D4C-76EF-0467B43CC094}"/>
                </a:ext>
              </a:extLst>
            </p:cNvPr>
            <p:cNvSpPr/>
            <p:nvPr/>
          </p:nvSpPr>
          <p:spPr>
            <a:xfrm>
              <a:off x="8462975" y="1827933"/>
              <a:ext cx="243131" cy="316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6408B7-27BA-C8A0-99CC-B109A5356081}"/>
                </a:ext>
              </a:extLst>
            </p:cNvPr>
            <p:cNvSpPr txBox="1"/>
            <p:nvPr/>
          </p:nvSpPr>
          <p:spPr>
            <a:xfrm>
              <a:off x="7799088" y="6539575"/>
              <a:ext cx="1281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µM YV8415-1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F87570-8127-1AAE-270B-17003E138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2598"/>
            <a:stretch/>
          </p:blipFill>
          <p:spPr>
            <a:xfrm>
              <a:off x="5654784" y="1495042"/>
              <a:ext cx="2576022" cy="22124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760BFC-8289-1AE0-FDFF-4A83FE5D9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433"/>
            <a:stretch/>
          </p:blipFill>
          <p:spPr>
            <a:xfrm>
              <a:off x="8195958" y="1566609"/>
              <a:ext cx="2576022" cy="21408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C2CD7C-2A12-F3C6-26BD-A66124112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3649"/>
            <a:stretch/>
          </p:blipFill>
          <p:spPr>
            <a:xfrm>
              <a:off x="6944365" y="4310522"/>
              <a:ext cx="2601856" cy="20635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40E819-3AF2-ABD5-D5B2-626ECA4EE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9543" y="1717509"/>
              <a:ext cx="781361" cy="4128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EBC765-BD13-6337-0E84-A6A5B7BDF5ED}"/>
                </a:ext>
              </a:extLst>
            </p:cNvPr>
            <p:cNvSpPr txBox="1"/>
            <p:nvPr/>
          </p:nvSpPr>
          <p:spPr>
            <a:xfrm>
              <a:off x="6249481" y="3610829"/>
              <a:ext cx="300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1BD692-9124-205F-AFE9-BD3852AD305B}"/>
                </a:ext>
              </a:extLst>
            </p:cNvPr>
            <p:cNvSpPr txBox="1"/>
            <p:nvPr/>
          </p:nvSpPr>
          <p:spPr>
            <a:xfrm>
              <a:off x="6462761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6D772C-DA24-8030-6C06-AED2F90AC9E8}"/>
                </a:ext>
              </a:extLst>
            </p:cNvPr>
            <p:cNvSpPr txBox="1"/>
            <p:nvPr/>
          </p:nvSpPr>
          <p:spPr>
            <a:xfrm>
              <a:off x="6859934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C3DB76-AE0D-6226-3E7D-804EB5483FFB}"/>
                </a:ext>
              </a:extLst>
            </p:cNvPr>
            <p:cNvSpPr txBox="1"/>
            <p:nvPr/>
          </p:nvSpPr>
          <p:spPr>
            <a:xfrm>
              <a:off x="7272873" y="3610829"/>
              <a:ext cx="300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D774F9-495A-290B-5C60-C872BFC425D9}"/>
                </a:ext>
              </a:extLst>
            </p:cNvPr>
            <p:cNvSpPr txBox="1"/>
            <p:nvPr/>
          </p:nvSpPr>
          <p:spPr>
            <a:xfrm>
              <a:off x="7486153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96BD98-B81E-A034-CD63-AD4C953D0FD1}"/>
                </a:ext>
              </a:extLst>
            </p:cNvPr>
            <p:cNvSpPr txBox="1"/>
            <p:nvPr/>
          </p:nvSpPr>
          <p:spPr>
            <a:xfrm>
              <a:off x="7883326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6B7F05-9BC5-A012-E350-6BA9A7040992}"/>
                </a:ext>
              </a:extLst>
            </p:cNvPr>
            <p:cNvSpPr txBox="1"/>
            <p:nvPr/>
          </p:nvSpPr>
          <p:spPr>
            <a:xfrm>
              <a:off x="8788534" y="3610829"/>
              <a:ext cx="300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84620-C3DE-096D-FB2F-2091D7734CF2}"/>
                </a:ext>
              </a:extLst>
            </p:cNvPr>
            <p:cNvSpPr txBox="1"/>
            <p:nvPr/>
          </p:nvSpPr>
          <p:spPr>
            <a:xfrm>
              <a:off x="9001814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884864-4E68-2C5B-6ACE-2DDC7191F134}"/>
                </a:ext>
              </a:extLst>
            </p:cNvPr>
            <p:cNvSpPr txBox="1"/>
            <p:nvPr/>
          </p:nvSpPr>
          <p:spPr>
            <a:xfrm>
              <a:off x="9398987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8784F4-A949-F0DF-15AD-7B086922D549}"/>
                </a:ext>
              </a:extLst>
            </p:cNvPr>
            <p:cNvSpPr txBox="1"/>
            <p:nvPr/>
          </p:nvSpPr>
          <p:spPr>
            <a:xfrm>
              <a:off x="9820663" y="3610829"/>
              <a:ext cx="300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92CCB8-345D-DE3E-A548-518FBDA20491}"/>
                </a:ext>
              </a:extLst>
            </p:cNvPr>
            <p:cNvSpPr txBox="1"/>
            <p:nvPr/>
          </p:nvSpPr>
          <p:spPr>
            <a:xfrm>
              <a:off x="10033943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90CF35-DC35-1764-B43C-DFB75BA42DAE}"/>
                </a:ext>
              </a:extLst>
            </p:cNvPr>
            <p:cNvSpPr txBox="1"/>
            <p:nvPr/>
          </p:nvSpPr>
          <p:spPr>
            <a:xfrm>
              <a:off x="10431116" y="3610829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E2688A-A2F9-71D3-CA23-F6AB415299EB}"/>
                </a:ext>
              </a:extLst>
            </p:cNvPr>
            <p:cNvSpPr txBox="1"/>
            <p:nvPr/>
          </p:nvSpPr>
          <p:spPr>
            <a:xfrm>
              <a:off x="7550955" y="6252178"/>
              <a:ext cx="300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CFFBE7-9D45-C78D-A3BF-50BAF8B4B9DB}"/>
                </a:ext>
              </a:extLst>
            </p:cNvPr>
            <p:cNvSpPr txBox="1"/>
            <p:nvPr/>
          </p:nvSpPr>
          <p:spPr>
            <a:xfrm>
              <a:off x="7752981" y="6252178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4EA9A2-C833-713F-AF9C-EA4E735DF521}"/>
                </a:ext>
              </a:extLst>
            </p:cNvPr>
            <p:cNvSpPr txBox="1"/>
            <p:nvPr/>
          </p:nvSpPr>
          <p:spPr>
            <a:xfrm>
              <a:off x="8116394" y="6252178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C77F5E-EEB7-0B6E-C5B9-CF30865C5850}"/>
                </a:ext>
              </a:extLst>
            </p:cNvPr>
            <p:cNvSpPr txBox="1"/>
            <p:nvPr/>
          </p:nvSpPr>
          <p:spPr>
            <a:xfrm>
              <a:off x="8484044" y="6252178"/>
              <a:ext cx="300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22322D-3D36-9CD1-D61E-168C82D2922B}"/>
                </a:ext>
              </a:extLst>
            </p:cNvPr>
            <p:cNvSpPr txBox="1"/>
            <p:nvPr/>
          </p:nvSpPr>
          <p:spPr>
            <a:xfrm>
              <a:off x="8731082" y="6252178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E272F9-6C66-A255-4CA9-64AE8C9E5635}"/>
                </a:ext>
              </a:extLst>
            </p:cNvPr>
            <p:cNvSpPr txBox="1"/>
            <p:nvPr/>
          </p:nvSpPr>
          <p:spPr>
            <a:xfrm>
              <a:off x="9094496" y="6252178"/>
              <a:ext cx="542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E964025-B819-11BD-31ED-EB47B916F8E5}"/>
                </a:ext>
              </a:extLst>
            </p:cNvPr>
            <p:cNvSpPr txBox="1"/>
            <p:nvPr/>
          </p:nvSpPr>
          <p:spPr>
            <a:xfrm>
              <a:off x="9131778" y="3898226"/>
              <a:ext cx="1330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µM YV-8415-1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9AB239-0C03-39AF-F9F0-94D524742691}"/>
                </a:ext>
              </a:extLst>
            </p:cNvPr>
            <p:cNvSpPr txBox="1"/>
            <p:nvPr/>
          </p:nvSpPr>
          <p:spPr>
            <a:xfrm>
              <a:off x="6559026" y="3898226"/>
              <a:ext cx="1330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µM YV-8415-1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0B07DEB7-E579-29C5-50BB-D00932773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04" y="1781131"/>
            <a:ext cx="4737003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4561232F-485B-F45D-812B-98F054D90B4B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Competitive Pipeline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9D7B73-3438-86B6-6892-56742E7E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A699DC-926B-9888-9B06-F12BFBB80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7989"/>
              </p:ext>
            </p:extLst>
          </p:nvPr>
        </p:nvGraphicFramePr>
        <p:xfrm>
          <a:off x="789736" y="2016760"/>
          <a:ext cx="10612526" cy="2824480"/>
        </p:xfrm>
        <a:graphic>
          <a:graphicData uri="http://schemas.openxmlformats.org/drawingml/2006/table">
            <a:tbl>
              <a:tblPr/>
              <a:tblGrid>
                <a:gridCol w="2062886">
                  <a:extLst>
                    <a:ext uri="{9D8B030D-6E8A-4147-A177-3AD203B41FA5}">
                      <a16:colId xmlns:a16="http://schemas.microsoft.com/office/drawing/2014/main" val="2442940592"/>
                    </a:ext>
                  </a:extLst>
                </a:gridCol>
                <a:gridCol w="1730959">
                  <a:extLst>
                    <a:ext uri="{9D8B030D-6E8A-4147-A177-3AD203B41FA5}">
                      <a16:colId xmlns:a16="http://schemas.microsoft.com/office/drawing/2014/main" val="281562436"/>
                    </a:ext>
                  </a:extLst>
                </a:gridCol>
                <a:gridCol w="609905">
                  <a:extLst>
                    <a:ext uri="{9D8B030D-6E8A-4147-A177-3AD203B41FA5}">
                      <a16:colId xmlns:a16="http://schemas.microsoft.com/office/drawing/2014/main" val="1084813420"/>
                    </a:ext>
                  </a:extLst>
                </a:gridCol>
                <a:gridCol w="1766621">
                  <a:extLst>
                    <a:ext uri="{9D8B030D-6E8A-4147-A177-3AD203B41FA5}">
                      <a16:colId xmlns:a16="http://schemas.microsoft.com/office/drawing/2014/main" val="2200236915"/>
                    </a:ext>
                  </a:extLst>
                </a:gridCol>
                <a:gridCol w="2298192">
                  <a:extLst>
                    <a:ext uri="{9D8B030D-6E8A-4147-A177-3AD203B41FA5}">
                      <a16:colId xmlns:a16="http://schemas.microsoft.com/office/drawing/2014/main" val="1185917634"/>
                    </a:ext>
                  </a:extLst>
                </a:gridCol>
                <a:gridCol w="1130038">
                  <a:extLst>
                    <a:ext uri="{9D8B030D-6E8A-4147-A177-3AD203B41FA5}">
                      <a16:colId xmlns:a16="http://schemas.microsoft.com/office/drawing/2014/main" val="3120833229"/>
                    </a:ext>
                  </a:extLst>
                </a:gridCol>
                <a:gridCol w="1013925">
                  <a:extLst>
                    <a:ext uri="{9D8B030D-6E8A-4147-A177-3AD203B41FA5}">
                      <a16:colId xmlns:a16="http://schemas.microsoft.com/office/drawing/2014/main" val="30819170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Company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Indication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</a:rPr>
                        <a:t>Phase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NCT #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Drug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Class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</a:rPr>
                        <a:t>Geography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142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Beijing Northland Biotech. Co., Ltd.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PAD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NCT05968118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NL003 - HGF Gene Therapy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Gene Therapy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China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1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Mercator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</a:rPr>
                        <a:t>MedSystems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PAD (mod-Severe claudation or CLI) 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NCT03942601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Temisirolimus with or without Dexamethasone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Small molecule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US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862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</a:rPr>
                        <a:t>NovoNordisk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PAD + Type II Diabetes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NCT04560998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Semaglutide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Small molecule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US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267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MultiGene Vascular Systems Ltd.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Chronic CLI &amp; PAD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I/II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NCT00956332; NCT00390767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MultiGeneAngio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Cell therapy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Israel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80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BioGenCell Ltd.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PAD w/ CLI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I/II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NCT02805023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BGC101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Cell therapy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US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783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New Beta Innovation Ltd.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CLI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I/II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NCT04792008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YQ23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Hong Kong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596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</a:rPr>
                        <a:t>S.Biomedics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 Co., Ltd.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CLI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I/II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NCT04661644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MSCs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</a:rPr>
                        <a:t>Cell therapy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Korea 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6473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16D2092-3891-FFCF-0BD6-88C5778A1E4B}"/>
              </a:ext>
            </a:extLst>
          </p:cNvPr>
          <p:cNvSpPr txBox="1"/>
          <p:nvPr/>
        </p:nvSpPr>
        <p:spPr>
          <a:xfrm>
            <a:off x="688157" y="6356349"/>
            <a:ext cx="1748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ClinicalTrials.gov </a:t>
            </a:r>
          </a:p>
        </p:txBody>
      </p:sp>
    </p:spTree>
    <p:extLst>
      <p:ext uri="{BB962C8B-B14F-4D97-AF65-F5344CB8AC3E}">
        <p14:creationId xmlns:p14="http://schemas.microsoft.com/office/powerpoint/2010/main" val="286195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C6C6-7545-F6FC-FC0E-26057F69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615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BE26F-C9C5-1FDA-2E99-C8DA62D8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DA921-5C73-4423-8941-BF15157D9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19CF76-FABF-DEBA-FC92-D282394DA6DD}"/>
              </a:ext>
            </a:extLst>
          </p:cNvPr>
          <p:cNvGrpSpPr/>
          <p:nvPr/>
        </p:nvGrpSpPr>
        <p:grpSpPr>
          <a:xfrm>
            <a:off x="709716" y="1466509"/>
            <a:ext cx="2743200" cy="3026687"/>
            <a:chOff x="9280306" y="1214327"/>
            <a:chExt cx="2743200" cy="30266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245CD5-02CE-39CC-B043-11F2CF29D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792" y="1214327"/>
              <a:ext cx="1396384" cy="182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604571-3D30-3460-52DB-1A2C8407CE9E}"/>
                </a:ext>
              </a:extLst>
            </p:cNvPr>
            <p:cNvSpPr txBox="1"/>
            <p:nvPr/>
          </p:nvSpPr>
          <p:spPr>
            <a:xfrm>
              <a:off x="9280306" y="3040685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Mehran Sadeghi, MD</a:t>
              </a:r>
            </a:p>
            <a:p>
              <a:pPr algn="ctr"/>
              <a:r>
                <a:rPr lang="en-US" dirty="0"/>
                <a:t>Professor of Medicine</a:t>
              </a:r>
            </a:p>
            <a:p>
              <a:pPr algn="ctr"/>
              <a:r>
                <a:rPr lang="en-US" dirty="0"/>
                <a:t>Cardiology, Vascular Biology, Molecular Imaging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8DE83A-3752-8DCC-66FB-A4D47D51AF9F}"/>
              </a:ext>
            </a:extLst>
          </p:cNvPr>
          <p:cNvGrpSpPr/>
          <p:nvPr/>
        </p:nvGrpSpPr>
        <p:grpSpPr>
          <a:xfrm>
            <a:off x="6108930" y="1466510"/>
            <a:ext cx="2743200" cy="3020125"/>
            <a:chOff x="1284141" y="3042448"/>
            <a:chExt cx="2743200" cy="30201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A11E27-5421-7C44-6F72-126A5EFC98FC}"/>
                </a:ext>
              </a:extLst>
            </p:cNvPr>
            <p:cNvSpPr txBox="1"/>
            <p:nvPr/>
          </p:nvSpPr>
          <p:spPr>
            <a:xfrm>
              <a:off x="1284141" y="4862244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Mean Ghim, PhD</a:t>
              </a:r>
            </a:p>
            <a:p>
              <a:pPr algn="ctr"/>
              <a:r>
                <a:rPr lang="en-US" dirty="0"/>
                <a:t>Associate Research Scientist</a:t>
              </a:r>
            </a:p>
            <a:p>
              <a:pPr algn="ctr"/>
              <a:r>
                <a:rPr lang="en-US" dirty="0"/>
                <a:t>Vascular Biology</a:t>
              </a:r>
            </a:p>
          </p:txBody>
        </p:sp>
        <p:pic>
          <p:nvPicPr>
            <p:cNvPr id="14" name="Picture 13" descr="A person in a lab coat and purple gloves sitting at a counter&#10;&#10;Description automatically generated">
              <a:extLst>
                <a:ext uri="{FF2B5EF4-FFF2-40B4-BE49-F238E27FC236}">
                  <a16:creationId xmlns:a16="http://schemas.microsoft.com/office/drawing/2014/main" id="{50D286FC-8AD1-1391-2D28-AEA56FE2B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122"/>
            <a:stretch/>
          </p:blipFill>
          <p:spPr>
            <a:xfrm>
              <a:off x="1952111" y="3042448"/>
              <a:ext cx="1460813" cy="18288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46F805-F40E-A0C8-3250-CAB7E092C7DE}"/>
              </a:ext>
            </a:extLst>
          </p:cNvPr>
          <p:cNvSpPr txBox="1"/>
          <p:nvPr/>
        </p:nvSpPr>
        <p:spPr>
          <a:xfrm>
            <a:off x="2294467" y="5263462"/>
            <a:ext cx="7603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Lewin, PhD (</a:t>
            </a:r>
            <a:r>
              <a:rPr lang="en-US" dirty="0">
                <a:hlinkClick r:id="rId4"/>
              </a:rPr>
              <a:t>David.Lewin@yale.edu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Director of Business Development, Yale Ventures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Shannon Anderson, PhD (</a:t>
            </a:r>
            <a:r>
              <a:rPr lang="en-US" dirty="0">
                <a:hlinkClick r:id="rId5"/>
              </a:rPr>
              <a:t>Shannon.Anderson@yale.edu</a:t>
            </a:r>
            <a:r>
              <a:rPr lang="en-US" dirty="0"/>
              <a:t>) </a:t>
            </a:r>
          </a:p>
          <a:p>
            <a:pPr algn="ctr"/>
            <a:r>
              <a:rPr lang="en-US" dirty="0"/>
              <a:t>Business Development Associate, Yale Ventures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5B6DEE-F2B7-7AFE-75A6-5C571965A52F}"/>
              </a:ext>
            </a:extLst>
          </p:cNvPr>
          <p:cNvSpPr txBox="1"/>
          <p:nvPr/>
        </p:nvSpPr>
        <p:spPr>
          <a:xfrm>
            <a:off x="1134032" y="4801797"/>
            <a:ext cx="992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Business Development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 Licensing Support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4A4B5D-586F-EC2C-51CA-589BB44DF09E}"/>
              </a:ext>
            </a:extLst>
          </p:cNvPr>
          <p:cNvGrpSpPr/>
          <p:nvPr/>
        </p:nvGrpSpPr>
        <p:grpSpPr>
          <a:xfrm>
            <a:off x="8736194" y="1464067"/>
            <a:ext cx="2743200" cy="3025409"/>
            <a:chOff x="8943458" y="1464067"/>
            <a:chExt cx="2743200" cy="3025409"/>
          </a:xfrm>
        </p:grpSpPr>
        <p:pic>
          <p:nvPicPr>
            <p:cNvPr id="4" name="Picture 3" descr="A person in a white coat&#10;&#10;Description automatically generated">
              <a:extLst>
                <a:ext uri="{FF2B5EF4-FFF2-40B4-BE49-F238E27FC236}">
                  <a16:creationId xmlns:a16="http://schemas.microsoft.com/office/drawing/2014/main" id="{5F6C692B-2447-59C3-6F48-8947DBFB6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78"/>
            <a:stretch/>
          </p:blipFill>
          <p:spPr>
            <a:xfrm>
              <a:off x="9350512" y="1464067"/>
              <a:ext cx="1819098" cy="1828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FFF117-9B95-2E66-809B-F5A8B4C312E8}"/>
                </a:ext>
              </a:extLst>
            </p:cNvPr>
            <p:cNvSpPr txBox="1"/>
            <p:nvPr/>
          </p:nvSpPr>
          <p:spPr>
            <a:xfrm>
              <a:off x="8943458" y="3289147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Carlos Mena-Hurtado, MD</a:t>
              </a:r>
            </a:p>
            <a:p>
              <a:pPr algn="ctr"/>
              <a:r>
                <a:rPr lang="en-US" dirty="0"/>
                <a:t>Associate Professor of Medicine</a:t>
              </a:r>
            </a:p>
            <a:p>
              <a:pPr algn="ctr"/>
              <a:r>
                <a:rPr lang="en-US" dirty="0"/>
                <a:t>Director, Vascular Medicine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93A63C-D557-02B4-6744-654B93E653A0}"/>
              </a:ext>
            </a:extLst>
          </p:cNvPr>
          <p:cNvGrpSpPr/>
          <p:nvPr/>
        </p:nvGrpSpPr>
        <p:grpSpPr>
          <a:xfrm>
            <a:off x="3549990" y="1495667"/>
            <a:ext cx="2743200" cy="2999905"/>
            <a:chOff x="6047858" y="1495667"/>
            <a:chExt cx="2743200" cy="299990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9B2D8B-E5A9-1DB5-A4C1-A21394315ED9}"/>
                </a:ext>
              </a:extLst>
            </p:cNvPr>
            <p:cNvSpPr txBox="1"/>
            <p:nvPr/>
          </p:nvSpPr>
          <p:spPr>
            <a:xfrm>
              <a:off x="6047858" y="3295243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Michael Simons, MD</a:t>
              </a:r>
            </a:p>
            <a:p>
              <a:pPr algn="ctr"/>
              <a:r>
                <a:rPr lang="en-US" dirty="0"/>
                <a:t>Professor of Medicine</a:t>
              </a:r>
            </a:p>
            <a:p>
              <a:pPr algn="ctr"/>
              <a:r>
                <a:rPr lang="en-US" dirty="0"/>
                <a:t>Cardiology, Vascular Biology</a:t>
              </a:r>
            </a:p>
          </p:txBody>
        </p:sp>
        <p:pic>
          <p:nvPicPr>
            <p:cNvPr id="11" name="Picture 10" descr="A person with a bald head&#10;&#10;Description automatically generated">
              <a:extLst>
                <a:ext uri="{FF2B5EF4-FFF2-40B4-BE49-F238E27FC236}">
                  <a16:creationId xmlns:a16="http://schemas.microsoft.com/office/drawing/2014/main" id="{B80476CC-B3DB-9BD4-E1B2-F700B28CF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3" r="22049"/>
            <a:stretch/>
          </p:blipFill>
          <p:spPr>
            <a:xfrm>
              <a:off x="6665250" y="1495667"/>
              <a:ext cx="1523433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642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6391" y="335708"/>
            <a:ext cx="11259217" cy="13255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is a highly prevalent and costly disease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859915-BD51-456B-A32D-01701C2D0DE9}"/>
              </a:ext>
            </a:extLst>
          </p:cNvPr>
          <p:cNvSpPr txBox="1">
            <a:spLocks noChangeArrowheads="1"/>
          </p:cNvSpPr>
          <p:nvPr/>
        </p:nvSpPr>
        <p:spPr>
          <a:xfrm>
            <a:off x="445655" y="1645983"/>
            <a:ext cx="5486400" cy="4322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Peripheral arterial disease (PAD) affects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&gt;200 million people worldwide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7% of people ≥40 years of age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the US have PAD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Symptoms range from claudication to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critical limb ischemia (CLI)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 alone contributes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~$4B in annual US health care costs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15FA02-3D15-F2FC-FF45-BBD06EA9642B}"/>
              </a:ext>
            </a:extLst>
          </p:cNvPr>
          <p:cNvGrpSpPr/>
          <p:nvPr/>
        </p:nvGrpSpPr>
        <p:grpSpPr>
          <a:xfrm>
            <a:off x="7037039" y="1009852"/>
            <a:ext cx="4316760" cy="4219820"/>
            <a:chOff x="6592187" y="92597"/>
            <a:chExt cx="3575543" cy="3508704"/>
          </a:xfrm>
        </p:grpSpPr>
        <p:pic>
          <p:nvPicPr>
            <p:cNvPr id="3" name="Picture 2" descr="Several images of a patient&#10;&#10;Description automatically generated with medium confidence">
              <a:extLst>
                <a:ext uri="{FF2B5EF4-FFF2-40B4-BE49-F238E27FC236}">
                  <a16:creationId xmlns:a16="http://schemas.microsoft.com/office/drawing/2014/main" id="{9BB2613E-5FBE-BB20-BC3B-53BCC24CD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1" r="52847" b="6475"/>
            <a:stretch/>
          </p:blipFill>
          <p:spPr>
            <a:xfrm>
              <a:off x="6592187" y="92597"/>
              <a:ext cx="3575543" cy="3508704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525609-177F-1925-A2CF-402E28103594}"/>
                </a:ext>
              </a:extLst>
            </p:cNvPr>
            <p:cNvSpPr txBox="1"/>
            <p:nvPr/>
          </p:nvSpPr>
          <p:spPr>
            <a:xfrm>
              <a:off x="7783611" y="147289"/>
              <a:ext cx="11926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PMID: 34906615</a:t>
              </a:r>
            </a:p>
          </p:txBody>
        </p:sp>
      </p:grpSp>
      <p:pic>
        <p:nvPicPr>
          <p:cNvPr id="17" name="Picture 16" descr="A close-up of a foot and foot with a wound&#10;&#10;Description automatically generated">
            <a:extLst>
              <a:ext uri="{FF2B5EF4-FFF2-40B4-BE49-F238E27FC236}">
                <a16:creationId xmlns:a16="http://schemas.microsoft.com/office/drawing/2014/main" id="{E2E125A1-3A54-1368-B11D-341F50A29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9" b="51320"/>
          <a:stretch/>
        </p:blipFill>
        <p:spPr>
          <a:xfrm>
            <a:off x="10266682" y="3565211"/>
            <a:ext cx="2174234" cy="2178399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991453-506D-F368-130F-60BC1652ADB3}"/>
              </a:ext>
            </a:extLst>
          </p:cNvPr>
          <p:cNvGrpSpPr/>
          <p:nvPr/>
        </p:nvGrpSpPr>
        <p:grpSpPr>
          <a:xfrm>
            <a:off x="8131676" y="4522043"/>
            <a:ext cx="2174233" cy="2335957"/>
            <a:chOff x="7786124" y="4207111"/>
            <a:chExt cx="2174233" cy="2335957"/>
          </a:xfrm>
        </p:grpSpPr>
        <p:pic>
          <p:nvPicPr>
            <p:cNvPr id="15" name="Picture 14" descr="A close-up of a foot and foot with a wound&#10;&#10;Description automatically generated">
              <a:extLst>
                <a:ext uri="{FF2B5EF4-FFF2-40B4-BE49-F238E27FC236}">
                  <a16:creationId xmlns:a16="http://schemas.microsoft.com/office/drawing/2014/main" id="{2EE21C57-DE7A-E9D8-564F-25331C014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3" t="51320" r="27038"/>
            <a:stretch/>
          </p:blipFill>
          <p:spPr>
            <a:xfrm>
              <a:off x="7786124" y="4207111"/>
              <a:ext cx="2174233" cy="2335957"/>
            </a:xfrm>
            <a:prstGeom prst="ellipse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09ECFA-C013-19EB-5CEA-54C4406C0536}"/>
                </a:ext>
              </a:extLst>
            </p:cNvPr>
            <p:cNvSpPr txBox="1"/>
            <p:nvPr/>
          </p:nvSpPr>
          <p:spPr>
            <a:xfrm>
              <a:off x="8252794" y="6227455"/>
              <a:ext cx="11926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PMID: 25439329</a:t>
              </a:r>
            </a:p>
          </p:txBody>
        </p:sp>
      </p:grpSp>
      <p:pic>
        <p:nvPicPr>
          <p:cNvPr id="14" name="Picture 13" descr="A close-up of a foot and foot with a wound&#10;&#10;Description automatically generated">
            <a:extLst>
              <a:ext uri="{FF2B5EF4-FFF2-40B4-BE49-F238E27FC236}">
                <a16:creationId xmlns:a16="http://schemas.microsoft.com/office/drawing/2014/main" id="{8BF6DC7B-F2D6-04BF-0CCB-3BE9DE9CA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03" b="51320"/>
          <a:stretch/>
        </p:blipFill>
        <p:spPr>
          <a:xfrm>
            <a:off x="5882480" y="3406624"/>
            <a:ext cx="2174233" cy="3169443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ED9BD-8E4C-6542-DBB9-99590B52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8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6391" y="1685644"/>
            <a:ext cx="5791200" cy="379018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Treatment depends on severity and stage of disease, ranging from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Controlling risk factors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Cilostazol (vasodilator therapy)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Balloon angioplasty or stent placement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Bypass grafting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Leg amputation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New therapies are needed for PAD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895FDB-1993-F71F-B1E8-B15807382A87}"/>
              </a:ext>
            </a:extLst>
          </p:cNvPr>
          <p:cNvGrpSpPr/>
          <p:nvPr/>
        </p:nvGrpSpPr>
        <p:grpSpPr>
          <a:xfrm>
            <a:off x="6862618" y="1650816"/>
            <a:ext cx="4572000" cy="4066009"/>
            <a:chOff x="7040880" y="1533906"/>
            <a:chExt cx="4572000" cy="4066009"/>
          </a:xfrm>
        </p:grpSpPr>
        <p:pic>
          <p:nvPicPr>
            <p:cNvPr id="5" name="Picture 4" descr="A diagram of a leg with a syringe&#10;&#10;Description automatically generated">
              <a:extLst>
                <a:ext uri="{FF2B5EF4-FFF2-40B4-BE49-F238E27FC236}">
                  <a16:creationId xmlns:a16="http://schemas.microsoft.com/office/drawing/2014/main" id="{61512179-0387-1B81-8113-7B4AA79A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880" y="1533906"/>
              <a:ext cx="4572000" cy="37901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F0FEF-4068-E872-D165-356DA21D3EDF}"/>
                </a:ext>
              </a:extLst>
            </p:cNvPr>
            <p:cNvSpPr txBox="1"/>
            <p:nvPr/>
          </p:nvSpPr>
          <p:spPr>
            <a:xfrm>
              <a:off x="8529103" y="5353694"/>
              <a:ext cx="11926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PMID: 34110904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CE61EF1-9A1A-85CD-4307-797716C27E46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effective medical therapy for PAD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3A9DE-B4CA-2A11-FAF1-E7F81D740A8C}"/>
              </a:ext>
            </a:extLst>
          </p:cNvPr>
          <p:cNvSpPr txBox="1"/>
          <p:nvPr/>
        </p:nvSpPr>
        <p:spPr>
          <a:xfrm>
            <a:off x="466391" y="1136933"/>
            <a:ext cx="57912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 Standard of Care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72F33-E4A3-84F1-101A-E949E943E9EF}"/>
              </a:ext>
            </a:extLst>
          </p:cNvPr>
          <p:cNvSpPr txBox="1"/>
          <p:nvPr/>
        </p:nvSpPr>
        <p:spPr>
          <a:xfrm>
            <a:off x="6410036" y="1136932"/>
            <a:ext cx="531557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Future of PAD Therapeutics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EFFEA5F-2F6C-A069-2274-437F99BAB06B}"/>
              </a:ext>
            </a:extLst>
          </p:cNvPr>
          <p:cNvSpPr txBox="1">
            <a:spLocks noChangeArrowheads="1"/>
          </p:cNvSpPr>
          <p:nvPr/>
        </p:nvSpPr>
        <p:spPr>
          <a:xfrm>
            <a:off x="533818" y="5746425"/>
            <a:ext cx="11124362" cy="609924"/>
          </a:xfrm>
          <a:prstGeom prst="rect">
            <a:avLst/>
          </a:prstGeom>
          <a:solidFill>
            <a:schemeClr val="bg1"/>
          </a:solidFill>
          <a:ln w="12700"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Solutions should 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cost effectively improve blood flow and reduce ischemia  </a:t>
            </a:r>
          </a:p>
        </p:txBody>
      </p:sp>
    </p:spTree>
    <p:extLst>
      <p:ext uri="{BB962C8B-B14F-4D97-AF65-F5344CB8AC3E}">
        <p14:creationId xmlns:p14="http://schemas.microsoft.com/office/powerpoint/2010/main" val="36858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4561232F-485B-F45D-812B-98F054D90B4B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Human-derived peptide YV-8415-1 has advantages over key competitors in the clinical pipeline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9D7B73-3438-86B6-6892-56742E7E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94F50-1FFA-905A-C72D-92F08C1C107A}"/>
              </a:ext>
            </a:extLst>
          </p:cNvPr>
          <p:cNvSpPr txBox="1"/>
          <p:nvPr/>
        </p:nvSpPr>
        <p:spPr>
          <a:xfrm>
            <a:off x="6423660" y="1905506"/>
            <a:ext cx="54209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clinical pipeline is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novel therapeutics in PAD and CLI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Pipeline of PAD / CLI consists mainly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complex and costly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gene therapies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Previous and current trials have established clinical endpoints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YV-8415-1 will succeed because it is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small peptide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(~3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that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targets several pathways involved in neovascularization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69860D2-F8EF-D59B-74F1-3DFDBEC33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85487"/>
              </p:ext>
            </p:extLst>
          </p:nvPr>
        </p:nvGraphicFramePr>
        <p:xfrm>
          <a:off x="466391" y="1750827"/>
          <a:ext cx="5857296" cy="354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776">
                  <a:extLst>
                    <a:ext uri="{9D8B030D-6E8A-4147-A177-3AD203B41FA5}">
                      <a16:colId xmlns:a16="http://schemas.microsoft.com/office/drawing/2014/main" val="2204270689"/>
                    </a:ext>
                  </a:extLst>
                </a:gridCol>
                <a:gridCol w="1528840">
                  <a:extLst>
                    <a:ext uri="{9D8B030D-6E8A-4147-A177-3AD203B41FA5}">
                      <a16:colId xmlns:a16="http://schemas.microsoft.com/office/drawing/2014/main" val="3784592777"/>
                    </a:ext>
                  </a:extLst>
                </a:gridCol>
                <a:gridCol w="1528840">
                  <a:extLst>
                    <a:ext uri="{9D8B030D-6E8A-4147-A177-3AD203B41FA5}">
                      <a16:colId xmlns:a16="http://schemas.microsoft.com/office/drawing/2014/main" val="4155067638"/>
                    </a:ext>
                  </a:extLst>
                </a:gridCol>
                <a:gridCol w="1528840">
                  <a:extLst>
                    <a:ext uri="{9D8B030D-6E8A-4147-A177-3AD203B41FA5}">
                      <a16:colId xmlns:a16="http://schemas.microsoft.com/office/drawing/2014/main" val="475807039"/>
                    </a:ext>
                  </a:extLst>
                </a:gridCol>
              </a:tblGrid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 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Co.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437614"/>
                  </a:ext>
                </a:extLst>
              </a:tr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NL003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BGC101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YV-8415-1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2968374"/>
                  </a:ext>
                </a:extLst>
              </a:tr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 with CLI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4241189"/>
                  </a:ext>
                </a:extLst>
              </a:tr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I/II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Preclinical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011200"/>
                  </a:ext>
                </a:extLst>
              </a:tr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 therapy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therapy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Peptide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851190"/>
                  </a:ext>
                </a:extLst>
              </a:tr>
            </a:tbl>
          </a:graphicData>
        </a:graphic>
      </p:graphicFrame>
      <p:pic>
        <p:nvPicPr>
          <p:cNvPr id="2054" name="Picture 6" descr="BioGenCell">
            <a:extLst>
              <a:ext uri="{FF2B5EF4-FFF2-40B4-BE49-F238E27FC236}">
                <a16:creationId xmlns:a16="http://schemas.microsoft.com/office/drawing/2014/main" id="{1092CC84-9462-06A0-8281-C0A9A959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66" y="1932354"/>
            <a:ext cx="1237994" cy="2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202DE9B-F21E-E121-B39F-A5C803CC3FE2}"/>
              </a:ext>
            </a:extLst>
          </p:cNvPr>
          <p:cNvSpPr txBox="1">
            <a:spLocks noChangeArrowheads="1"/>
          </p:cNvSpPr>
          <p:nvPr/>
        </p:nvSpPr>
        <p:spPr>
          <a:xfrm>
            <a:off x="456167" y="5699041"/>
            <a:ext cx="11269441" cy="714828"/>
          </a:xfrm>
          <a:prstGeom prst="rect">
            <a:avLst/>
          </a:prstGeom>
          <a:solidFill>
            <a:schemeClr val="bg1"/>
          </a:solidFill>
          <a:ln w="12700"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YV-8415-1 provides a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approach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key clinical competitors</a:t>
            </a:r>
          </a:p>
        </p:txBody>
      </p:sp>
      <p:pic>
        <p:nvPicPr>
          <p:cNvPr id="2" name="Picture 4" descr="Beijing Northland Biotech. Co., Ltd. | LinkedIn">
            <a:extLst>
              <a:ext uri="{FF2B5EF4-FFF2-40B4-BE49-F238E27FC236}">
                <a16:creationId xmlns:a16="http://schemas.microsoft.com/office/drawing/2014/main" id="{5F7D0F66-70A3-2FE9-4050-BD626E1D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00" r="98000">
                        <a14:foregroundMark x1="18500" y1="51500" x2="18500" y2="51500"/>
                        <a14:foregroundMark x1="4000" y1="50000" x2="4000" y2="50000"/>
                        <a14:foregroundMark x1="8500" y1="51500" x2="8500" y2="51500"/>
                        <a14:foregroundMark x1="3000" y1="57500" x2="3000" y2="57500"/>
                        <a14:foregroundMark x1="29000" y1="53000" x2="29000" y2="53000"/>
                        <a14:foregroundMark x1="34000" y1="62500" x2="34000" y2="62500"/>
                        <a14:foregroundMark x1="29000" y1="64000" x2="29000" y2="64000"/>
                        <a14:foregroundMark x1="38500" y1="62000" x2="38500" y2="62000"/>
                        <a14:foregroundMark x1="45000" y1="63000" x2="45000" y2="63000"/>
                        <a14:foregroundMark x1="61500" y1="54500" x2="61500" y2="54500"/>
                        <a14:foregroundMark x1="57500" y1="50000" x2="57500" y2="50000"/>
                        <a14:foregroundMark x1="69500" y1="50000" x2="69500" y2="50000"/>
                        <a14:foregroundMark x1="64500" y1="60500" x2="64500" y2="60500"/>
                        <a14:foregroundMark x1="65500" y1="67500" x2="65500" y2="67500"/>
                        <a14:foregroundMark x1="81000" y1="60500" x2="81000" y2="60500"/>
                        <a14:foregroundMark x1="81500" y1="51000" x2="81500" y2="51000"/>
                        <a14:foregroundMark x1="94500" y1="56000" x2="94500" y2="56000"/>
                        <a14:foregroundMark x1="98000" y1="57000" x2="98000" y2="57000"/>
                        <a14:foregroundMark x1="86500" y1="65000" x2="86500" y2="65000"/>
                        <a14:foregroundMark x1="90500" y1="60000" x2="90500" y2="60000"/>
                        <a14:foregroundMark x1="88500" y1="65000" x2="88500" y2="65000"/>
                        <a14:foregroundMark x1="93500" y1="64000" x2="93500" y2="64000"/>
                        <a14:foregroundMark x1="96500" y1="64000" x2="96500" y2="64000"/>
                        <a14:foregroundMark x1="95000" y1="76500" x2="95000" y2="76500"/>
                        <a14:foregroundMark x1="86500" y1="78000" x2="86500" y2="78000"/>
                        <a14:foregroundMark x1="75000" y1="78500" x2="75000" y2="78500"/>
                        <a14:foregroundMark x1="58500" y1="80000" x2="58500" y2="80000"/>
                        <a14:foregroundMark x1="54500" y1="80000" x2="54500" y2="80000"/>
                        <a14:foregroundMark x1="39500" y1="77500" x2="39500" y2="77500"/>
                        <a14:foregroundMark x1="24500" y1="81000" x2="24500" y2="81000"/>
                        <a14:foregroundMark x1="13000" y1="80000" x2="13000" y2="80000"/>
                        <a14:foregroundMark x1="8500" y1="80000" x2="8500" y2="80000"/>
                        <a14:backgroundMark x1="88000" y1="56000" x2="88000" y2="56000"/>
                        <a14:backgroundMark x1="91500" y1="56500" x2="91500" y2="56500"/>
                        <a14:backgroundMark x1="96000" y1="55500" x2="96000" y2="55500"/>
                        <a14:backgroundMark x1="65500" y1="68500" x2="65500" y2="68500"/>
                        <a14:backgroundMark x1="65500" y1="61500" x2="65500" y2="61500"/>
                        <a14:backgroundMark x1="64500" y1="61500" x2="64500" y2="61500"/>
                        <a14:backgroundMark x1="61500" y1="55500" x2="61500" y2="55500"/>
                        <a14:backgroundMark x1="95000" y1="77500" x2="95000" y2="77500"/>
                        <a14:backgroundMark x1="95000" y1="77000" x2="95000" y2="77000"/>
                        <a14:backgroundMark x1="8500" y1="52500" x2="8500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54" y="1775138"/>
            <a:ext cx="643779" cy="6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D8ACE-F39A-2DC6-611C-19519D32346F}"/>
              </a:ext>
            </a:extLst>
          </p:cNvPr>
          <p:cNvSpPr txBox="1"/>
          <p:nvPr/>
        </p:nvSpPr>
        <p:spPr>
          <a:xfrm>
            <a:off x="466391" y="5273177"/>
            <a:ext cx="18774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*In development in China only</a:t>
            </a:r>
          </a:p>
        </p:txBody>
      </p:sp>
    </p:spTree>
    <p:extLst>
      <p:ext uri="{BB962C8B-B14F-4D97-AF65-F5344CB8AC3E}">
        <p14:creationId xmlns:p14="http://schemas.microsoft.com/office/powerpoint/2010/main" val="26207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/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AC276764-E3AA-B3DD-DA01-C3309E6F7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06" y="4246549"/>
            <a:ext cx="2278935" cy="227574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41C68BE-97C1-2B42-6852-3B4472A04C8C}"/>
              </a:ext>
            </a:extLst>
          </p:cNvPr>
          <p:cNvGrpSpPr/>
          <p:nvPr/>
        </p:nvGrpSpPr>
        <p:grpSpPr>
          <a:xfrm>
            <a:off x="2207204" y="1607929"/>
            <a:ext cx="2392388" cy="2523485"/>
            <a:chOff x="2282882" y="1272346"/>
            <a:chExt cx="2392388" cy="2523485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FE21B20F-4ADA-3314-C334-E270F924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9270" y="1272346"/>
              <a:ext cx="2376000" cy="23660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1E212F-2F88-811E-CEE9-56B5204895B8}"/>
                </a:ext>
              </a:extLst>
            </p:cNvPr>
            <p:cNvSpPr txBox="1"/>
            <p:nvPr/>
          </p:nvSpPr>
          <p:spPr>
            <a:xfrm rot="16200000">
              <a:off x="1720209" y="3002326"/>
              <a:ext cx="135617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YV-8415-1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406240D-8D2A-395A-6A01-FDFDF0E3A140}"/>
              </a:ext>
            </a:extLst>
          </p:cNvPr>
          <p:cNvSpPr txBox="1"/>
          <p:nvPr/>
        </p:nvSpPr>
        <p:spPr>
          <a:xfrm rot="16200000">
            <a:off x="1366953" y="5957077"/>
            <a:ext cx="135617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YV-8415-1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3E331F-B6AB-59CB-1687-D0FA216900F1}"/>
              </a:ext>
            </a:extLst>
          </p:cNvPr>
          <p:cNvGrpSpPr/>
          <p:nvPr/>
        </p:nvGrpSpPr>
        <p:grpSpPr>
          <a:xfrm>
            <a:off x="4735053" y="1692946"/>
            <a:ext cx="2356891" cy="2353451"/>
            <a:chOff x="4810731" y="1649856"/>
            <a:chExt cx="2356891" cy="2353451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396B165C-0279-A388-9366-9E801E1DB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7622" y="1649856"/>
              <a:ext cx="2340000" cy="23463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711B64-AB44-B1E5-D99B-C77B7B74A9E1}"/>
                </a:ext>
              </a:extLst>
            </p:cNvPr>
            <p:cNvSpPr txBox="1"/>
            <p:nvPr/>
          </p:nvSpPr>
          <p:spPr>
            <a:xfrm rot="16200000">
              <a:off x="4355932" y="3317677"/>
              <a:ext cx="114042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YV-8415-1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326AAA-7FB5-1F41-6DD8-15744A920C05}"/>
              </a:ext>
            </a:extLst>
          </p:cNvPr>
          <p:cNvGrpSpPr/>
          <p:nvPr/>
        </p:nvGrpSpPr>
        <p:grpSpPr>
          <a:xfrm>
            <a:off x="4381886" y="4223004"/>
            <a:ext cx="3075916" cy="2370678"/>
            <a:chOff x="4612362" y="4370440"/>
            <a:chExt cx="3075916" cy="237067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5746DBF-7F7A-74DF-EDD6-BC388C963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9409" y="4370440"/>
              <a:ext cx="3058869" cy="21552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25F7C5-68DF-A0FD-858A-54B82427AB4A}"/>
                </a:ext>
              </a:extLst>
            </p:cNvPr>
            <p:cNvSpPr txBox="1"/>
            <p:nvPr/>
          </p:nvSpPr>
          <p:spPr>
            <a:xfrm rot="16200000">
              <a:off x="4049689" y="5947613"/>
              <a:ext cx="135617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YV-8415-1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56B2A4-82D5-564C-6F1A-E6B4B14EE088}"/>
              </a:ext>
            </a:extLst>
          </p:cNvPr>
          <p:cNvSpPr/>
          <p:nvPr/>
        </p:nvSpPr>
        <p:spPr>
          <a:xfrm>
            <a:off x="8522627" y="4730817"/>
            <a:ext cx="457200" cy="77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06092993-14F4-590D-73C5-B45D9EA1135D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l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YV-8415-1 with VEGF significantly increases </a:t>
            </a:r>
            <a:r>
              <a:rPr lang="en-US" sz="36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neovascularization over VEGF alone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DAC52-58E2-A817-0CA8-02301644BF69}"/>
              </a:ext>
            </a:extLst>
          </p:cNvPr>
          <p:cNvGrpSpPr/>
          <p:nvPr/>
        </p:nvGrpSpPr>
        <p:grpSpPr>
          <a:xfrm>
            <a:off x="7696986" y="4297749"/>
            <a:ext cx="2447678" cy="2311006"/>
            <a:chOff x="7696986" y="4464626"/>
            <a:chExt cx="2282400" cy="215495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1C25F0C-4FFF-5F83-1831-F48BA2CD0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6986" y="4464626"/>
              <a:ext cx="2282400" cy="2154957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84516A5-5CC1-ECAC-B337-FBAC3B7828DD}"/>
                </a:ext>
              </a:extLst>
            </p:cNvPr>
            <p:cNvGrpSpPr/>
            <p:nvPr/>
          </p:nvGrpSpPr>
          <p:grpSpPr>
            <a:xfrm>
              <a:off x="8413495" y="4657265"/>
              <a:ext cx="582859" cy="197606"/>
              <a:chOff x="8481319" y="4041911"/>
              <a:chExt cx="505070" cy="19760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9985F82-70BF-AA9E-8D56-902D1FB0A82F}"/>
                  </a:ext>
                </a:extLst>
              </p:cNvPr>
              <p:cNvSpPr/>
              <p:nvPr/>
            </p:nvSpPr>
            <p:spPr>
              <a:xfrm>
                <a:off x="8564439" y="4080767"/>
                <a:ext cx="419203" cy="158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B293B8-4C4E-B699-63AC-040FDF9F6ED2}"/>
                  </a:ext>
                </a:extLst>
              </p:cNvPr>
              <p:cNvSpPr txBox="1"/>
              <p:nvPr/>
            </p:nvSpPr>
            <p:spPr>
              <a:xfrm>
                <a:off x="8481319" y="4041911"/>
                <a:ext cx="50507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YV-8415-1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C457B3-56BB-0A37-85AD-9B3E3A56C354}"/>
              </a:ext>
            </a:extLst>
          </p:cNvPr>
          <p:cNvGrpSpPr/>
          <p:nvPr/>
        </p:nvGrpSpPr>
        <p:grpSpPr>
          <a:xfrm>
            <a:off x="7457802" y="1652975"/>
            <a:ext cx="2586850" cy="2433393"/>
            <a:chOff x="7381558" y="1861749"/>
            <a:chExt cx="2282138" cy="214675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219D5F-2F09-4205-0647-A86470B7B9E0}"/>
                </a:ext>
              </a:extLst>
            </p:cNvPr>
            <p:cNvSpPr/>
            <p:nvPr/>
          </p:nvSpPr>
          <p:spPr>
            <a:xfrm>
              <a:off x="8153925" y="2081509"/>
              <a:ext cx="457200" cy="77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DB55D03E-EE11-D66A-65EB-9662E9C8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81558" y="1861749"/>
              <a:ext cx="2282138" cy="2146757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4CDE496-0891-C6DD-7559-AE7F973DAC2E}"/>
                </a:ext>
              </a:extLst>
            </p:cNvPr>
            <p:cNvGrpSpPr/>
            <p:nvPr/>
          </p:nvGrpSpPr>
          <p:grpSpPr>
            <a:xfrm>
              <a:off x="8068801" y="2025615"/>
              <a:ext cx="593120" cy="307010"/>
              <a:chOff x="8478572" y="4041911"/>
              <a:chExt cx="505070" cy="2769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BDB4293-4C6C-D4A5-7F22-A9A64AD4ACAF}"/>
                  </a:ext>
                </a:extLst>
              </p:cNvPr>
              <p:cNvSpPr/>
              <p:nvPr/>
            </p:nvSpPr>
            <p:spPr>
              <a:xfrm>
                <a:off x="8564439" y="4080767"/>
                <a:ext cx="419203" cy="158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16A1D12-0DCB-86EF-120C-56B073CB5F53}"/>
                  </a:ext>
                </a:extLst>
              </p:cNvPr>
              <p:cNvSpPr txBox="1"/>
              <p:nvPr/>
            </p:nvSpPr>
            <p:spPr>
              <a:xfrm>
                <a:off x="8478572" y="4041911"/>
                <a:ext cx="5050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YV-8415-1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77CE41-5D4D-C7E3-2354-9008692E69C4}"/>
              </a:ext>
            </a:extLst>
          </p:cNvPr>
          <p:cNvSpPr txBox="1"/>
          <p:nvPr/>
        </p:nvSpPr>
        <p:spPr>
          <a:xfrm rot="16200000">
            <a:off x="536466" y="2546506"/>
            <a:ext cx="183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Model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66CC5-E364-9211-FF64-72AFD4687773}"/>
              </a:ext>
            </a:extLst>
          </p:cNvPr>
          <p:cNvSpPr txBox="1"/>
          <p:nvPr/>
        </p:nvSpPr>
        <p:spPr>
          <a:xfrm rot="16200000">
            <a:off x="536467" y="5130087"/>
            <a:ext cx="183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Model 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51734B-B96E-69D5-3974-F6ED852B53A8}"/>
              </a:ext>
            </a:extLst>
          </p:cNvPr>
          <p:cNvCxnSpPr>
            <a:cxnSpLocks/>
          </p:cNvCxnSpPr>
          <p:nvPr/>
        </p:nvCxnSpPr>
        <p:spPr>
          <a:xfrm>
            <a:off x="1226015" y="4131414"/>
            <a:ext cx="934134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80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C93BC16-A03D-74A7-73EE-9145C4C1855E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YV-8415-1 shows concentration-dependent effect on neoangiogenic signaling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8F8634-ECEE-7D3B-755F-FF337117A8FB}"/>
              </a:ext>
            </a:extLst>
          </p:cNvPr>
          <p:cNvGrpSpPr/>
          <p:nvPr/>
        </p:nvGrpSpPr>
        <p:grpSpPr>
          <a:xfrm>
            <a:off x="7381910" y="2329265"/>
            <a:ext cx="2702369" cy="2546200"/>
            <a:chOff x="4849738" y="4392016"/>
            <a:chExt cx="2623539" cy="24719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6408B7-27BA-C8A0-99CC-B109A5356081}"/>
                </a:ext>
              </a:extLst>
            </p:cNvPr>
            <p:cNvSpPr txBox="1"/>
            <p:nvPr/>
          </p:nvSpPr>
          <p:spPr>
            <a:xfrm>
              <a:off x="5682593" y="6564040"/>
              <a:ext cx="1248280" cy="299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µM YV8415-1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C2CD7C-2A12-F3C6-26BD-A66124112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3649"/>
            <a:stretch/>
          </p:blipFill>
          <p:spPr>
            <a:xfrm>
              <a:off x="4849738" y="4392016"/>
              <a:ext cx="2535287" cy="20107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E2688A-A2F9-71D3-CA23-F6AB415299EB}"/>
                </a:ext>
              </a:extLst>
            </p:cNvPr>
            <p:cNvSpPr txBox="1"/>
            <p:nvPr/>
          </p:nvSpPr>
          <p:spPr>
            <a:xfrm>
              <a:off x="5440808" y="6283995"/>
              <a:ext cx="292979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CFFBE7-9D45-C78D-A3BF-50BAF8B4B9DB}"/>
                </a:ext>
              </a:extLst>
            </p:cNvPr>
            <p:cNvSpPr txBox="1"/>
            <p:nvPr/>
          </p:nvSpPr>
          <p:spPr>
            <a:xfrm>
              <a:off x="5637665" y="628399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4EA9A2-C833-713F-AF9C-EA4E735DF521}"/>
                </a:ext>
              </a:extLst>
            </p:cNvPr>
            <p:cNvSpPr txBox="1"/>
            <p:nvPr/>
          </p:nvSpPr>
          <p:spPr>
            <a:xfrm>
              <a:off x="5991780" y="628399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C77F5E-EEB7-0B6E-C5B9-CF30865C5850}"/>
                </a:ext>
              </a:extLst>
            </p:cNvPr>
            <p:cNvSpPr txBox="1"/>
            <p:nvPr/>
          </p:nvSpPr>
          <p:spPr>
            <a:xfrm>
              <a:off x="6350024" y="6283995"/>
              <a:ext cx="292979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22322D-3D36-9CD1-D61E-168C82D2922B}"/>
                </a:ext>
              </a:extLst>
            </p:cNvPr>
            <p:cNvSpPr txBox="1"/>
            <p:nvPr/>
          </p:nvSpPr>
          <p:spPr>
            <a:xfrm>
              <a:off x="6590741" y="628399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E272F9-6C66-A255-4CA9-64AE8C9E5635}"/>
                </a:ext>
              </a:extLst>
            </p:cNvPr>
            <p:cNvSpPr txBox="1"/>
            <p:nvPr/>
          </p:nvSpPr>
          <p:spPr>
            <a:xfrm>
              <a:off x="6944857" y="628399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AFE45C-4946-4D8B-0C56-8D14B17FAE43}"/>
              </a:ext>
            </a:extLst>
          </p:cNvPr>
          <p:cNvGrpSpPr/>
          <p:nvPr/>
        </p:nvGrpSpPr>
        <p:grpSpPr>
          <a:xfrm>
            <a:off x="4465531" y="2303601"/>
            <a:ext cx="2706391" cy="2571864"/>
            <a:chOff x="6069309" y="1718307"/>
            <a:chExt cx="2706391" cy="25718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94E042-762B-0D4C-76EF-0467B43CC094}"/>
                </a:ext>
              </a:extLst>
            </p:cNvPr>
            <p:cNvSpPr/>
            <p:nvPr/>
          </p:nvSpPr>
          <p:spPr>
            <a:xfrm>
              <a:off x="6329494" y="1972945"/>
              <a:ext cx="236910" cy="30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760BFC-8289-1AE0-FDFF-4A83FE5D9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433"/>
            <a:stretch/>
          </p:blipFill>
          <p:spPr>
            <a:xfrm>
              <a:off x="6069309" y="1718307"/>
              <a:ext cx="2510114" cy="208606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6B7F05-9BC5-A012-E350-6BA9A7040992}"/>
                </a:ext>
              </a:extLst>
            </p:cNvPr>
            <p:cNvSpPr txBox="1"/>
            <p:nvPr/>
          </p:nvSpPr>
          <p:spPr>
            <a:xfrm>
              <a:off x="6646723" y="3710225"/>
              <a:ext cx="292979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84620-C3DE-096D-FB2F-2091D7734CF2}"/>
                </a:ext>
              </a:extLst>
            </p:cNvPr>
            <p:cNvSpPr txBox="1"/>
            <p:nvPr/>
          </p:nvSpPr>
          <p:spPr>
            <a:xfrm>
              <a:off x="6854547" y="371022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884864-4E68-2C5B-6ACE-2DDC7191F134}"/>
                </a:ext>
              </a:extLst>
            </p:cNvPr>
            <p:cNvSpPr txBox="1"/>
            <p:nvPr/>
          </p:nvSpPr>
          <p:spPr>
            <a:xfrm>
              <a:off x="7241558" y="371022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8784F4-A949-F0DF-15AD-7B086922D549}"/>
                </a:ext>
              </a:extLst>
            </p:cNvPr>
            <p:cNvSpPr txBox="1"/>
            <p:nvPr/>
          </p:nvSpPr>
          <p:spPr>
            <a:xfrm>
              <a:off x="7652445" y="3710225"/>
              <a:ext cx="292979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92CCB8-345D-DE3E-A548-518FBDA20491}"/>
                </a:ext>
              </a:extLst>
            </p:cNvPr>
            <p:cNvSpPr txBox="1"/>
            <p:nvPr/>
          </p:nvSpPr>
          <p:spPr>
            <a:xfrm>
              <a:off x="7860268" y="371022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90CF35-DC35-1764-B43C-DFB75BA42DAE}"/>
                </a:ext>
              </a:extLst>
            </p:cNvPr>
            <p:cNvSpPr txBox="1"/>
            <p:nvPr/>
          </p:nvSpPr>
          <p:spPr>
            <a:xfrm>
              <a:off x="8247280" y="3710225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E964025-B819-11BD-31ED-EB47B916F8E5}"/>
                </a:ext>
              </a:extLst>
            </p:cNvPr>
            <p:cNvSpPr txBox="1"/>
            <p:nvPr/>
          </p:nvSpPr>
          <p:spPr>
            <a:xfrm>
              <a:off x="6981186" y="3990269"/>
              <a:ext cx="1296451" cy="299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µM YV-8415-1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E4D64A-2D72-ABE6-A8B9-65B301512AEB}"/>
              </a:ext>
            </a:extLst>
          </p:cNvPr>
          <p:cNvGrpSpPr/>
          <p:nvPr/>
        </p:nvGrpSpPr>
        <p:grpSpPr>
          <a:xfrm>
            <a:off x="1657930" y="2233865"/>
            <a:ext cx="2728071" cy="2641600"/>
            <a:chOff x="1241542" y="2358010"/>
            <a:chExt cx="2728071" cy="26416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96BD98-B81E-A034-CD63-AD4C953D0FD1}"/>
                </a:ext>
              </a:extLst>
            </p:cNvPr>
            <p:cNvSpPr txBox="1"/>
            <p:nvPr/>
          </p:nvSpPr>
          <p:spPr>
            <a:xfrm>
              <a:off x="3441193" y="4426987"/>
              <a:ext cx="528420" cy="299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EB7480-5ECE-9334-79B4-B6F0389FB10B}"/>
                </a:ext>
              </a:extLst>
            </p:cNvPr>
            <p:cNvGrpSpPr/>
            <p:nvPr/>
          </p:nvGrpSpPr>
          <p:grpSpPr>
            <a:xfrm>
              <a:off x="1241542" y="2358010"/>
              <a:ext cx="2510114" cy="2641600"/>
              <a:chOff x="3593151" y="1648571"/>
              <a:chExt cx="2510114" cy="26416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1F87570-8127-1AAE-270B-17003E138C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2598"/>
              <a:stretch/>
            </p:blipFill>
            <p:spPr>
              <a:xfrm>
                <a:off x="3593151" y="1648571"/>
                <a:ext cx="2510114" cy="215579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D40E819-3AF2-ABD5-D5B2-626ECA4EEE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9623" y="1865346"/>
                <a:ext cx="761370" cy="40231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EBC765-BD13-6337-0E84-A6A5B7BDF5ED}"/>
                  </a:ext>
                </a:extLst>
              </p:cNvPr>
              <p:cNvSpPr txBox="1"/>
              <p:nvPr/>
            </p:nvSpPr>
            <p:spPr>
              <a:xfrm>
                <a:off x="4172633" y="3717548"/>
                <a:ext cx="292979" cy="299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1BD692-9124-205F-AFE9-BD3852AD305B}"/>
                  </a:ext>
                </a:extLst>
              </p:cNvPr>
              <p:cNvSpPr txBox="1"/>
              <p:nvPr/>
            </p:nvSpPr>
            <p:spPr>
              <a:xfrm>
                <a:off x="4380456" y="3717548"/>
                <a:ext cx="528420" cy="299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6D772C-DA24-8030-6C06-AED2F90AC9E8}"/>
                  </a:ext>
                </a:extLst>
              </p:cNvPr>
              <p:cNvSpPr txBox="1"/>
              <p:nvPr/>
            </p:nvSpPr>
            <p:spPr>
              <a:xfrm>
                <a:off x="4767467" y="3717548"/>
                <a:ext cx="528420" cy="299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C3DB76-AE0D-6226-3E7D-804EB5483FFB}"/>
                  </a:ext>
                </a:extLst>
              </p:cNvPr>
              <p:cNvSpPr txBox="1"/>
              <p:nvPr/>
            </p:nvSpPr>
            <p:spPr>
              <a:xfrm>
                <a:off x="5169841" y="3717548"/>
                <a:ext cx="292979" cy="299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D774F9-495A-290B-5C60-C872BFC425D9}"/>
                  </a:ext>
                </a:extLst>
              </p:cNvPr>
              <p:cNvSpPr txBox="1"/>
              <p:nvPr/>
            </p:nvSpPr>
            <p:spPr>
              <a:xfrm>
                <a:off x="5377664" y="3717548"/>
                <a:ext cx="528420" cy="299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0.1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D9AB239-0C03-39AF-F9F0-94D524742691}"/>
                  </a:ext>
                </a:extLst>
              </p:cNvPr>
              <p:cNvSpPr txBox="1"/>
              <p:nvPr/>
            </p:nvSpPr>
            <p:spPr>
              <a:xfrm>
                <a:off x="4474258" y="3990269"/>
                <a:ext cx="1296451" cy="299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µM YV-8415-1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69663ED-8C3D-234F-E20B-D345349273A3}"/>
              </a:ext>
            </a:extLst>
          </p:cNvPr>
          <p:cNvSpPr txBox="1"/>
          <p:nvPr/>
        </p:nvSpPr>
        <p:spPr>
          <a:xfrm>
            <a:off x="2539528" y="185171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VEGFR2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CCA3A-9220-3492-41D8-8DE3C5A67420}"/>
              </a:ext>
            </a:extLst>
          </p:cNvPr>
          <p:cNvSpPr txBox="1"/>
          <p:nvPr/>
        </p:nvSpPr>
        <p:spPr>
          <a:xfrm>
            <a:off x="8553105" y="185171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998F14-1069-573B-3231-5F2396C64017}"/>
              </a:ext>
            </a:extLst>
          </p:cNvPr>
          <p:cNvSpPr txBox="1"/>
          <p:nvPr/>
        </p:nvSpPr>
        <p:spPr>
          <a:xfrm>
            <a:off x="5669666" y="185171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ERK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BA77B09E-0504-CCB8-769A-5B574B9C894D}"/>
              </a:ext>
            </a:extLst>
          </p:cNvPr>
          <p:cNvSpPr txBox="1">
            <a:spLocks noChangeArrowheads="1"/>
          </p:cNvSpPr>
          <p:nvPr/>
        </p:nvSpPr>
        <p:spPr>
          <a:xfrm>
            <a:off x="370936" y="5495766"/>
            <a:ext cx="11269441" cy="714828"/>
          </a:xfrm>
          <a:prstGeom prst="rect">
            <a:avLst/>
          </a:prstGeom>
          <a:solidFill>
            <a:schemeClr val="bg1"/>
          </a:solidFill>
          <a:ln w="12700">
            <a:solidFill>
              <a:srgbClr val="00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YV-8415-1 in vitro dose dependence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foreshadows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 dose dependency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validated PAD models </a:t>
            </a:r>
          </a:p>
        </p:txBody>
      </p:sp>
    </p:spTree>
    <p:extLst>
      <p:ext uri="{BB962C8B-B14F-4D97-AF65-F5344CB8AC3E}">
        <p14:creationId xmlns:p14="http://schemas.microsoft.com/office/powerpoint/2010/main" val="13421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7374" y="6356349"/>
            <a:ext cx="916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90DA921-5C73-4423-8941-BF15157D9D98}" type="slidenum">
              <a:rPr lang="en-US" smtClean="0"/>
              <a:pPr>
                <a:spcAft>
                  <a:spcPts val="600"/>
                </a:spcAft>
                <a:defRPr/>
              </a:pPr>
              <a:t>8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D66919A-301B-5A93-E330-A94850520941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52680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established murine PAD model, we will demonstrate that YV-8514-1 is efficacious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7C46A1-924E-36F5-8A42-E57BF368A6E9}"/>
              </a:ext>
            </a:extLst>
          </p:cNvPr>
          <p:cNvGrpSpPr/>
          <p:nvPr/>
        </p:nvGrpSpPr>
        <p:grpSpPr>
          <a:xfrm>
            <a:off x="949437" y="1242005"/>
            <a:ext cx="2544877" cy="2463721"/>
            <a:chOff x="2051595" y="3879065"/>
            <a:chExt cx="2544877" cy="2463721"/>
          </a:xfrm>
        </p:grpSpPr>
        <p:pic>
          <p:nvPicPr>
            <p:cNvPr id="3" name="Picture 2" descr="Mouse3RT-002">
              <a:extLst>
                <a:ext uri="{FF2B5EF4-FFF2-40B4-BE49-F238E27FC236}">
                  <a16:creationId xmlns:a16="http://schemas.microsoft.com/office/drawing/2014/main" id="{2657D692-8FB9-40B6-8464-67550B38E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4" r="15909"/>
            <a:stretch>
              <a:fillRect/>
            </a:stretch>
          </p:blipFill>
          <p:spPr bwMode="auto">
            <a:xfrm>
              <a:off x="2166349" y="4330471"/>
              <a:ext cx="1142815" cy="201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Mouse3LT-002">
              <a:extLst>
                <a:ext uri="{FF2B5EF4-FFF2-40B4-BE49-F238E27FC236}">
                  <a16:creationId xmlns:a16="http://schemas.microsoft.com/office/drawing/2014/main" id="{48BB4B5D-E451-48E2-9F1F-46F91B3D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1" r="31851"/>
            <a:stretch>
              <a:fillRect/>
            </a:stretch>
          </p:blipFill>
          <p:spPr bwMode="auto">
            <a:xfrm>
              <a:off x="3380561" y="4331106"/>
              <a:ext cx="1050819" cy="201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23">
              <a:extLst>
                <a:ext uri="{FF2B5EF4-FFF2-40B4-BE49-F238E27FC236}">
                  <a16:creationId xmlns:a16="http://schemas.microsoft.com/office/drawing/2014/main" id="{38D48ECD-F73B-4550-9876-D3603EA97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880" y="4301261"/>
              <a:ext cx="310515" cy="476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kern="1200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472E370B-1CC7-4E98-8BE2-60EB20B94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2224" y="4301261"/>
              <a:ext cx="347980" cy="476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fontAlgn="base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kern="120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014205EF-882F-3C29-70DF-880ADDDFCC66}"/>
                </a:ext>
              </a:extLst>
            </p:cNvPr>
            <p:cNvSpPr/>
            <p:nvPr/>
          </p:nvSpPr>
          <p:spPr>
            <a:xfrm>
              <a:off x="2226808" y="4731929"/>
              <a:ext cx="457200" cy="18288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AF71C3-FAD0-A3F5-EF79-60A3A3AC0453}"/>
                </a:ext>
              </a:extLst>
            </p:cNvPr>
            <p:cNvSpPr txBox="1"/>
            <p:nvPr/>
          </p:nvSpPr>
          <p:spPr>
            <a:xfrm>
              <a:off x="2051595" y="3879065"/>
              <a:ext cx="2544877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Femoral artery ligation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8CD078-E5DB-4912-9E6E-59553D426796}"/>
              </a:ext>
            </a:extLst>
          </p:cNvPr>
          <p:cNvGrpSpPr/>
          <p:nvPr/>
        </p:nvGrpSpPr>
        <p:grpSpPr>
          <a:xfrm>
            <a:off x="5475948" y="3944904"/>
            <a:ext cx="6595299" cy="2719010"/>
            <a:chOff x="838201" y="4126714"/>
            <a:chExt cx="6595299" cy="24121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17BD25-B2BA-3FE5-8DA4-76B37F8E6D26}"/>
                </a:ext>
              </a:extLst>
            </p:cNvPr>
            <p:cNvGrpSpPr/>
            <p:nvPr/>
          </p:nvGrpSpPr>
          <p:grpSpPr>
            <a:xfrm>
              <a:off x="838201" y="4571370"/>
              <a:ext cx="6595299" cy="1967541"/>
              <a:chOff x="528420" y="1661596"/>
              <a:chExt cx="4885013" cy="145732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FE89969-DFD0-C250-0EF8-27C53207FA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29" b="79514"/>
              <a:stretch/>
            </p:blipFill>
            <p:spPr bwMode="auto">
              <a:xfrm>
                <a:off x="530404" y="1719034"/>
                <a:ext cx="4883029" cy="139988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DA9084-7624-B458-488F-204D95BFDB53}"/>
                  </a:ext>
                </a:extLst>
              </p:cNvPr>
              <p:cNvSpPr txBox="1"/>
              <p:nvPr/>
            </p:nvSpPr>
            <p:spPr>
              <a:xfrm rot="16200000">
                <a:off x="421483" y="2648688"/>
                <a:ext cx="49087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KO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2B2740-6778-070D-54DB-CC55A8A9EACD}"/>
                  </a:ext>
                </a:extLst>
              </p:cNvPr>
              <p:cNvSpPr txBox="1"/>
              <p:nvPr/>
            </p:nvSpPr>
            <p:spPr>
              <a:xfrm rot="16200000">
                <a:off x="394189" y="2088748"/>
                <a:ext cx="551237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FCE088-7963-0F73-4E87-8827EF5A3A57}"/>
                  </a:ext>
                </a:extLst>
              </p:cNvPr>
              <p:cNvSpPr txBox="1"/>
              <p:nvPr/>
            </p:nvSpPr>
            <p:spPr>
              <a:xfrm>
                <a:off x="850565" y="1661596"/>
                <a:ext cx="816689" cy="2235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Pre-surgery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4CB88A-9543-6F8F-B234-B1A2E1747294}"/>
                  </a:ext>
                </a:extLst>
              </p:cNvPr>
              <p:cNvSpPr txBox="1"/>
              <p:nvPr/>
            </p:nvSpPr>
            <p:spPr>
              <a:xfrm>
                <a:off x="1670348" y="1661596"/>
                <a:ext cx="816689" cy="2167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Post-surgery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8F9B54-420C-8C00-D787-A39A94571612}"/>
                  </a:ext>
                </a:extLst>
              </p:cNvPr>
              <p:cNvSpPr txBox="1"/>
              <p:nvPr/>
            </p:nvSpPr>
            <p:spPr>
              <a:xfrm>
                <a:off x="2606720" y="1661597"/>
                <a:ext cx="68207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Day 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23D5641-7D04-223B-8F8E-B52C41E2F5C1}"/>
                  </a:ext>
                </a:extLst>
              </p:cNvPr>
              <p:cNvSpPr txBox="1"/>
              <p:nvPr/>
            </p:nvSpPr>
            <p:spPr>
              <a:xfrm>
                <a:off x="3482457" y="1661597"/>
                <a:ext cx="68207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Day 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7523DF-2B65-5368-111C-DED417ECA009}"/>
                  </a:ext>
                </a:extLst>
              </p:cNvPr>
              <p:cNvSpPr txBox="1"/>
              <p:nvPr/>
            </p:nvSpPr>
            <p:spPr>
              <a:xfrm>
                <a:off x="4332602" y="1661597"/>
                <a:ext cx="68207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Day 14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4EFF388-E089-2F6B-B1EC-C00C763CA70F}"/>
                  </a:ext>
                </a:extLst>
              </p:cNvPr>
              <p:cNvSpPr/>
              <p:nvPr/>
            </p:nvSpPr>
            <p:spPr>
              <a:xfrm>
                <a:off x="612250" y="1680810"/>
                <a:ext cx="140039" cy="132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28F2CE-923E-674D-1C3E-3E861A3AE2D3}"/>
                </a:ext>
              </a:extLst>
            </p:cNvPr>
            <p:cNvSpPr txBox="1"/>
            <p:nvPr/>
          </p:nvSpPr>
          <p:spPr>
            <a:xfrm>
              <a:off x="2669379" y="4126714"/>
              <a:ext cx="293398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Evaluation of flow recovery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127052-DA93-D17D-F164-B42834F226E5}"/>
              </a:ext>
            </a:extLst>
          </p:cNvPr>
          <p:cNvGrpSpPr/>
          <p:nvPr/>
        </p:nvGrpSpPr>
        <p:grpSpPr>
          <a:xfrm>
            <a:off x="296612" y="4023794"/>
            <a:ext cx="4656388" cy="2640120"/>
            <a:chOff x="7317570" y="3419147"/>
            <a:chExt cx="4656388" cy="26401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5E164B8-1CCE-6137-850E-ECFC76C86B86}"/>
                </a:ext>
              </a:extLst>
            </p:cNvPr>
            <p:cNvGrpSpPr/>
            <p:nvPr/>
          </p:nvGrpSpPr>
          <p:grpSpPr>
            <a:xfrm>
              <a:off x="7782286" y="3830933"/>
              <a:ext cx="2841683" cy="2228334"/>
              <a:chOff x="213890" y="4593424"/>
              <a:chExt cx="2102840" cy="164896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1F5B60B-2DBE-035C-3C6C-7547D9F80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59" t="21457" r="27712" b="54952"/>
              <a:stretch/>
            </p:blipFill>
            <p:spPr bwMode="auto">
              <a:xfrm>
                <a:off x="700803" y="4753747"/>
                <a:ext cx="1598905" cy="148863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08C307-1202-65D8-114F-492AF8006277}"/>
                  </a:ext>
                </a:extLst>
              </p:cNvPr>
              <p:cNvSpPr txBox="1"/>
              <p:nvPr/>
            </p:nvSpPr>
            <p:spPr>
              <a:xfrm>
                <a:off x="213890" y="5125878"/>
                <a:ext cx="68207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CCD09A-4DDA-F14F-E652-2F6622CCF77C}"/>
                  </a:ext>
                </a:extLst>
              </p:cNvPr>
              <p:cNvSpPr txBox="1"/>
              <p:nvPr/>
            </p:nvSpPr>
            <p:spPr>
              <a:xfrm>
                <a:off x="216164" y="5791129"/>
                <a:ext cx="682071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KO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21B300-2B44-5FB1-1A0E-894DBB5F0E70}"/>
                  </a:ext>
                </a:extLst>
              </p:cNvPr>
              <p:cNvSpPr/>
              <p:nvPr/>
            </p:nvSpPr>
            <p:spPr>
              <a:xfrm>
                <a:off x="612250" y="5668147"/>
                <a:ext cx="193170" cy="1503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CE31D12-A0D0-E6D6-DCDE-175A9A52C994}"/>
                  </a:ext>
                </a:extLst>
              </p:cNvPr>
              <p:cNvSpPr txBox="1"/>
              <p:nvPr/>
            </p:nvSpPr>
            <p:spPr>
              <a:xfrm>
                <a:off x="953810" y="4593424"/>
                <a:ext cx="682071" cy="2503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Control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AC17482-E9DB-266A-6EAE-EB1CCB008A23}"/>
                  </a:ext>
                </a:extLst>
              </p:cNvPr>
              <p:cNvSpPr txBox="1"/>
              <p:nvPr/>
            </p:nvSpPr>
            <p:spPr>
              <a:xfrm>
                <a:off x="1595654" y="4607261"/>
                <a:ext cx="721076" cy="2503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Ligation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4E377F-11A2-3DB7-205A-89547D8B2AC7}"/>
                </a:ext>
              </a:extLst>
            </p:cNvPr>
            <p:cNvSpPr txBox="1"/>
            <p:nvPr/>
          </p:nvSpPr>
          <p:spPr>
            <a:xfrm>
              <a:off x="7317570" y="3419147"/>
              <a:ext cx="465638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Evaluation of neovascularization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B13E94-9E89-72DF-072B-AFE1F51067F2}"/>
              </a:ext>
            </a:extLst>
          </p:cNvPr>
          <p:cNvGrpSpPr/>
          <p:nvPr/>
        </p:nvGrpSpPr>
        <p:grpSpPr>
          <a:xfrm>
            <a:off x="4469335" y="1252891"/>
            <a:ext cx="4548940" cy="2493759"/>
            <a:chOff x="7622370" y="1405289"/>
            <a:chExt cx="4548940" cy="249375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ED9C09-F9C6-4380-7F05-51ECFA784A3A}"/>
                </a:ext>
              </a:extLst>
            </p:cNvPr>
            <p:cNvSpPr txBox="1"/>
            <p:nvPr/>
          </p:nvSpPr>
          <p:spPr>
            <a:xfrm>
              <a:off x="7622370" y="1405289"/>
              <a:ext cx="454894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Minipump implantation for peptide delivery</a:t>
              </a:r>
            </a:p>
          </p:txBody>
        </p:sp>
        <p:pic>
          <p:nvPicPr>
            <p:cNvPr id="39" name="Picture 38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65E5A85-8618-8688-858C-9543131C3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" t="6826" r="33400" b="9683"/>
            <a:stretch/>
          </p:blipFill>
          <p:spPr>
            <a:xfrm rot="10800000">
              <a:off x="8686959" y="1887368"/>
              <a:ext cx="2421534" cy="2011680"/>
            </a:xfrm>
            <a:prstGeom prst="rect">
              <a:avLst/>
            </a:prstGeom>
          </p:spPr>
        </p:pic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BB460847-D583-46B7-B4FB-8DBF3D33699F}"/>
                </a:ext>
              </a:extLst>
            </p:cNvPr>
            <p:cNvSpPr/>
            <p:nvPr/>
          </p:nvSpPr>
          <p:spPr>
            <a:xfrm rot="12340235">
              <a:off x="9735242" y="3107241"/>
              <a:ext cx="457200" cy="18288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FBFAAF76-721F-9F39-D9E9-2049224D10C6}"/>
                </a:ext>
              </a:extLst>
            </p:cNvPr>
            <p:cNvSpPr/>
            <p:nvPr/>
          </p:nvSpPr>
          <p:spPr>
            <a:xfrm rot="4283660">
              <a:off x="10408893" y="2061311"/>
              <a:ext cx="457200" cy="18288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4" name="Arrow: Bent 33">
            <a:extLst>
              <a:ext uri="{FF2B5EF4-FFF2-40B4-BE49-F238E27FC236}">
                <a16:creationId xmlns:a16="http://schemas.microsoft.com/office/drawing/2014/main" id="{75802A70-95B8-DAC6-0EC8-E6129AE9E0F9}"/>
              </a:ext>
            </a:extLst>
          </p:cNvPr>
          <p:cNvSpPr/>
          <p:nvPr/>
        </p:nvSpPr>
        <p:spPr>
          <a:xfrm rot="5400000">
            <a:off x="8325321" y="2601585"/>
            <a:ext cx="1450153" cy="920869"/>
          </a:xfrm>
          <a:prstGeom prst="ben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62BF424-9E08-4FED-A2C1-BCC324128B81}"/>
              </a:ext>
            </a:extLst>
          </p:cNvPr>
          <p:cNvSpPr/>
          <p:nvPr/>
        </p:nvSpPr>
        <p:spPr>
          <a:xfrm>
            <a:off x="3755411" y="2253343"/>
            <a:ext cx="1296408" cy="457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030F48D2-D2EB-15AE-B0FC-719D69713193}"/>
              </a:ext>
            </a:extLst>
          </p:cNvPr>
          <p:cNvSpPr/>
          <p:nvPr/>
        </p:nvSpPr>
        <p:spPr>
          <a:xfrm rot="10800000">
            <a:off x="3907811" y="5475511"/>
            <a:ext cx="1296408" cy="457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391B61A-F3C3-F45F-96E8-127886EAF621}"/>
              </a:ext>
            </a:extLst>
          </p:cNvPr>
          <p:cNvSpPr/>
          <p:nvPr/>
        </p:nvSpPr>
        <p:spPr>
          <a:xfrm>
            <a:off x="8911087" y="327880"/>
            <a:ext cx="2184918" cy="9215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F746B-32E6-8BA2-C396-D29991DA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DA921-5C73-4423-8941-BF15157D9D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E81A988-6646-E19D-9E15-0D77E1B93DE0}"/>
              </a:ext>
            </a:extLst>
          </p:cNvPr>
          <p:cNvSpPr txBox="1">
            <a:spLocks noChangeArrowheads="1"/>
          </p:cNvSpPr>
          <p:nvPr/>
        </p:nvSpPr>
        <p:spPr>
          <a:xfrm>
            <a:off x="466391" y="335708"/>
            <a:ext cx="1125921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 and Next Steps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C3A2A11-E59A-833C-40A7-B6A1C28CF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84560"/>
              </p:ext>
            </p:extLst>
          </p:nvPr>
        </p:nvGraphicFramePr>
        <p:xfrm>
          <a:off x="575565" y="1383271"/>
          <a:ext cx="11051004" cy="4469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086">
                  <a:extLst>
                    <a:ext uri="{9D8B030D-6E8A-4147-A177-3AD203B41FA5}">
                      <a16:colId xmlns:a16="http://schemas.microsoft.com/office/drawing/2014/main" val="1836412949"/>
                    </a:ext>
                  </a:extLst>
                </a:gridCol>
                <a:gridCol w="2905306">
                  <a:extLst>
                    <a:ext uri="{9D8B030D-6E8A-4147-A177-3AD203B41FA5}">
                      <a16:colId xmlns:a16="http://schemas.microsoft.com/office/drawing/2014/main" val="3384877194"/>
                    </a:ext>
                  </a:extLst>
                </a:gridCol>
                <a:gridCol w="2905306">
                  <a:extLst>
                    <a:ext uri="{9D8B030D-6E8A-4147-A177-3AD203B41FA5}">
                      <a16:colId xmlns:a16="http://schemas.microsoft.com/office/drawing/2014/main" val="2350351683"/>
                    </a:ext>
                  </a:extLst>
                </a:gridCol>
                <a:gridCol w="2905306">
                  <a:extLst>
                    <a:ext uri="{9D8B030D-6E8A-4147-A177-3AD203B41FA5}">
                      <a16:colId xmlns:a16="http://schemas.microsoft.com/office/drawing/2014/main" val="3048291857"/>
                    </a:ext>
                  </a:extLst>
                </a:gridCol>
              </a:tblGrid>
              <a:tr h="39339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anchor="ctr"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281309"/>
                  </a:ext>
                </a:extLst>
              </a:tr>
              <a:tr h="67470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Status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Provisional novel composition of matter patent 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129148"/>
                  </a:ext>
                </a:extLst>
              </a:tr>
              <a:tr h="10311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4662055"/>
                  </a:ext>
                </a:extLst>
              </a:tr>
              <a:tr h="237061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 Studies of YV-8415-1, -2, &amp; -3 Human Peptides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6215741"/>
                  </a:ext>
                </a:extLst>
              </a:tr>
            </a:tbl>
          </a:graphicData>
        </a:graphic>
      </p:graphicFrame>
      <p:sp>
        <p:nvSpPr>
          <p:cNvPr id="9" name="Arrow: Pentagon 8">
            <a:extLst>
              <a:ext uri="{FF2B5EF4-FFF2-40B4-BE49-F238E27FC236}">
                <a16:creationId xmlns:a16="http://schemas.microsoft.com/office/drawing/2014/main" id="{09D6DBDE-C92A-9D0B-5493-EB40CE2F18AD}"/>
              </a:ext>
            </a:extLst>
          </p:cNvPr>
          <p:cNvSpPr/>
          <p:nvPr/>
        </p:nvSpPr>
        <p:spPr>
          <a:xfrm>
            <a:off x="2947537" y="2496522"/>
            <a:ext cx="2011680" cy="310551"/>
          </a:xfrm>
          <a:prstGeom prst="homePlate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vitro validation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C235A5A-82A5-14EE-DE3D-A51DEBC8E9A0}"/>
              </a:ext>
            </a:extLst>
          </p:cNvPr>
          <p:cNvSpPr/>
          <p:nvPr/>
        </p:nvSpPr>
        <p:spPr>
          <a:xfrm>
            <a:off x="4489390" y="2858301"/>
            <a:ext cx="1854678" cy="491908"/>
          </a:xfrm>
          <a:prstGeom prst="homePlate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vivo YV-8415-1 vs. control testing 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11ED33E-5B44-FBFE-0CAF-D002AFCC89C3}"/>
              </a:ext>
            </a:extLst>
          </p:cNvPr>
          <p:cNvSpPr/>
          <p:nvPr/>
        </p:nvSpPr>
        <p:spPr>
          <a:xfrm>
            <a:off x="8245987" y="4500758"/>
            <a:ext cx="2063511" cy="68647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Test efficacy in murine hindlimb ischemia model 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82C90420-AD08-25FD-1F8E-F68BDE5BC40F}"/>
              </a:ext>
            </a:extLst>
          </p:cNvPr>
          <p:cNvSpPr/>
          <p:nvPr/>
        </p:nvSpPr>
        <p:spPr>
          <a:xfrm>
            <a:off x="9186017" y="5259689"/>
            <a:ext cx="2000755" cy="537005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Lead peptide in vivo dose-response study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6D661-47C3-69AE-D52E-D26FEAEF6FAB}"/>
              </a:ext>
            </a:extLst>
          </p:cNvPr>
          <p:cNvSpPr txBox="1"/>
          <p:nvPr/>
        </p:nvSpPr>
        <p:spPr>
          <a:xfrm>
            <a:off x="8022270" y="350513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$60K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CA5B1-C951-549C-3CB3-A9543D1F4425}"/>
              </a:ext>
            </a:extLst>
          </p:cNvPr>
          <p:cNvSpPr txBox="1"/>
          <p:nvPr/>
        </p:nvSpPr>
        <p:spPr>
          <a:xfrm>
            <a:off x="11194568" y="532728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$100K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1186A0FC-A3EC-EF31-02D7-AACABA4176EE}"/>
              </a:ext>
            </a:extLst>
          </p:cNvPr>
          <p:cNvSpPr/>
          <p:nvPr/>
        </p:nvSpPr>
        <p:spPr>
          <a:xfrm>
            <a:off x="6200258" y="3549641"/>
            <a:ext cx="1854678" cy="310551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vitro comparison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416C2BE-EE35-1187-63B9-1866785DC057}"/>
              </a:ext>
            </a:extLst>
          </p:cNvPr>
          <p:cNvSpPr/>
          <p:nvPr/>
        </p:nvSpPr>
        <p:spPr>
          <a:xfrm>
            <a:off x="6988554" y="3924153"/>
            <a:ext cx="2063510" cy="494406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Optimization of assay for PK studies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78F7C93A-3BBE-3B1E-AC1F-13594894F4C1}"/>
              </a:ext>
            </a:extLst>
          </p:cNvPr>
          <p:cNvSpPr/>
          <p:nvPr/>
        </p:nvSpPr>
        <p:spPr>
          <a:xfrm>
            <a:off x="9082253" y="490411"/>
            <a:ext cx="1854678" cy="310551"/>
          </a:xfrm>
          <a:prstGeom prst="homePlate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Ongoing 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8113ED3-6966-790B-8E96-955860D73E27}"/>
              </a:ext>
            </a:extLst>
          </p:cNvPr>
          <p:cNvSpPr/>
          <p:nvPr/>
        </p:nvSpPr>
        <p:spPr>
          <a:xfrm>
            <a:off x="9081252" y="857696"/>
            <a:ext cx="1854678" cy="310551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Blavatnik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Funds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E1FFA3-AA1A-5BFE-76B4-A72D058190FD}"/>
              </a:ext>
            </a:extLst>
          </p:cNvPr>
          <p:cNvSpPr txBox="1"/>
          <p:nvPr/>
        </p:nvSpPr>
        <p:spPr>
          <a:xfrm>
            <a:off x="9736721" y="174940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2ADFF6-64F1-931E-1957-783C04B97E51}"/>
              </a:ext>
            </a:extLst>
          </p:cNvPr>
          <p:cNvSpPr txBox="1"/>
          <p:nvPr/>
        </p:nvSpPr>
        <p:spPr>
          <a:xfrm>
            <a:off x="9032898" y="39913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$20K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50DDD-108A-4831-6C0E-B3E468810660}"/>
              </a:ext>
            </a:extLst>
          </p:cNvPr>
          <p:cNvSpPr txBox="1"/>
          <p:nvPr/>
        </p:nvSpPr>
        <p:spPr>
          <a:xfrm>
            <a:off x="10296185" y="465321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$120K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91F09-6026-088C-DECB-20CDC149DBAF}"/>
              </a:ext>
            </a:extLst>
          </p:cNvPr>
          <p:cNvSpPr txBox="1"/>
          <p:nvPr/>
        </p:nvSpPr>
        <p:spPr>
          <a:xfrm>
            <a:off x="3519848" y="5946998"/>
            <a:ext cx="5166637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Deliverable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Selection of the most promising agent for further development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F05F00E4-5334-D8CE-108D-753CD6413A07}"/>
              </a:ext>
            </a:extLst>
          </p:cNvPr>
          <p:cNvSpPr/>
          <p:nvPr/>
        </p:nvSpPr>
        <p:spPr>
          <a:xfrm>
            <a:off x="8892102" y="2485635"/>
            <a:ext cx="295440" cy="333765"/>
          </a:xfrm>
          <a:prstGeom prst="chevron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69A4DD4-9B17-6BEB-E982-327DB8EDFC43}"/>
              </a:ext>
            </a:extLst>
          </p:cNvPr>
          <p:cNvSpPr/>
          <p:nvPr/>
        </p:nvSpPr>
        <p:spPr>
          <a:xfrm>
            <a:off x="9131586" y="2485633"/>
            <a:ext cx="295440" cy="333765"/>
          </a:xfrm>
          <a:prstGeom prst="chevron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37D38328-8485-5955-2653-33DEB0A26657}"/>
              </a:ext>
            </a:extLst>
          </p:cNvPr>
          <p:cNvSpPr/>
          <p:nvPr/>
        </p:nvSpPr>
        <p:spPr>
          <a:xfrm>
            <a:off x="5473022" y="2496519"/>
            <a:ext cx="3017520" cy="310551"/>
          </a:xfrm>
          <a:prstGeom prst="homePlate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Mechanistic studies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3DF9744-334B-39D7-01F3-9E6E64FA1651}"/>
              </a:ext>
            </a:extLst>
          </p:cNvPr>
          <p:cNvSpPr/>
          <p:nvPr/>
        </p:nvSpPr>
        <p:spPr>
          <a:xfrm>
            <a:off x="8424017" y="2485637"/>
            <a:ext cx="295440" cy="333765"/>
          </a:xfrm>
          <a:prstGeom prst="chevron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DD1FDC66-2FC7-4511-A79A-406385C33B18}"/>
              </a:ext>
            </a:extLst>
          </p:cNvPr>
          <p:cNvSpPr/>
          <p:nvPr/>
        </p:nvSpPr>
        <p:spPr>
          <a:xfrm>
            <a:off x="8663501" y="2485635"/>
            <a:ext cx="295440" cy="333765"/>
          </a:xfrm>
          <a:prstGeom prst="chevron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9A06CF-D912-2593-DACA-B7965EC1ABB3}"/>
              </a:ext>
            </a:extLst>
          </p:cNvPr>
          <p:cNvSpPr/>
          <p:nvPr/>
        </p:nvSpPr>
        <p:spPr>
          <a:xfrm>
            <a:off x="5290457" y="2496519"/>
            <a:ext cx="116183" cy="310551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8E87D6-1B36-9A80-0AA1-10271025E9B2}"/>
              </a:ext>
            </a:extLst>
          </p:cNvPr>
          <p:cNvSpPr/>
          <p:nvPr/>
        </p:nvSpPr>
        <p:spPr>
          <a:xfrm>
            <a:off x="5105399" y="2496517"/>
            <a:ext cx="116183" cy="310551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3434</TotalTime>
  <Words>902</Words>
  <Application>Microsoft Office PowerPoint</Application>
  <PresentationFormat>Widescreen</PresentationFormat>
  <Paragraphs>267</Paragraphs>
  <Slides>13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3_Office Theme</vt:lpstr>
      <vt:lpstr>Novel Peptides for the Treatment of Peripheral Arterial Disease</vt:lpstr>
      <vt:lpstr>Core Team</vt:lpstr>
      <vt:lpstr>PAD is a highly prevalent and costly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Peptides for the Treatment of Peripheral Arterial Disease</dc:title>
  <dc:creator>Sadeghi, Mehran</dc:creator>
  <cp:lastModifiedBy>Sadeghi, Mehran</cp:lastModifiedBy>
  <cp:revision>53</cp:revision>
  <dcterms:created xsi:type="dcterms:W3CDTF">2023-10-24T16:21:43Z</dcterms:created>
  <dcterms:modified xsi:type="dcterms:W3CDTF">2023-12-04T18:11:55Z</dcterms:modified>
</cp:coreProperties>
</file>