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3BC_CB4E443A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3C4_3D77C953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4"/>
  </p:sldMasterIdLst>
  <p:notesMasterIdLst>
    <p:notesMasterId r:id="rId18"/>
  </p:notesMasterIdLst>
  <p:sldIdLst>
    <p:sldId id="272" r:id="rId5"/>
    <p:sldId id="278" r:id="rId6"/>
    <p:sldId id="960" r:id="rId7"/>
    <p:sldId id="968" r:id="rId8"/>
    <p:sldId id="941" r:id="rId9"/>
    <p:sldId id="955" r:id="rId10"/>
    <p:sldId id="956" r:id="rId11"/>
    <p:sldId id="967" r:id="rId12"/>
    <p:sldId id="964" r:id="rId13"/>
    <p:sldId id="957" r:id="rId14"/>
    <p:sldId id="931" r:id="rId15"/>
    <p:sldId id="308" r:id="rId16"/>
    <p:sldId id="92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D3D13A-A306-8A0C-07BB-5DE3E9C25BD4}" name="Mohr, Manuel" initials="MM" userId="S::manuel.mohr@yale.edu::9de382c6-f89a-47ec-8aff-f95608d1f444" providerId="AD"/>
  <p188:author id="{A1D19950-EF9A-5A14-AD7A-60427C4A74C3}" name="Ng, Kenneth" initials="NK" userId="S::kenneth.ng@yale.edu::17cd2738-fe38-48f4-84ed-a2618d12fb12" providerId="AD"/>
  <p188:author id="{C059A5EA-706D-49AE-1D53-82DCF93F1D07}" name="Li, Huan" initials="LH" userId="S::huan.li@yale.edu::ec2c4bc2-5ec7-43de-bbb0-ce39787d90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5A4"/>
    <a:srgbClr val="ED7D31"/>
    <a:srgbClr val="F99834"/>
    <a:srgbClr val="F5F3F3"/>
    <a:srgbClr val="34BFED"/>
    <a:srgbClr val="EE2F23"/>
    <a:srgbClr val="0065A3"/>
    <a:srgbClr val="199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0"/>
    <p:restoredTop sz="69320"/>
  </p:normalViewPr>
  <p:slideViewPr>
    <p:cSldViewPr snapToGrid="0">
      <p:cViewPr varScale="1">
        <p:scale>
          <a:sx n="86" d="100"/>
          <a:sy n="86" d="100"/>
        </p:scale>
        <p:origin x="4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0974880664133"/>
          <c:y val="2.0550532348942028E-2"/>
          <c:w val="0.78338030879322917"/>
          <c:h val="0.93541261261761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dPt>
            <c:idx val="0"/>
            <c:bubble3D val="0"/>
            <c:spPr>
              <a:solidFill>
                <a:srgbClr val="F998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4C-BC46-8E39-7B5F2C7FBD4F}"/>
              </c:ext>
            </c:extLst>
          </c:dPt>
          <c:dPt>
            <c:idx val="1"/>
            <c:bubble3D val="0"/>
            <c:spPr>
              <a:solidFill>
                <a:srgbClr val="5985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4C-BC46-8E39-7B5F2C7FBD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4C-BC46-8E39-7B5F2C7FBD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4C-BC46-8E39-7B5F2C7FBD4F}"/>
              </c:ext>
            </c:extLst>
          </c:dPt>
          <c:cat>
            <c:strRef>
              <c:f>Sheet1!$A$2:$A$5</c:f>
              <c:strCache>
                <c:ptCount val="2"/>
                <c:pt idx="0">
                  <c:v>non viral </c:v>
                </c:pt>
                <c:pt idx="1">
                  <c:v>viral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4C-BC46-8E39-7B5F2C7FB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5-year lethality rate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2</a:t>
            </a:r>
          </a:p>
        </c:rich>
      </c:tx>
      <c:layout>
        <c:manualLayout>
          <c:xMode val="edge"/>
          <c:yMode val="edge"/>
          <c:x val="0.42940667340967409"/>
          <c:y val="9.0148374692745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5-year lethality rate2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158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C5-854D-B1A5-91AAD2EF641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ECF-7F44-8388-A5F2824FD8E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FC5-854D-B1A5-91AAD2EF6414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CF-7F44-8388-A5F2824FD8E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ECF-7F44-8388-A5F2824FD8E5}"/>
              </c:ext>
            </c:extLst>
          </c:dPt>
          <c:dPt>
            <c:idx val="5"/>
            <c:invertIfNegative val="0"/>
            <c:bubble3D val="0"/>
            <c:spPr>
              <a:solidFill>
                <a:srgbClr val="5985A4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CF-7F44-8388-A5F2824FD8E5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Sheet1!$C$2:$C$7</c:f>
                <c:numCache>
                  <c:formatCode>General</c:formatCode>
                  <c:ptCount val="6"/>
                  <c:pt idx="0">
                    <c:v>3</c:v>
                  </c:pt>
                  <c:pt idx="1">
                    <c:v>5.1000000000000014</c:v>
                  </c:pt>
                  <c:pt idx="2">
                    <c:v>9.3000000000000043</c:v>
                  </c:pt>
                  <c:pt idx="3">
                    <c:v>2.7000000000000028</c:v>
                  </c:pt>
                  <c:pt idx="4">
                    <c:v>3.6000000000000014</c:v>
                  </c:pt>
                  <c:pt idx="5">
                    <c:v>2.8000000000000007</c:v>
                  </c:pt>
                </c:numCache>
              </c:numRef>
            </c:plus>
            <c:minus>
              <c:numRef>
                <c:f>Sheet1!$D$2:$D$7</c:f>
                <c:numCache>
                  <c:formatCode>General</c:formatCode>
                  <c:ptCount val="6"/>
                  <c:pt idx="0">
                    <c:v>3.1999999999999957</c:v>
                  </c:pt>
                  <c:pt idx="1">
                    <c:v>5.3000000000000043</c:v>
                  </c:pt>
                  <c:pt idx="2">
                    <c:v>9.2000000000000028</c:v>
                  </c:pt>
                  <c:pt idx="3">
                    <c:v>2.7999999999999972</c:v>
                  </c:pt>
                  <c:pt idx="4">
                    <c:v>3.3999999999999915</c:v>
                  </c:pt>
                  <c:pt idx="5">
                    <c:v>2.5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Sheet1!$A$2:$A$7</c:f>
              <c:strCache>
                <c:ptCount val="6"/>
                <c:pt idx="0">
                  <c:v>I</c:v>
                </c:pt>
                <c:pt idx="1">
                  <c:v>IIA</c:v>
                </c:pt>
                <c:pt idx="2">
                  <c:v>IIB</c:v>
                </c:pt>
                <c:pt idx="3">
                  <c:v>IIIA</c:v>
                </c:pt>
                <c:pt idx="4">
                  <c:v>IIIB</c:v>
                </c:pt>
                <c:pt idx="5">
                  <c:v>IV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37.200000000000003</c:v>
                </c:pt>
                <c:pt idx="1">
                  <c:v>45.4</c:v>
                </c:pt>
                <c:pt idx="2">
                  <c:v>65.2</c:v>
                </c:pt>
                <c:pt idx="3">
                  <c:v>59.7</c:v>
                </c:pt>
                <c:pt idx="4">
                  <c:v>73.2</c:v>
                </c:pt>
                <c:pt idx="5">
                  <c:v>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C5-854D-B1A5-91AAD2EF6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0"/>
        <c:axId val="1019337087"/>
        <c:axId val="1020031839"/>
      </c:barChart>
      <c:catAx>
        <c:axId val="1019337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0031839"/>
        <c:crosses val="autoZero"/>
        <c:auto val="1"/>
        <c:lblAlgn val="ctr"/>
        <c:lblOffset val="100"/>
        <c:noMultiLvlLbl val="0"/>
      </c:catAx>
      <c:valAx>
        <c:axId val="1020031839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019337087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0974880664133"/>
          <c:y val="2.0550532348942028E-2"/>
          <c:w val="0.69776689196238406"/>
          <c:h val="0.735412094994691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ln>
              <a:solidFill>
                <a:schemeClr val="bg2">
                  <a:lumMod val="25000"/>
                </a:schemeClr>
              </a:solidFill>
            </a:ln>
          </c:spPr>
          <c:explosion val="24"/>
          <c:dPt>
            <c:idx val="0"/>
            <c:bubble3D val="0"/>
            <c:explosion val="0"/>
            <c:spPr>
              <a:solidFill>
                <a:srgbClr val="F99834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CB-E147-A92C-195B874BED1F}"/>
              </c:ext>
            </c:extLst>
          </c:dPt>
          <c:dPt>
            <c:idx val="1"/>
            <c:bubble3D val="0"/>
            <c:explosion val="0"/>
            <c:spPr>
              <a:solidFill>
                <a:srgbClr val="5985A4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CB-E147-A92C-195B874BED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CB-E147-A92C-195B874BED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CB-E147-A92C-195B874BED1F}"/>
              </c:ext>
            </c:extLst>
          </c:dPt>
          <c:cat>
            <c:strRef>
              <c:f>Sheet1!$A$2:$A$5</c:f>
              <c:strCache>
                <c:ptCount val="2"/>
                <c:pt idx="0">
                  <c:v>non viral </c:v>
                </c:pt>
                <c:pt idx="1">
                  <c:v>viral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CB-E147-A92C-195B874BE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3BC_CB4E443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FE4BCEB-5B5D-CD40-AC21-A0AEC76902EB}" authorId="{C3D3D13A-A306-8A0C-07BB-5DE3E9C25BD4}" status="resolved" created="2023-10-18T18:51:05.057" complete="100000">
    <pc:sldMkLst xmlns:pc="http://schemas.microsoft.com/office/powerpoint/2013/main/command">
      <pc:docMk/>
      <pc:sldMk cId="3410904122" sldId="956"/>
    </pc:sldMkLst>
    <p188:txBody>
      <a:bodyPr/>
      <a:lstStyle/>
      <a:p>
        <a:r>
          <a:rPr lang="en-US"/>
          <a:t>Remove the in vivo data. Redundant!
</a:t>
        </a:r>
      </a:p>
    </p188:txBody>
  </p188:cm>
</p188:cmLst>
</file>

<file path=ppt/comments/modernComment_3C4_3D77C9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345945F-9C2B-E342-8FB6-CABD8CEF504C}" authorId="{C3D3D13A-A306-8A0C-07BB-5DE3E9C25BD4}" created="2023-10-18T19:02:50.520">
    <pc:sldMkLst xmlns:pc="http://schemas.microsoft.com/office/powerpoint/2013/main/command">
      <pc:docMk/>
      <pc:sldMk cId="1031260499" sldId="964"/>
    </pc:sldMkLst>
    <p188:txBody>
      <a:bodyPr/>
      <a:lstStyle/>
      <a:p>
        <a:r>
          <a:rPr lang="en-US"/>
          <a:t>We are only about 18-24 months away from the clinic. 
For that we need clinical grade LNPs and mRNA and test their efficacy in animal models. This is what we need money for.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EBEB26-F153-BE4F-9B02-1ED295524ED1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CC74C3AB-3A6C-044E-8EAB-6B447104E8C3}">
      <dgm:prSet phldrT="[Text]" custT="1"/>
      <dgm:spPr/>
      <dgm:t>
        <a:bodyPr/>
        <a:lstStyle/>
        <a:p>
          <a:r>
            <a:rPr lang="en-US" sz="2000" b="1" dirty="0">
              <a:latin typeface="Helvetica" pitchFamily="2" charset="0"/>
            </a:rPr>
            <a:t>Recent development of mRNA vaccines</a:t>
          </a:r>
        </a:p>
        <a:p>
          <a:r>
            <a:rPr lang="en-US" sz="2000" b="1" dirty="0">
              <a:latin typeface="Helvetica" pitchFamily="2" charset="0"/>
            </a:rPr>
            <a:t>- </a:t>
          </a:r>
          <a:r>
            <a:rPr lang="en-US" sz="2000" dirty="0">
              <a:latin typeface="Helvetica" pitchFamily="2" charset="0"/>
            </a:rPr>
            <a:t>2020 COVID vaccine POC</a:t>
          </a:r>
        </a:p>
      </dgm:t>
    </dgm:pt>
    <dgm:pt modelId="{50ABF5FE-E9AD-EB47-84A2-27E0604EC8C8}" type="parTrans" cxnId="{EAC178C0-A6E3-B74D-BE88-42135914C1FC}">
      <dgm:prSet/>
      <dgm:spPr/>
      <dgm:t>
        <a:bodyPr/>
        <a:lstStyle/>
        <a:p>
          <a:endParaRPr lang="en-US"/>
        </a:p>
      </dgm:t>
    </dgm:pt>
    <dgm:pt modelId="{0B280353-19EB-F549-906E-1C61176FF46C}" type="sibTrans" cxnId="{EAC178C0-A6E3-B74D-BE88-42135914C1FC}">
      <dgm:prSet/>
      <dgm:spPr/>
      <dgm:t>
        <a:bodyPr/>
        <a:lstStyle/>
        <a:p>
          <a:endParaRPr lang="en-US"/>
        </a:p>
      </dgm:t>
    </dgm:pt>
    <dgm:pt modelId="{C17700EE-3ACF-F14E-8ECA-9C843C48AC46}">
      <dgm:prSet phldrT="[Text]" custT="1"/>
      <dgm:spPr/>
      <dgm:t>
        <a:bodyPr/>
        <a:lstStyle/>
        <a:p>
          <a:r>
            <a:rPr lang="en-US" sz="2400" b="1" dirty="0">
              <a:latin typeface="Helvetica" pitchFamily="2" charset="0"/>
            </a:rPr>
            <a:t>Emergent therapeutic cancer vaccines</a:t>
          </a:r>
        </a:p>
        <a:p>
          <a:r>
            <a:rPr lang="en-US" sz="2000" b="0" dirty="0">
              <a:latin typeface="Helvetica" pitchFamily="2" charset="0"/>
            </a:rPr>
            <a:t>- POC in melanoma</a:t>
          </a:r>
        </a:p>
        <a:p>
          <a:r>
            <a:rPr lang="en-US" sz="2000" b="0" dirty="0">
              <a:latin typeface="Helvetica" pitchFamily="2" charset="0"/>
            </a:rPr>
            <a:t>and pancreatic cancer</a:t>
          </a:r>
        </a:p>
      </dgm:t>
    </dgm:pt>
    <dgm:pt modelId="{963EEFEF-68F7-BF47-A0A4-0D096202F54D}" type="parTrans" cxnId="{D0FC7068-FD00-2644-9EEA-5482A6B18E6C}">
      <dgm:prSet/>
      <dgm:spPr/>
      <dgm:t>
        <a:bodyPr/>
        <a:lstStyle/>
        <a:p>
          <a:endParaRPr lang="en-US"/>
        </a:p>
      </dgm:t>
    </dgm:pt>
    <dgm:pt modelId="{392F5E34-C2FF-5B45-8ADE-8F65ABBB8F16}" type="sibTrans" cxnId="{D0FC7068-FD00-2644-9EEA-5482A6B18E6C}">
      <dgm:prSet/>
      <dgm:spPr/>
      <dgm:t>
        <a:bodyPr/>
        <a:lstStyle/>
        <a:p>
          <a:endParaRPr lang="en-US"/>
        </a:p>
      </dgm:t>
    </dgm:pt>
    <dgm:pt modelId="{B9BCEBC8-F02A-0847-ADA3-9A324CB79540}">
      <dgm:prSet phldrT="[Text]" custT="1"/>
      <dgm:spPr/>
      <dgm:t>
        <a:bodyPr/>
        <a:lstStyle/>
        <a:p>
          <a:r>
            <a:rPr lang="en-US" sz="2800" b="1" dirty="0">
              <a:latin typeface="Helvetica" pitchFamily="2" charset="0"/>
            </a:rPr>
            <a:t>New enabling MCC biology</a:t>
          </a:r>
        </a:p>
        <a:p>
          <a:r>
            <a:rPr lang="en-US" sz="2000" dirty="0">
              <a:solidFill>
                <a:schemeClr val="bg2">
                  <a:lumMod val="25000"/>
                </a:schemeClr>
              </a:solidFill>
              <a:latin typeface="Helvetica" pitchFamily="2" charset="0"/>
            </a:rPr>
            <a:t>- Identification of an </a:t>
          </a:r>
          <a:r>
            <a:rPr lang="en-US" sz="2000" dirty="0">
              <a:solidFill>
                <a:srgbClr val="5985A4"/>
              </a:solidFill>
              <a:latin typeface="Helvetica" pitchFamily="2" charset="0"/>
            </a:rPr>
            <a:t>immunogenic</a:t>
          </a:r>
          <a:r>
            <a:rPr lang="en-US" sz="2000" dirty="0">
              <a:solidFill>
                <a:schemeClr val="bg2">
                  <a:lumMod val="25000"/>
                </a:schemeClr>
              </a:solidFill>
              <a:latin typeface="Helvetica" pitchFamily="2" charset="0"/>
            </a:rPr>
            <a:t> target </a:t>
          </a:r>
          <a:r>
            <a:rPr lang="en-US" sz="2000" dirty="0">
              <a:solidFill>
                <a:srgbClr val="5985A4"/>
              </a:solidFill>
              <a:latin typeface="Helvetica" pitchFamily="2" charset="0"/>
            </a:rPr>
            <a:t>essential</a:t>
          </a:r>
          <a:r>
            <a:rPr lang="en-US" sz="2000" dirty="0">
              <a:solidFill>
                <a:schemeClr val="bg2">
                  <a:lumMod val="25000"/>
                </a:schemeClr>
              </a:solidFill>
              <a:latin typeface="Helvetica" pitchFamily="2" charset="0"/>
            </a:rPr>
            <a:t> to tumor survival</a:t>
          </a:r>
          <a:endParaRPr lang="en-US" sz="2000" dirty="0">
            <a:latin typeface="Helvetica" pitchFamily="2" charset="0"/>
          </a:endParaRPr>
        </a:p>
      </dgm:t>
    </dgm:pt>
    <dgm:pt modelId="{3BE172E2-40D3-3646-B067-54EAE44E5FD6}" type="parTrans" cxnId="{06DF1768-1653-8348-8F96-F9A16963DB63}">
      <dgm:prSet/>
      <dgm:spPr/>
      <dgm:t>
        <a:bodyPr/>
        <a:lstStyle/>
        <a:p>
          <a:endParaRPr lang="en-US"/>
        </a:p>
      </dgm:t>
    </dgm:pt>
    <dgm:pt modelId="{01F23E71-FCE9-7246-A438-C16B8FB906D1}" type="sibTrans" cxnId="{06DF1768-1653-8348-8F96-F9A16963DB63}">
      <dgm:prSet/>
      <dgm:spPr/>
      <dgm:t>
        <a:bodyPr/>
        <a:lstStyle/>
        <a:p>
          <a:endParaRPr lang="en-US"/>
        </a:p>
      </dgm:t>
    </dgm:pt>
    <dgm:pt modelId="{FA8716A5-3D3E-6C42-B5F1-8673B592E009}" type="pres">
      <dgm:prSet presAssocID="{7DEBEB26-F153-BE4F-9B02-1ED295524ED1}" presName="arrowDiagram" presStyleCnt="0">
        <dgm:presLayoutVars>
          <dgm:chMax val="5"/>
          <dgm:dir/>
          <dgm:resizeHandles val="exact"/>
        </dgm:presLayoutVars>
      </dgm:prSet>
      <dgm:spPr/>
    </dgm:pt>
    <dgm:pt modelId="{1307FD93-92B0-2549-B72E-9028531DC194}" type="pres">
      <dgm:prSet presAssocID="{7DEBEB26-F153-BE4F-9B02-1ED295524ED1}" presName="arrow" presStyleLbl="bgShp" presStyleIdx="0" presStyleCnt="1"/>
      <dgm:spPr>
        <a:solidFill>
          <a:schemeClr val="bg2">
            <a:lumMod val="90000"/>
          </a:schemeClr>
        </a:solidFill>
      </dgm:spPr>
    </dgm:pt>
    <dgm:pt modelId="{B6D7A779-54D3-184F-A9F8-3B540608CCE7}" type="pres">
      <dgm:prSet presAssocID="{7DEBEB26-F153-BE4F-9B02-1ED295524ED1}" presName="arrowDiagram3" presStyleCnt="0"/>
      <dgm:spPr/>
    </dgm:pt>
    <dgm:pt modelId="{B27D7833-74C1-734E-A1A7-883E08892C8B}" type="pres">
      <dgm:prSet presAssocID="{CC74C3AB-3A6C-044E-8EAB-6B447104E8C3}" presName="bullet3a" presStyleLbl="node1" presStyleIdx="0" presStyleCnt="3" custScaleX="115862" custScaleY="115862"/>
      <dgm:spPr>
        <a:solidFill>
          <a:srgbClr val="F99834"/>
        </a:solidFill>
      </dgm:spPr>
    </dgm:pt>
    <dgm:pt modelId="{55049AA6-4249-0A41-9BDB-030BE9697200}" type="pres">
      <dgm:prSet presAssocID="{CC74C3AB-3A6C-044E-8EAB-6B447104E8C3}" presName="textBox3a" presStyleLbl="revTx" presStyleIdx="0" presStyleCnt="3" custScaleX="125973" custScaleY="77290" custLinFactY="-29092" custLinFactNeighborX="-99952" custLinFactNeighborY="-100000">
        <dgm:presLayoutVars>
          <dgm:bulletEnabled val="1"/>
        </dgm:presLayoutVars>
      </dgm:prSet>
      <dgm:spPr/>
    </dgm:pt>
    <dgm:pt modelId="{1CE07C21-30FD-B84F-99D6-5E1FECAD01A5}" type="pres">
      <dgm:prSet presAssocID="{C17700EE-3ACF-F14E-8ECA-9C843C48AC46}" presName="bullet3b" presStyleLbl="node1" presStyleIdx="1" presStyleCnt="3" custScaleX="130863" custScaleY="130863"/>
      <dgm:spPr>
        <a:solidFill>
          <a:srgbClr val="F99834"/>
        </a:solidFill>
      </dgm:spPr>
    </dgm:pt>
    <dgm:pt modelId="{76D6AD86-A21C-C44C-9996-E806C5A72518}" type="pres">
      <dgm:prSet presAssocID="{C17700EE-3ACF-F14E-8ECA-9C843C48AC46}" presName="textBox3b" presStyleLbl="revTx" presStyleIdx="1" presStyleCnt="3" custScaleX="156145" custScaleY="88978" custLinFactY="-129" custLinFactNeighborX="-59397" custLinFactNeighborY="-100000">
        <dgm:presLayoutVars>
          <dgm:bulletEnabled val="1"/>
        </dgm:presLayoutVars>
      </dgm:prSet>
      <dgm:spPr/>
    </dgm:pt>
    <dgm:pt modelId="{7EEB58EA-5C87-644E-9DD2-B697DC75C8EA}" type="pres">
      <dgm:prSet presAssocID="{B9BCEBC8-F02A-0847-ADA3-9A324CB79540}" presName="bullet3c" presStyleLbl="node1" presStyleIdx="2" presStyleCnt="3" custScaleX="164745" custScaleY="164745"/>
      <dgm:spPr>
        <a:solidFill>
          <a:srgbClr val="F99834"/>
        </a:solidFill>
      </dgm:spPr>
    </dgm:pt>
    <dgm:pt modelId="{C802CDBD-B4AF-2F4C-96BB-7428E09F99BF}" type="pres">
      <dgm:prSet presAssocID="{B9BCEBC8-F02A-0847-ADA3-9A324CB79540}" presName="textBox3c" presStyleLbl="revTx" presStyleIdx="2" presStyleCnt="3" custScaleX="250686" custScaleY="65210" custLinFactNeighborX="56972" custLinFactNeighborY="16993">
        <dgm:presLayoutVars>
          <dgm:bulletEnabled val="1"/>
        </dgm:presLayoutVars>
      </dgm:prSet>
      <dgm:spPr/>
    </dgm:pt>
  </dgm:ptLst>
  <dgm:cxnLst>
    <dgm:cxn modelId="{87A62511-DCC7-624B-9F34-B4085B2F68CE}" type="presOf" srcId="{CC74C3AB-3A6C-044E-8EAB-6B447104E8C3}" destId="{55049AA6-4249-0A41-9BDB-030BE9697200}" srcOrd="0" destOrd="0" presId="urn:microsoft.com/office/officeart/2005/8/layout/arrow2"/>
    <dgm:cxn modelId="{581C6656-14E8-8641-91DB-48428AF06BFB}" type="presOf" srcId="{C17700EE-3ACF-F14E-8ECA-9C843C48AC46}" destId="{76D6AD86-A21C-C44C-9996-E806C5A72518}" srcOrd="0" destOrd="0" presId="urn:microsoft.com/office/officeart/2005/8/layout/arrow2"/>
    <dgm:cxn modelId="{6DD47058-1E64-3445-829A-3DC3E49CCEC7}" type="presOf" srcId="{7DEBEB26-F153-BE4F-9B02-1ED295524ED1}" destId="{FA8716A5-3D3E-6C42-B5F1-8673B592E009}" srcOrd="0" destOrd="0" presId="urn:microsoft.com/office/officeart/2005/8/layout/arrow2"/>
    <dgm:cxn modelId="{06DF1768-1653-8348-8F96-F9A16963DB63}" srcId="{7DEBEB26-F153-BE4F-9B02-1ED295524ED1}" destId="{B9BCEBC8-F02A-0847-ADA3-9A324CB79540}" srcOrd="2" destOrd="0" parTransId="{3BE172E2-40D3-3646-B067-54EAE44E5FD6}" sibTransId="{01F23E71-FCE9-7246-A438-C16B8FB906D1}"/>
    <dgm:cxn modelId="{D0FC7068-FD00-2644-9EEA-5482A6B18E6C}" srcId="{7DEBEB26-F153-BE4F-9B02-1ED295524ED1}" destId="{C17700EE-3ACF-F14E-8ECA-9C843C48AC46}" srcOrd="1" destOrd="0" parTransId="{963EEFEF-68F7-BF47-A0A4-0D096202F54D}" sibTransId="{392F5E34-C2FF-5B45-8ADE-8F65ABBB8F16}"/>
    <dgm:cxn modelId="{EAC178C0-A6E3-B74D-BE88-42135914C1FC}" srcId="{7DEBEB26-F153-BE4F-9B02-1ED295524ED1}" destId="{CC74C3AB-3A6C-044E-8EAB-6B447104E8C3}" srcOrd="0" destOrd="0" parTransId="{50ABF5FE-E9AD-EB47-84A2-27E0604EC8C8}" sibTransId="{0B280353-19EB-F549-906E-1C61176FF46C}"/>
    <dgm:cxn modelId="{233F82E5-A836-764F-8435-D28DAD052F84}" type="presOf" srcId="{B9BCEBC8-F02A-0847-ADA3-9A324CB79540}" destId="{C802CDBD-B4AF-2F4C-96BB-7428E09F99BF}" srcOrd="0" destOrd="0" presId="urn:microsoft.com/office/officeart/2005/8/layout/arrow2"/>
    <dgm:cxn modelId="{9470A18E-1528-6D45-93DF-AD6B7DC5D4DB}" type="presParOf" srcId="{FA8716A5-3D3E-6C42-B5F1-8673B592E009}" destId="{1307FD93-92B0-2549-B72E-9028531DC194}" srcOrd="0" destOrd="0" presId="urn:microsoft.com/office/officeart/2005/8/layout/arrow2"/>
    <dgm:cxn modelId="{33F1383B-6722-6648-A727-5C8B9D1F5C2B}" type="presParOf" srcId="{FA8716A5-3D3E-6C42-B5F1-8673B592E009}" destId="{B6D7A779-54D3-184F-A9F8-3B540608CCE7}" srcOrd="1" destOrd="0" presId="urn:microsoft.com/office/officeart/2005/8/layout/arrow2"/>
    <dgm:cxn modelId="{7D3AB2EB-D7E7-D54B-9D5C-24325558E880}" type="presParOf" srcId="{B6D7A779-54D3-184F-A9F8-3B540608CCE7}" destId="{B27D7833-74C1-734E-A1A7-883E08892C8B}" srcOrd="0" destOrd="0" presId="urn:microsoft.com/office/officeart/2005/8/layout/arrow2"/>
    <dgm:cxn modelId="{E518661B-9D79-6045-82FC-5E04D5276C4B}" type="presParOf" srcId="{B6D7A779-54D3-184F-A9F8-3B540608CCE7}" destId="{55049AA6-4249-0A41-9BDB-030BE9697200}" srcOrd="1" destOrd="0" presId="urn:microsoft.com/office/officeart/2005/8/layout/arrow2"/>
    <dgm:cxn modelId="{F1F24026-BCE7-9648-B6A6-E11D4B6B83CE}" type="presParOf" srcId="{B6D7A779-54D3-184F-A9F8-3B540608CCE7}" destId="{1CE07C21-30FD-B84F-99D6-5E1FECAD01A5}" srcOrd="2" destOrd="0" presId="urn:microsoft.com/office/officeart/2005/8/layout/arrow2"/>
    <dgm:cxn modelId="{876EECD8-047A-754C-8481-CDB81E0304C6}" type="presParOf" srcId="{B6D7A779-54D3-184F-A9F8-3B540608CCE7}" destId="{76D6AD86-A21C-C44C-9996-E806C5A72518}" srcOrd="3" destOrd="0" presId="urn:microsoft.com/office/officeart/2005/8/layout/arrow2"/>
    <dgm:cxn modelId="{B697951F-D2F6-9F42-B0DA-65137CC05444}" type="presParOf" srcId="{B6D7A779-54D3-184F-A9F8-3B540608CCE7}" destId="{7EEB58EA-5C87-644E-9DD2-B697DC75C8EA}" srcOrd="4" destOrd="0" presId="urn:microsoft.com/office/officeart/2005/8/layout/arrow2"/>
    <dgm:cxn modelId="{A449949A-5F8C-5E4A-8588-BB0FCDDBE55A}" type="presParOf" srcId="{B6D7A779-54D3-184F-A9F8-3B540608CCE7}" destId="{C802CDBD-B4AF-2F4C-96BB-7428E09F99B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7FD93-92B0-2549-B72E-9028531DC194}">
      <dsp:nvSpPr>
        <dsp:cNvPr id="0" name=""/>
        <dsp:cNvSpPr/>
      </dsp:nvSpPr>
      <dsp:spPr>
        <a:xfrm>
          <a:off x="962538" y="0"/>
          <a:ext cx="7140878" cy="4463049"/>
        </a:xfrm>
        <a:prstGeom prst="swooshArrow">
          <a:avLst>
            <a:gd name="adj1" fmla="val 25000"/>
            <a:gd name="adj2" fmla="val 25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D7833-74C1-734E-A1A7-883E08892C8B}">
      <dsp:nvSpPr>
        <dsp:cNvPr id="0" name=""/>
        <dsp:cNvSpPr/>
      </dsp:nvSpPr>
      <dsp:spPr>
        <a:xfrm>
          <a:off x="1854704" y="3065671"/>
          <a:ext cx="215112" cy="215112"/>
        </a:xfrm>
        <a:prstGeom prst="ellipse">
          <a:avLst/>
        </a:prstGeom>
        <a:solidFill>
          <a:srgbClr val="F99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49AA6-4249-0A41-9BDB-030BE9697200}">
      <dsp:nvSpPr>
        <dsp:cNvPr id="0" name=""/>
        <dsp:cNvSpPr/>
      </dsp:nvSpPr>
      <dsp:spPr>
        <a:xfrm>
          <a:off x="83162" y="1654631"/>
          <a:ext cx="2095969" cy="996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7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Helvetica" pitchFamily="2" charset="0"/>
            </a:rPr>
            <a:t>Recent development of mRNA vaccines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Helvetica" pitchFamily="2" charset="0"/>
            </a:rPr>
            <a:t>- </a:t>
          </a:r>
          <a:r>
            <a:rPr lang="en-US" sz="2000" kern="1200" dirty="0">
              <a:latin typeface="Helvetica" pitchFamily="2" charset="0"/>
            </a:rPr>
            <a:t>2020 COVID vaccine POC</a:t>
          </a:r>
        </a:p>
      </dsp:txBody>
      <dsp:txXfrm>
        <a:off x="83162" y="1654631"/>
        <a:ext cx="2095969" cy="996902"/>
      </dsp:txXfrm>
    </dsp:sp>
    <dsp:sp modelId="{1CE07C21-30FD-B84F-99D6-5E1FECAD01A5}">
      <dsp:nvSpPr>
        <dsp:cNvPr id="0" name=""/>
        <dsp:cNvSpPr/>
      </dsp:nvSpPr>
      <dsp:spPr>
        <a:xfrm>
          <a:off x="3456470" y="1815548"/>
          <a:ext cx="439204" cy="439204"/>
        </a:xfrm>
        <a:prstGeom prst="ellipse">
          <a:avLst/>
        </a:prstGeom>
        <a:solidFill>
          <a:srgbClr val="F99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6AD86-A21C-C44C-9996-E806C5A72518}">
      <dsp:nvSpPr>
        <dsp:cNvPr id="0" name=""/>
        <dsp:cNvSpPr/>
      </dsp:nvSpPr>
      <dsp:spPr>
        <a:xfrm>
          <a:off x="2177010" y="0"/>
          <a:ext cx="2676029" cy="2160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39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Helvetica" pitchFamily="2" charset="0"/>
            </a:rPr>
            <a:t>Emergent therapeutic cancer vaccines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Helvetica" pitchFamily="2" charset="0"/>
            </a:rPr>
            <a:t>- POC in melanoma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Helvetica" pitchFamily="2" charset="0"/>
            </a:rPr>
            <a:t>and pancreatic cancer</a:t>
          </a:r>
        </a:p>
      </dsp:txBody>
      <dsp:txXfrm>
        <a:off x="2177010" y="0"/>
        <a:ext cx="2676029" cy="2160295"/>
      </dsp:txXfrm>
    </dsp:sp>
    <dsp:sp modelId="{7EEB58EA-5C87-644E-9DD2-B697DC75C8EA}">
      <dsp:nvSpPr>
        <dsp:cNvPr id="0" name=""/>
        <dsp:cNvSpPr/>
      </dsp:nvSpPr>
      <dsp:spPr>
        <a:xfrm>
          <a:off x="5328884" y="978892"/>
          <a:ext cx="764675" cy="764675"/>
        </a:xfrm>
        <a:prstGeom prst="ellipse">
          <a:avLst/>
        </a:prstGeom>
        <a:solidFill>
          <a:srgbClr val="F99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2CDBD-B4AF-2F4C-96BB-7428E09F99BF}">
      <dsp:nvSpPr>
        <dsp:cNvPr id="0" name=""/>
        <dsp:cNvSpPr/>
      </dsp:nvSpPr>
      <dsp:spPr>
        <a:xfrm>
          <a:off x="5382524" y="2427883"/>
          <a:ext cx="4296283" cy="2022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47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Helvetica" pitchFamily="2" charset="0"/>
            </a:rPr>
            <a:t>New enabling MCC biology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>
                  <a:lumMod val="25000"/>
                </a:schemeClr>
              </a:solidFill>
              <a:latin typeface="Helvetica" pitchFamily="2" charset="0"/>
            </a:rPr>
            <a:t>- Identification of an </a:t>
          </a:r>
          <a:r>
            <a:rPr lang="en-US" sz="2000" kern="1200" dirty="0">
              <a:solidFill>
                <a:srgbClr val="5985A4"/>
              </a:solidFill>
              <a:latin typeface="Helvetica" pitchFamily="2" charset="0"/>
            </a:rPr>
            <a:t>immunogenic</a:t>
          </a:r>
          <a:r>
            <a:rPr lang="en-US" sz="2000" kern="1200" dirty="0">
              <a:solidFill>
                <a:schemeClr val="bg2">
                  <a:lumMod val="25000"/>
                </a:schemeClr>
              </a:solidFill>
              <a:latin typeface="Helvetica" pitchFamily="2" charset="0"/>
            </a:rPr>
            <a:t> target </a:t>
          </a:r>
          <a:r>
            <a:rPr lang="en-US" sz="2000" kern="1200" dirty="0">
              <a:solidFill>
                <a:srgbClr val="5985A4"/>
              </a:solidFill>
              <a:latin typeface="Helvetica" pitchFamily="2" charset="0"/>
            </a:rPr>
            <a:t>essential</a:t>
          </a:r>
          <a:r>
            <a:rPr lang="en-US" sz="2000" kern="1200" dirty="0">
              <a:solidFill>
                <a:schemeClr val="bg2">
                  <a:lumMod val="25000"/>
                </a:schemeClr>
              </a:solidFill>
              <a:latin typeface="Helvetica" pitchFamily="2" charset="0"/>
            </a:rPr>
            <a:t> to tumor survival</a:t>
          </a:r>
          <a:endParaRPr lang="en-US" sz="2000" kern="1200" dirty="0">
            <a:latin typeface="Helvetica" pitchFamily="2" charset="0"/>
          </a:endParaRPr>
        </a:p>
      </dsp:txBody>
      <dsp:txXfrm>
        <a:off x="5382524" y="2427883"/>
        <a:ext cx="4296283" cy="2022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90B19-6CC4-435E-A319-2A5540EEC0E2}" type="datetimeFigureOut">
              <a:t>12/5/23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1E037-9A58-46CA-9271-CBA87209B47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1E037-9A58-46CA-9271-CBA87209B4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9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1E037-9A58-46CA-9271-CBA87209B4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51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 2--- Keynote-017, Non-randomized Ph2 trial with 50 patients of Pembrolizumab vs historical data with chemotherapy.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1E037-9A58-46CA-9271-CBA87209B4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25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1E037-9A58-46CA-9271-CBA87209B47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45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1E037-9A58-46CA-9271-CBA87209B4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Motivation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1E037-9A58-46CA-9271-CBA87209B47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8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Motivation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1E037-9A58-46CA-9271-CBA87209B47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95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1E037-9A58-46CA-9271-CBA87209B47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89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Motivation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1E037-9A58-46CA-9271-CBA87209B47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00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Motivation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1E037-9A58-46CA-9271-CBA87209B47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6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 both cases, 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1E037-9A58-46CA-9271-CBA87209B47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13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www.labiotech.eu</a:t>
            </a:r>
            <a:r>
              <a:rPr lang="en-US" dirty="0"/>
              <a:t>/best-biotech/cancer-vaccine-companies/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1E037-9A58-46CA-9271-CBA87209B4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5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pPr marL="228600" indent="-228600">
              <a:buAutoNum type="arabicPeriod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1E037-9A58-46CA-9271-CBA87209B47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6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6679-22C6-592F-C4F8-DC734A4AF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3DCF8-224D-A9EA-BAA3-72773213F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A2F66-62B7-C94F-62A3-61B71568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95E4-C116-AF49-99E9-9B8CF59BBD52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1F99A-8019-456E-A4FC-5B2F80D6A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64737-3F55-2DA5-3452-3895D441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834-1B8E-4642-B5F8-6143A1B0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6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09B9-0E3E-EAA7-E8E5-D464CBA4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F3E35-548B-A2FE-9D73-65B325DAA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EF31-9491-1FF8-DAE2-E7CA814D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95E4-C116-AF49-99E9-9B8CF59BBD52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98447-9BED-1117-8FAA-6A90A2F3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6EE9B-E263-0223-E731-17B0D8EA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834-1B8E-4642-B5F8-6143A1B0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5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24D0D-A250-F9DF-403B-B11B9378CC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B879D-A639-7D74-8164-3DABD4589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D0D22-1148-633A-AC4C-0FE255935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95E4-C116-AF49-99E9-9B8CF59BBD52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48858-D68F-0551-4A5B-A188A97E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C291A-B4F7-1E27-6CE2-8C19BD1C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834-1B8E-4642-B5F8-6143A1B0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03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142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7DB0-70AD-8756-298C-C26A9820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974E8-8325-1944-0C0E-3D18E521D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A1CA9-E801-733C-4D07-5753D49A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95E4-C116-AF49-99E9-9B8CF59BBD52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280CB-4184-377C-DDFE-BB066E02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03E6A-6E75-5DB5-2253-8D6A8EEEA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834-1B8E-4642-B5F8-6143A1B0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D4DA-B9CC-B41E-D896-9A47A645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161BA-06E1-2795-C1A6-D1424B374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0AFC4-81FE-654D-C092-9666072D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95E4-C116-AF49-99E9-9B8CF59BBD52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D33DE-906E-C2DE-81D1-C1A0E4B9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59221-04D5-B23D-AFE3-928BBB40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834-1B8E-4642-B5F8-6143A1B0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3C00-D9F2-2708-3809-D8AD68AA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7EA71-48EA-A1F4-43A5-6332984CD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1A861-59F6-BF89-C8C2-681B4F541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29EE2-FBEE-5E6C-DEF9-298BBEA27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95E4-C116-AF49-99E9-9B8CF59BBD52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72C99-6F98-5434-F34A-0B7AAD1A6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B17F1-1497-8167-6ACC-3B87A5DE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834-1B8E-4642-B5F8-6143A1B0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9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C82D-4004-A7ED-D32E-60FD7679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59216-722D-9966-48DF-5B93E537A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D967C-28C9-8C58-7DDE-D1B198102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FDD1B-55CE-C760-128F-877FB79EF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C4C21-2CF2-DCB4-C8C9-2AFD79755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347F4C-4D74-88B6-3C9A-4D87A872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95E4-C116-AF49-99E9-9B8CF59BBD52}" type="datetimeFigureOut">
              <a:rPr lang="en-US" smtClean="0"/>
              <a:t>12/5/23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538E69-74EB-25D4-C3E9-81E39924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BCF0F6-1328-A593-BA3B-7CAD0D29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834-1B8E-4642-B5F8-6143A1B0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8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99171-9B32-07DB-32AB-FD3FE9B3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EB0F1-6174-8D39-1B01-6BEA8558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95E4-C116-AF49-99E9-9B8CF59BBD52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D0351-42A5-ED21-B0FD-DDAA2848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68493-D19D-9317-697A-3CD2BB56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834-1B8E-4642-B5F8-6143A1B0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9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42A31-4960-D48D-09D7-5B99C114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95E4-C116-AF49-99E9-9B8CF59BBD52}" type="datetimeFigureOut">
              <a:rPr lang="en-US" smtClean="0"/>
              <a:t>12/5/23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CEAA6A-8C08-05CF-863E-58E6AD20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2159D-B206-D9C2-FEF1-D93981F2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834-1B8E-4642-B5F8-6143A1B0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3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90784-739D-CB70-85AA-7E761654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95C1D-D244-D74C-C16D-4F7969E6A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E89CF-70D9-DA5C-F116-5427BEDDC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C4CE5-9945-7225-6727-B4458C59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95E4-C116-AF49-99E9-9B8CF59BBD52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A0D97-6AD1-895A-342E-FD182707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A7D7C-5D30-52A4-6D7F-711EC8E8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834-1B8E-4642-B5F8-6143A1B0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FDEF-D790-C946-C3AC-3D97AF9D9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72D76A-506C-870F-312F-82FEB6008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665C9-6649-7A20-63D7-EBD84E1D2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7D041-71CD-9A5C-594E-CC727C2B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95E4-C116-AF49-99E9-9B8CF59BBD52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E2E70-0458-F810-736B-74007E4E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BCADF-3330-F0C8-776F-5F44AD6C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834-1B8E-4642-B5F8-6143A1B0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650EDD-14C9-B2DF-B605-90E751A71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1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96DE1-302F-2BD5-650E-688B8ACE8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461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07314-01CA-EF8C-F81A-845CB291F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461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0CE95E4-C116-AF49-99E9-9B8CF59BBD52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71B04-6C6D-8CE5-E698-2732F871D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501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9256B-9BCF-EB0D-4F23-E4F85FE39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701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0C67834-1B8E-4642-B5F8-6143A1B0D3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blue spiral with orange and green lines&#10;&#10;Description automatically generated with medium confidence">
            <a:extLst>
              <a:ext uri="{FF2B5EF4-FFF2-40B4-BE49-F238E27FC236}">
                <a16:creationId xmlns:a16="http://schemas.microsoft.com/office/drawing/2014/main" id="{5E505CC3-4912-7719-7911-29AB1EFCD9A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71" y="-198783"/>
            <a:ext cx="1294365" cy="726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9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993BE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svg"/><Relationship Id="rId3" Type="http://schemas.openxmlformats.org/officeDocument/2006/relationships/image" Target="../media/image71.png"/><Relationship Id="rId7" Type="http://schemas.openxmlformats.org/officeDocument/2006/relationships/image" Target="../media/image75.svg"/><Relationship Id="rId12" Type="http://schemas.openxmlformats.org/officeDocument/2006/relationships/image" Target="../media/image80.png"/><Relationship Id="rId17" Type="http://schemas.openxmlformats.org/officeDocument/2006/relationships/image" Target="../media/image85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svg"/><Relationship Id="rId5" Type="http://schemas.openxmlformats.org/officeDocument/2006/relationships/image" Target="../media/image73.svg"/><Relationship Id="rId15" Type="http://schemas.openxmlformats.org/officeDocument/2006/relationships/image" Target="../media/image83.sv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svg"/><Relationship Id="rId1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8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2.png"/><Relationship Id="rId3" Type="http://schemas.openxmlformats.org/officeDocument/2006/relationships/image" Target="../media/image3.jpeg"/><Relationship Id="rId21" Type="http://schemas.microsoft.com/office/2007/relationships/hdphoto" Target="../media/hdphoto3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microsoft.com/office/2007/relationships/hdphoto" Target="../media/hdphoto2.wdp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microsoft.com/office/2007/relationships/hdphoto" Target="../media/hdphoto4.wdp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23" Type="http://schemas.openxmlformats.org/officeDocument/2006/relationships/image" Target="../media/image20.png"/><Relationship Id="rId28" Type="http://schemas.openxmlformats.org/officeDocument/2006/relationships/image" Target="../media/image24.png"/><Relationship Id="rId10" Type="http://schemas.microsoft.com/office/2007/relationships/hdphoto" Target="../media/hdphoto1.wdp"/><Relationship Id="rId19" Type="http://schemas.openxmlformats.org/officeDocument/2006/relationships/image" Target="../media/image17.png"/><Relationship Id="rId31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3" Type="http://schemas.openxmlformats.org/officeDocument/2006/relationships/chart" Target="../charts/chart3.xml"/><Relationship Id="rId21" Type="http://schemas.openxmlformats.org/officeDocument/2006/relationships/image" Target="../media/image45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50.png"/><Relationship Id="rId10" Type="http://schemas.openxmlformats.org/officeDocument/2006/relationships/image" Target="../media/image54.emf"/><Relationship Id="rId4" Type="http://schemas.openxmlformats.org/officeDocument/2006/relationships/image" Target="../media/image49.svg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microsoft.com/office/2018/10/relationships/comments" Target="../comments/modernComment_3BC_CB4E443A.xml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62.emf"/><Relationship Id="rId5" Type="http://schemas.openxmlformats.org/officeDocument/2006/relationships/image" Target="../media/image56.png"/><Relationship Id="rId10" Type="http://schemas.openxmlformats.org/officeDocument/2006/relationships/image" Target="../media/image61.emf"/><Relationship Id="rId4" Type="http://schemas.openxmlformats.org/officeDocument/2006/relationships/image" Target="../media/image55.png"/><Relationship Id="rId9" Type="http://schemas.openxmlformats.org/officeDocument/2006/relationships/image" Target="../media/image6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0.sv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68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C4_3D77C95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1775DB-3D04-433E-FC66-682B21E5D9C9}"/>
              </a:ext>
            </a:extLst>
          </p:cNvPr>
          <p:cNvSpPr/>
          <p:nvPr/>
        </p:nvSpPr>
        <p:spPr>
          <a:xfrm>
            <a:off x="0" y="3736075"/>
            <a:ext cx="12188952" cy="3159947"/>
          </a:xfrm>
          <a:prstGeom prst="rect">
            <a:avLst/>
          </a:prstGeom>
          <a:solidFill>
            <a:srgbClr val="F998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84E73-670E-3927-5750-6F98C26F0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1402" y="4040274"/>
            <a:ext cx="8642919" cy="1835056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Novel mRNA vaccines against virally-associated cancers</a:t>
            </a:r>
          </a:p>
          <a:p>
            <a:pPr algn="l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  <a:p>
            <a:pPr algn="l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December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7BAFF-1940-F069-6BA8-4A74FFA31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8171" y="-2733988"/>
            <a:ext cx="9654073" cy="2429789"/>
          </a:xfrm>
          <a:ln w="3175"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en-US" sz="8800" dirty="0" err="1">
                <a:solidFill>
                  <a:srgbClr val="5985A4"/>
                </a:solidFill>
                <a:latin typeface="Helvetica" pitchFamily="2" charset="0"/>
              </a:rPr>
              <a:t>cur</a:t>
            </a:r>
            <a:r>
              <a:rPr lang="en-US" sz="8800" dirty="0" err="1">
                <a:solidFill>
                  <a:srgbClr val="F99834"/>
                </a:solidFill>
                <a:latin typeface="Helvetica" pitchFamily="2" charset="0"/>
              </a:rPr>
              <a:t>IOS</a:t>
            </a:r>
            <a:r>
              <a:rPr lang="en-US" sz="8800" dirty="0">
                <a:solidFill>
                  <a:schemeClr val="accent2"/>
                </a:solidFill>
                <a:latin typeface="Helvetica" pitchFamily="2" charset="0"/>
              </a:rPr>
              <a:t> </a:t>
            </a:r>
            <a:r>
              <a:rPr lang="en-US" sz="8800" dirty="0">
                <a:solidFill>
                  <a:schemeClr val="bg1"/>
                </a:solidFill>
                <a:latin typeface="Helvetica" pitchFamily="2" charset="0"/>
              </a:rPr>
              <a:t>Therapeutics</a:t>
            </a:r>
          </a:p>
        </p:txBody>
      </p:sp>
      <p:pic>
        <p:nvPicPr>
          <p:cNvPr id="9" name="Picture 8" descr="A blue spiral with orange and green lines&#10;&#10;Description automatically generated with medium confidence">
            <a:extLst>
              <a:ext uri="{FF2B5EF4-FFF2-40B4-BE49-F238E27FC236}">
                <a16:creationId xmlns:a16="http://schemas.microsoft.com/office/drawing/2014/main" id="{937AE6D7-800A-BE72-547A-2CC336F69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84" y="-216571"/>
            <a:ext cx="1300973" cy="7299264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1AEC256C-73C9-0718-5CAA-50B010556A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97" t="8850" r="7199" b="8004"/>
          <a:stretch/>
        </p:blipFill>
        <p:spPr>
          <a:xfrm>
            <a:off x="2621402" y="1453444"/>
            <a:ext cx="4238477" cy="2095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FF994B-82E8-C2CB-4EC4-CB1CD4421363}"/>
              </a:ext>
            </a:extLst>
          </p:cNvPr>
          <p:cNvSpPr/>
          <p:nvPr/>
        </p:nvSpPr>
        <p:spPr>
          <a:xfrm>
            <a:off x="7516368" y="-1"/>
            <a:ext cx="4672584" cy="3736075"/>
          </a:xfrm>
          <a:prstGeom prst="rect">
            <a:avLst/>
          </a:prstGeom>
          <a:solidFill>
            <a:srgbClr val="5985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1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ACAD19-81F2-ABB2-B1EA-2794155E5D6C}"/>
              </a:ext>
            </a:extLst>
          </p:cNvPr>
          <p:cNvSpPr/>
          <p:nvPr/>
        </p:nvSpPr>
        <p:spPr>
          <a:xfrm>
            <a:off x="0" y="3736075"/>
            <a:ext cx="12192000" cy="3159947"/>
          </a:xfrm>
          <a:prstGeom prst="rect">
            <a:avLst/>
          </a:prstGeom>
          <a:solidFill>
            <a:srgbClr val="F998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7BAFF-1940-F069-6BA8-4A74FFA31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06286"/>
            <a:ext cx="9654073" cy="2429789"/>
          </a:xfrm>
          <a:ln w="3175">
            <a:noFill/>
          </a:ln>
        </p:spPr>
        <p:txBody>
          <a:bodyPr>
            <a:normAutofit fontScale="90000"/>
          </a:bodyPr>
          <a:lstStyle/>
          <a:p>
            <a:r>
              <a:rPr lang="en-US" sz="8800" dirty="0" err="1">
                <a:solidFill>
                  <a:srgbClr val="5985A4"/>
                </a:solidFill>
                <a:latin typeface="Helvetica" pitchFamily="2" charset="0"/>
              </a:rPr>
              <a:t>Cur</a:t>
            </a:r>
            <a:r>
              <a:rPr lang="en-US" sz="8800" dirty="0" err="1">
                <a:solidFill>
                  <a:srgbClr val="F99834"/>
                </a:solidFill>
                <a:latin typeface="Helvetica" pitchFamily="2" charset="0"/>
              </a:rPr>
              <a:t>IOS</a:t>
            </a:r>
            <a:r>
              <a:rPr lang="en-US" sz="8800" dirty="0">
                <a:solidFill>
                  <a:schemeClr val="accent2"/>
                </a:solidFill>
                <a:latin typeface="Helvetica" pitchFamily="2" charset="0"/>
              </a:rPr>
              <a:t> </a:t>
            </a:r>
            <a:br>
              <a:rPr lang="en-US" sz="8800" dirty="0">
                <a:solidFill>
                  <a:schemeClr val="accent2"/>
                </a:solidFill>
                <a:latin typeface="Helvetica" pitchFamily="2" charset="0"/>
              </a:rPr>
            </a:br>
            <a:r>
              <a:rPr lang="en-US" sz="88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to learn more?</a:t>
            </a:r>
          </a:p>
        </p:txBody>
      </p:sp>
      <p:pic>
        <p:nvPicPr>
          <p:cNvPr id="9" name="Picture 8" descr="A blue spiral with orange and green lines&#10;&#10;Description automatically generated with medium confidence">
            <a:extLst>
              <a:ext uri="{FF2B5EF4-FFF2-40B4-BE49-F238E27FC236}">
                <a16:creationId xmlns:a16="http://schemas.microsoft.com/office/drawing/2014/main" id="{937AE6D7-800A-BE72-547A-2CC336F69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84" y="-216571"/>
            <a:ext cx="1300973" cy="72992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933948-A891-D9C2-4E01-63ECC270F80C}"/>
              </a:ext>
            </a:extLst>
          </p:cNvPr>
          <p:cNvSpPr txBox="1"/>
          <p:nvPr/>
        </p:nvSpPr>
        <p:spPr>
          <a:xfrm>
            <a:off x="3300040" y="4854383"/>
            <a:ext cx="3580278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Jeffrey Ishizuka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, MD, DPhil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Scientific &amp; clinical strategy</a:t>
            </a:r>
          </a:p>
          <a:p>
            <a:endParaRPr lang="en-US" sz="1200" dirty="0">
              <a:solidFill>
                <a:srgbClr val="5985A4"/>
              </a:solidFill>
              <a:latin typeface="Helvetica" pitchFamily="2" charset="0"/>
            </a:endParaRPr>
          </a:p>
          <a:p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Jeffrey.Ishizuka@yale.edu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  <a:p>
            <a:endParaRPr lang="en-US" sz="1200" b="1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6AC59-68A0-B325-14AB-5B26218E57F3}"/>
              </a:ext>
            </a:extLst>
          </p:cNvPr>
          <p:cNvSpPr txBox="1"/>
          <p:nvPr/>
        </p:nvSpPr>
        <p:spPr>
          <a:xfrm>
            <a:off x="8966720" y="4854383"/>
            <a:ext cx="332970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Manuel Mohr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, PhD</a:t>
            </a:r>
            <a:endParaRPr lang="en-US" sz="1200" b="1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Business Development and partnering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  <a:p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Manuel.mohr@yale.edu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86E4C25-A819-2F34-A003-5937A9D05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990" y="4354023"/>
            <a:ext cx="1924050" cy="1924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1839FC-9095-67FC-72CB-DB913DA81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r="9918" b="12694"/>
          <a:stretch/>
        </p:blipFill>
        <p:spPr bwMode="auto">
          <a:xfrm>
            <a:off x="7024986" y="4330047"/>
            <a:ext cx="1941734" cy="1946062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84C0A09D-ADA3-DD13-D9A9-CA08A60064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097" t="8849" r="7199" b="42041"/>
          <a:stretch/>
        </p:blipFill>
        <p:spPr>
          <a:xfrm>
            <a:off x="4000456" y="1144813"/>
            <a:ext cx="4191087" cy="12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6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292D070-1026-F332-9144-FD94756B5C33}"/>
              </a:ext>
            </a:extLst>
          </p:cNvPr>
          <p:cNvSpPr/>
          <p:nvPr/>
        </p:nvSpPr>
        <p:spPr>
          <a:xfrm>
            <a:off x="280476" y="1607119"/>
            <a:ext cx="3596472" cy="3023424"/>
          </a:xfrm>
          <a:prstGeom prst="roundRect">
            <a:avLst/>
          </a:prstGeom>
          <a:solidFill>
            <a:srgbClr val="34BFED">
              <a:alpha val="5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67D59-101E-0215-639C-18BC4475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01" y="-26513"/>
            <a:ext cx="8901545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itchFamily="2" charset="0"/>
              </a:rPr>
              <a:t>Phase 1 Trial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EF70E-CCC3-D0AE-9C25-3CA69D48DEC1}"/>
              </a:ext>
            </a:extLst>
          </p:cNvPr>
          <p:cNvSpPr txBox="1"/>
          <p:nvPr/>
        </p:nvSpPr>
        <p:spPr>
          <a:xfrm>
            <a:off x="431808" y="1750619"/>
            <a:ext cx="35964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Inclusion:</a:t>
            </a:r>
          </a:p>
          <a:p>
            <a:r>
              <a:rPr lang="en-US" dirty="0" err="1">
                <a:latin typeface="Helvetica" pitchFamily="2" charset="0"/>
              </a:rPr>
              <a:t>Resectable</a:t>
            </a:r>
            <a:r>
              <a:rPr lang="en-US" dirty="0">
                <a:latin typeface="Helvetica" pitchFamily="2" charset="0"/>
              </a:rPr>
              <a:t>, Stage II + III MCC</a:t>
            </a:r>
          </a:p>
          <a:p>
            <a:r>
              <a:rPr lang="en-US" dirty="0">
                <a:latin typeface="Helvetica" pitchFamily="2" charset="0"/>
              </a:rPr>
              <a:t>ECOG 0-1</a:t>
            </a:r>
          </a:p>
          <a:p>
            <a:r>
              <a:rPr lang="en-US" dirty="0">
                <a:latin typeface="Helvetica" pitchFamily="2" charset="0"/>
              </a:rPr>
              <a:t>Goal enrollment ~10 patients</a:t>
            </a:r>
          </a:p>
          <a:p>
            <a:endParaRPr lang="en-US" b="1" dirty="0">
              <a:latin typeface="Helvetica" pitchFamily="2" charset="0"/>
            </a:endParaRPr>
          </a:p>
          <a:p>
            <a:r>
              <a:rPr lang="en-US" b="1" dirty="0">
                <a:latin typeface="Helvetica" pitchFamily="2" charset="0"/>
              </a:rPr>
              <a:t>Exclusion:</a:t>
            </a:r>
          </a:p>
          <a:p>
            <a:r>
              <a:rPr lang="en-US" dirty="0">
                <a:latin typeface="Helvetica" pitchFamily="2" charset="0"/>
              </a:rPr>
              <a:t>Solid organ transplant recipients</a:t>
            </a:r>
          </a:p>
          <a:p>
            <a:r>
              <a:rPr lang="en-US" dirty="0">
                <a:latin typeface="Helvetica" pitchFamily="2" charset="0"/>
              </a:rPr>
              <a:t>Active systemic immunosuppression, autoimmunity or pregnancy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8C6BF85-FA5F-0E56-2BE1-24E0F872A919}"/>
              </a:ext>
            </a:extLst>
          </p:cNvPr>
          <p:cNvSpPr/>
          <p:nvPr/>
        </p:nvSpPr>
        <p:spPr>
          <a:xfrm>
            <a:off x="4537114" y="1607118"/>
            <a:ext cx="3208543" cy="3023422"/>
          </a:xfrm>
          <a:prstGeom prst="roundRect">
            <a:avLst/>
          </a:prstGeom>
          <a:solidFill>
            <a:srgbClr val="34BFED">
              <a:alpha val="5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9C85F-650A-397F-4EEC-4AB986FC9C6F}"/>
              </a:ext>
            </a:extLst>
          </p:cNvPr>
          <p:cNvSpPr txBox="1"/>
          <p:nvPr/>
        </p:nvSpPr>
        <p:spPr>
          <a:xfrm>
            <a:off x="4698601" y="1729005"/>
            <a:ext cx="31184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Treatment: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Neoadjuvant vaccine d0, d10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SOC surgery w/in 3 weeks +/-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Adjuvant vaccine (8 doses, q4weeks) + pembrolizumab (up to 1 </a:t>
            </a:r>
            <a:r>
              <a:rPr lang="en-US" dirty="0" err="1">
                <a:latin typeface="Helvetica" pitchFamily="2" charset="0"/>
              </a:rPr>
              <a:t>yr</a:t>
            </a:r>
            <a:r>
              <a:rPr lang="en-US" dirty="0">
                <a:latin typeface="Helvetica" pitchFamily="2" charset="0"/>
              </a:rPr>
              <a:t>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6B8001C-CF7F-F568-BB23-0AC52DB5093F}"/>
              </a:ext>
            </a:extLst>
          </p:cNvPr>
          <p:cNvSpPr/>
          <p:nvPr/>
        </p:nvSpPr>
        <p:spPr>
          <a:xfrm>
            <a:off x="8389457" y="1607118"/>
            <a:ext cx="3548853" cy="3023421"/>
          </a:xfrm>
          <a:prstGeom prst="roundRect">
            <a:avLst/>
          </a:prstGeom>
          <a:solidFill>
            <a:srgbClr val="34BFED">
              <a:alpha val="5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46D306-65A3-13C6-F12D-66F969AF0BDA}"/>
              </a:ext>
            </a:extLst>
          </p:cNvPr>
          <p:cNvSpPr txBox="1"/>
          <p:nvPr/>
        </p:nvSpPr>
        <p:spPr>
          <a:xfrm>
            <a:off x="8540788" y="1750619"/>
            <a:ext cx="36481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Outcomes: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Primary: Toxicity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Secondary: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Pathologic response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Recurrence free survival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Exploratory endpoints: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Cytokine array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T cells from PBMC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Helvetica" pitchFamily="2" charset="0"/>
              </a:rPr>
              <a:t>scRNAseq</a:t>
            </a:r>
            <a:endParaRPr lang="en-US" dirty="0">
              <a:latin typeface="Helvetica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C9FB73-355C-A421-E32C-B5E58C5B89DE}"/>
              </a:ext>
            </a:extLst>
          </p:cNvPr>
          <p:cNvCxnSpPr>
            <a:cxnSpLocks/>
          </p:cNvCxnSpPr>
          <p:nvPr/>
        </p:nvCxnSpPr>
        <p:spPr>
          <a:xfrm>
            <a:off x="7817015" y="3025561"/>
            <a:ext cx="508647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2EA61F-D560-94FD-4CA8-AF9C5428423F}"/>
              </a:ext>
            </a:extLst>
          </p:cNvPr>
          <p:cNvCxnSpPr>
            <a:cxnSpLocks/>
          </p:cNvCxnSpPr>
          <p:nvPr/>
        </p:nvCxnSpPr>
        <p:spPr>
          <a:xfrm>
            <a:off x="3971579" y="3050371"/>
            <a:ext cx="508647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>
            <a:extLst>
              <a:ext uri="{FF2B5EF4-FFF2-40B4-BE49-F238E27FC236}">
                <a16:creationId xmlns:a16="http://schemas.microsoft.com/office/drawing/2014/main" id="{03BC607B-31F4-5C93-87CF-5860270BB7FD}"/>
              </a:ext>
            </a:extLst>
          </p:cNvPr>
          <p:cNvSpPr/>
          <p:nvPr/>
        </p:nvSpPr>
        <p:spPr>
          <a:xfrm>
            <a:off x="483502" y="5260608"/>
            <a:ext cx="10059439" cy="542925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AFA5F71C-6A37-309A-5D3A-48130DFF686B}"/>
              </a:ext>
            </a:extLst>
          </p:cNvPr>
          <p:cNvSpPr/>
          <p:nvPr/>
        </p:nvSpPr>
        <p:spPr>
          <a:xfrm>
            <a:off x="628212" y="5703517"/>
            <a:ext cx="207818" cy="302656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CF41744F-A8BF-1226-F49C-DBA49E14E3B5}"/>
              </a:ext>
            </a:extLst>
          </p:cNvPr>
          <p:cNvSpPr/>
          <p:nvPr/>
        </p:nvSpPr>
        <p:spPr>
          <a:xfrm>
            <a:off x="7448105" y="5703517"/>
            <a:ext cx="207818" cy="307777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206ECB72-DC05-EDB4-8513-0F6888F4A2B3}"/>
              </a:ext>
            </a:extLst>
          </p:cNvPr>
          <p:cNvSpPr/>
          <p:nvPr/>
        </p:nvSpPr>
        <p:spPr>
          <a:xfrm>
            <a:off x="5833777" y="5703517"/>
            <a:ext cx="207818" cy="307777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A57C15AB-BAD6-02C3-6F9F-C438BF77FE06}"/>
              </a:ext>
            </a:extLst>
          </p:cNvPr>
          <p:cNvSpPr/>
          <p:nvPr/>
        </p:nvSpPr>
        <p:spPr>
          <a:xfrm>
            <a:off x="4476987" y="5703517"/>
            <a:ext cx="207818" cy="307777"/>
          </a:xfrm>
          <a:prstGeom prst="up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C90A5817-D267-D042-BCF0-3F288E77C683}"/>
              </a:ext>
            </a:extLst>
          </p:cNvPr>
          <p:cNvSpPr/>
          <p:nvPr/>
        </p:nvSpPr>
        <p:spPr>
          <a:xfrm>
            <a:off x="3175971" y="5703517"/>
            <a:ext cx="207818" cy="307777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8D81C75B-4CBF-8360-2935-665B7C14FA13}"/>
              </a:ext>
            </a:extLst>
          </p:cNvPr>
          <p:cNvSpPr/>
          <p:nvPr/>
        </p:nvSpPr>
        <p:spPr>
          <a:xfrm>
            <a:off x="1869419" y="5703517"/>
            <a:ext cx="207818" cy="307777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2F6D5A48-6BE1-2763-5276-083C9DA45A98}"/>
              </a:ext>
            </a:extLst>
          </p:cNvPr>
          <p:cNvSpPr/>
          <p:nvPr/>
        </p:nvSpPr>
        <p:spPr>
          <a:xfrm>
            <a:off x="8869125" y="5703517"/>
            <a:ext cx="207818" cy="307777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24A929-4FF4-43A5-607E-9056055B539B}"/>
              </a:ext>
            </a:extLst>
          </p:cNvPr>
          <p:cNvSpPr txBox="1"/>
          <p:nvPr/>
        </p:nvSpPr>
        <p:spPr>
          <a:xfrm>
            <a:off x="510294" y="5363893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D0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95E810-A9E8-86BD-3707-CBCC40AD67F8}"/>
              </a:ext>
            </a:extLst>
          </p:cNvPr>
          <p:cNvSpPr txBox="1"/>
          <p:nvPr/>
        </p:nvSpPr>
        <p:spPr>
          <a:xfrm>
            <a:off x="3032819" y="5363893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D21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A255C6-3F1D-610E-D335-71F6AC0D298B}"/>
              </a:ext>
            </a:extLst>
          </p:cNvPr>
          <p:cNvSpPr txBox="1"/>
          <p:nvPr/>
        </p:nvSpPr>
        <p:spPr>
          <a:xfrm>
            <a:off x="1715267" y="5366908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D10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EDD00A-F0A1-5E64-314B-26768432F5AE}"/>
              </a:ext>
            </a:extLst>
          </p:cNvPr>
          <p:cNvSpPr txBox="1"/>
          <p:nvPr/>
        </p:nvSpPr>
        <p:spPr>
          <a:xfrm>
            <a:off x="5388811" y="5363893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6 week post op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9FBF03-3D3C-B4FE-7B11-CAE63C713D65}"/>
              </a:ext>
            </a:extLst>
          </p:cNvPr>
          <p:cNvSpPr txBox="1"/>
          <p:nvPr/>
        </p:nvSpPr>
        <p:spPr>
          <a:xfrm>
            <a:off x="4105278" y="5363893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4wks XRT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90A6F2-DD28-384B-A91E-EC03212FE1AA}"/>
              </a:ext>
            </a:extLst>
          </p:cNvPr>
          <p:cNvSpPr txBox="1"/>
          <p:nvPr/>
        </p:nvSpPr>
        <p:spPr>
          <a:xfrm>
            <a:off x="7153814" y="5363893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q1month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DE3B84-CE06-E949-9FB5-1A005BE6AD5A}"/>
              </a:ext>
            </a:extLst>
          </p:cNvPr>
          <p:cNvSpPr txBox="1"/>
          <p:nvPr/>
        </p:nvSpPr>
        <p:spPr>
          <a:xfrm>
            <a:off x="8536062" y="5363893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Q1month…total 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7D6A8F-3CB0-DFDA-A8E5-65E531311653}"/>
              </a:ext>
            </a:extLst>
          </p:cNvPr>
          <p:cNvSpPr txBox="1"/>
          <p:nvPr/>
        </p:nvSpPr>
        <p:spPr>
          <a:xfrm>
            <a:off x="336019" y="6216693"/>
            <a:ext cx="792205" cy="30777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vaccine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278338-0179-B3C9-BDD2-EE60B6FA0472}"/>
              </a:ext>
            </a:extLst>
          </p:cNvPr>
          <p:cNvSpPr txBox="1"/>
          <p:nvPr/>
        </p:nvSpPr>
        <p:spPr>
          <a:xfrm>
            <a:off x="2889389" y="6216693"/>
            <a:ext cx="780983" cy="3077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surgery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CE8711-FCCC-DE4F-69CC-15253264D668}"/>
              </a:ext>
            </a:extLst>
          </p:cNvPr>
          <p:cNvSpPr txBox="1"/>
          <p:nvPr/>
        </p:nvSpPr>
        <p:spPr>
          <a:xfrm>
            <a:off x="5541584" y="6062806"/>
            <a:ext cx="792205" cy="30777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vaccine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5EDFF8-8761-9597-00C0-8859A3C55EF5}"/>
              </a:ext>
            </a:extLst>
          </p:cNvPr>
          <p:cNvSpPr txBox="1"/>
          <p:nvPr/>
        </p:nvSpPr>
        <p:spPr>
          <a:xfrm>
            <a:off x="7155912" y="6074746"/>
            <a:ext cx="792205" cy="30777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vaccine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0E3150-0504-D484-B1C4-3F42A532176D}"/>
              </a:ext>
            </a:extLst>
          </p:cNvPr>
          <p:cNvSpPr txBox="1"/>
          <p:nvPr/>
        </p:nvSpPr>
        <p:spPr>
          <a:xfrm>
            <a:off x="8576932" y="6062805"/>
            <a:ext cx="792205" cy="30777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vaccine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643147-9924-7729-04FB-6B4EA481FD25}"/>
              </a:ext>
            </a:extLst>
          </p:cNvPr>
          <p:cNvSpPr txBox="1"/>
          <p:nvPr/>
        </p:nvSpPr>
        <p:spPr>
          <a:xfrm>
            <a:off x="5486281" y="6471588"/>
            <a:ext cx="902811" cy="30777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Anti-PD1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1DE5B5-90A3-B064-12D8-ECE1E65F540F}"/>
              </a:ext>
            </a:extLst>
          </p:cNvPr>
          <p:cNvSpPr txBox="1"/>
          <p:nvPr/>
        </p:nvSpPr>
        <p:spPr>
          <a:xfrm>
            <a:off x="7100609" y="6471587"/>
            <a:ext cx="902811" cy="30777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Anti-PD1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E8097F-E699-95F2-D6BD-95E9A3297BD8}"/>
              </a:ext>
            </a:extLst>
          </p:cNvPr>
          <p:cNvSpPr txBox="1"/>
          <p:nvPr/>
        </p:nvSpPr>
        <p:spPr>
          <a:xfrm>
            <a:off x="8521629" y="6475856"/>
            <a:ext cx="902811" cy="30777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Anti-PD1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89FC4D7-D47A-0A57-1CA6-63431943DE89}"/>
              </a:ext>
            </a:extLst>
          </p:cNvPr>
          <p:cNvSpPr/>
          <p:nvPr/>
        </p:nvSpPr>
        <p:spPr>
          <a:xfrm>
            <a:off x="583506" y="5095147"/>
            <a:ext cx="297231" cy="257832"/>
          </a:xfrm>
          <a:prstGeom prst="ellipse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9BEF787-C6CB-EDA2-CC31-FE5DCCBBEAB2}"/>
              </a:ext>
            </a:extLst>
          </p:cNvPr>
          <p:cNvSpPr/>
          <p:nvPr/>
        </p:nvSpPr>
        <p:spPr>
          <a:xfrm>
            <a:off x="1824713" y="5105763"/>
            <a:ext cx="297231" cy="257832"/>
          </a:xfrm>
          <a:prstGeom prst="ellipse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BBA9011-2310-B2B8-7627-F9039CD030FB}"/>
              </a:ext>
            </a:extLst>
          </p:cNvPr>
          <p:cNvSpPr/>
          <p:nvPr/>
        </p:nvSpPr>
        <p:spPr>
          <a:xfrm>
            <a:off x="3131265" y="5091475"/>
            <a:ext cx="297231" cy="257832"/>
          </a:xfrm>
          <a:prstGeom prst="ellipse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07503D-A233-F780-FE2B-B1E6B0AAEB32}"/>
              </a:ext>
            </a:extLst>
          </p:cNvPr>
          <p:cNvSpPr/>
          <p:nvPr/>
        </p:nvSpPr>
        <p:spPr>
          <a:xfrm>
            <a:off x="5789071" y="5085916"/>
            <a:ext cx="297231" cy="257832"/>
          </a:xfrm>
          <a:prstGeom prst="ellipse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C971719-8396-B8D8-867D-6D92718E8AD0}"/>
              </a:ext>
            </a:extLst>
          </p:cNvPr>
          <p:cNvSpPr/>
          <p:nvPr/>
        </p:nvSpPr>
        <p:spPr>
          <a:xfrm>
            <a:off x="7403399" y="5091475"/>
            <a:ext cx="297231" cy="257832"/>
          </a:xfrm>
          <a:prstGeom prst="ellipse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23E5D14-B6AE-467E-AA40-52F1F5C931BA}"/>
              </a:ext>
            </a:extLst>
          </p:cNvPr>
          <p:cNvSpPr/>
          <p:nvPr/>
        </p:nvSpPr>
        <p:spPr>
          <a:xfrm>
            <a:off x="8824419" y="5071628"/>
            <a:ext cx="297231" cy="257832"/>
          </a:xfrm>
          <a:prstGeom prst="ellipse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92B8F26-411A-DC31-9244-8B1AA1F076F4}"/>
              </a:ext>
            </a:extLst>
          </p:cNvPr>
          <p:cNvSpPr/>
          <p:nvPr/>
        </p:nvSpPr>
        <p:spPr>
          <a:xfrm>
            <a:off x="3131265" y="4820984"/>
            <a:ext cx="297231" cy="25783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77A4623-2D85-F0F4-02D2-99D07735C66C}"/>
              </a:ext>
            </a:extLst>
          </p:cNvPr>
          <p:cNvSpPr/>
          <p:nvPr/>
        </p:nvSpPr>
        <p:spPr>
          <a:xfrm>
            <a:off x="10451270" y="6101528"/>
            <a:ext cx="297231" cy="257832"/>
          </a:xfrm>
          <a:prstGeom prst="ellipse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A5F06F9-D884-FBDC-0E0E-05AF2DA12C13}"/>
              </a:ext>
            </a:extLst>
          </p:cNvPr>
          <p:cNvSpPr/>
          <p:nvPr/>
        </p:nvSpPr>
        <p:spPr>
          <a:xfrm>
            <a:off x="10447521" y="6438514"/>
            <a:ext cx="297231" cy="25783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F54E132-0217-222C-471D-30E8D29EF3E9}"/>
              </a:ext>
            </a:extLst>
          </p:cNvPr>
          <p:cNvSpPr txBox="1"/>
          <p:nvPr/>
        </p:nvSpPr>
        <p:spPr>
          <a:xfrm>
            <a:off x="10868786" y="604577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biomarkers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8DC375-848B-04E7-DD99-FF954BA0D896}"/>
              </a:ext>
            </a:extLst>
          </p:cNvPr>
          <p:cNvSpPr txBox="1"/>
          <p:nvPr/>
        </p:nvSpPr>
        <p:spPr>
          <a:xfrm>
            <a:off x="10894536" y="637545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tissue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AF04046-FE2A-9461-D471-5B8BA4A52004}"/>
              </a:ext>
            </a:extLst>
          </p:cNvPr>
          <p:cNvSpPr/>
          <p:nvPr/>
        </p:nvSpPr>
        <p:spPr>
          <a:xfrm>
            <a:off x="583506" y="4823501"/>
            <a:ext cx="297231" cy="25783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F71759-F724-B40D-F69F-2D0CFBDAB9E4}"/>
              </a:ext>
            </a:extLst>
          </p:cNvPr>
          <p:cNvSpPr txBox="1"/>
          <p:nvPr/>
        </p:nvSpPr>
        <p:spPr>
          <a:xfrm>
            <a:off x="1577226" y="6216693"/>
            <a:ext cx="792205" cy="30777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vaccine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065B76-3BE0-63E3-FE91-925B23F479F1}"/>
              </a:ext>
            </a:extLst>
          </p:cNvPr>
          <p:cNvSpPr txBox="1"/>
          <p:nvPr/>
        </p:nvSpPr>
        <p:spPr>
          <a:xfrm>
            <a:off x="4320877" y="6216693"/>
            <a:ext cx="540597" cy="307777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XRT</a:t>
            </a:r>
          </a:p>
        </p:txBody>
      </p:sp>
    </p:spTree>
    <p:extLst>
      <p:ext uri="{BB962C8B-B14F-4D97-AF65-F5344CB8AC3E}">
        <p14:creationId xmlns:p14="http://schemas.microsoft.com/office/powerpoint/2010/main" val="3878991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62E9-FFB5-69C4-78F8-466B627E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84" y="208666"/>
            <a:ext cx="9340312" cy="1325563"/>
          </a:xfrm>
        </p:spPr>
        <p:txBody>
          <a:bodyPr>
            <a:noAutofit/>
          </a:bodyPr>
          <a:lstStyle/>
          <a:p>
            <a:r>
              <a:rPr lang="en-US" sz="3400" dirty="0">
                <a:latin typeface="Helvetica" pitchFamily="2" charset="0"/>
              </a:rPr>
              <a:t>Building a Sustainable Future: An In-Depth Look into the Investment Breakdown of Costs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DEAF4-A570-D55C-FFD9-0DB30281E3BB}"/>
              </a:ext>
            </a:extLst>
          </p:cNvPr>
          <p:cNvSpPr/>
          <p:nvPr/>
        </p:nvSpPr>
        <p:spPr>
          <a:xfrm>
            <a:off x="585744" y="3319219"/>
            <a:ext cx="2437282" cy="1434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EDBFF1-EF94-7881-6AB1-A759925202AC}"/>
              </a:ext>
            </a:extLst>
          </p:cNvPr>
          <p:cNvSpPr/>
          <p:nvPr/>
        </p:nvSpPr>
        <p:spPr>
          <a:xfrm>
            <a:off x="585745" y="4744713"/>
            <a:ext cx="2437279" cy="4034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4B11C-F726-0613-D661-15E2EC373C93}"/>
              </a:ext>
            </a:extLst>
          </p:cNvPr>
          <p:cNvSpPr/>
          <p:nvPr/>
        </p:nvSpPr>
        <p:spPr>
          <a:xfrm>
            <a:off x="3400699" y="2360641"/>
            <a:ext cx="2437282" cy="14343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46945-1954-6EB4-91E1-1B8AC6B7EDB9}"/>
              </a:ext>
            </a:extLst>
          </p:cNvPr>
          <p:cNvSpPr/>
          <p:nvPr/>
        </p:nvSpPr>
        <p:spPr>
          <a:xfrm>
            <a:off x="3400700" y="3786135"/>
            <a:ext cx="2437279" cy="4034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0D60AF-CE91-3BCA-513A-CC7353B3F495}"/>
              </a:ext>
            </a:extLst>
          </p:cNvPr>
          <p:cNvSpPr/>
          <p:nvPr/>
        </p:nvSpPr>
        <p:spPr>
          <a:xfrm>
            <a:off x="6084033" y="2118289"/>
            <a:ext cx="2437282" cy="14343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0E1B11-440F-A001-6FA6-9789131AC532}"/>
              </a:ext>
            </a:extLst>
          </p:cNvPr>
          <p:cNvSpPr/>
          <p:nvPr/>
        </p:nvSpPr>
        <p:spPr>
          <a:xfrm>
            <a:off x="6084034" y="3552643"/>
            <a:ext cx="2437279" cy="4034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3214EF-0680-77FE-8252-769C6F4A3D9F}"/>
              </a:ext>
            </a:extLst>
          </p:cNvPr>
          <p:cNvSpPr/>
          <p:nvPr/>
        </p:nvSpPr>
        <p:spPr>
          <a:xfrm>
            <a:off x="8768316" y="1939754"/>
            <a:ext cx="2437282" cy="14343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EFF21D-E3E4-55CE-804E-E05889EFAD31}"/>
              </a:ext>
            </a:extLst>
          </p:cNvPr>
          <p:cNvSpPr/>
          <p:nvPr/>
        </p:nvSpPr>
        <p:spPr>
          <a:xfrm>
            <a:off x="8768317" y="3361193"/>
            <a:ext cx="2437279" cy="4034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09E85B0-2CD7-B10A-EDC0-AAD417D45033}"/>
              </a:ext>
            </a:extLst>
          </p:cNvPr>
          <p:cNvSpPr/>
          <p:nvPr/>
        </p:nvSpPr>
        <p:spPr>
          <a:xfrm rot="10800000">
            <a:off x="1577464" y="5148123"/>
            <a:ext cx="459441" cy="24652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82657DA-BE48-5491-123B-C8F6D1B052E5}"/>
              </a:ext>
            </a:extLst>
          </p:cNvPr>
          <p:cNvSpPr/>
          <p:nvPr/>
        </p:nvSpPr>
        <p:spPr>
          <a:xfrm rot="10800000">
            <a:off x="4392419" y="4189544"/>
            <a:ext cx="459441" cy="24652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1DF62D1E-A73B-8C18-7631-ADA842F21DD5}"/>
              </a:ext>
            </a:extLst>
          </p:cNvPr>
          <p:cNvSpPr/>
          <p:nvPr/>
        </p:nvSpPr>
        <p:spPr>
          <a:xfrm rot="10800000">
            <a:off x="7075753" y="3947193"/>
            <a:ext cx="459441" cy="24652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6493AC3-FB8B-651B-A0F3-C480FE2E9A20}"/>
              </a:ext>
            </a:extLst>
          </p:cNvPr>
          <p:cNvSpPr/>
          <p:nvPr/>
        </p:nvSpPr>
        <p:spPr>
          <a:xfrm rot="10800000">
            <a:off x="9760037" y="3742193"/>
            <a:ext cx="459441" cy="24652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8814D2B-DB07-EF21-7545-E3EE9FDB4FA3}"/>
              </a:ext>
            </a:extLst>
          </p:cNvPr>
          <p:cNvSpPr/>
          <p:nvPr/>
        </p:nvSpPr>
        <p:spPr>
          <a:xfrm>
            <a:off x="529523" y="5547101"/>
            <a:ext cx="2440982" cy="904069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DE157B4-0A3B-653E-5739-928A0C41B6F0}"/>
              </a:ext>
            </a:extLst>
          </p:cNvPr>
          <p:cNvSpPr/>
          <p:nvPr/>
        </p:nvSpPr>
        <p:spPr>
          <a:xfrm>
            <a:off x="3403168" y="4546168"/>
            <a:ext cx="2434525" cy="1530456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E86CFEC-4BED-65AC-3730-F064E266549C}"/>
              </a:ext>
            </a:extLst>
          </p:cNvPr>
          <p:cNvSpPr/>
          <p:nvPr/>
        </p:nvSpPr>
        <p:spPr>
          <a:xfrm>
            <a:off x="6044337" y="4358898"/>
            <a:ext cx="2486183" cy="1717727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540E97F-C16D-7462-4A9E-A14186F5D3DA}"/>
              </a:ext>
            </a:extLst>
          </p:cNvPr>
          <p:cNvSpPr/>
          <p:nvPr/>
        </p:nvSpPr>
        <p:spPr>
          <a:xfrm>
            <a:off x="8821116" y="4087676"/>
            <a:ext cx="2434524" cy="1995404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013F1E-69D6-63AC-6199-30643CEDE2B4}"/>
              </a:ext>
            </a:extLst>
          </p:cNvPr>
          <p:cNvSpPr/>
          <p:nvPr/>
        </p:nvSpPr>
        <p:spPr>
          <a:xfrm>
            <a:off x="3403170" y="6289728"/>
            <a:ext cx="2499101" cy="3099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Helvetica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B1DE5C-65F6-23B4-3AB1-3307BEA47583}"/>
              </a:ext>
            </a:extLst>
          </p:cNvPr>
          <p:cNvSpPr/>
          <p:nvPr/>
        </p:nvSpPr>
        <p:spPr>
          <a:xfrm>
            <a:off x="5979762" y="6289726"/>
            <a:ext cx="5282338" cy="3035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 dirty="0">
              <a:latin typeface="Helvetica" pitchFamily="2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89ECD18-43EB-13C8-EEC6-2E045329F646}"/>
              </a:ext>
            </a:extLst>
          </p:cNvPr>
          <p:cNvCxnSpPr/>
          <p:nvPr/>
        </p:nvCxnSpPr>
        <p:spPr>
          <a:xfrm>
            <a:off x="3191358" y="2422899"/>
            <a:ext cx="23251" cy="3749297"/>
          </a:xfrm>
          <a:prstGeom prst="straightConnector1">
            <a:avLst/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6" descr="Icon&#10;&#10;Description automatically generated">
            <a:extLst>
              <a:ext uri="{FF2B5EF4-FFF2-40B4-BE49-F238E27FC236}">
                <a16:creationId xmlns:a16="http://schemas.microsoft.com/office/drawing/2014/main" id="{492FDED7-52B3-672D-6614-B66070DCF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670" y="1936572"/>
            <a:ext cx="353879" cy="427639"/>
          </a:xfrm>
          <a:prstGeom prst="rect">
            <a:avLst/>
          </a:prstGeom>
        </p:spPr>
      </p:pic>
      <p:pic>
        <p:nvPicPr>
          <p:cNvPr id="28" name="Graphic 28" descr="Walk with solid fill">
            <a:extLst>
              <a:ext uri="{FF2B5EF4-FFF2-40B4-BE49-F238E27FC236}">
                <a16:creationId xmlns:a16="http://schemas.microsoft.com/office/drawing/2014/main" id="{7CD2CB7B-E7CF-E569-3D83-5DE7731A4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1089" y="2016072"/>
            <a:ext cx="1237280" cy="1224365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754203E2-F9E2-3D71-5928-F4F398C36429}"/>
              </a:ext>
            </a:extLst>
          </p:cNvPr>
          <p:cNvSpPr/>
          <p:nvPr/>
        </p:nvSpPr>
        <p:spPr>
          <a:xfrm>
            <a:off x="2363491" y="3409626"/>
            <a:ext cx="607016" cy="619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00C7E4-39CF-1B03-A9C4-47D0BD0A4953}"/>
              </a:ext>
            </a:extLst>
          </p:cNvPr>
          <p:cNvSpPr txBox="1"/>
          <p:nvPr/>
        </p:nvSpPr>
        <p:spPr>
          <a:xfrm>
            <a:off x="2479729" y="3409627"/>
            <a:ext cx="52952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>
                <a:solidFill>
                  <a:schemeClr val="accent5">
                    <a:lumMod val="20000"/>
                    <a:lumOff val="80000"/>
                  </a:schemeClr>
                </a:solidFill>
                <a:cs typeface="Calibri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D0BB25-E199-A71F-A355-76576B6F5A01}"/>
              </a:ext>
            </a:extLst>
          </p:cNvPr>
          <p:cNvSpPr txBox="1"/>
          <p:nvPr/>
        </p:nvSpPr>
        <p:spPr>
          <a:xfrm>
            <a:off x="2854270" y="1414220"/>
            <a:ext cx="7038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  <a:cs typeface="Calibri"/>
              </a:rPr>
              <a:t>2023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8CF45A-B24F-6E85-5B9D-294F5C78D905}"/>
              </a:ext>
            </a:extLst>
          </p:cNvPr>
          <p:cNvSpPr txBox="1"/>
          <p:nvPr/>
        </p:nvSpPr>
        <p:spPr>
          <a:xfrm>
            <a:off x="5592303" y="1414219"/>
            <a:ext cx="7038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accent2"/>
                </a:solidFill>
                <a:latin typeface="Helvetica" pitchFamily="2" charset="0"/>
                <a:cs typeface="Calibri"/>
              </a:rPr>
              <a:t>2024</a:t>
            </a:r>
            <a:endParaRPr lang="en-US" sz="2000" b="1" dirty="0">
              <a:solidFill>
                <a:schemeClr val="accent2"/>
              </a:solidFill>
              <a:latin typeface="Helvetica" pitchFamily="2" charset="0"/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42578C-5B46-DC08-D9FA-03683761125C}"/>
              </a:ext>
            </a:extLst>
          </p:cNvPr>
          <p:cNvSpPr txBox="1"/>
          <p:nvPr/>
        </p:nvSpPr>
        <p:spPr>
          <a:xfrm>
            <a:off x="8155981" y="1407762"/>
            <a:ext cx="7038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  <a:cs typeface="Calibri"/>
              </a:rPr>
              <a:t>2025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A68286-D910-0565-F4A7-70BBD26D3258}"/>
              </a:ext>
            </a:extLst>
          </p:cNvPr>
          <p:cNvSpPr txBox="1"/>
          <p:nvPr/>
        </p:nvSpPr>
        <p:spPr>
          <a:xfrm>
            <a:off x="10846407" y="1407761"/>
            <a:ext cx="7038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accent2"/>
                </a:solidFill>
                <a:latin typeface="Helvetica" pitchFamily="2" charset="0"/>
                <a:cs typeface="Calibri"/>
              </a:rPr>
              <a:t>2026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C24267-D00E-211A-48F1-A741BC57A6EB}"/>
              </a:ext>
            </a:extLst>
          </p:cNvPr>
          <p:cNvCxnSpPr/>
          <p:nvPr/>
        </p:nvCxnSpPr>
        <p:spPr>
          <a:xfrm>
            <a:off x="3161491" y="1792475"/>
            <a:ext cx="8050078" cy="10332"/>
          </a:xfrm>
          <a:prstGeom prst="straightConnector1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C93817C5-2968-6225-AD66-BE846236BEFC}"/>
              </a:ext>
            </a:extLst>
          </p:cNvPr>
          <p:cNvSpPr/>
          <p:nvPr/>
        </p:nvSpPr>
        <p:spPr>
          <a:xfrm>
            <a:off x="3106117" y="1717728"/>
            <a:ext cx="142067" cy="1549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7969465-D082-0537-E558-C9BF5081BD40}"/>
              </a:ext>
            </a:extLst>
          </p:cNvPr>
          <p:cNvSpPr/>
          <p:nvPr/>
        </p:nvSpPr>
        <p:spPr>
          <a:xfrm>
            <a:off x="8440115" y="1717727"/>
            <a:ext cx="142067" cy="1549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92DB36C-CB16-9D1C-001E-F83D4ECE00EC}"/>
              </a:ext>
            </a:extLst>
          </p:cNvPr>
          <p:cNvSpPr/>
          <p:nvPr/>
        </p:nvSpPr>
        <p:spPr>
          <a:xfrm>
            <a:off x="5837693" y="1730643"/>
            <a:ext cx="142067" cy="1549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4C9A88C-AF22-29F9-4A2A-B61BC1292DCC}"/>
              </a:ext>
            </a:extLst>
          </p:cNvPr>
          <p:cNvSpPr/>
          <p:nvPr/>
        </p:nvSpPr>
        <p:spPr>
          <a:xfrm>
            <a:off x="11120031" y="1717727"/>
            <a:ext cx="142067" cy="1549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Graphic 49" descr="Bar graph with upward trend with solid fill">
            <a:extLst>
              <a:ext uri="{FF2B5EF4-FFF2-40B4-BE49-F238E27FC236}">
                <a16:creationId xmlns:a16="http://schemas.microsoft.com/office/drawing/2014/main" id="{8A949BFC-35D4-0BD3-DF74-7766F03DD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23156" y="2016071"/>
            <a:ext cx="649638" cy="649638"/>
          </a:xfrm>
          <a:prstGeom prst="rect">
            <a:avLst/>
          </a:prstGeom>
        </p:spPr>
      </p:pic>
      <p:pic>
        <p:nvPicPr>
          <p:cNvPr id="51" name="Graphic 51" descr="DNA with solid fill">
            <a:extLst>
              <a:ext uri="{FF2B5EF4-FFF2-40B4-BE49-F238E27FC236}">
                <a16:creationId xmlns:a16="http://schemas.microsoft.com/office/drawing/2014/main" id="{621B1056-36C5-AF75-66A6-8258D17006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-2580000">
            <a:off x="6859292" y="2190427"/>
            <a:ext cx="649638" cy="630265"/>
          </a:xfrm>
          <a:prstGeom prst="rect">
            <a:avLst/>
          </a:prstGeom>
        </p:spPr>
      </p:pic>
      <p:pic>
        <p:nvPicPr>
          <p:cNvPr id="53" name="Graphic 53" descr="Test tubes with solid fill">
            <a:extLst>
              <a:ext uri="{FF2B5EF4-FFF2-40B4-BE49-F238E27FC236}">
                <a16:creationId xmlns:a16="http://schemas.microsoft.com/office/drawing/2014/main" id="{1C789911-B4BB-76CD-E437-E7982C67E0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05207" y="2461647"/>
            <a:ext cx="656095" cy="656095"/>
          </a:xfrm>
          <a:prstGeom prst="rect">
            <a:avLst/>
          </a:prstGeom>
        </p:spPr>
      </p:pic>
      <p:pic>
        <p:nvPicPr>
          <p:cNvPr id="54" name="Graphic 54" descr="Scientific Thought with solid fill">
            <a:extLst>
              <a:ext uri="{FF2B5EF4-FFF2-40B4-BE49-F238E27FC236}">
                <a16:creationId xmlns:a16="http://schemas.microsoft.com/office/drawing/2014/main" id="{1A16F64F-CAAB-A4F8-B533-E86CD7A72C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15513" y="3410919"/>
            <a:ext cx="643180" cy="64963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872B08E-0B0B-9350-E7B8-8F0B055FE699}"/>
              </a:ext>
            </a:extLst>
          </p:cNvPr>
          <p:cNvSpPr txBox="1"/>
          <p:nvPr/>
        </p:nvSpPr>
        <p:spPr>
          <a:xfrm>
            <a:off x="716797" y="4087677"/>
            <a:ext cx="22911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Helvetica" pitchFamily="2" charset="0"/>
                <a:cs typeface="Calibri"/>
              </a:rPr>
              <a:t>Selecting Indications and Platforms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BBCAD7E-EC9B-C54D-9A7E-358A587B25E2}"/>
              </a:ext>
            </a:extLst>
          </p:cNvPr>
          <p:cNvSpPr txBox="1"/>
          <p:nvPr/>
        </p:nvSpPr>
        <p:spPr>
          <a:xfrm>
            <a:off x="3919779" y="3228811"/>
            <a:ext cx="16712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elvetica" pitchFamily="2" charset="0"/>
                <a:cs typeface="Calibri"/>
              </a:rPr>
              <a:t>Indication 1 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7A8C837-ED54-E362-DB55-46391FBB41EE}"/>
              </a:ext>
            </a:extLst>
          </p:cNvPr>
          <p:cNvSpPr txBox="1"/>
          <p:nvPr/>
        </p:nvSpPr>
        <p:spPr>
          <a:xfrm>
            <a:off x="3500033" y="4752813"/>
            <a:ext cx="223304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Helvetica" pitchFamily="2" charset="0"/>
                <a:cs typeface="Calibri"/>
              </a:rPr>
              <a:t>2/3 Indication 1 study 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Helvetica" pitchFamily="2" charset="0"/>
                <a:cs typeface="Calibri"/>
              </a:rPr>
              <a:t>1/3 Platforms Development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7590D34-1157-C017-1881-823D23ABAF76}"/>
              </a:ext>
            </a:extLst>
          </p:cNvPr>
          <p:cNvSpPr txBox="1"/>
          <p:nvPr/>
        </p:nvSpPr>
        <p:spPr>
          <a:xfrm>
            <a:off x="574727" y="5605219"/>
            <a:ext cx="243323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Helvetica" pitchFamily="2" charset="0"/>
                <a:cs typeface="Calibri"/>
              </a:rPr>
              <a:t>Target indications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Helvetica" pitchFamily="2" charset="0"/>
                <a:cs typeface="Calibri"/>
              </a:rPr>
              <a:t>Foundation platforms study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EC2D530-D93B-0070-7447-F18E9C1FE773}"/>
              </a:ext>
            </a:extLst>
          </p:cNvPr>
          <p:cNvSpPr txBox="1"/>
          <p:nvPr/>
        </p:nvSpPr>
        <p:spPr>
          <a:xfrm>
            <a:off x="6289727" y="2905929"/>
            <a:ext cx="20264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Helvetica" pitchFamily="2" charset="0"/>
                <a:cs typeface="Calibri"/>
              </a:rPr>
              <a:t>Clinical Trails and Indication 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37CDE82-36D0-4581-EC56-99C6470260A5}"/>
              </a:ext>
            </a:extLst>
          </p:cNvPr>
          <p:cNvSpPr txBox="1"/>
          <p:nvPr/>
        </p:nvSpPr>
        <p:spPr>
          <a:xfrm>
            <a:off x="8969641" y="2673454"/>
            <a:ext cx="20264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Helvetica" pitchFamily="2" charset="0"/>
                <a:cs typeface="Calibri"/>
              </a:rPr>
              <a:t>Vaccine Development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4D15E-85E6-D7B7-D225-AC1F8A85DFCE}"/>
              </a:ext>
            </a:extLst>
          </p:cNvPr>
          <p:cNvSpPr txBox="1"/>
          <p:nvPr/>
        </p:nvSpPr>
        <p:spPr>
          <a:xfrm>
            <a:off x="6044337" y="4559083"/>
            <a:ext cx="247198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Helvetica" pitchFamily="2" charset="0"/>
                <a:cs typeface="Calibri"/>
              </a:rPr>
              <a:t>Clinical trial Phase 1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Helvetica" pitchFamily="2" charset="0"/>
                <a:cs typeface="Calibri"/>
              </a:rPr>
              <a:t>Potential indication study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Helvetica" pitchFamily="2" charset="0"/>
                <a:cs typeface="Calibri"/>
              </a:rPr>
              <a:t>Intellectual Property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Helvetica" pitchFamily="2" charset="0"/>
                <a:cs typeface="Calibri"/>
              </a:rPr>
              <a:t>POC data for Indications 2 and 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F797D3C-F00A-CECA-73F9-4DF01816F2CD}"/>
              </a:ext>
            </a:extLst>
          </p:cNvPr>
          <p:cNvSpPr txBox="1"/>
          <p:nvPr/>
        </p:nvSpPr>
        <p:spPr>
          <a:xfrm>
            <a:off x="8826782" y="4215865"/>
            <a:ext cx="247198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Helvetica" pitchFamily="2" charset="0"/>
                <a:cs typeface="Calibri"/>
              </a:rPr>
              <a:t>Clinical trial Phase 2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Helvetica" pitchFamily="2" charset="0"/>
                <a:cs typeface="Calibri"/>
              </a:rPr>
              <a:t>CMC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Helvetica" pitchFamily="2" charset="0"/>
                <a:cs typeface="Calibri"/>
              </a:rPr>
              <a:t>Regulatory and Compliance</a:t>
            </a:r>
            <a:endParaRPr lang="en-US" sz="1600" dirty="0">
              <a:latin typeface="Helvetica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Helvetica" pitchFamily="2" charset="0"/>
                <a:cs typeface="Calibri"/>
              </a:rPr>
              <a:t>Advancing pipeline assets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507867-1171-B4E0-C668-F829630FC04E}"/>
              </a:ext>
            </a:extLst>
          </p:cNvPr>
          <p:cNvSpPr/>
          <p:nvPr/>
        </p:nvSpPr>
        <p:spPr>
          <a:xfrm>
            <a:off x="3391345" y="1945122"/>
            <a:ext cx="2286000" cy="141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" pitchFamily="2" charset="0"/>
                <a:cs typeface="Calibri"/>
              </a:rPr>
              <a:t>IND planning for indication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DDA8EB-EDEC-F502-8FB0-1BF5618B3D3C}"/>
              </a:ext>
            </a:extLst>
          </p:cNvPr>
          <p:cNvSpPr/>
          <p:nvPr/>
        </p:nvSpPr>
        <p:spPr>
          <a:xfrm>
            <a:off x="5723860" y="1851837"/>
            <a:ext cx="3110022" cy="203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" pitchFamily="2" charset="0"/>
                <a:cs typeface="Calibri"/>
              </a:rPr>
              <a:t>Indication-1 &amp; platform advancement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F08D92-AAFD-2E06-736A-6535E0E74206}"/>
              </a:ext>
            </a:extLst>
          </p:cNvPr>
          <p:cNvSpPr/>
          <p:nvPr/>
        </p:nvSpPr>
        <p:spPr>
          <a:xfrm>
            <a:off x="8869324" y="1532861"/>
            <a:ext cx="2268280" cy="212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" pitchFamily="2" charset="0"/>
                <a:cs typeface="Calibri"/>
              </a:rPr>
              <a:t>Fully automated platform </a:t>
            </a:r>
          </a:p>
        </p:txBody>
      </p:sp>
      <p:pic>
        <p:nvPicPr>
          <p:cNvPr id="58" name="Graphic 62" descr="Back outline">
            <a:extLst>
              <a:ext uri="{FF2B5EF4-FFF2-40B4-BE49-F238E27FC236}">
                <a16:creationId xmlns:a16="http://schemas.microsoft.com/office/drawing/2014/main" id="{A0B444CF-9A19-96FC-84C1-6D6C59135D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-960000">
            <a:off x="8541050" y="1554398"/>
            <a:ext cx="577702" cy="435935"/>
          </a:xfrm>
          <a:prstGeom prst="rect">
            <a:avLst/>
          </a:prstGeom>
        </p:spPr>
      </p:pic>
      <p:pic>
        <p:nvPicPr>
          <p:cNvPr id="63" name="Graphic 64" descr="Back outline">
            <a:extLst>
              <a:ext uri="{FF2B5EF4-FFF2-40B4-BE49-F238E27FC236}">
                <a16:creationId xmlns:a16="http://schemas.microsoft.com/office/drawing/2014/main" id="{70384728-D576-8093-C282-6D455D14AC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660000" flipH="1" flipV="1">
            <a:off x="5303874" y="1697665"/>
            <a:ext cx="556438" cy="476694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C400B1B-F64A-6E1C-382F-E009260AE601}"/>
              </a:ext>
            </a:extLst>
          </p:cNvPr>
          <p:cNvSpPr/>
          <p:nvPr/>
        </p:nvSpPr>
        <p:spPr>
          <a:xfrm>
            <a:off x="5161281" y="2431536"/>
            <a:ext cx="607016" cy="619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297204-70BC-B9F2-C6D1-57C1D8014AC1}"/>
              </a:ext>
            </a:extLst>
          </p:cNvPr>
          <p:cNvSpPr txBox="1"/>
          <p:nvPr/>
        </p:nvSpPr>
        <p:spPr>
          <a:xfrm>
            <a:off x="5266146" y="2465656"/>
            <a:ext cx="52952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>
                <a:solidFill>
                  <a:schemeClr val="accent5">
                    <a:lumMod val="20000"/>
                    <a:lumOff val="80000"/>
                  </a:schemeClr>
                </a:solidFill>
                <a:cs typeface="Calibri"/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170AE49-2201-E49C-7734-6FEC00F8B9E4}"/>
              </a:ext>
            </a:extLst>
          </p:cNvPr>
          <p:cNvSpPr/>
          <p:nvPr/>
        </p:nvSpPr>
        <p:spPr>
          <a:xfrm>
            <a:off x="7890834" y="2147208"/>
            <a:ext cx="607016" cy="619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C17373-21DB-C843-B14F-07595A0546E5}"/>
              </a:ext>
            </a:extLst>
          </p:cNvPr>
          <p:cNvSpPr txBox="1"/>
          <p:nvPr/>
        </p:nvSpPr>
        <p:spPr>
          <a:xfrm>
            <a:off x="7995699" y="2181328"/>
            <a:ext cx="52952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>
                <a:solidFill>
                  <a:schemeClr val="accent5">
                    <a:lumMod val="20000"/>
                    <a:lumOff val="80000"/>
                  </a:schemeClr>
                </a:solidFill>
                <a:cs typeface="Calibri"/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EC89149-8DC6-F3FD-FF80-C5A57535E86C}"/>
              </a:ext>
            </a:extLst>
          </p:cNvPr>
          <p:cNvSpPr/>
          <p:nvPr/>
        </p:nvSpPr>
        <p:spPr>
          <a:xfrm>
            <a:off x="10574894" y="1976611"/>
            <a:ext cx="607016" cy="619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4B7F87-C779-F60C-AE7B-1B49A357646E}"/>
              </a:ext>
            </a:extLst>
          </p:cNvPr>
          <p:cNvSpPr txBox="1"/>
          <p:nvPr/>
        </p:nvSpPr>
        <p:spPr>
          <a:xfrm>
            <a:off x="10668386" y="2010731"/>
            <a:ext cx="52952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>
                <a:solidFill>
                  <a:schemeClr val="accent5">
                    <a:lumMod val="20000"/>
                    <a:lumOff val="80000"/>
                  </a:schemeClr>
                </a:solidFill>
                <a:cs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5427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5377-9DFC-49D7-1A8B-E485A90A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7" y="218280"/>
            <a:ext cx="10718800" cy="1325563"/>
          </a:xfrm>
        </p:spPr>
        <p:txBody>
          <a:bodyPr>
            <a:normAutofit/>
          </a:bodyPr>
          <a:lstStyle/>
          <a:p>
            <a:r>
              <a:rPr lang="en-US" sz="3300" dirty="0" err="1">
                <a:latin typeface="Helvetica" pitchFamily="2" charset="0"/>
              </a:rPr>
              <a:t>CurIOS</a:t>
            </a:r>
            <a:r>
              <a:rPr lang="en-US" sz="3300" dirty="0">
                <a:latin typeface="Helvetica" pitchFamily="2" charset="0"/>
              </a:rPr>
              <a:t> is strategically positioned to succeed</a:t>
            </a:r>
          </a:p>
        </p:txBody>
      </p:sp>
      <p:sp>
        <p:nvSpPr>
          <p:cNvPr id="137" name="Subtitle 2">
            <a:extLst>
              <a:ext uri="{FF2B5EF4-FFF2-40B4-BE49-F238E27FC236}">
                <a16:creationId xmlns:a16="http://schemas.microsoft.com/office/drawing/2014/main" id="{117CD10B-D267-68F9-B1ED-EFF7E9BC58C9}"/>
              </a:ext>
            </a:extLst>
          </p:cNvPr>
          <p:cNvSpPr txBox="1">
            <a:spLocks/>
          </p:cNvSpPr>
          <p:nvPr/>
        </p:nvSpPr>
        <p:spPr>
          <a:xfrm>
            <a:off x="4759272" y="1904768"/>
            <a:ext cx="4103529" cy="48288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750"/>
              </a:lnSpc>
            </a:pPr>
            <a:r>
              <a:rPr lang="en-US" sz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by promoting.</a:t>
            </a:r>
          </a:p>
        </p:txBody>
      </p:sp>
      <p:sp>
        <p:nvSpPr>
          <p:cNvPr id="144" name="Freeform 948">
            <a:extLst>
              <a:ext uri="{FF2B5EF4-FFF2-40B4-BE49-F238E27FC236}">
                <a16:creationId xmlns:a16="http://schemas.microsoft.com/office/drawing/2014/main" id="{A611FF81-0B54-837C-090C-99C75F95891B}"/>
              </a:ext>
            </a:extLst>
          </p:cNvPr>
          <p:cNvSpPr>
            <a:spLocks noChangeAspect="1"/>
          </p:cNvSpPr>
          <p:nvPr/>
        </p:nvSpPr>
        <p:spPr bwMode="auto">
          <a:xfrm>
            <a:off x="3435853" y="1685998"/>
            <a:ext cx="568023" cy="571446"/>
          </a:xfrm>
          <a:custGeom>
            <a:avLst/>
            <a:gdLst>
              <a:gd name="T0" fmla="*/ 8151805 w 290404"/>
              <a:gd name="T1" fmla="*/ 7218078 h 291739"/>
              <a:gd name="T2" fmla="*/ 7084153 w 290404"/>
              <a:gd name="T3" fmla="*/ 8292327 h 291739"/>
              <a:gd name="T4" fmla="*/ 8936349 w 290404"/>
              <a:gd name="T5" fmla="*/ 10204902 h 291739"/>
              <a:gd name="T6" fmla="*/ 9309399 w 290404"/>
              <a:gd name="T7" fmla="*/ 10204902 h 291739"/>
              <a:gd name="T8" fmla="*/ 10003937 w 290404"/>
              <a:gd name="T9" fmla="*/ 9484383 h 291739"/>
              <a:gd name="T10" fmla="*/ 10081155 w 290404"/>
              <a:gd name="T11" fmla="*/ 9300992 h 291739"/>
              <a:gd name="T12" fmla="*/ 10003937 w 290404"/>
              <a:gd name="T13" fmla="*/ 9104518 h 291739"/>
              <a:gd name="T14" fmla="*/ 7019845 w 290404"/>
              <a:gd name="T15" fmla="*/ 6615496 h 291739"/>
              <a:gd name="T16" fmla="*/ 6775312 w 290404"/>
              <a:gd name="T17" fmla="*/ 6903693 h 291739"/>
              <a:gd name="T18" fmla="*/ 6492384 w 290404"/>
              <a:gd name="T19" fmla="*/ 7152622 h 291739"/>
              <a:gd name="T20" fmla="*/ 7122705 w 290404"/>
              <a:gd name="T21" fmla="*/ 7794483 h 291739"/>
              <a:gd name="T22" fmla="*/ 7662982 w 290404"/>
              <a:gd name="T23" fmla="*/ 7257399 h 291739"/>
              <a:gd name="T24" fmla="*/ 3979449 w 290404"/>
              <a:gd name="T25" fmla="*/ 2076070 h 291739"/>
              <a:gd name="T26" fmla="*/ 4147351 w 290404"/>
              <a:gd name="T27" fmla="*/ 2245224 h 291739"/>
              <a:gd name="T28" fmla="*/ 3979449 w 290404"/>
              <a:gd name="T29" fmla="*/ 2401306 h 291739"/>
              <a:gd name="T30" fmla="*/ 2366088 w 290404"/>
              <a:gd name="T31" fmla="*/ 4027648 h 291739"/>
              <a:gd name="T32" fmla="*/ 2211071 w 290404"/>
              <a:gd name="T33" fmla="*/ 4196758 h 291739"/>
              <a:gd name="T34" fmla="*/ 2056147 w 290404"/>
              <a:gd name="T35" fmla="*/ 4027648 h 291739"/>
              <a:gd name="T36" fmla="*/ 3979449 w 290404"/>
              <a:gd name="T37" fmla="*/ 2076070 h 291739"/>
              <a:gd name="T38" fmla="*/ 4004759 w 290404"/>
              <a:gd name="T39" fmla="*/ 1479141 h 291739"/>
              <a:gd name="T40" fmla="*/ 2201523 w 290404"/>
              <a:gd name="T41" fmla="*/ 2234891 h 291739"/>
              <a:gd name="T42" fmla="*/ 2201523 w 290404"/>
              <a:gd name="T43" fmla="*/ 5883342 h 291739"/>
              <a:gd name="T44" fmla="*/ 4004759 w 290404"/>
              <a:gd name="T45" fmla="*/ 6652126 h 291739"/>
              <a:gd name="T46" fmla="*/ 5820704 w 290404"/>
              <a:gd name="T47" fmla="*/ 5883342 h 291739"/>
              <a:gd name="T48" fmla="*/ 6567767 w 290404"/>
              <a:gd name="T49" fmla="*/ 4059072 h 291739"/>
              <a:gd name="T50" fmla="*/ 5820704 w 290404"/>
              <a:gd name="T51" fmla="*/ 2234891 h 291739"/>
              <a:gd name="T52" fmla="*/ 4004759 w 290404"/>
              <a:gd name="T53" fmla="*/ 1479141 h 291739"/>
              <a:gd name="T54" fmla="*/ 4004759 w 290404"/>
              <a:gd name="T55" fmla="*/ 1153330 h 291739"/>
              <a:gd name="T56" fmla="*/ 6039759 w 290404"/>
              <a:gd name="T57" fmla="*/ 2013406 h 291739"/>
              <a:gd name="T58" fmla="*/ 6876893 w 290404"/>
              <a:gd name="T59" fmla="*/ 4059072 h 291739"/>
              <a:gd name="T60" fmla="*/ 6039759 w 290404"/>
              <a:gd name="T61" fmla="*/ 6117871 h 291739"/>
              <a:gd name="T62" fmla="*/ 4004759 w 290404"/>
              <a:gd name="T63" fmla="*/ 6964847 h 291739"/>
              <a:gd name="T64" fmla="*/ 1982619 w 290404"/>
              <a:gd name="T65" fmla="*/ 6117871 h 291739"/>
              <a:gd name="T66" fmla="*/ 1982619 w 290404"/>
              <a:gd name="T67" fmla="*/ 2013406 h 291739"/>
              <a:gd name="T68" fmla="*/ 4004759 w 290404"/>
              <a:gd name="T69" fmla="*/ 1153330 h 291739"/>
              <a:gd name="T70" fmla="*/ 3958483 w 290404"/>
              <a:gd name="T71" fmla="*/ 314465 h 291739"/>
              <a:gd name="T72" fmla="*/ 1385919 w 290404"/>
              <a:gd name="T73" fmla="*/ 1401722 h 291739"/>
              <a:gd name="T74" fmla="*/ 1385919 w 290404"/>
              <a:gd name="T75" fmla="*/ 6667903 h 291739"/>
              <a:gd name="T76" fmla="*/ 6556733 w 290404"/>
              <a:gd name="T77" fmla="*/ 6667903 h 291739"/>
              <a:gd name="T78" fmla="*/ 7624292 w 290404"/>
              <a:gd name="T79" fmla="*/ 4034780 h 291739"/>
              <a:gd name="T80" fmla="*/ 6556733 w 290404"/>
              <a:gd name="T81" fmla="*/ 1401722 h 291739"/>
              <a:gd name="T82" fmla="*/ 3958483 w 290404"/>
              <a:gd name="T83" fmla="*/ 314465 h 291739"/>
              <a:gd name="T84" fmla="*/ 3958483 w 290404"/>
              <a:gd name="T85" fmla="*/ 0 h 291739"/>
              <a:gd name="T86" fmla="*/ 6775312 w 290404"/>
              <a:gd name="T87" fmla="*/ 1178907 h 291739"/>
              <a:gd name="T88" fmla="*/ 7932932 w 290404"/>
              <a:gd name="T89" fmla="*/ 4034780 h 291739"/>
              <a:gd name="T90" fmla="*/ 7212774 w 290404"/>
              <a:gd name="T91" fmla="*/ 6353480 h 291739"/>
              <a:gd name="T92" fmla="*/ 7881634 w 290404"/>
              <a:gd name="T93" fmla="*/ 7034753 h 291739"/>
              <a:gd name="T94" fmla="*/ 8035914 w 290404"/>
              <a:gd name="T95" fmla="*/ 6877518 h 291739"/>
              <a:gd name="T96" fmla="*/ 8267507 w 290404"/>
              <a:gd name="T97" fmla="*/ 6877518 h 291739"/>
              <a:gd name="T98" fmla="*/ 10235368 w 290404"/>
              <a:gd name="T99" fmla="*/ 8881835 h 291739"/>
              <a:gd name="T100" fmla="*/ 10402628 w 290404"/>
              <a:gd name="T101" fmla="*/ 9300992 h 291739"/>
              <a:gd name="T102" fmla="*/ 10235368 w 290404"/>
              <a:gd name="T103" fmla="*/ 9707100 h 291739"/>
              <a:gd name="T104" fmla="*/ 9528022 w 290404"/>
              <a:gd name="T105" fmla="*/ 10427601 h 291739"/>
              <a:gd name="T106" fmla="*/ 9129290 w 290404"/>
              <a:gd name="T107" fmla="*/ 10597890 h 291739"/>
              <a:gd name="T108" fmla="*/ 8730621 w 290404"/>
              <a:gd name="T109" fmla="*/ 10427601 h 291739"/>
              <a:gd name="T110" fmla="*/ 6749653 w 290404"/>
              <a:gd name="T111" fmla="*/ 8410198 h 291739"/>
              <a:gd name="T112" fmla="*/ 6711103 w 290404"/>
              <a:gd name="T113" fmla="*/ 8292327 h 291739"/>
              <a:gd name="T114" fmla="*/ 6749653 w 290404"/>
              <a:gd name="T115" fmla="*/ 8187537 h 291739"/>
              <a:gd name="T116" fmla="*/ 6916946 w 290404"/>
              <a:gd name="T117" fmla="*/ 8030326 h 291739"/>
              <a:gd name="T118" fmla="*/ 6235175 w 290404"/>
              <a:gd name="T119" fmla="*/ 7349096 h 291739"/>
              <a:gd name="T120" fmla="*/ 3958483 w 290404"/>
              <a:gd name="T121" fmla="*/ 8082695 h 291739"/>
              <a:gd name="T122" fmla="*/ 1167218 w 290404"/>
              <a:gd name="T123" fmla="*/ 6903693 h 291739"/>
              <a:gd name="T124" fmla="*/ 1167218 w 290404"/>
              <a:gd name="T125" fmla="*/ 1178907 h 291739"/>
              <a:gd name="T126" fmla="*/ 3958483 w 290404"/>
              <a:gd name="T127" fmla="*/ 0 h 291739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60000 65536"/>
              <a:gd name="T190" fmla="*/ 0 60000 65536"/>
              <a:gd name="T191" fmla="*/ 0 60000 65536"/>
            </a:gdLst>
            <a:ahLst/>
            <a:cxnLst>
              <a:cxn ang="T128">
                <a:pos x="T0" y="T1"/>
              </a:cxn>
              <a:cxn ang="T129">
                <a:pos x="T2" y="T3"/>
              </a:cxn>
              <a:cxn ang="T130">
                <a:pos x="T4" y="T5"/>
              </a:cxn>
              <a:cxn ang="T131">
                <a:pos x="T6" y="T7"/>
              </a:cxn>
              <a:cxn ang="T132">
                <a:pos x="T8" y="T9"/>
              </a:cxn>
              <a:cxn ang="T133">
                <a:pos x="T10" y="T11"/>
              </a:cxn>
              <a:cxn ang="T134">
                <a:pos x="T12" y="T13"/>
              </a:cxn>
              <a:cxn ang="T135">
                <a:pos x="T14" y="T15"/>
              </a:cxn>
              <a:cxn ang="T136">
                <a:pos x="T16" y="T17"/>
              </a:cxn>
              <a:cxn ang="T137">
                <a:pos x="T18" y="T19"/>
              </a:cxn>
              <a:cxn ang="T138">
                <a:pos x="T20" y="T21"/>
              </a:cxn>
              <a:cxn ang="T139">
                <a:pos x="T22" y="T23"/>
              </a:cxn>
              <a:cxn ang="T140">
                <a:pos x="T24" y="T25"/>
              </a:cxn>
              <a:cxn ang="T141">
                <a:pos x="T26" y="T27"/>
              </a:cxn>
              <a:cxn ang="T142">
                <a:pos x="T28" y="T29"/>
              </a:cxn>
              <a:cxn ang="T143">
                <a:pos x="T30" y="T31"/>
              </a:cxn>
              <a:cxn ang="T144">
                <a:pos x="T32" y="T33"/>
              </a:cxn>
              <a:cxn ang="T145">
                <a:pos x="T34" y="T35"/>
              </a:cxn>
              <a:cxn ang="T146">
                <a:pos x="T36" y="T37"/>
              </a:cxn>
              <a:cxn ang="T147">
                <a:pos x="T38" y="T39"/>
              </a:cxn>
              <a:cxn ang="T148">
                <a:pos x="T40" y="T41"/>
              </a:cxn>
              <a:cxn ang="T149">
                <a:pos x="T42" y="T43"/>
              </a:cxn>
              <a:cxn ang="T150">
                <a:pos x="T44" y="T45"/>
              </a:cxn>
              <a:cxn ang="T151">
                <a:pos x="T46" y="T47"/>
              </a:cxn>
              <a:cxn ang="T152">
                <a:pos x="T48" y="T49"/>
              </a:cxn>
              <a:cxn ang="T153">
                <a:pos x="T50" y="T51"/>
              </a:cxn>
              <a:cxn ang="T154">
                <a:pos x="T52" y="T53"/>
              </a:cxn>
              <a:cxn ang="T155">
                <a:pos x="T54" y="T55"/>
              </a:cxn>
              <a:cxn ang="T156">
                <a:pos x="T56" y="T57"/>
              </a:cxn>
              <a:cxn ang="T157">
                <a:pos x="T58" y="T59"/>
              </a:cxn>
              <a:cxn ang="T158">
                <a:pos x="T60" y="T61"/>
              </a:cxn>
              <a:cxn ang="T159">
                <a:pos x="T62" y="T63"/>
              </a:cxn>
              <a:cxn ang="T160">
                <a:pos x="T64" y="T65"/>
              </a:cxn>
              <a:cxn ang="T161">
                <a:pos x="T66" y="T67"/>
              </a:cxn>
              <a:cxn ang="T162">
                <a:pos x="T68" y="T69"/>
              </a:cxn>
              <a:cxn ang="T163">
                <a:pos x="T70" y="T71"/>
              </a:cxn>
              <a:cxn ang="T164">
                <a:pos x="T72" y="T73"/>
              </a:cxn>
              <a:cxn ang="T165">
                <a:pos x="T74" y="T75"/>
              </a:cxn>
              <a:cxn ang="T166">
                <a:pos x="T76" y="T77"/>
              </a:cxn>
              <a:cxn ang="T167">
                <a:pos x="T78" y="T79"/>
              </a:cxn>
              <a:cxn ang="T168">
                <a:pos x="T80" y="T81"/>
              </a:cxn>
              <a:cxn ang="T169">
                <a:pos x="T82" y="T83"/>
              </a:cxn>
              <a:cxn ang="T170">
                <a:pos x="T84" y="T85"/>
              </a:cxn>
              <a:cxn ang="T171">
                <a:pos x="T86" y="T87"/>
              </a:cxn>
              <a:cxn ang="T172">
                <a:pos x="T88" y="T89"/>
              </a:cxn>
              <a:cxn ang="T173">
                <a:pos x="T90" y="T91"/>
              </a:cxn>
              <a:cxn ang="T174">
                <a:pos x="T92" y="T93"/>
              </a:cxn>
              <a:cxn ang="T175">
                <a:pos x="T94" y="T95"/>
              </a:cxn>
              <a:cxn ang="T176">
                <a:pos x="T96" y="T97"/>
              </a:cxn>
              <a:cxn ang="T177">
                <a:pos x="T98" y="T99"/>
              </a:cxn>
              <a:cxn ang="T178">
                <a:pos x="T100" y="T101"/>
              </a:cxn>
              <a:cxn ang="T179">
                <a:pos x="T102" y="T103"/>
              </a:cxn>
              <a:cxn ang="T180">
                <a:pos x="T104" y="T105"/>
              </a:cxn>
              <a:cxn ang="T181">
                <a:pos x="T106" y="T107"/>
              </a:cxn>
              <a:cxn ang="T182">
                <a:pos x="T108" y="T109"/>
              </a:cxn>
              <a:cxn ang="T183">
                <a:pos x="T110" y="T111"/>
              </a:cxn>
              <a:cxn ang="T184">
                <a:pos x="T112" y="T113"/>
              </a:cxn>
              <a:cxn ang="T185">
                <a:pos x="T114" y="T115"/>
              </a:cxn>
              <a:cxn ang="T186">
                <a:pos x="T116" y="T117"/>
              </a:cxn>
              <a:cxn ang="T187">
                <a:pos x="T118" y="T119"/>
              </a:cxn>
              <a:cxn ang="T188">
                <a:pos x="T120" y="T121"/>
              </a:cxn>
              <a:cxn ang="T189">
                <a:pos x="T122" y="T123"/>
              </a:cxn>
              <a:cxn ang="T190">
                <a:pos x="T124" y="T125"/>
              </a:cxn>
              <a:cxn ang="T191">
                <a:pos x="T126" y="T127"/>
              </a:cxn>
            </a:cxnLst>
            <a:rect l="0" t="0" r="r" b="b"/>
            <a:pathLst>
              <a:path w="290404" h="291739">
                <a:moveTo>
                  <a:pt x="227566" y="198700"/>
                </a:moveTo>
                <a:lnTo>
                  <a:pt x="197762" y="228271"/>
                </a:lnTo>
                <a:lnTo>
                  <a:pt x="249469" y="280921"/>
                </a:lnTo>
                <a:cubicBezTo>
                  <a:pt x="252701" y="283445"/>
                  <a:pt x="257010" y="283445"/>
                  <a:pt x="259882" y="280921"/>
                </a:cubicBezTo>
                <a:lnTo>
                  <a:pt x="279273" y="261087"/>
                </a:lnTo>
                <a:cubicBezTo>
                  <a:pt x="281068" y="259645"/>
                  <a:pt x="281427" y="257841"/>
                  <a:pt x="281427" y="256038"/>
                </a:cubicBezTo>
                <a:cubicBezTo>
                  <a:pt x="281427" y="254235"/>
                  <a:pt x="281068" y="252072"/>
                  <a:pt x="279273" y="250629"/>
                </a:cubicBezTo>
                <a:lnTo>
                  <a:pt x="227566" y="198700"/>
                </a:lnTo>
                <a:close/>
                <a:moveTo>
                  <a:pt x="195967" y="182112"/>
                </a:moveTo>
                <a:cubicBezTo>
                  <a:pt x="194171" y="184997"/>
                  <a:pt x="191658" y="187160"/>
                  <a:pt x="189144" y="190045"/>
                </a:cubicBezTo>
                <a:cubicBezTo>
                  <a:pt x="186631" y="192570"/>
                  <a:pt x="184117" y="194733"/>
                  <a:pt x="181245" y="196897"/>
                </a:cubicBezTo>
                <a:lnTo>
                  <a:pt x="198839" y="214567"/>
                </a:lnTo>
                <a:lnTo>
                  <a:pt x="213921" y="199782"/>
                </a:lnTo>
                <a:lnTo>
                  <a:pt x="195967" y="182112"/>
                </a:lnTo>
                <a:close/>
                <a:moveTo>
                  <a:pt x="111093" y="57150"/>
                </a:moveTo>
                <a:cubicBezTo>
                  <a:pt x="113976" y="57150"/>
                  <a:pt x="115778" y="59299"/>
                  <a:pt x="115778" y="61806"/>
                </a:cubicBezTo>
                <a:cubicBezTo>
                  <a:pt x="115778" y="63955"/>
                  <a:pt x="113976" y="66104"/>
                  <a:pt x="111093" y="66104"/>
                </a:cubicBezTo>
                <a:cubicBezTo>
                  <a:pt x="86229" y="66104"/>
                  <a:pt x="66050" y="86160"/>
                  <a:pt x="66050" y="110873"/>
                </a:cubicBezTo>
                <a:cubicBezTo>
                  <a:pt x="66050" y="113380"/>
                  <a:pt x="63887" y="115529"/>
                  <a:pt x="61725" y="115529"/>
                </a:cubicBezTo>
                <a:cubicBezTo>
                  <a:pt x="59203" y="115529"/>
                  <a:pt x="57401" y="113380"/>
                  <a:pt x="57401" y="110873"/>
                </a:cubicBezTo>
                <a:cubicBezTo>
                  <a:pt x="57401" y="81504"/>
                  <a:pt x="81545" y="57150"/>
                  <a:pt x="111093" y="57150"/>
                </a:cubicBezTo>
                <a:close/>
                <a:moveTo>
                  <a:pt x="111796" y="40717"/>
                </a:moveTo>
                <a:cubicBezTo>
                  <a:pt x="93099" y="40717"/>
                  <a:pt x="75121" y="48250"/>
                  <a:pt x="61458" y="61522"/>
                </a:cubicBezTo>
                <a:cubicBezTo>
                  <a:pt x="33771" y="89141"/>
                  <a:pt x="33771" y="134696"/>
                  <a:pt x="61458" y="161957"/>
                </a:cubicBezTo>
                <a:cubicBezTo>
                  <a:pt x="75121" y="175587"/>
                  <a:pt x="93099" y="183120"/>
                  <a:pt x="111796" y="183120"/>
                </a:cubicBezTo>
                <a:cubicBezTo>
                  <a:pt x="130853" y="183120"/>
                  <a:pt x="148831" y="175587"/>
                  <a:pt x="162494" y="161957"/>
                </a:cubicBezTo>
                <a:cubicBezTo>
                  <a:pt x="176158" y="149044"/>
                  <a:pt x="183349" y="131109"/>
                  <a:pt x="183349" y="111739"/>
                </a:cubicBezTo>
                <a:cubicBezTo>
                  <a:pt x="183349" y="92728"/>
                  <a:pt x="176158" y="74794"/>
                  <a:pt x="162494" y="61522"/>
                </a:cubicBezTo>
                <a:cubicBezTo>
                  <a:pt x="148831" y="48250"/>
                  <a:pt x="130853" y="40717"/>
                  <a:pt x="111796" y="40717"/>
                </a:cubicBezTo>
                <a:close/>
                <a:moveTo>
                  <a:pt x="111796" y="31750"/>
                </a:moveTo>
                <a:cubicBezTo>
                  <a:pt x="133370" y="31750"/>
                  <a:pt x="153505" y="40359"/>
                  <a:pt x="168607" y="55424"/>
                </a:cubicBezTo>
                <a:cubicBezTo>
                  <a:pt x="183709" y="70489"/>
                  <a:pt x="191979" y="90576"/>
                  <a:pt x="191979" y="111739"/>
                </a:cubicBezTo>
                <a:cubicBezTo>
                  <a:pt x="191979" y="133261"/>
                  <a:pt x="183709" y="153348"/>
                  <a:pt x="168607" y="168413"/>
                </a:cubicBezTo>
                <a:cubicBezTo>
                  <a:pt x="153505" y="183478"/>
                  <a:pt x="133370" y="191728"/>
                  <a:pt x="111796" y="191728"/>
                </a:cubicBezTo>
                <a:cubicBezTo>
                  <a:pt x="90582" y="191728"/>
                  <a:pt x="70447" y="183478"/>
                  <a:pt x="55345" y="168413"/>
                </a:cubicBezTo>
                <a:cubicBezTo>
                  <a:pt x="24063" y="137207"/>
                  <a:pt x="24063" y="86631"/>
                  <a:pt x="55345" y="55424"/>
                </a:cubicBezTo>
                <a:cubicBezTo>
                  <a:pt x="70447" y="40359"/>
                  <a:pt x="90582" y="31750"/>
                  <a:pt x="111796" y="31750"/>
                </a:cubicBezTo>
                <a:close/>
                <a:moveTo>
                  <a:pt x="110506" y="8655"/>
                </a:moveTo>
                <a:cubicBezTo>
                  <a:pt x="83575" y="8655"/>
                  <a:pt x="57722" y="19473"/>
                  <a:pt x="38691" y="38586"/>
                </a:cubicBezTo>
                <a:cubicBezTo>
                  <a:pt x="-1167" y="78615"/>
                  <a:pt x="-1167" y="143526"/>
                  <a:pt x="38691" y="183554"/>
                </a:cubicBezTo>
                <a:cubicBezTo>
                  <a:pt x="78548" y="223583"/>
                  <a:pt x="143182" y="223583"/>
                  <a:pt x="183040" y="183554"/>
                </a:cubicBezTo>
                <a:cubicBezTo>
                  <a:pt x="202071" y="164442"/>
                  <a:pt x="212843" y="138477"/>
                  <a:pt x="212843" y="111070"/>
                </a:cubicBezTo>
                <a:cubicBezTo>
                  <a:pt x="212843" y="83663"/>
                  <a:pt x="202071" y="58059"/>
                  <a:pt x="183040" y="38586"/>
                </a:cubicBezTo>
                <a:cubicBezTo>
                  <a:pt x="163650" y="19473"/>
                  <a:pt x="138155" y="8655"/>
                  <a:pt x="110506" y="8655"/>
                </a:cubicBezTo>
                <a:close/>
                <a:moveTo>
                  <a:pt x="110506" y="0"/>
                </a:moveTo>
                <a:cubicBezTo>
                  <a:pt x="140310" y="0"/>
                  <a:pt x="168318" y="11540"/>
                  <a:pt x="189144" y="32455"/>
                </a:cubicBezTo>
                <a:cubicBezTo>
                  <a:pt x="209971" y="53371"/>
                  <a:pt x="221461" y="81500"/>
                  <a:pt x="221461" y="111070"/>
                </a:cubicBezTo>
                <a:cubicBezTo>
                  <a:pt x="221461" y="134510"/>
                  <a:pt x="214280" y="156508"/>
                  <a:pt x="201353" y="174899"/>
                </a:cubicBezTo>
                <a:lnTo>
                  <a:pt x="220025" y="193652"/>
                </a:lnTo>
                <a:lnTo>
                  <a:pt x="224334" y="189324"/>
                </a:lnTo>
                <a:cubicBezTo>
                  <a:pt x="226129" y="187521"/>
                  <a:pt x="228643" y="187521"/>
                  <a:pt x="230797" y="189324"/>
                </a:cubicBezTo>
                <a:lnTo>
                  <a:pt x="285736" y="244499"/>
                </a:lnTo>
                <a:cubicBezTo>
                  <a:pt x="288609" y="247744"/>
                  <a:pt x="290404" y="251711"/>
                  <a:pt x="290404" y="256038"/>
                </a:cubicBezTo>
                <a:cubicBezTo>
                  <a:pt x="290404" y="260005"/>
                  <a:pt x="288609" y="264333"/>
                  <a:pt x="285736" y="267217"/>
                </a:cubicBezTo>
                <a:lnTo>
                  <a:pt x="265987" y="287051"/>
                </a:lnTo>
                <a:cubicBezTo>
                  <a:pt x="263114" y="289936"/>
                  <a:pt x="258805" y="291739"/>
                  <a:pt x="254855" y="291739"/>
                </a:cubicBezTo>
                <a:cubicBezTo>
                  <a:pt x="250546" y="291739"/>
                  <a:pt x="246597" y="289936"/>
                  <a:pt x="243724" y="287051"/>
                </a:cubicBezTo>
                <a:lnTo>
                  <a:pt x="188426" y="231516"/>
                </a:lnTo>
                <a:cubicBezTo>
                  <a:pt x="187708" y="230795"/>
                  <a:pt x="187349" y="229713"/>
                  <a:pt x="187349" y="228271"/>
                </a:cubicBezTo>
                <a:cubicBezTo>
                  <a:pt x="187349" y="227189"/>
                  <a:pt x="187708" y="226107"/>
                  <a:pt x="188426" y="225386"/>
                </a:cubicBezTo>
                <a:lnTo>
                  <a:pt x="193094" y="221058"/>
                </a:lnTo>
                <a:lnTo>
                  <a:pt x="174063" y="202306"/>
                </a:lnTo>
                <a:cubicBezTo>
                  <a:pt x="155032" y="215649"/>
                  <a:pt x="133128" y="222501"/>
                  <a:pt x="110506" y="222501"/>
                </a:cubicBezTo>
                <a:cubicBezTo>
                  <a:pt x="82498" y="222501"/>
                  <a:pt x="53772" y="211682"/>
                  <a:pt x="32586" y="190045"/>
                </a:cubicBezTo>
                <a:cubicBezTo>
                  <a:pt x="-10862" y="146411"/>
                  <a:pt x="-10862" y="76090"/>
                  <a:pt x="32586" y="32455"/>
                </a:cubicBezTo>
                <a:cubicBezTo>
                  <a:pt x="53413" y="11540"/>
                  <a:pt x="81062" y="0"/>
                  <a:pt x="1105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defTabSz="914217"/>
            <a:endParaRPr lang="en-US">
              <a:solidFill>
                <a:srgbClr val="AAAAAA"/>
              </a:solidFill>
              <a:latin typeface="Calibri" panose="020F0502020204030204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4CB5E90-2964-9367-C505-8CC4CC34CC12}"/>
              </a:ext>
            </a:extLst>
          </p:cNvPr>
          <p:cNvGrpSpPr/>
          <p:nvPr/>
        </p:nvGrpSpPr>
        <p:grpSpPr>
          <a:xfrm>
            <a:off x="1149997" y="1551299"/>
            <a:ext cx="9254668" cy="2375301"/>
            <a:chOff x="7080947" y="2812307"/>
            <a:chExt cx="11880821" cy="2273841"/>
          </a:xfrm>
          <a:solidFill>
            <a:schemeClr val="accent5">
              <a:lumMod val="75000"/>
            </a:schemeClr>
          </a:solidFill>
        </p:grpSpPr>
        <p:sp>
          <p:nvSpPr>
            <p:cNvPr id="175" name="Freeform 1">
              <a:extLst>
                <a:ext uri="{FF2B5EF4-FFF2-40B4-BE49-F238E27FC236}">
                  <a16:creationId xmlns:a16="http://schemas.microsoft.com/office/drawing/2014/main" id="{E4BFC541-723B-60C6-BE75-AD77D389A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8434" y="2876291"/>
              <a:ext cx="11263334" cy="2151587"/>
            </a:xfrm>
            <a:prstGeom prst="round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Freeform 2">
              <a:extLst>
                <a:ext uri="{FF2B5EF4-FFF2-40B4-BE49-F238E27FC236}">
                  <a16:creationId xmlns:a16="http://schemas.microsoft.com/office/drawing/2014/main" id="{4BF05BFF-AD89-7927-83E8-2B937995D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8436" y="2876289"/>
              <a:ext cx="2289841" cy="2151586"/>
            </a:xfrm>
            <a:custGeom>
              <a:avLst/>
              <a:gdLst>
                <a:gd name="T0" fmla="*/ 2923 w 3506"/>
                <a:gd name="T1" fmla="*/ 0 h 3296"/>
                <a:gd name="T2" fmla="*/ 594 w 3506"/>
                <a:gd name="T3" fmla="*/ 0 h 3296"/>
                <a:gd name="T4" fmla="*/ 594 w 3506"/>
                <a:gd name="T5" fmla="*/ 0 h 3296"/>
                <a:gd name="T6" fmla="*/ 0 w 3506"/>
                <a:gd name="T7" fmla="*/ 594 h 3296"/>
                <a:gd name="T8" fmla="*/ 0 w 3506"/>
                <a:gd name="T9" fmla="*/ 2701 h 3296"/>
                <a:gd name="T10" fmla="*/ 0 w 3506"/>
                <a:gd name="T11" fmla="*/ 2701 h 3296"/>
                <a:gd name="T12" fmla="*/ 594 w 3506"/>
                <a:gd name="T13" fmla="*/ 3295 h 3296"/>
                <a:gd name="T14" fmla="*/ 2902 w 3506"/>
                <a:gd name="T15" fmla="*/ 3295 h 3296"/>
                <a:gd name="T16" fmla="*/ 2902 w 3506"/>
                <a:gd name="T17" fmla="*/ 3295 h 3296"/>
                <a:gd name="T18" fmla="*/ 3505 w 3506"/>
                <a:gd name="T19" fmla="*/ 1634 h 3296"/>
                <a:gd name="T20" fmla="*/ 3505 w 3506"/>
                <a:gd name="T21" fmla="*/ 1634 h 3296"/>
                <a:gd name="T22" fmla="*/ 2923 w 3506"/>
                <a:gd name="T23" fmla="*/ 0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06" h="3296">
                  <a:moveTo>
                    <a:pt x="2923" y="0"/>
                  </a:moveTo>
                  <a:lnTo>
                    <a:pt x="594" y="0"/>
                  </a:lnTo>
                  <a:lnTo>
                    <a:pt x="594" y="0"/>
                  </a:lnTo>
                  <a:cubicBezTo>
                    <a:pt x="266" y="0"/>
                    <a:pt x="0" y="265"/>
                    <a:pt x="0" y="594"/>
                  </a:cubicBezTo>
                  <a:lnTo>
                    <a:pt x="0" y="2701"/>
                  </a:lnTo>
                  <a:lnTo>
                    <a:pt x="0" y="2701"/>
                  </a:lnTo>
                  <a:cubicBezTo>
                    <a:pt x="0" y="3030"/>
                    <a:pt x="266" y="3295"/>
                    <a:pt x="594" y="3295"/>
                  </a:cubicBezTo>
                  <a:lnTo>
                    <a:pt x="2902" y="3295"/>
                  </a:lnTo>
                  <a:lnTo>
                    <a:pt x="2902" y="3295"/>
                  </a:lnTo>
                  <a:cubicBezTo>
                    <a:pt x="3279" y="2846"/>
                    <a:pt x="3505" y="2266"/>
                    <a:pt x="3505" y="1634"/>
                  </a:cubicBezTo>
                  <a:lnTo>
                    <a:pt x="3505" y="1634"/>
                  </a:lnTo>
                  <a:cubicBezTo>
                    <a:pt x="3505" y="1014"/>
                    <a:pt x="3287" y="446"/>
                    <a:pt x="2923" y="0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3">
              <a:extLst>
                <a:ext uri="{FF2B5EF4-FFF2-40B4-BE49-F238E27FC236}">
                  <a16:creationId xmlns:a16="http://schemas.microsoft.com/office/drawing/2014/main" id="{2FCA9C7C-B905-4A74-34CD-204D456EC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947" y="2812307"/>
              <a:ext cx="2543309" cy="2273841"/>
            </a:xfrm>
            <a:custGeom>
              <a:avLst/>
              <a:gdLst>
                <a:gd name="T0" fmla="*/ 3894 w 3895"/>
                <a:gd name="T1" fmla="*/ 1946 h 3894"/>
                <a:gd name="T2" fmla="*/ 3894 w 3895"/>
                <a:gd name="T3" fmla="*/ 1946 h 3894"/>
                <a:gd name="T4" fmla="*/ 1947 w 3895"/>
                <a:gd name="T5" fmla="*/ 3893 h 3894"/>
                <a:gd name="T6" fmla="*/ 1947 w 3895"/>
                <a:gd name="T7" fmla="*/ 3893 h 3894"/>
                <a:gd name="T8" fmla="*/ 0 w 3895"/>
                <a:gd name="T9" fmla="*/ 1946 h 3894"/>
                <a:gd name="T10" fmla="*/ 0 w 3895"/>
                <a:gd name="T11" fmla="*/ 1946 h 3894"/>
                <a:gd name="T12" fmla="*/ 1947 w 3895"/>
                <a:gd name="T13" fmla="*/ 0 h 3894"/>
                <a:gd name="T14" fmla="*/ 1947 w 3895"/>
                <a:gd name="T15" fmla="*/ 0 h 3894"/>
                <a:gd name="T16" fmla="*/ 3894 w 3895"/>
                <a:gd name="T17" fmla="*/ 1946 h 3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5" h="3894">
                  <a:moveTo>
                    <a:pt x="3894" y="1946"/>
                  </a:moveTo>
                  <a:lnTo>
                    <a:pt x="3894" y="1946"/>
                  </a:lnTo>
                  <a:cubicBezTo>
                    <a:pt x="3894" y="3022"/>
                    <a:pt x="3022" y="3893"/>
                    <a:pt x="1947" y="3893"/>
                  </a:cubicBezTo>
                  <a:lnTo>
                    <a:pt x="1947" y="3893"/>
                  </a:lnTo>
                  <a:cubicBezTo>
                    <a:pt x="872" y="3893"/>
                    <a:pt x="0" y="3022"/>
                    <a:pt x="0" y="1946"/>
                  </a:cubicBezTo>
                  <a:lnTo>
                    <a:pt x="0" y="1946"/>
                  </a:lnTo>
                  <a:cubicBezTo>
                    <a:pt x="0" y="872"/>
                    <a:pt x="872" y="0"/>
                    <a:pt x="1947" y="0"/>
                  </a:cubicBezTo>
                  <a:lnTo>
                    <a:pt x="1947" y="0"/>
                  </a:lnTo>
                  <a:cubicBezTo>
                    <a:pt x="3022" y="0"/>
                    <a:pt x="3894" y="872"/>
                    <a:pt x="3894" y="1946"/>
                  </a:cubicBezTo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C1C7AFA-6447-720E-9B84-C7D3D8E8D7CC}"/>
              </a:ext>
            </a:extLst>
          </p:cNvPr>
          <p:cNvGrpSpPr/>
          <p:nvPr/>
        </p:nvGrpSpPr>
        <p:grpSpPr>
          <a:xfrm>
            <a:off x="1149997" y="4222328"/>
            <a:ext cx="9247674" cy="2499588"/>
            <a:chOff x="7092365" y="7911982"/>
            <a:chExt cx="11869403" cy="2392821"/>
          </a:xfrm>
          <a:solidFill>
            <a:schemeClr val="accent2">
              <a:lumMod val="75000"/>
            </a:schemeClr>
          </a:solidFill>
        </p:grpSpPr>
        <p:sp>
          <p:nvSpPr>
            <p:cNvPr id="183" name="Freeform 7">
              <a:extLst>
                <a:ext uri="{FF2B5EF4-FFF2-40B4-BE49-F238E27FC236}">
                  <a16:creationId xmlns:a16="http://schemas.microsoft.com/office/drawing/2014/main" id="{310D24F4-9075-08ED-A18D-27D409893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8434" y="8032600"/>
              <a:ext cx="11263334" cy="2151585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Freeform 8">
              <a:extLst>
                <a:ext uri="{FF2B5EF4-FFF2-40B4-BE49-F238E27FC236}">
                  <a16:creationId xmlns:a16="http://schemas.microsoft.com/office/drawing/2014/main" id="{CBDFCE58-4602-E895-9AFC-FAC9E969E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8436" y="8032600"/>
              <a:ext cx="2289841" cy="2151585"/>
            </a:xfrm>
            <a:custGeom>
              <a:avLst/>
              <a:gdLst>
                <a:gd name="T0" fmla="*/ 2923 w 3506"/>
                <a:gd name="T1" fmla="*/ 0 h 3296"/>
                <a:gd name="T2" fmla="*/ 594 w 3506"/>
                <a:gd name="T3" fmla="*/ 0 h 3296"/>
                <a:gd name="T4" fmla="*/ 594 w 3506"/>
                <a:gd name="T5" fmla="*/ 0 h 3296"/>
                <a:gd name="T6" fmla="*/ 0 w 3506"/>
                <a:gd name="T7" fmla="*/ 594 h 3296"/>
                <a:gd name="T8" fmla="*/ 0 w 3506"/>
                <a:gd name="T9" fmla="*/ 2702 h 3296"/>
                <a:gd name="T10" fmla="*/ 0 w 3506"/>
                <a:gd name="T11" fmla="*/ 2702 h 3296"/>
                <a:gd name="T12" fmla="*/ 594 w 3506"/>
                <a:gd name="T13" fmla="*/ 3295 h 3296"/>
                <a:gd name="T14" fmla="*/ 2902 w 3506"/>
                <a:gd name="T15" fmla="*/ 3295 h 3296"/>
                <a:gd name="T16" fmla="*/ 2902 w 3506"/>
                <a:gd name="T17" fmla="*/ 3295 h 3296"/>
                <a:gd name="T18" fmla="*/ 3505 w 3506"/>
                <a:gd name="T19" fmla="*/ 1635 h 3296"/>
                <a:gd name="T20" fmla="*/ 3505 w 3506"/>
                <a:gd name="T21" fmla="*/ 1635 h 3296"/>
                <a:gd name="T22" fmla="*/ 2923 w 3506"/>
                <a:gd name="T23" fmla="*/ 0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06" h="3296">
                  <a:moveTo>
                    <a:pt x="2923" y="0"/>
                  </a:moveTo>
                  <a:lnTo>
                    <a:pt x="594" y="0"/>
                  </a:lnTo>
                  <a:lnTo>
                    <a:pt x="594" y="0"/>
                  </a:lnTo>
                  <a:cubicBezTo>
                    <a:pt x="266" y="0"/>
                    <a:pt x="0" y="266"/>
                    <a:pt x="0" y="594"/>
                  </a:cubicBezTo>
                  <a:lnTo>
                    <a:pt x="0" y="2702"/>
                  </a:lnTo>
                  <a:lnTo>
                    <a:pt x="0" y="2702"/>
                  </a:lnTo>
                  <a:cubicBezTo>
                    <a:pt x="0" y="3029"/>
                    <a:pt x="266" y="3295"/>
                    <a:pt x="594" y="3295"/>
                  </a:cubicBezTo>
                  <a:lnTo>
                    <a:pt x="2902" y="3295"/>
                  </a:lnTo>
                  <a:lnTo>
                    <a:pt x="2902" y="3295"/>
                  </a:lnTo>
                  <a:cubicBezTo>
                    <a:pt x="3279" y="2846"/>
                    <a:pt x="3505" y="2267"/>
                    <a:pt x="3505" y="1635"/>
                  </a:cubicBezTo>
                  <a:lnTo>
                    <a:pt x="3505" y="1635"/>
                  </a:lnTo>
                  <a:cubicBezTo>
                    <a:pt x="3505" y="1015"/>
                    <a:pt x="3287" y="446"/>
                    <a:pt x="2923" y="0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Freeform 9">
              <a:extLst>
                <a:ext uri="{FF2B5EF4-FFF2-40B4-BE49-F238E27FC236}">
                  <a16:creationId xmlns:a16="http://schemas.microsoft.com/office/drawing/2014/main" id="{67B86207-E7CC-C82F-C6D7-ACC2C1D22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365" y="7911982"/>
              <a:ext cx="2543308" cy="2392821"/>
            </a:xfrm>
            <a:custGeom>
              <a:avLst/>
              <a:gdLst>
                <a:gd name="T0" fmla="*/ 3894 w 3895"/>
                <a:gd name="T1" fmla="*/ 1946 h 3893"/>
                <a:gd name="T2" fmla="*/ 3894 w 3895"/>
                <a:gd name="T3" fmla="*/ 1946 h 3893"/>
                <a:gd name="T4" fmla="*/ 1947 w 3895"/>
                <a:gd name="T5" fmla="*/ 3892 h 3893"/>
                <a:gd name="T6" fmla="*/ 1947 w 3895"/>
                <a:gd name="T7" fmla="*/ 3892 h 3893"/>
                <a:gd name="T8" fmla="*/ 0 w 3895"/>
                <a:gd name="T9" fmla="*/ 1946 h 3893"/>
                <a:gd name="T10" fmla="*/ 0 w 3895"/>
                <a:gd name="T11" fmla="*/ 1946 h 3893"/>
                <a:gd name="T12" fmla="*/ 1947 w 3895"/>
                <a:gd name="T13" fmla="*/ 0 h 3893"/>
                <a:gd name="T14" fmla="*/ 1947 w 3895"/>
                <a:gd name="T15" fmla="*/ 0 h 3893"/>
                <a:gd name="T16" fmla="*/ 3894 w 3895"/>
                <a:gd name="T17" fmla="*/ 1946 h 3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5" h="3893">
                  <a:moveTo>
                    <a:pt x="3894" y="1946"/>
                  </a:moveTo>
                  <a:lnTo>
                    <a:pt x="3894" y="1946"/>
                  </a:lnTo>
                  <a:cubicBezTo>
                    <a:pt x="3894" y="3021"/>
                    <a:pt x="3022" y="3892"/>
                    <a:pt x="1947" y="3892"/>
                  </a:cubicBezTo>
                  <a:lnTo>
                    <a:pt x="1947" y="3892"/>
                  </a:lnTo>
                  <a:cubicBezTo>
                    <a:pt x="872" y="3892"/>
                    <a:pt x="0" y="3021"/>
                    <a:pt x="0" y="1946"/>
                  </a:cubicBezTo>
                  <a:lnTo>
                    <a:pt x="0" y="1946"/>
                  </a:lnTo>
                  <a:cubicBezTo>
                    <a:pt x="0" y="871"/>
                    <a:pt x="872" y="0"/>
                    <a:pt x="1947" y="0"/>
                  </a:cubicBezTo>
                  <a:lnTo>
                    <a:pt x="1947" y="0"/>
                  </a:lnTo>
                  <a:cubicBezTo>
                    <a:pt x="3022" y="0"/>
                    <a:pt x="3894" y="871"/>
                    <a:pt x="3894" y="1946"/>
                  </a:cubicBezTo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C4C5315C-F158-612D-6720-98114FBF8711}"/>
              </a:ext>
            </a:extLst>
          </p:cNvPr>
          <p:cNvSpPr txBox="1"/>
          <p:nvPr/>
        </p:nvSpPr>
        <p:spPr>
          <a:xfrm>
            <a:off x="3156284" y="4360740"/>
            <a:ext cx="7242863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Innovative Platform positions us to shape the future of the field</a:t>
            </a:r>
          </a:p>
        </p:txBody>
      </p:sp>
      <p:sp>
        <p:nvSpPr>
          <p:cNvPr id="191" name="Subtitle 2">
            <a:extLst>
              <a:ext uri="{FF2B5EF4-FFF2-40B4-BE49-F238E27FC236}">
                <a16:creationId xmlns:a16="http://schemas.microsoft.com/office/drawing/2014/main" id="{EA711D45-D8D3-5553-D184-A7B76BB24A8E}"/>
              </a:ext>
            </a:extLst>
          </p:cNvPr>
          <p:cNvSpPr txBox="1">
            <a:spLocks/>
          </p:cNvSpPr>
          <p:nvPr/>
        </p:nvSpPr>
        <p:spPr>
          <a:xfrm>
            <a:off x="3560223" y="4830189"/>
            <a:ext cx="6426698" cy="152965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 algn="l" defTabSz="543818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Proprietary technologies permit reimagining of adjuvant and antigen components</a:t>
            </a:r>
          </a:p>
          <a:p>
            <a:pPr marL="171450" lvl="1" indent="-171450" algn="l" defTabSz="543818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Discovery and translational validation platform enables rapid innovation cycles</a:t>
            </a:r>
          </a:p>
          <a:p>
            <a:pPr marL="171450" lvl="1" indent="-171450" algn="l" defTabSz="543818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  <a:latin typeface="Helvetica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Novel, fundamental insights in tumor immunobiology are efficiently applied to address unmet medical need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D6E6CE2D-4C42-92BD-EFCB-CE4E342E17DE}"/>
              </a:ext>
            </a:extLst>
          </p:cNvPr>
          <p:cNvSpPr txBox="1"/>
          <p:nvPr/>
        </p:nvSpPr>
        <p:spPr>
          <a:xfrm>
            <a:off x="3156284" y="1622200"/>
            <a:ext cx="6847932" cy="6463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defTabSz="914217"/>
            <a:r>
              <a:rPr lang="en-US" b="1" dirty="0">
                <a:solidFill>
                  <a:srgbClr val="FFFFFF"/>
                </a:solidFill>
                <a:latin typeface="Helvetica" pitchFamily="2" charset="0"/>
                <a:ea typeface="League Spartan" charset="0"/>
                <a:cs typeface="Poppins" pitchFamily="2" charset="77"/>
              </a:rPr>
              <a:t>Rapid path for clinical development for first indication (MCC) </a:t>
            </a:r>
          </a:p>
          <a:p>
            <a:pPr defTabSz="914217"/>
            <a:endParaRPr lang="en-US" b="1" dirty="0">
              <a:solidFill>
                <a:srgbClr val="FFFFFF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193" name="Subtitle 2">
            <a:extLst>
              <a:ext uri="{FF2B5EF4-FFF2-40B4-BE49-F238E27FC236}">
                <a16:creationId xmlns:a16="http://schemas.microsoft.com/office/drawing/2014/main" id="{C6FC71B8-363E-4351-0EB7-6DE7F9B3A3E4}"/>
              </a:ext>
            </a:extLst>
          </p:cNvPr>
          <p:cNvSpPr txBox="1">
            <a:spLocks/>
          </p:cNvSpPr>
          <p:nvPr/>
        </p:nvSpPr>
        <p:spPr>
          <a:xfrm>
            <a:off x="3560223" y="2126745"/>
            <a:ext cx="6353763" cy="162813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543818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Helvetica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In-house platforms for mRNA vaccine development; murine and patient validation</a:t>
            </a:r>
          </a:p>
          <a:p>
            <a:pPr marL="285750" indent="-285750" algn="l" defTabSz="543818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Helvetica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Deep disease-specific and clinical development expertise at Yale</a:t>
            </a:r>
          </a:p>
          <a:p>
            <a:pPr marL="285750" indent="-285750" algn="l" defTabSz="543818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Helvetica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Estimated time to clinic ~18 months</a:t>
            </a:r>
          </a:p>
          <a:p>
            <a:pPr marL="285750" indent="-285750" algn="l" defTabSz="543818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Helvetica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Estimated time to pivotal efficacy trial ~3.5 - 4 years</a:t>
            </a:r>
          </a:p>
          <a:p>
            <a:pPr marL="285750" indent="-285750" algn="l" defTabSz="543818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FFFFFF"/>
                </a:solidFill>
                <a:latin typeface="Helvetica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Enables efficient development for ‘low hanging fruit’ targets</a:t>
            </a:r>
          </a:p>
        </p:txBody>
      </p:sp>
      <p:pic>
        <p:nvPicPr>
          <p:cNvPr id="203" name="Graphic 202" descr="Route (Two Pins With A Path) with solid fill">
            <a:extLst>
              <a:ext uri="{FF2B5EF4-FFF2-40B4-BE49-F238E27FC236}">
                <a16:creationId xmlns:a16="http://schemas.microsoft.com/office/drawing/2014/main" id="{62AE120B-48DD-F063-2B4E-823B3F34A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5263" y="2126745"/>
            <a:ext cx="1066888" cy="1066888"/>
          </a:xfrm>
          <a:prstGeom prst="rect">
            <a:avLst/>
          </a:prstGeom>
        </p:spPr>
      </p:pic>
      <p:pic>
        <p:nvPicPr>
          <p:cNvPr id="205" name="Graphic 204" descr="Petri Dish outline">
            <a:extLst>
              <a:ext uri="{FF2B5EF4-FFF2-40B4-BE49-F238E27FC236}">
                <a16:creationId xmlns:a16="http://schemas.microsoft.com/office/drawing/2014/main" id="{46E26D26-5550-24B3-5149-CDC035694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7352" y="4830189"/>
            <a:ext cx="1297299" cy="129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2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26C71D-B9C2-ACD2-5CB3-A09775A25E90}"/>
              </a:ext>
            </a:extLst>
          </p:cNvPr>
          <p:cNvSpPr/>
          <p:nvPr/>
        </p:nvSpPr>
        <p:spPr>
          <a:xfrm>
            <a:off x="1" y="3354640"/>
            <a:ext cx="6093198" cy="3503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1050" name="Picture 26" descr="Harvard Medical School logo">
            <a:extLst>
              <a:ext uri="{FF2B5EF4-FFF2-40B4-BE49-F238E27FC236}">
                <a16:creationId xmlns:a16="http://schemas.microsoft.com/office/drawing/2014/main" id="{04006899-F26D-8229-4528-7B08D1157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32" y="6117229"/>
            <a:ext cx="506467" cy="5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A395DD-B9F0-734A-4CB7-C249F6D0E5DE}"/>
              </a:ext>
            </a:extLst>
          </p:cNvPr>
          <p:cNvSpPr/>
          <p:nvPr/>
        </p:nvSpPr>
        <p:spPr>
          <a:xfrm>
            <a:off x="1" y="-3128"/>
            <a:ext cx="6093198" cy="3357768"/>
          </a:xfrm>
          <a:prstGeom prst="rect">
            <a:avLst/>
          </a:prstGeom>
          <a:solidFill>
            <a:srgbClr val="F998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4D2B9-DA61-0247-2797-B5427BDEDD28}"/>
              </a:ext>
            </a:extLst>
          </p:cNvPr>
          <p:cNvSpPr/>
          <p:nvPr/>
        </p:nvSpPr>
        <p:spPr>
          <a:xfrm>
            <a:off x="6093198" y="3354640"/>
            <a:ext cx="6093198" cy="3503359"/>
          </a:xfrm>
          <a:prstGeom prst="rect">
            <a:avLst/>
          </a:prstGeom>
          <a:solidFill>
            <a:srgbClr val="5985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FA5CA-0861-A098-52A5-06BE704CF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3900" y="-23592"/>
            <a:ext cx="10515600" cy="1079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5985A4"/>
                </a:solidFill>
                <a:latin typeface="Helvetica" pitchFamily="2" charset="0"/>
              </a:rPr>
              <a:t>Team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F3C3699-679C-88F8-64AA-DEC68BBF1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353" y="618833"/>
            <a:ext cx="1924050" cy="192405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0DA57F6A-8BA1-3388-DF01-90DBC5A6F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85" y="3857378"/>
            <a:ext cx="1924050" cy="1924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01B139-B43E-A42B-12F4-14C3F98D60A0}"/>
              </a:ext>
            </a:extLst>
          </p:cNvPr>
          <p:cNvSpPr txBox="1"/>
          <p:nvPr/>
        </p:nvSpPr>
        <p:spPr>
          <a:xfrm>
            <a:off x="380159" y="880386"/>
            <a:ext cx="3580278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Jeffrey Ishizuka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, MD, DPhil</a:t>
            </a:r>
          </a:p>
          <a:p>
            <a:pPr algn="r"/>
            <a:endParaRPr lang="en-US" sz="1200" b="1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Physician-Scientist (Medical Oncology)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Yale Professor for Immuno-Oncology (IO)</a:t>
            </a:r>
          </a:p>
          <a:p>
            <a:pPr marL="171450" indent="-171450">
              <a:buFont typeface="Arial"/>
              <a:buChar char="•"/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Founder &amp; SAB member for multiple IO companies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7BDE7F-AEFE-FC0D-22B8-54703A526304}"/>
              </a:ext>
            </a:extLst>
          </p:cNvPr>
          <p:cNvSpPr txBox="1"/>
          <p:nvPr/>
        </p:nvSpPr>
        <p:spPr>
          <a:xfrm>
            <a:off x="2436012" y="4059300"/>
            <a:ext cx="3499036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5985A4"/>
                </a:solidFill>
                <a:latin typeface="Helvetica" pitchFamily="2" charset="0"/>
              </a:rPr>
              <a:t>David Braun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, MD, PhD</a:t>
            </a:r>
            <a:endParaRPr lang="en-US" dirty="0">
              <a:solidFill>
                <a:schemeClr val="bg2">
                  <a:lumMod val="25000"/>
                </a:schemeClr>
              </a:solidFill>
              <a:latin typeface="Helvetica" pitchFamily="2" charset="0"/>
              <a:cs typeface="Calibri"/>
            </a:endParaRPr>
          </a:p>
          <a:p>
            <a:endParaRPr lang="en-US" sz="1200" b="1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Physician-Scientist (Medical Oncology)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Yale Professor Immuno-Oncology</a:t>
            </a:r>
          </a:p>
          <a:p>
            <a:pPr marL="171450" indent="-171450">
              <a:buFont typeface="Arial"/>
              <a:buChar char="•"/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Expert in neoantigen vaccine clinical trials</a:t>
            </a:r>
          </a:p>
          <a:p>
            <a:pPr marL="171450" indent="-171450">
              <a:buFont typeface="Arial"/>
              <a:buChar char="•"/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Helvetica" pitchFamily="2" charset="0"/>
              </a:rPr>
              <a:t>SAB member for multiple IO companies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D690C2-F369-A989-EBC7-F81054AB7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r="9918" b="12694"/>
          <a:stretch/>
        </p:blipFill>
        <p:spPr bwMode="auto">
          <a:xfrm>
            <a:off x="6400910" y="3879165"/>
            <a:ext cx="1941734" cy="1946062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18B4DF-3433-7B0E-55B9-3FFB2DD7FB5C}"/>
              </a:ext>
            </a:extLst>
          </p:cNvPr>
          <p:cNvSpPr txBox="1"/>
          <p:nvPr/>
        </p:nvSpPr>
        <p:spPr>
          <a:xfrm>
            <a:off x="8529210" y="4120197"/>
            <a:ext cx="3329705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Manuel Mohr</a:t>
            </a:r>
            <a:r>
              <a:rPr lang="en-US" b="1" dirty="0">
                <a:latin typeface="Helvetica" pitchFamily="2" charset="0"/>
              </a:rPr>
              <a:t>, PhD</a:t>
            </a:r>
            <a:endParaRPr lang="en-US" dirty="0">
              <a:latin typeface="Helvetica" pitchFamily="2" charset="0"/>
              <a:cs typeface="Calibri"/>
            </a:endParaRPr>
          </a:p>
          <a:p>
            <a:endParaRPr lang="en-US" sz="1200" b="1" dirty="0">
              <a:latin typeface="Helvetica" pitchFamily="2" charset="0"/>
            </a:endParaRPr>
          </a:p>
          <a:p>
            <a:r>
              <a:rPr lang="en-US" sz="1200" dirty="0">
                <a:latin typeface="Helvetica" pitchFamily="2" charset="0"/>
              </a:rPr>
              <a:t>Molecular Biotechnologist</a:t>
            </a:r>
          </a:p>
          <a:p>
            <a:endParaRPr lang="en-US" sz="1200" dirty="0">
              <a:latin typeface="Helvetica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Helvetica" pitchFamily="2" charset="0"/>
              </a:rPr>
              <a:t>Yale </a:t>
            </a:r>
            <a:r>
              <a:rPr lang="en-US" sz="1200" dirty="0" err="1">
                <a:latin typeface="Helvetica" pitchFamily="2" charset="0"/>
              </a:rPr>
              <a:t>Blavatnik</a:t>
            </a:r>
            <a:r>
              <a:rPr lang="en-US" sz="1200" dirty="0">
                <a:latin typeface="Helvetica" pitchFamily="2" charset="0"/>
              </a:rPr>
              <a:t> Entrepreneurial Fellow</a:t>
            </a:r>
          </a:p>
          <a:p>
            <a:pPr marL="171450" indent="-171450">
              <a:buFont typeface="Arial"/>
              <a:buChar char="•"/>
            </a:pPr>
            <a:endParaRPr lang="en-US" sz="1200" dirty="0">
              <a:latin typeface="Helvetica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Helvetica" pitchFamily="2" charset="0"/>
              </a:rPr>
              <a:t>Expertise in Gene and Cell Therapy  startups</a:t>
            </a:r>
          </a:p>
        </p:txBody>
      </p:sp>
      <p:pic>
        <p:nvPicPr>
          <p:cNvPr id="14" name="Picture 13" descr="A logo with a triangle and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5D4C951-5CDE-A5BE-DCB6-30D247A449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22" y="6117229"/>
            <a:ext cx="1006407" cy="5209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0CF440C-F771-C91B-77B5-D8D46913C95F}"/>
              </a:ext>
            </a:extLst>
          </p:cNvPr>
          <p:cNvGrpSpPr/>
          <p:nvPr/>
        </p:nvGrpSpPr>
        <p:grpSpPr>
          <a:xfrm>
            <a:off x="1184407" y="6267559"/>
            <a:ext cx="1104421" cy="271328"/>
            <a:chOff x="2195805" y="7084133"/>
            <a:chExt cx="2541172" cy="624302"/>
          </a:xfrm>
        </p:grpSpPr>
        <p:pic>
          <p:nvPicPr>
            <p:cNvPr id="1032" name="Picture 8" descr="AccessHope - Employee Cancer Care Programs &amp; Benefits | AccessHope">
              <a:extLst>
                <a:ext uri="{FF2B5EF4-FFF2-40B4-BE49-F238E27FC236}">
                  <a16:creationId xmlns:a16="http://schemas.microsoft.com/office/drawing/2014/main" id="{64CBEC9E-784E-CF97-1F25-D5542BDF70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145"/>
            <a:stretch/>
          </p:blipFill>
          <p:spPr bwMode="auto">
            <a:xfrm>
              <a:off x="2195805" y="7084133"/>
              <a:ext cx="733250" cy="624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AccessHope - Employee Cancer Care Programs &amp; Benefits | AccessHope">
              <a:extLst>
                <a:ext uri="{FF2B5EF4-FFF2-40B4-BE49-F238E27FC236}">
                  <a16:creationId xmlns:a16="http://schemas.microsoft.com/office/drawing/2014/main" id="{C0553F2A-3D5E-D497-778D-2EDF8FDA1F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55"/>
            <a:stretch/>
          </p:blipFill>
          <p:spPr bwMode="auto">
            <a:xfrm>
              <a:off x="2929054" y="7084133"/>
              <a:ext cx="1807923" cy="624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30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87E22961-FDC5-033D-C9A9-BE738796953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0"/>
          <a:stretch/>
        </p:blipFill>
        <p:spPr>
          <a:xfrm>
            <a:off x="134400" y="6165012"/>
            <a:ext cx="940737" cy="520964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796C10D-F679-FFAD-E3C2-4C3DBE93B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37" y="6267559"/>
            <a:ext cx="840052" cy="26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A logo on a black background&#10;&#10;Description automatically generated">
            <a:extLst>
              <a:ext uri="{FF2B5EF4-FFF2-40B4-BE49-F238E27FC236}">
                <a16:creationId xmlns:a16="http://schemas.microsoft.com/office/drawing/2014/main" id="{BEC8539D-DF57-3308-2E86-DF5F62E671C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090" y="6041777"/>
            <a:ext cx="713970" cy="71397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81C29C7-2357-2074-A0A3-1E144724A3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38838" y="6323370"/>
            <a:ext cx="713971" cy="118995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C1614C2E-B348-6F03-F1FB-228A4AECC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299" b="88506" l="2280" r="96809">
                        <a14:foregroundMark x1="29027" y1="52874" x2="29027" y2="52874"/>
                        <a14:foregroundMark x1="45289" y1="57471" x2="45289" y2="57471"/>
                        <a14:foregroundMark x1="49240" y1="56897" x2="49240" y2="56897"/>
                        <a14:foregroundMark x1="52432" y1="59770" x2="52432" y2="59770"/>
                        <a14:foregroundMark x1="52432" y1="43103" x2="52432" y2="43103"/>
                        <a14:foregroundMark x1="55471" y1="59770" x2="55471" y2="59770"/>
                        <a14:foregroundMark x1="66109" y1="50575" x2="66109" y2="50575"/>
                        <a14:foregroundMark x1="70669" y1="55747" x2="70669" y2="55747"/>
                        <a14:foregroundMark x1="70821" y1="44828" x2="70821" y2="44828"/>
                        <a14:foregroundMark x1="71125" y1="66092" x2="71125" y2="66092"/>
                        <a14:foregroundMark x1="71125" y1="74713" x2="71125" y2="74713"/>
                        <a14:foregroundMark x1="67781" y1="55172" x2="67781" y2="55172"/>
                        <a14:foregroundMark x1="64134" y1="55172" x2="64134" y2="55172"/>
                        <a14:foregroundMark x1="74468" y1="56897" x2="74468" y2="56897"/>
                        <a14:foregroundMark x1="83587" y1="59195" x2="83587" y2="59195"/>
                        <a14:foregroundMark x1="83587" y1="45977" x2="83587" y2="45977"/>
                        <a14:foregroundMark x1="86930" y1="52874" x2="86930" y2="52874"/>
                        <a14:foregroundMark x1="89210" y1="54598" x2="89210" y2="54598"/>
                        <a14:foregroundMark x1="92097" y1="58046" x2="92097" y2="58046"/>
                        <a14:foregroundMark x1="97112" y1="67241" x2="97112" y2="67241"/>
                        <a14:foregroundMark x1="20365" y1="36207" x2="20365" y2="36207"/>
                        <a14:foregroundMark x1="24924" y1="33333" x2="24924" y2="33333"/>
                        <a14:foregroundMark x1="26748" y1="24713" x2="26748" y2="24713"/>
                        <a14:foregroundMark x1="26900" y1="13218" x2="26900" y2="13218"/>
                        <a14:foregroundMark x1="25532" y1="6322" x2="25532" y2="6322"/>
                        <a14:foregroundMark x1="22796" y1="4598" x2="22796" y2="4598"/>
                        <a14:foregroundMark x1="20365" y1="2299" x2="20365" y2="2299"/>
                        <a14:foregroundMark x1="18541" y1="5747" x2="18541" y2="5747"/>
                        <a14:foregroundMark x1="16565" y1="13218" x2="16565" y2="13218"/>
                        <a14:foregroundMark x1="15805" y1="21264" x2="15805" y2="21264"/>
                        <a14:foregroundMark x1="15653" y1="35632" x2="15653" y2="35632"/>
                        <a14:foregroundMark x1="16717" y1="48851" x2="16717" y2="48851"/>
                        <a14:foregroundMark x1="17477" y1="58621" x2="17477" y2="58621"/>
                        <a14:foregroundMark x1="17021" y1="72989" x2="17021" y2="72989"/>
                        <a14:foregroundMark x1="14286" y1="83333" x2="14286" y2="83333"/>
                        <a14:foregroundMark x1="4863" y1="79310" x2="4863" y2="79310"/>
                        <a14:foregroundMark x1="2280" y1="71839" x2="2280" y2="71839"/>
                        <a14:foregroundMark x1="3343" y1="46552" x2="3343" y2="46552"/>
                        <a14:foregroundMark x1="6991" y1="38506" x2="6991" y2="38506"/>
                        <a14:backgroundMark x1="15350" y1="21839" x2="15350" y2="21839"/>
                        <a14:backgroundMark x1="15350" y1="20690" x2="15350" y2="20690"/>
                        <a14:backgroundMark x1="22340" y1="6322" x2="22340" y2="6322"/>
                        <a14:backgroundMark x1="22492" y1="5747" x2="22492" y2="5747"/>
                        <a14:backgroundMark x1="15502" y1="22414" x2="15502" y2="22414"/>
                        <a14:backgroundMark x1="75380" y1="56322" x2="75380" y2="56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31" y="6217395"/>
            <a:ext cx="992322" cy="26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ale-Ventures-Logo">
            <a:extLst>
              <a:ext uri="{FF2B5EF4-FFF2-40B4-BE49-F238E27FC236}">
                <a16:creationId xmlns:a16="http://schemas.microsoft.com/office/drawing/2014/main" id="{5E9B1574-2F88-21FC-B15D-DE16291EF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751" y="6254918"/>
            <a:ext cx="801108" cy="18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45B07FB0-FFC5-F7D5-F931-0033A43DB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5" r="30180"/>
          <a:stretch/>
        </p:blipFill>
        <p:spPr bwMode="auto">
          <a:xfrm>
            <a:off x="4251597" y="6137791"/>
            <a:ext cx="357315" cy="50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94098D1-26B0-5741-7EC9-C35CF34BA06C}"/>
              </a:ext>
            </a:extLst>
          </p:cNvPr>
          <p:cNvGrpSpPr/>
          <p:nvPr/>
        </p:nvGrpSpPr>
        <p:grpSpPr>
          <a:xfrm>
            <a:off x="4709538" y="6226427"/>
            <a:ext cx="1362399" cy="348693"/>
            <a:chOff x="4743502" y="5960796"/>
            <a:chExt cx="2577833" cy="659772"/>
          </a:xfrm>
        </p:grpSpPr>
        <p:pic>
          <p:nvPicPr>
            <p:cNvPr id="1048" name="Picture 24" descr="Brigham and Women's Hospital (@BrighamWomens) / X">
              <a:extLst>
                <a:ext uri="{FF2B5EF4-FFF2-40B4-BE49-F238E27FC236}">
                  <a16:creationId xmlns:a16="http://schemas.microsoft.com/office/drawing/2014/main" id="{E0C11131-0C22-9704-37D2-F6B5921D4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foregroundMark x1="56111" y1="32222" x2="56111" y2="32222"/>
                          <a14:foregroundMark x1="56667" y1="47222" x2="56667" y2="47222"/>
                          <a14:foregroundMark x1="72778" y1="46111" x2="72778" y2="46111"/>
                          <a14:foregroundMark x1="40000" y1="52222" x2="40000" y2="52222"/>
                          <a14:foregroundMark x1="22222" y1="53333" x2="22222" y2="53333"/>
                          <a14:foregroundMark x1="34444" y1="73333" x2="34444" y2="73333"/>
                          <a14:foregroundMark x1="37222" y1="85556" x2="37222" y2="8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502" y="5960796"/>
              <a:ext cx="659772" cy="65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DDC49476-8726-0219-197F-5BE6EF6E06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36327" r="10959" b="43608"/>
            <a:stretch/>
          </p:blipFill>
          <p:spPr>
            <a:xfrm>
              <a:off x="5301220" y="6126499"/>
              <a:ext cx="2020115" cy="368139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02281D5-D57D-0B99-E718-335654879807}"/>
              </a:ext>
            </a:extLst>
          </p:cNvPr>
          <p:cNvSpPr/>
          <p:nvPr/>
        </p:nvSpPr>
        <p:spPr>
          <a:xfrm>
            <a:off x="1032754" y="5879909"/>
            <a:ext cx="4976947" cy="955493"/>
          </a:xfrm>
          <a:prstGeom prst="rect">
            <a:avLst/>
          </a:prstGeom>
          <a:solidFill>
            <a:schemeClr val="bg1">
              <a:alpha val="496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42" name="Picture 26" descr="Harvard Medical School logo">
            <a:extLst>
              <a:ext uri="{FF2B5EF4-FFF2-40B4-BE49-F238E27FC236}">
                <a16:creationId xmlns:a16="http://schemas.microsoft.com/office/drawing/2014/main" id="{3CE8D282-030E-AC2B-BEEE-C96D5A916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91" y="2800672"/>
            <a:ext cx="506467" cy="5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79559D4-8EE0-9993-F428-E10F62E4CB56}"/>
              </a:ext>
            </a:extLst>
          </p:cNvPr>
          <p:cNvGrpSpPr/>
          <p:nvPr/>
        </p:nvGrpSpPr>
        <p:grpSpPr>
          <a:xfrm>
            <a:off x="1184407" y="2927373"/>
            <a:ext cx="1104421" cy="271328"/>
            <a:chOff x="2195805" y="7084133"/>
            <a:chExt cx="2541172" cy="624302"/>
          </a:xfrm>
        </p:grpSpPr>
        <p:pic>
          <p:nvPicPr>
            <p:cNvPr id="45" name="Picture 8" descr="AccessHope - Employee Cancer Care Programs &amp; Benefits | AccessHope">
              <a:extLst>
                <a:ext uri="{FF2B5EF4-FFF2-40B4-BE49-F238E27FC236}">
                  <a16:creationId xmlns:a16="http://schemas.microsoft.com/office/drawing/2014/main" id="{5CB49C27-3687-F78D-D081-DF661BC6AA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145"/>
            <a:stretch/>
          </p:blipFill>
          <p:spPr bwMode="auto">
            <a:xfrm>
              <a:off x="2195805" y="7084133"/>
              <a:ext cx="733250" cy="624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AccessHope - Employee Cancer Care Programs &amp; Benefits | AccessHope">
              <a:extLst>
                <a:ext uri="{FF2B5EF4-FFF2-40B4-BE49-F238E27FC236}">
                  <a16:creationId xmlns:a16="http://schemas.microsoft.com/office/drawing/2014/main" id="{929679B2-0EA1-2E10-E6EE-B4BB725424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55"/>
            <a:stretch/>
          </p:blipFill>
          <p:spPr bwMode="auto">
            <a:xfrm>
              <a:off x="2929054" y="7084133"/>
              <a:ext cx="1807923" cy="624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" name="Picture 46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A48F82AC-8DBC-9410-3472-8F22AC577CB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0"/>
          <a:stretch/>
        </p:blipFill>
        <p:spPr>
          <a:xfrm>
            <a:off x="92018" y="2848455"/>
            <a:ext cx="940737" cy="520964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50633772-C002-1C4F-2404-BA9FA7A3BECC}"/>
              </a:ext>
            </a:extLst>
          </p:cNvPr>
          <p:cNvGrpSpPr/>
          <p:nvPr/>
        </p:nvGrpSpPr>
        <p:grpSpPr>
          <a:xfrm>
            <a:off x="4933430" y="2937085"/>
            <a:ext cx="1141613" cy="292185"/>
            <a:chOff x="4743502" y="5960796"/>
            <a:chExt cx="2577833" cy="659772"/>
          </a:xfrm>
        </p:grpSpPr>
        <p:pic>
          <p:nvPicPr>
            <p:cNvPr id="49" name="Picture 24" descr="Brigham and Women's Hospital (@BrighamWomens) / X">
              <a:extLst>
                <a:ext uri="{FF2B5EF4-FFF2-40B4-BE49-F238E27FC236}">
                  <a16:creationId xmlns:a16="http://schemas.microsoft.com/office/drawing/2014/main" id="{008C3A6D-2041-0C46-46E1-66FAB95F0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56111" y1="32222" x2="56111" y2="32222"/>
                          <a14:foregroundMark x1="56667" y1="47222" x2="56667" y2="47222"/>
                          <a14:foregroundMark x1="72778" y1="46111" x2="72778" y2="46111"/>
                          <a14:foregroundMark x1="40000" y1="52222" x2="40000" y2="52222"/>
                          <a14:foregroundMark x1="22222" y1="53333" x2="22222" y2="53333"/>
                          <a14:foregroundMark x1="34444" y1="73333" x2="34444" y2="73333"/>
                          <a14:foregroundMark x1="37222" y1="85556" x2="37222" y2="8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502" y="5960796"/>
              <a:ext cx="659772" cy="65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BFA2EB6A-1727-3950-C782-71568E5CF0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36327" r="10959" b="43608"/>
            <a:stretch/>
          </p:blipFill>
          <p:spPr>
            <a:xfrm>
              <a:off x="5301220" y="6126499"/>
              <a:ext cx="2020115" cy="368139"/>
            </a:xfrm>
            <a:prstGeom prst="rect">
              <a:avLst/>
            </a:prstGeom>
          </p:spPr>
        </p:pic>
      </p:grpSp>
      <p:grpSp>
        <p:nvGrpSpPr>
          <p:cNvPr id="55" name="Graphic 53">
            <a:extLst>
              <a:ext uri="{FF2B5EF4-FFF2-40B4-BE49-F238E27FC236}">
                <a16:creationId xmlns:a16="http://schemas.microsoft.com/office/drawing/2014/main" id="{A1A2ECF0-2767-991D-148C-72CB1527E03B}"/>
              </a:ext>
            </a:extLst>
          </p:cNvPr>
          <p:cNvGrpSpPr/>
          <p:nvPr/>
        </p:nvGrpSpPr>
        <p:grpSpPr>
          <a:xfrm>
            <a:off x="3898169" y="2983975"/>
            <a:ext cx="811369" cy="284628"/>
            <a:chOff x="4029219" y="1755495"/>
            <a:chExt cx="985715" cy="345789"/>
          </a:xfrm>
        </p:grpSpPr>
        <p:grpSp>
          <p:nvGrpSpPr>
            <p:cNvPr id="56" name="Graphic 53">
              <a:extLst>
                <a:ext uri="{FF2B5EF4-FFF2-40B4-BE49-F238E27FC236}">
                  <a16:creationId xmlns:a16="http://schemas.microsoft.com/office/drawing/2014/main" id="{2ACAB80D-E032-D49C-7E12-B4644EB4F2F4}"/>
                </a:ext>
              </a:extLst>
            </p:cNvPr>
            <p:cNvGrpSpPr/>
            <p:nvPr/>
          </p:nvGrpSpPr>
          <p:grpSpPr>
            <a:xfrm>
              <a:off x="4148968" y="2018176"/>
              <a:ext cx="485946" cy="26160"/>
              <a:chOff x="4148968" y="2018176"/>
              <a:chExt cx="485946" cy="26160"/>
            </a:xfrm>
            <a:solidFill>
              <a:srgbClr val="FFB900"/>
            </a:solidFill>
          </p:grpSpPr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AC52255F-5962-2D4B-D99A-0F1A61539863}"/>
                  </a:ext>
                </a:extLst>
              </p:cNvPr>
              <p:cNvSpPr/>
              <p:nvPr/>
            </p:nvSpPr>
            <p:spPr>
              <a:xfrm>
                <a:off x="4148968" y="2018224"/>
                <a:ext cx="22419" cy="25213"/>
              </a:xfrm>
              <a:custGeom>
                <a:avLst/>
                <a:gdLst>
                  <a:gd name="connsiteX0" fmla="*/ 22 w 22419"/>
                  <a:gd name="connsiteY0" fmla="*/ 48 h 25213"/>
                  <a:gd name="connsiteX1" fmla="*/ 2899 w 22419"/>
                  <a:gd name="connsiteY1" fmla="*/ 48 h 25213"/>
                  <a:gd name="connsiteX2" fmla="*/ 11259 w 22419"/>
                  <a:gd name="connsiteY2" fmla="*/ 21506 h 25213"/>
                  <a:gd name="connsiteX3" fmla="*/ 19564 w 22419"/>
                  <a:gd name="connsiteY3" fmla="*/ 48 h 25213"/>
                  <a:gd name="connsiteX4" fmla="*/ 22441 w 22419"/>
                  <a:gd name="connsiteY4" fmla="*/ 48 h 25213"/>
                  <a:gd name="connsiteX5" fmla="*/ 12507 w 22419"/>
                  <a:gd name="connsiteY5" fmla="*/ 25261 h 25213"/>
                  <a:gd name="connsiteX6" fmla="*/ 9956 w 22419"/>
                  <a:gd name="connsiteY6" fmla="*/ 25261 h 25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19" h="25213">
                    <a:moveTo>
                      <a:pt x="22" y="48"/>
                    </a:moveTo>
                    <a:lnTo>
                      <a:pt x="2899" y="48"/>
                    </a:lnTo>
                    <a:lnTo>
                      <a:pt x="11259" y="21506"/>
                    </a:lnTo>
                    <a:lnTo>
                      <a:pt x="19564" y="48"/>
                    </a:lnTo>
                    <a:lnTo>
                      <a:pt x="22441" y="48"/>
                    </a:lnTo>
                    <a:lnTo>
                      <a:pt x="12507" y="25261"/>
                    </a:lnTo>
                    <a:lnTo>
                      <a:pt x="9956" y="25261"/>
                    </a:lnTo>
                    <a:close/>
                  </a:path>
                </a:pathLst>
              </a:custGeom>
              <a:solidFill>
                <a:srgbClr val="FFB900"/>
              </a:solidFill>
              <a:ln w="5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DF758008-D26A-DF63-0676-5747F786B6E0}"/>
                  </a:ext>
                </a:extLst>
              </p:cNvPr>
              <p:cNvSpPr/>
              <p:nvPr/>
            </p:nvSpPr>
            <p:spPr>
              <a:xfrm>
                <a:off x="4218505" y="2018224"/>
                <a:ext cx="17750" cy="25213"/>
              </a:xfrm>
              <a:custGeom>
                <a:avLst/>
                <a:gdLst>
                  <a:gd name="connsiteX0" fmla="*/ 17773 w 17750"/>
                  <a:gd name="connsiteY0" fmla="*/ 22740 h 25213"/>
                  <a:gd name="connsiteX1" fmla="*/ 17773 w 17750"/>
                  <a:gd name="connsiteY1" fmla="*/ 25261 h 25213"/>
                  <a:gd name="connsiteX2" fmla="*/ 22 w 17750"/>
                  <a:gd name="connsiteY2" fmla="*/ 25261 h 25213"/>
                  <a:gd name="connsiteX3" fmla="*/ 22 w 17750"/>
                  <a:gd name="connsiteY3" fmla="*/ 48 h 25213"/>
                  <a:gd name="connsiteX4" fmla="*/ 17393 w 17750"/>
                  <a:gd name="connsiteY4" fmla="*/ 48 h 25213"/>
                  <a:gd name="connsiteX5" fmla="*/ 17393 w 17750"/>
                  <a:gd name="connsiteY5" fmla="*/ 2516 h 25213"/>
                  <a:gd name="connsiteX6" fmla="*/ 2736 w 17750"/>
                  <a:gd name="connsiteY6" fmla="*/ 2516 h 25213"/>
                  <a:gd name="connsiteX7" fmla="*/ 2736 w 17750"/>
                  <a:gd name="connsiteY7" fmla="*/ 10777 h 25213"/>
                  <a:gd name="connsiteX8" fmla="*/ 14516 w 17750"/>
                  <a:gd name="connsiteY8" fmla="*/ 10777 h 25213"/>
                  <a:gd name="connsiteX9" fmla="*/ 14516 w 17750"/>
                  <a:gd name="connsiteY9" fmla="*/ 13245 h 25213"/>
                  <a:gd name="connsiteX10" fmla="*/ 2736 w 17750"/>
                  <a:gd name="connsiteY10" fmla="*/ 13245 h 25213"/>
                  <a:gd name="connsiteX11" fmla="*/ 2736 w 17750"/>
                  <a:gd name="connsiteY11" fmla="*/ 22525 h 25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750" h="25213">
                    <a:moveTo>
                      <a:pt x="17773" y="22740"/>
                    </a:moveTo>
                    <a:lnTo>
                      <a:pt x="17773" y="25261"/>
                    </a:lnTo>
                    <a:lnTo>
                      <a:pt x="22" y="25261"/>
                    </a:lnTo>
                    <a:lnTo>
                      <a:pt x="22" y="48"/>
                    </a:lnTo>
                    <a:lnTo>
                      <a:pt x="17393" y="48"/>
                    </a:lnTo>
                    <a:lnTo>
                      <a:pt x="17393" y="2516"/>
                    </a:lnTo>
                    <a:lnTo>
                      <a:pt x="2736" y="2516"/>
                    </a:lnTo>
                    <a:lnTo>
                      <a:pt x="2736" y="10777"/>
                    </a:lnTo>
                    <a:lnTo>
                      <a:pt x="14516" y="10777"/>
                    </a:lnTo>
                    <a:lnTo>
                      <a:pt x="14516" y="13245"/>
                    </a:lnTo>
                    <a:lnTo>
                      <a:pt x="2736" y="13245"/>
                    </a:lnTo>
                    <a:lnTo>
                      <a:pt x="2736" y="22525"/>
                    </a:lnTo>
                    <a:close/>
                  </a:path>
                </a:pathLst>
              </a:custGeom>
              <a:solidFill>
                <a:srgbClr val="FFB900"/>
              </a:solidFill>
              <a:ln w="5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7AA313A6-0F86-5D65-8DAA-6B093010D080}"/>
                  </a:ext>
                </a:extLst>
              </p:cNvPr>
              <p:cNvSpPr/>
              <p:nvPr/>
            </p:nvSpPr>
            <p:spPr>
              <a:xfrm>
                <a:off x="4283646" y="2018224"/>
                <a:ext cx="20627" cy="25213"/>
              </a:xfrm>
              <a:custGeom>
                <a:avLst/>
                <a:gdLst>
                  <a:gd name="connsiteX0" fmla="*/ 20650 w 20627"/>
                  <a:gd name="connsiteY0" fmla="*/ 48 h 25213"/>
                  <a:gd name="connsiteX1" fmla="*/ 20650 w 20627"/>
                  <a:gd name="connsiteY1" fmla="*/ 25261 h 25213"/>
                  <a:gd name="connsiteX2" fmla="*/ 18261 w 20627"/>
                  <a:gd name="connsiteY2" fmla="*/ 25261 h 25213"/>
                  <a:gd name="connsiteX3" fmla="*/ 2736 w 20627"/>
                  <a:gd name="connsiteY3" fmla="*/ 5091 h 25213"/>
                  <a:gd name="connsiteX4" fmla="*/ 2736 w 20627"/>
                  <a:gd name="connsiteY4" fmla="*/ 25261 h 25213"/>
                  <a:gd name="connsiteX5" fmla="*/ 22 w 20627"/>
                  <a:gd name="connsiteY5" fmla="*/ 25261 h 25213"/>
                  <a:gd name="connsiteX6" fmla="*/ 22 w 20627"/>
                  <a:gd name="connsiteY6" fmla="*/ 48 h 25213"/>
                  <a:gd name="connsiteX7" fmla="*/ 2356 w 20627"/>
                  <a:gd name="connsiteY7" fmla="*/ 48 h 25213"/>
                  <a:gd name="connsiteX8" fmla="*/ 17936 w 20627"/>
                  <a:gd name="connsiteY8" fmla="*/ 20218 h 25213"/>
                  <a:gd name="connsiteX9" fmla="*/ 17936 w 20627"/>
                  <a:gd name="connsiteY9" fmla="*/ 48 h 25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27" h="25213">
                    <a:moveTo>
                      <a:pt x="20650" y="48"/>
                    </a:moveTo>
                    <a:lnTo>
                      <a:pt x="20650" y="25261"/>
                    </a:lnTo>
                    <a:lnTo>
                      <a:pt x="18261" y="25261"/>
                    </a:lnTo>
                    <a:lnTo>
                      <a:pt x="2736" y="5091"/>
                    </a:lnTo>
                    <a:lnTo>
                      <a:pt x="2736" y="25261"/>
                    </a:lnTo>
                    <a:lnTo>
                      <a:pt x="22" y="25261"/>
                    </a:lnTo>
                    <a:lnTo>
                      <a:pt x="22" y="48"/>
                    </a:lnTo>
                    <a:lnTo>
                      <a:pt x="2356" y="48"/>
                    </a:lnTo>
                    <a:lnTo>
                      <a:pt x="17936" y="20218"/>
                    </a:lnTo>
                    <a:lnTo>
                      <a:pt x="17936" y="48"/>
                    </a:lnTo>
                    <a:close/>
                  </a:path>
                </a:pathLst>
              </a:custGeom>
              <a:solidFill>
                <a:srgbClr val="FFB900"/>
              </a:solidFill>
              <a:ln w="5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7850A9EB-0A1D-60E2-AA92-18CFA22D9305}"/>
                  </a:ext>
                </a:extLst>
              </p:cNvPr>
              <p:cNvSpPr/>
              <p:nvPr/>
            </p:nvSpPr>
            <p:spPr>
              <a:xfrm>
                <a:off x="4351229" y="2018224"/>
                <a:ext cx="18619" cy="24998"/>
              </a:xfrm>
              <a:custGeom>
                <a:avLst/>
                <a:gdLst>
                  <a:gd name="connsiteX0" fmla="*/ 18641 w 18619"/>
                  <a:gd name="connsiteY0" fmla="*/ 48 h 24998"/>
                  <a:gd name="connsiteX1" fmla="*/ 18641 w 18619"/>
                  <a:gd name="connsiteY1" fmla="*/ 2516 h 24998"/>
                  <a:gd name="connsiteX2" fmla="*/ 10662 w 18619"/>
                  <a:gd name="connsiteY2" fmla="*/ 2516 h 24998"/>
                  <a:gd name="connsiteX3" fmla="*/ 10662 w 18619"/>
                  <a:gd name="connsiteY3" fmla="*/ 25047 h 24998"/>
                  <a:gd name="connsiteX4" fmla="*/ 7947 w 18619"/>
                  <a:gd name="connsiteY4" fmla="*/ 25047 h 24998"/>
                  <a:gd name="connsiteX5" fmla="*/ 7947 w 18619"/>
                  <a:gd name="connsiteY5" fmla="*/ 2730 h 24998"/>
                  <a:gd name="connsiteX6" fmla="*/ 22 w 18619"/>
                  <a:gd name="connsiteY6" fmla="*/ 2730 h 24998"/>
                  <a:gd name="connsiteX7" fmla="*/ 22 w 18619"/>
                  <a:gd name="connsiteY7" fmla="*/ 48 h 2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19" h="24998">
                    <a:moveTo>
                      <a:pt x="18641" y="48"/>
                    </a:moveTo>
                    <a:lnTo>
                      <a:pt x="18641" y="2516"/>
                    </a:lnTo>
                    <a:lnTo>
                      <a:pt x="10662" y="2516"/>
                    </a:lnTo>
                    <a:lnTo>
                      <a:pt x="10662" y="25047"/>
                    </a:lnTo>
                    <a:lnTo>
                      <a:pt x="7947" y="25047"/>
                    </a:lnTo>
                    <a:lnTo>
                      <a:pt x="7947" y="2730"/>
                    </a:lnTo>
                    <a:lnTo>
                      <a:pt x="22" y="2730"/>
                    </a:lnTo>
                    <a:lnTo>
                      <a:pt x="22" y="48"/>
                    </a:lnTo>
                    <a:close/>
                  </a:path>
                </a:pathLst>
              </a:custGeom>
              <a:solidFill>
                <a:srgbClr val="FFB900"/>
              </a:solidFill>
              <a:ln w="5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05AFC092-63BE-436A-88BC-764A05C293D7}"/>
                  </a:ext>
                </a:extLst>
              </p:cNvPr>
              <p:cNvSpPr/>
              <p:nvPr/>
            </p:nvSpPr>
            <p:spPr>
              <a:xfrm>
                <a:off x="4416559" y="2018224"/>
                <a:ext cx="20627" cy="26113"/>
              </a:xfrm>
              <a:custGeom>
                <a:avLst/>
                <a:gdLst>
                  <a:gd name="connsiteX0" fmla="*/ 17909 w 20627"/>
                  <a:gd name="connsiteY0" fmla="*/ 15444 h 26113"/>
                  <a:gd name="connsiteX1" fmla="*/ 17909 w 20627"/>
                  <a:gd name="connsiteY1" fmla="*/ 48 h 26113"/>
                  <a:gd name="connsiteX2" fmla="*/ 20623 w 20627"/>
                  <a:gd name="connsiteY2" fmla="*/ 48 h 26113"/>
                  <a:gd name="connsiteX3" fmla="*/ 20623 w 20627"/>
                  <a:gd name="connsiteY3" fmla="*/ 15230 h 26113"/>
                  <a:gd name="connsiteX4" fmla="*/ 15707 w 20627"/>
                  <a:gd name="connsiteY4" fmla="*/ 24670 h 26113"/>
                  <a:gd name="connsiteX5" fmla="*/ 4965 w 20627"/>
                  <a:gd name="connsiteY5" fmla="*/ 24670 h 26113"/>
                  <a:gd name="connsiteX6" fmla="*/ 49 w 20627"/>
                  <a:gd name="connsiteY6" fmla="*/ 15230 h 26113"/>
                  <a:gd name="connsiteX7" fmla="*/ 49 w 20627"/>
                  <a:gd name="connsiteY7" fmla="*/ 48 h 26113"/>
                  <a:gd name="connsiteX8" fmla="*/ 2763 w 20627"/>
                  <a:gd name="connsiteY8" fmla="*/ 48 h 26113"/>
                  <a:gd name="connsiteX9" fmla="*/ 2763 w 20627"/>
                  <a:gd name="connsiteY9" fmla="*/ 15230 h 26113"/>
                  <a:gd name="connsiteX10" fmla="*/ 6352 w 20627"/>
                  <a:gd name="connsiteY10" fmla="*/ 22259 h 26113"/>
                  <a:gd name="connsiteX11" fmla="*/ 14320 w 20627"/>
                  <a:gd name="connsiteY11" fmla="*/ 22259 h 26113"/>
                  <a:gd name="connsiteX12" fmla="*/ 17909 w 20627"/>
                  <a:gd name="connsiteY12" fmla="*/ 15230 h 26113"/>
                  <a:gd name="connsiteX13" fmla="*/ 17909 w 20627"/>
                  <a:gd name="connsiteY13" fmla="*/ 15444 h 2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627" h="26113">
                    <a:moveTo>
                      <a:pt x="17909" y="15444"/>
                    </a:moveTo>
                    <a:lnTo>
                      <a:pt x="17909" y="48"/>
                    </a:lnTo>
                    <a:lnTo>
                      <a:pt x="20623" y="48"/>
                    </a:lnTo>
                    <a:lnTo>
                      <a:pt x="20623" y="15230"/>
                    </a:lnTo>
                    <a:cubicBezTo>
                      <a:pt x="20903" y="19038"/>
                      <a:pt x="19006" y="22681"/>
                      <a:pt x="15707" y="24670"/>
                    </a:cubicBezTo>
                    <a:cubicBezTo>
                      <a:pt x="12409" y="26658"/>
                      <a:pt x="8263" y="26658"/>
                      <a:pt x="4965" y="24670"/>
                    </a:cubicBezTo>
                    <a:cubicBezTo>
                      <a:pt x="1666" y="22681"/>
                      <a:pt x="-231" y="19038"/>
                      <a:pt x="49" y="15230"/>
                    </a:cubicBezTo>
                    <a:lnTo>
                      <a:pt x="49" y="48"/>
                    </a:lnTo>
                    <a:lnTo>
                      <a:pt x="2763" y="48"/>
                    </a:lnTo>
                    <a:lnTo>
                      <a:pt x="2763" y="15230"/>
                    </a:lnTo>
                    <a:cubicBezTo>
                      <a:pt x="2521" y="18054"/>
                      <a:pt x="3909" y="20773"/>
                      <a:pt x="6352" y="22259"/>
                    </a:cubicBezTo>
                    <a:cubicBezTo>
                      <a:pt x="8795" y="23745"/>
                      <a:pt x="11877" y="23745"/>
                      <a:pt x="14320" y="22259"/>
                    </a:cubicBezTo>
                    <a:cubicBezTo>
                      <a:pt x="16763" y="20773"/>
                      <a:pt x="18151" y="18054"/>
                      <a:pt x="17909" y="15230"/>
                    </a:cubicBezTo>
                    <a:lnTo>
                      <a:pt x="17909" y="15444"/>
                    </a:lnTo>
                    <a:close/>
                  </a:path>
                </a:pathLst>
              </a:custGeom>
              <a:solidFill>
                <a:srgbClr val="FFB900"/>
              </a:solidFill>
              <a:ln w="5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44120224-3B65-E804-BD35-EF9B48962233}"/>
                  </a:ext>
                </a:extLst>
              </p:cNvPr>
              <p:cNvSpPr/>
              <p:nvPr/>
            </p:nvSpPr>
            <p:spPr>
              <a:xfrm>
                <a:off x="4486938" y="2018221"/>
                <a:ext cx="18619" cy="25215"/>
              </a:xfrm>
              <a:custGeom>
                <a:avLst/>
                <a:gdLst>
                  <a:gd name="connsiteX0" fmla="*/ 10119 w 18619"/>
                  <a:gd name="connsiteY0" fmla="*/ 50 h 25215"/>
                  <a:gd name="connsiteX1" fmla="*/ 17793 w 18619"/>
                  <a:gd name="connsiteY1" fmla="*/ 6284 h 25215"/>
                  <a:gd name="connsiteX2" fmla="*/ 12670 w 18619"/>
                  <a:gd name="connsiteY2" fmla="*/ 14695 h 25215"/>
                  <a:gd name="connsiteX3" fmla="*/ 18641 w 18619"/>
                  <a:gd name="connsiteY3" fmla="*/ 25049 h 25215"/>
                  <a:gd name="connsiteX4" fmla="*/ 15547 w 18619"/>
                  <a:gd name="connsiteY4" fmla="*/ 25049 h 25215"/>
                  <a:gd name="connsiteX5" fmla="*/ 10119 w 18619"/>
                  <a:gd name="connsiteY5" fmla="*/ 15071 h 25215"/>
                  <a:gd name="connsiteX6" fmla="*/ 2682 w 18619"/>
                  <a:gd name="connsiteY6" fmla="*/ 15071 h 25215"/>
                  <a:gd name="connsiteX7" fmla="*/ 2682 w 18619"/>
                  <a:gd name="connsiteY7" fmla="*/ 25263 h 25215"/>
                  <a:gd name="connsiteX8" fmla="*/ 22 w 18619"/>
                  <a:gd name="connsiteY8" fmla="*/ 25263 h 25215"/>
                  <a:gd name="connsiteX9" fmla="*/ 22 w 18619"/>
                  <a:gd name="connsiteY9" fmla="*/ 50 h 25215"/>
                  <a:gd name="connsiteX10" fmla="*/ 10119 w 18619"/>
                  <a:gd name="connsiteY10" fmla="*/ 50 h 25215"/>
                  <a:gd name="connsiteX11" fmla="*/ 2682 w 18619"/>
                  <a:gd name="connsiteY11" fmla="*/ 2518 h 25215"/>
                  <a:gd name="connsiteX12" fmla="*/ 2682 w 18619"/>
                  <a:gd name="connsiteY12" fmla="*/ 12550 h 25215"/>
                  <a:gd name="connsiteX13" fmla="*/ 10119 w 18619"/>
                  <a:gd name="connsiteY13" fmla="*/ 12550 h 25215"/>
                  <a:gd name="connsiteX14" fmla="*/ 14696 w 18619"/>
                  <a:gd name="connsiteY14" fmla="*/ 7534 h 25215"/>
                  <a:gd name="connsiteX15" fmla="*/ 10119 w 18619"/>
                  <a:gd name="connsiteY15" fmla="*/ 2518 h 25215"/>
                  <a:gd name="connsiteX16" fmla="*/ 2682 w 18619"/>
                  <a:gd name="connsiteY16" fmla="*/ 2518 h 2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619" h="25215">
                    <a:moveTo>
                      <a:pt x="10119" y="50"/>
                    </a:moveTo>
                    <a:cubicBezTo>
                      <a:pt x="13888" y="-41"/>
                      <a:pt x="17154" y="2613"/>
                      <a:pt x="17793" y="6284"/>
                    </a:cubicBezTo>
                    <a:cubicBezTo>
                      <a:pt x="18433" y="9956"/>
                      <a:pt x="16253" y="13535"/>
                      <a:pt x="12670" y="14695"/>
                    </a:cubicBezTo>
                    <a:lnTo>
                      <a:pt x="18641" y="25049"/>
                    </a:lnTo>
                    <a:lnTo>
                      <a:pt x="15547" y="25049"/>
                    </a:lnTo>
                    <a:lnTo>
                      <a:pt x="10119" y="15071"/>
                    </a:lnTo>
                    <a:lnTo>
                      <a:pt x="2682" y="15071"/>
                    </a:lnTo>
                    <a:lnTo>
                      <a:pt x="2682" y="25263"/>
                    </a:lnTo>
                    <a:lnTo>
                      <a:pt x="22" y="25263"/>
                    </a:lnTo>
                    <a:lnTo>
                      <a:pt x="22" y="50"/>
                    </a:lnTo>
                    <a:lnTo>
                      <a:pt x="10119" y="50"/>
                    </a:lnTo>
                    <a:close/>
                    <a:moveTo>
                      <a:pt x="2682" y="2518"/>
                    </a:moveTo>
                    <a:lnTo>
                      <a:pt x="2682" y="12550"/>
                    </a:lnTo>
                    <a:lnTo>
                      <a:pt x="10119" y="12550"/>
                    </a:lnTo>
                    <a:cubicBezTo>
                      <a:pt x="12719" y="12283"/>
                      <a:pt x="14696" y="10118"/>
                      <a:pt x="14696" y="7534"/>
                    </a:cubicBezTo>
                    <a:cubicBezTo>
                      <a:pt x="14696" y="4950"/>
                      <a:pt x="12719" y="2784"/>
                      <a:pt x="10119" y="2518"/>
                    </a:cubicBezTo>
                    <a:lnTo>
                      <a:pt x="2682" y="2518"/>
                    </a:lnTo>
                    <a:close/>
                  </a:path>
                </a:pathLst>
              </a:custGeom>
              <a:solidFill>
                <a:srgbClr val="FFB900"/>
              </a:solidFill>
              <a:ln w="5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36D8A9FE-CB4E-352D-CE76-DFD3F3AA2B63}"/>
                  </a:ext>
                </a:extLst>
              </p:cNvPr>
              <p:cNvSpPr/>
              <p:nvPr/>
            </p:nvSpPr>
            <p:spPr>
              <a:xfrm>
                <a:off x="4553652" y="2018224"/>
                <a:ext cx="17750" cy="25213"/>
              </a:xfrm>
              <a:custGeom>
                <a:avLst/>
                <a:gdLst>
                  <a:gd name="connsiteX0" fmla="*/ 17773 w 17750"/>
                  <a:gd name="connsiteY0" fmla="*/ 22740 h 25213"/>
                  <a:gd name="connsiteX1" fmla="*/ 17773 w 17750"/>
                  <a:gd name="connsiteY1" fmla="*/ 25261 h 25213"/>
                  <a:gd name="connsiteX2" fmla="*/ 22 w 17750"/>
                  <a:gd name="connsiteY2" fmla="*/ 25261 h 25213"/>
                  <a:gd name="connsiteX3" fmla="*/ 22 w 17750"/>
                  <a:gd name="connsiteY3" fmla="*/ 48 h 25213"/>
                  <a:gd name="connsiteX4" fmla="*/ 17393 w 17750"/>
                  <a:gd name="connsiteY4" fmla="*/ 48 h 25213"/>
                  <a:gd name="connsiteX5" fmla="*/ 17393 w 17750"/>
                  <a:gd name="connsiteY5" fmla="*/ 2516 h 25213"/>
                  <a:gd name="connsiteX6" fmla="*/ 2736 w 17750"/>
                  <a:gd name="connsiteY6" fmla="*/ 2516 h 25213"/>
                  <a:gd name="connsiteX7" fmla="*/ 2736 w 17750"/>
                  <a:gd name="connsiteY7" fmla="*/ 10777 h 25213"/>
                  <a:gd name="connsiteX8" fmla="*/ 14516 w 17750"/>
                  <a:gd name="connsiteY8" fmla="*/ 10777 h 25213"/>
                  <a:gd name="connsiteX9" fmla="*/ 14516 w 17750"/>
                  <a:gd name="connsiteY9" fmla="*/ 13245 h 25213"/>
                  <a:gd name="connsiteX10" fmla="*/ 2736 w 17750"/>
                  <a:gd name="connsiteY10" fmla="*/ 13245 h 25213"/>
                  <a:gd name="connsiteX11" fmla="*/ 2736 w 17750"/>
                  <a:gd name="connsiteY11" fmla="*/ 22525 h 25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750" h="25213">
                    <a:moveTo>
                      <a:pt x="17773" y="22740"/>
                    </a:moveTo>
                    <a:lnTo>
                      <a:pt x="17773" y="25261"/>
                    </a:lnTo>
                    <a:lnTo>
                      <a:pt x="22" y="25261"/>
                    </a:lnTo>
                    <a:lnTo>
                      <a:pt x="22" y="48"/>
                    </a:lnTo>
                    <a:lnTo>
                      <a:pt x="17393" y="48"/>
                    </a:lnTo>
                    <a:lnTo>
                      <a:pt x="17393" y="2516"/>
                    </a:lnTo>
                    <a:lnTo>
                      <a:pt x="2736" y="2516"/>
                    </a:lnTo>
                    <a:lnTo>
                      <a:pt x="2736" y="10777"/>
                    </a:lnTo>
                    <a:lnTo>
                      <a:pt x="14516" y="10777"/>
                    </a:lnTo>
                    <a:lnTo>
                      <a:pt x="14516" y="13245"/>
                    </a:lnTo>
                    <a:lnTo>
                      <a:pt x="2736" y="13245"/>
                    </a:lnTo>
                    <a:lnTo>
                      <a:pt x="2736" y="22525"/>
                    </a:lnTo>
                    <a:close/>
                  </a:path>
                </a:pathLst>
              </a:custGeom>
              <a:solidFill>
                <a:srgbClr val="FFB900"/>
              </a:solidFill>
              <a:ln w="5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1024" name="Freeform 1023">
                <a:extLst>
                  <a:ext uri="{FF2B5EF4-FFF2-40B4-BE49-F238E27FC236}">
                    <a16:creationId xmlns:a16="http://schemas.microsoft.com/office/drawing/2014/main" id="{8FC923DF-4A09-0B8E-9B67-C4497A1B9D1A}"/>
                  </a:ext>
                </a:extLst>
              </p:cNvPr>
              <p:cNvSpPr/>
              <p:nvPr/>
            </p:nvSpPr>
            <p:spPr>
              <a:xfrm>
                <a:off x="4617870" y="2018176"/>
                <a:ext cx="17045" cy="25800"/>
              </a:xfrm>
              <a:custGeom>
                <a:avLst/>
                <a:gdLst>
                  <a:gd name="connsiteX0" fmla="*/ 293 w 17045"/>
                  <a:gd name="connsiteY0" fmla="*/ 6747 h 25800"/>
                  <a:gd name="connsiteX1" fmla="*/ 2966 w 17045"/>
                  <a:gd name="connsiteY1" fmla="*/ 1705 h 25800"/>
                  <a:gd name="connsiteX2" fmla="*/ 8490 w 17045"/>
                  <a:gd name="connsiteY2" fmla="*/ 95 h 25800"/>
                  <a:gd name="connsiteX3" fmla="*/ 15927 w 17045"/>
                  <a:gd name="connsiteY3" fmla="*/ 3314 h 25800"/>
                  <a:gd name="connsiteX4" fmla="*/ 14136 w 17045"/>
                  <a:gd name="connsiteY4" fmla="*/ 5084 h 25800"/>
                  <a:gd name="connsiteX5" fmla="*/ 8707 w 17045"/>
                  <a:gd name="connsiteY5" fmla="*/ 2617 h 25800"/>
                  <a:gd name="connsiteX6" fmla="*/ 3279 w 17045"/>
                  <a:gd name="connsiteY6" fmla="*/ 6908 h 25800"/>
                  <a:gd name="connsiteX7" fmla="*/ 17067 w 17045"/>
                  <a:gd name="connsiteY7" fmla="*/ 18656 h 25800"/>
                  <a:gd name="connsiteX8" fmla="*/ 8545 w 17045"/>
                  <a:gd name="connsiteY8" fmla="*/ 25845 h 25800"/>
                  <a:gd name="connsiteX9" fmla="*/ 22 w 17045"/>
                  <a:gd name="connsiteY9" fmla="*/ 22090 h 25800"/>
                  <a:gd name="connsiteX10" fmla="*/ 1705 w 17045"/>
                  <a:gd name="connsiteY10" fmla="*/ 20266 h 25800"/>
                  <a:gd name="connsiteX11" fmla="*/ 8545 w 17045"/>
                  <a:gd name="connsiteY11" fmla="*/ 23324 h 25800"/>
                  <a:gd name="connsiteX12" fmla="*/ 14353 w 17045"/>
                  <a:gd name="connsiteY12" fmla="*/ 18656 h 25800"/>
                  <a:gd name="connsiteX13" fmla="*/ 293 w 17045"/>
                  <a:gd name="connsiteY13" fmla="*/ 6747 h 2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045" h="25800">
                    <a:moveTo>
                      <a:pt x="293" y="6747"/>
                    </a:moveTo>
                    <a:cubicBezTo>
                      <a:pt x="457" y="4778"/>
                      <a:pt x="1421" y="2959"/>
                      <a:pt x="2966" y="1705"/>
                    </a:cubicBezTo>
                    <a:cubicBezTo>
                      <a:pt x="4511" y="452"/>
                      <a:pt x="6504" y="-129"/>
                      <a:pt x="8490" y="95"/>
                    </a:cubicBezTo>
                    <a:cubicBezTo>
                      <a:pt x="11323" y="59"/>
                      <a:pt x="14034" y="1232"/>
                      <a:pt x="15927" y="3314"/>
                    </a:cubicBezTo>
                    <a:lnTo>
                      <a:pt x="14136" y="5084"/>
                    </a:lnTo>
                    <a:cubicBezTo>
                      <a:pt x="12772" y="3526"/>
                      <a:pt x="10792" y="2626"/>
                      <a:pt x="8707" y="2617"/>
                    </a:cubicBezTo>
                    <a:cubicBezTo>
                      <a:pt x="5233" y="2617"/>
                      <a:pt x="3279" y="4655"/>
                      <a:pt x="3279" y="6908"/>
                    </a:cubicBezTo>
                    <a:cubicBezTo>
                      <a:pt x="3279" y="13346"/>
                      <a:pt x="17067" y="9751"/>
                      <a:pt x="17067" y="18656"/>
                    </a:cubicBezTo>
                    <a:cubicBezTo>
                      <a:pt x="17067" y="22787"/>
                      <a:pt x="13973" y="25845"/>
                      <a:pt x="8545" y="25845"/>
                    </a:cubicBezTo>
                    <a:cubicBezTo>
                      <a:pt x="5277" y="25925"/>
                      <a:pt x="2146" y="24546"/>
                      <a:pt x="22" y="22090"/>
                    </a:cubicBezTo>
                    <a:lnTo>
                      <a:pt x="1705" y="20266"/>
                    </a:lnTo>
                    <a:cubicBezTo>
                      <a:pt x="3373" y="22289"/>
                      <a:pt x="5905" y="23422"/>
                      <a:pt x="8545" y="23324"/>
                    </a:cubicBezTo>
                    <a:cubicBezTo>
                      <a:pt x="12344" y="23324"/>
                      <a:pt x="14353" y="21339"/>
                      <a:pt x="14353" y="18656"/>
                    </a:cubicBezTo>
                    <a:cubicBezTo>
                      <a:pt x="13919" y="12112"/>
                      <a:pt x="293" y="15652"/>
                      <a:pt x="293" y="6747"/>
                    </a:cubicBezTo>
                    <a:close/>
                  </a:path>
                </a:pathLst>
              </a:custGeom>
              <a:solidFill>
                <a:srgbClr val="FFB900"/>
              </a:solidFill>
              <a:ln w="5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sp>
          <p:nvSpPr>
            <p:cNvPr id="1025" name="Freeform 1024">
              <a:extLst>
                <a:ext uri="{FF2B5EF4-FFF2-40B4-BE49-F238E27FC236}">
                  <a16:creationId xmlns:a16="http://schemas.microsoft.com/office/drawing/2014/main" id="{BD91B91A-DD60-DB13-B406-239B1E23ABAF}"/>
                </a:ext>
              </a:extLst>
            </p:cNvPr>
            <p:cNvSpPr/>
            <p:nvPr/>
          </p:nvSpPr>
          <p:spPr>
            <a:xfrm>
              <a:off x="4667702" y="1755495"/>
              <a:ext cx="347231" cy="345789"/>
            </a:xfrm>
            <a:custGeom>
              <a:avLst/>
              <a:gdLst>
                <a:gd name="connsiteX0" fmla="*/ 334333 w 347231"/>
                <a:gd name="connsiteY0" fmla="*/ 107158 h 345789"/>
                <a:gd name="connsiteX1" fmla="*/ 155099 w 347231"/>
                <a:gd name="connsiteY1" fmla="*/ 822 h 345789"/>
                <a:gd name="connsiteX2" fmla="*/ 0 w 347231"/>
                <a:gd name="connsiteY2" fmla="*/ 139345 h 345789"/>
                <a:gd name="connsiteX3" fmla="*/ 3528 w 347231"/>
                <a:gd name="connsiteY3" fmla="*/ 139024 h 345789"/>
                <a:gd name="connsiteX4" fmla="*/ 7491 w 347231"/>
                <a:gd name="connsiteY4" fmla="*/ 139345 h 345789"/>
                <a:gd name="connsiteX5" fmla="*/ 110087 w 347231"/>
                <a:gd name="connsiteY5" fmla="*/ 21809 h 345789"/>
                <a:gd name="connsiteX6" fmla="*/ 315116 w 347231"/>
                <a:gd name="connsiteY6" fmla="*/ 110324 h 345789"/>
                <a:gd name="connsiteX7" fmla="*/ 312918 w 347231"/>
                <a:gd name="connsiteY7" fmla="*/ 222816 h 345789"/>
                <a:gd name="connsiteX8" fmla="*/ 230868 w 347231"/>
                <a:gd name="connsiteY8" fmla="*/ 300817 h 345789"/>
                <a:gd name="connsiteX9" fmla="*/ 51407 w 347231"/>
                <a:gd name="connsiteY9" fmla="*/ 226250 h 345789"/>
                <a:gd name="connsiteX10" fmla="*/ 11617 w 347231"/>
                <a:gd name="connsiteY10" fmla="*/ 243417 h 345789"/>
                <a:gd name="connsiteX11" fmla="*/ 240639 w 347231"/>
                <a:gd name="connsiteY11" fmla="*/ 331801 h 345789"/>
                <a:gd name="connsiteX12" fmla="*/ 334333 w 347231"/>
                <a:gd name="connsiteY12" fmla="*/ 107158 h 34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231" h="345789">
                  <a:moveTo>
                    <a:pt x="334333" y="107158"/>
                  </a:moveTo>
                  <a:cubicBezTo>
                    <a:pt x="304786" y="36590"/>
                    <a:pt x="232013" y="-6582"/>
                    <a:pt x="155099" y="822"/>
                  </a:cubicBezTo>
                  <a:cubicBezTo>
                    <a:pt x="78179" y="8227"/>
                    <a:pt x="15210" y="64468"/>
                    <a:pt x="0" y="139345"/>
                  </a:cubicBezTo>
                  <a:cubicBezTo>
                    <a:pt x="1140" y="139345"/>
                    <a:pt x="2334" y="139024"/>
                    <a:pt x="3528" y="139024"/>
                  </a:cubicBezTo>
                  <a:cubicBezTo>
                    <a:pt x="4853" y="139055"/>
                    <a:pt x="6177" y="139163"/>
                    <a:pt x="7491" y="139345"/>
                  </a:cubicBezTo>
                  <a:cubicBezTo>
                    <a:pt x="19955" y="85830"/>
                    <a:pt x="58349" y="41845"/>
                    <a:pt x="110087" y="21809"/>
                  </a:cubicBezTo>
                  <a:cubicBezTo>
                    <a:pt x="191436" y="-9682"/>
                    <a:pt x="283219" y="29942"/>
                    <a:pt x="315116" y="110324"/>
                  </a:cubicBezTo>
                  <a:cubicBezTo>
                    <a:pt x="329512" y="146625"/>
                    <a:pt x="328720" y="187090"/>
                    <a:pt x="312918" y="222816"/>
                  </a:cubicBezTo>
                  <a:cubicBezTo>
                    <a:pt x="297121" y="258541"/>
                    <a:pt x="267602" y="286600"/>
                    <a:pt x="230868" y="300817"/>
                  </a:cubicBezTo>
                  <a:cubicBezTo>
                    <a:pt x="160484" y="328041"/>
                    <a:pt x="80958" y="294997"/>
                    <a:pt x="51407" y="226250"/>
                  </a:cubicBezTo>
                  <a:cubicBezTo>
                    <a:pt x="40230" y="235860"/>
                    <a:pt x="26344" y="241851"/>
                    <a:pt x="11617" y="243417"/>
                  </a:cubicBezTo>
                  <a:cubicBezTo>
                    <a:pt x="50831" y="329633"/>
                    <a:pt x="152683" y="368939"/>
                    <a:pt x="240639" y="331801"/>
                  </a:cubicBezTo>
                  <a:cubicBezTo>
                    <a:pt x="328600" y="294664"/>
                    <a:pt x="370268" y="194759"/>
                    <a:pt x="334333" y="107158"/>
                  </a:cubicBezTo>
                  <a:close/>
                </a:path>
              </a:pathLst>
            </a:custGeom>
            <a:solidFill>
              <a:srgbClr val="FFB900"/>
            </a:solidFill>
            <a:ln w="5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1027" name="Graphic 53">
              <a:extLst>
                <a:ext uri="{FF2B5EF4-FFF2-40B4-BE49-F238E27FC236}">
                  <a16:creationId xmlns:a16="http://schemas.microsoft.com/office/drawing/2014/main" id="{E21E7C23-91DC-2BFF-CA12-F3E7D68280AE}"/>
                </a:ext>
              </a:extLst>
            </p:cNvPr>
            <p:cNvGrpSpPr/>
            <p:nvPr/>
          </p:nvGrpSpPr>
          <p:grpSpPr>
            <a:xfrm>
              <a:off x="4029219" y="1883923"/>
              <a:ext cx="901975" cy="87870"/>
              <a:chOff x="4029219" y="1883923"/>
              <a:chExt cx="901975" cy="87870"/>
            </a:xfrm>
            <a:solidFill>
              <a:srgbClr val="FFFFFF"/>
            </a:solidFill>
          </p:grpSpPr>
          <p:sp>
            <p:nvSpPr>
              <p:cNvPr id="1029" name="Freeform 1028">
                <a:extLst>
                  <a:ext uri="{FF2B5EF4-FFF2-40B4-BE49-F238E27FC236}">
                    <a16:creationId xmlns:a16="http://schemas.microsoft.com/office/drawing/2014/main" id="{6F297342-F4AC-C97A-7E33-BBFCCA12CF27}"/>
                  </a:ext>
                </a:extLst>
              </p:cNvPr>
              <p:cNvSpPr/>
              <p:nvPr/>
            </p:nvSpPr>
            <p:spPr>
              <a:xfrm>
                <a:off x="4029219" y="1885828"/>
                <a:ext cx="66931" cy="84115"/>
              </a:xfrm>
              <a:custGeom>
                <a:avLst/>
                <a:gdLst>
                  <a:gd name="connsiteX0" fmla="*/ 66932 w 66931"/>
                  <a:gd name="connsiteY0" fmla="*/ 23 h 84115"/>
                  <a:gd name="connsiteX1" fmla="*/ 66932 w 66931"/>
                  <a:gd name="connsiteY1" fmla="*/ 16116 h 84115"/>
                  <a:gd name="connsiteX2" fmla="*/ 42613 w 66931"/>
                  <a:gd name="connsiteY2" fmla="*/ 16116 h 84115"/>
                  <a:gd name="connsiteX3" fmla="*/ 42613 w 66931"/>
                  <a:gd name="connsiteY3" fmla="*/ 84138 h 84115"/>
                  <a:gd name="connsiteX4" fmla="*/ 24373 w 66931"/>
                  <a:gd name="connsiteY4" fmla="*/ 84138 h 84115"/>
                  <a:gd name="connsiteX5" fmla="*/ 24373 w 66931"/>
                  <a:gd name="connsiteY5" fmla="*/ 16277 h 84115"/>
                  <a:gd name="connsiteX6" fmla="*/ 0 w 66931"/>
                  <a:gd name="connsiteY6" fmla="*/ 16277 h 84115"/>
                  <a:gd name="connsiteX7" fmla="*/ 0 w 66931"/>
                  <a:gd name="connsiteY7" fmla="*/ 184 h 8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931" h="84115">
                    <a:moveTo>
                      <a:pt x="66932" y="23"/>
                    </a:moveTo>
                    <a:lnTo>
                      <a:pt x="66932" y="16116"/>
                    </a:lnTo>
                    <a:lnTo>
                      <a:pt x="42613" y="16116"/>
                    </a:lnTo>
                    <a:lnTo>
                      <a:pt x="42613" y="84138"/>
                    </a:lnTo>
                    <a:lnTo>
                      <a:pt x="24373" y="84138"/>
                    </a:lnTo>
                    <a:lnTo>
                      <a:pt x="24373" y="16277"/>
                    </a:lnTo>
                    <a:lnTo>
                      <a:pt x="0" y="16277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FFFFFF"/>
              </a:solidFill>
              <a:ln w="5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1031" name="Freeform 1030">
                <a:extLst>
                  <a:ext uri="{FF2B5EF4-FFF2-40B4-BE49-F238E27FC236}">
                    <a16:creationId xmlns:a16="http://schemas.microsoft.com/office/drawing/2014/main" id="{9572C620-38DE-ECDD-7584-807BA7699287}"/>
                  </a:ext>
                </a:extLst>
              </p:cNvPr>
              <p:cNvSpPr/>
              <p:nvPr/>
            </p:nvSpPr>
            <p:spPr>
              <a:xfrm>
                <a:off x="4123292" y="1885828"/>
                <a:ext cx="73065" cy="84115"/>
              </a:xfrm>
              <a:custGeom>
                <a:avLst/>
                <a:gdLst>
                  <a:gd name="connsiteX0" fmla="*/ 73066 w 73065"/>
                  <a:gd name="connsiteY0" fmla="*/ 84138 h 84115"/>
                  <a:gd name="connsiteX1" fmla="*/ 54826 w 73065"/>
                  <a:gd name="connsiteY1" fmla="*/ 84138 h 84115"/>
                  <a:gd name="connsiteX2" fmla="*/ 54826 w 73065"/>
                  <a:gd name="connsiteY2" fmla="*/ 49966 h 84115"/>
                  <a:gd name="connsiteX3" fmla="*/ 18294 w 73065"/>
                  <a:gd name="connsiteY3" fmla="*/ 49966 h 84115"/>
                  <a:gd name="connsiteX4" fmla="*/ 18294 w 73065"/>
                  <a:gd name="connsiteY4" fmla="*/ 84138 h 84115"/>
                  <a:gd name="connsiteX5" fmla="*/ 0 w 73065"/>
                  <a:gd name="connsiteY5" fmla="*/ 84138 h 84115"/>
                  <a:gd name="connsiteX6" fmla="*/ 0 w 73065"/>
                  <a:gd name="connsiteY6" fmla="*/ 23 h 84115"/>
                  <a:gd name="connsiteX7" fmla="*/ 18294 w 73065"/>
                  <a:gd name="connsiteY7" fmla="*/ 23 h 84115"/>
                  <a:gd name="connsiteX8" fmla="*/ 18294 w 73065"/>
                  <a:gd name="connsiteY8" fmla="*/ 33712 h 84115"/>
                  <a:gd name="connsiteX9" fmla="*/ 54826 w 73065"/>
                  <a:gd name="connsiteY9" fmla="*/ 33712 h 84115"/>
                  <a:gd name="connsiteX10" fmla="*/ 54826 w 73065"/>
                  <a:gd name="connsiteY10" fmla="*/ 23 h 84115"/>
                  <a:gd name="connsiteX11" fmla="*/ 73066 w 73065"/>
                  <a:gd name="connsiteY11" fmla="*/ 23 h 8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065" h="84115">
                    <a:moveTo>
                      <a:pt x="73066" y="84138"/>
                    </a:moveTo>
                    <a:lnTo>
                      <a:pt x="54826" y="84138"/>
                    </a:lnTo>
                    <a:lnTo>
                      <a:pt x="54826" y="49966"/>
                    </a:lnTo>
                    <a:lnTo>
                      <a:pt x="18294" y="49966"/>
                    </a:lnTo>
                    <a:lnTo>
                      <a:pt x="18294" y="84138"/>
                    </a:lnTo>
                    <a:lnTo>
                      <a:pt x="0" y="84138"/>
                    </a:lnTo>
                    <a:lnTo>
                      <a:pt x="0" y="23"/>
                    </a:lnTo>
                    <a:lnTo>
                      <a:pt x="18294" y="23"/>
                    </a:lnTo>
                    <a:lnTo>
                      <a:pt x="18294" y="33712"/>
                    </a:lnTo>
                    <a:lnTo>
                      <a:pt x="54826" y="33712"/>
                    </a:lnTo>
                    <a:lnTo>
                      <a:pt x="54826" y="23"/>
                    </a:lnTo>
                    <a:lnTo>
                      <a:pt x="73066" y="23"/>
                    </a:lnTo>
                    <a:close/>
                  </a:path>
                </a:pathLst>
              </a:custGeom>
              <a:solidFill>
                <a:srgbClr val="FFFFFF"/>
              </a:solidFill>
              <a:ln w="5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1033" name="Freeform 1032">
                <a:extLst>
                  <a:ext uri="{FF2B5EF4-FFF2-40B4-BE49-F238E27FC236}">
                    <a16:creationId xmlns:a16="http://schemas.microsoft.com/office/drawing/2014/main" id="{009ABF44-2549-5BE8-EEDD-381176FCADDD}"/>
                  </a:ext>
                </a:extLst>
              </p:cNvPr>
              <p:cNvSpPr/>
              <p:nvPr/>
            </p:nvSpPr>
            <p:spPr>
              <a:xfrm>
                <a:off x="4233108" y="1885828"/>
                <a:ext cx="18293" cy="84115"/>
              </a:xfrm>
              <a:custGeom>
                <a:avLst/>
                <a:gdLst>
                  <a:gd name="connsiteX0" fmla="*/ 0 w 18293"/>
                  <a:gd name="connsiteY0" fmla="*/ 23 h 84115"/>
                  <a:gd name="connsiteX1" fmla="*/ 18294 w 18293"/>
                  <a:gd name="connsiteY1" fmla="*/ 23 h 84115"/>
                  <a:gd name="connsiteX2" fmla="*/ 18294 w 18293"/>
                  <a:gd name="connsiteY2" fmla="*/ 84138 h 84115"/>
                  <a:gd name="connsiteX3" fmla="*/ 0 w 18293"/>
                  <a:gd name="connsiteY3" fmla="*/ 84138 h 8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93" h="84115">
                    <a:moveTo>
                      <a:pt x="0" y="23"/>
                    </a:moveTo>
                    <a:lnTo>
                      <a:pt x="18294" y="23"/>
                    </a:lnTo>
                    <a:lnTo>
                      <a:pt x="18294" y="84138"/>
                    </a:lnTo>
                    <a:lnTo>
                      <a:pt x="0" y="84138"/>
                    </a:lnTo>
                    <a:close/>
                  </a:path>
                </a:pathLst>
              </a:custGeom>
              <a:solidFill>
                <a:srgbClr val="FFFFFF"/>
              </a:solidFill>
              <a:ln w="5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1035" name="Freeform 1034">
                <a:extLst>
                  <a:ext uri="{FF2B5EF4-FFF2-40B4-BE49-F238E27FC236}">
                    <a16:creationId xmlns:a16="http://schemas.microsoft.com/office/drawing/2014/main" id="{D5C7D490-6083-C0E6-1012-BCB0B58B94CE}"/>
                  </a:ext>
                </a:extLst>
              </p:cNvPr>
              <p:cNvSpPr/>
              <p:nvPr/>
            </p:nvSpPr>
            <p:spPr>
              <a:xfrm>
                <a:off x="4288097" y="1885815"/>
                <a:ext cx="69862" cy="84504"/>
              </a:xfrm>
              <a:custGeom>
                <a:avLst/>
                <a:gdLst>
                  <a:gd name="connsiteX0" fmla="*/ 0 w 69862"/>
                  <a:gd name="connsiteY0" fmla="*/ 36 h 84504"/>
                  <a:gd name="connsiteX1" fmla="*/ 37999 w 69862"/>
                  <a:gd name="connsiteY1" fmla="*/ 36 h 84504"/>
                  <a:gd name="connsiteX2" fmla="*/ 58330 w 69862"/>
                  <a:gd name="connsiteY2" fmla="*/ 7818 h 84504"/>
                  <a:gd name="connsiteX3" fmla="*/ 66823 w 69862"/>
                  <a:gd name="connsiteY3" fmla="*/ 27663 h 84504"/>
                  <a:gd name="connsiteX4" fmla="*/ 51624 w 69862"/>
                  <a:gd name="connsiteY4" fmla="*/ 52340 h 84504"/>
                  <a:gd name="connsiteX5" fmla="*/ 69863 w 69862"/>
                  <a:gd name="connsiteY5" fmla="*/ 84527 h 84504"/>
                  <a:gd name="connsiteX6" fmla="*/ 50538 w 69862"/>
                  <a:gd name="connsiteY6" fmla="*/ 84527 h 84504"/>
                  <a:gd name="connsiteX7" fmla="*/ 34253 w 69862"/>
                  <a:gd name="connsiteY7" fmla="*/ 55022 h 84504"/>
                  <a:gd name="connsiteX8" fmla="*/ 18294 w 69862"/>
                  <a:gd name="connsiteY8" fmla="*/ 55022 h 84504"/>
                  <a:gd name="connsiteX9" fmla="*/ 18294 w 69862"/>
                  <a:gd name="connsiteY9" fmla="*/ 84152 h 84504"/>
                  <a:gd name="connsiteX10" fmla="*/ 0 w 69862"/>
                  <a:gd name="connsiteY10" fmla="*/ 84152 h 84504"/>
                  <a:gd name="connsiteX11" fmla="*/ 0 w 69862"/>
                  <a:gd name="connsiteY11" fmla="*/ 36 h 84504"/>
                  <a:gd name="connsiteX12" fmla="*/ 37130 w 69862"/>
                  <a:gd name="connsiteY12" fmla="*/ 16130 h 84504"/>
                  <a:gd name="connsiteX13" fmla="*/ 18294 w 69862"/>
                  <a:gd name="connsiteY13" fmla="*/ 16130 h 84504"/>
                  <a:gd name="connsiteX14" fmla="*/ 18294 w 69862"/>
                  <a:gd name="connsiteY14" fmla="*/ 38339 h 84504"/>
                  <a:gd name="connsiteX15" fmla="*/ 37130 w 69862"/>
                  <a:gd name="connsiteY15" fmla="*/ 38339 h 84504"/>
                  <a:gd name="connsiteX16" fmla="*/ 45267 w 69862"/>
                  <a:gd name="connsiteY16" fmla="*/ 35454 h 84504"/>
                  <a:gd name="connsiteX17" fmla="*/ 48692 w 69862"/>
                  <a:gd name="connsiteY17" fmla="*/ 27610 h 84504"/>
                  <a:gd name="connsiteX18" fmla="*/ 45401 w 69862"/>
                  <a:gd name="connsiteY18" fmla="*/ 19467 h 84504"/>
                  <a:gd name="connsiteX19" fmla="*/ 37130 w 69862"/>
                  <a:gd name="connsiteY19" fmla="*/ 16291 h 84504"/>
                  <a:gd name="connsiteX20" fmla="*/ 37130 w 69862"/>
                  <a:gd name="connsiteY20" fmla="*/ 16130 h 8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9862" h="84504">
                    <a:moveTo>
                      <a:pt x="0" y="36"/>
                    </a:moveTo>
                    <a:lnTo>
                      <a:pt x="37999" y="36"/>
                    </a:lnTo>
                    <a:cubicBezTo>
                      <a:pt x="45562" y="-196"/>
                      <a:pt x="52898" y="2612"/>
                      <a:pt x="58330" y="7818"/>
                    </a:cubicBezTo>
                    <a:cubicBezTo>
                      <a:pt x="63763" y="13025"/>
                      <a:pt x="66827" y="20185"/>
                      <a:pt x="66823" y="27663"/>
                    </a:cubicBezTo>
                    <a:cubicBezTo>
                      <a:pt x="66961" y="38088"/>
                      <a:pt x="61057" y="47673"/>
                      <a:pt x="51624" y="52340"/>
                    </a:cubicBezTo>
                    <a:lnTo>
                      <a:pt x="69863" y="84527"/>
                    </a:lnTo>
                    <a:lnTo>
                      <a:pt x="50538" y="84527"/>
                    </a:lnTo>
                    <a:lnTo>
                      <a:pt x="34253" y="55022"/>
                    </a:lnTo>
                    <a:lnTo>
                      <a:pt x="18294" y="55022"/>
                    </a:lnTo>
                    <a:lnTo>
                      <a:pt x="18294" y="84152"/>
                    </a:lnTo>
                    <a:lnTo>
                      <a:pt x="0" y="84152"/>
                    </a:lnTo>
                    <a:lnTo>
                      <a:pt x="0" y="36"/>
                    </a:lnTo>
                    <a:close/>
                    <a:moveTo>
                      <a:pt x="37130" y="16130"/>
                    </a:moveTo>
                    <a:lnTo>
                      <a:pt x="18294" y="16130"/>
                    </a:lnTo>
                    <a:lnTo>
                      <a:pt x="18294" y="38339"/>
                    </a:lnTo>
                    <a:lnTo>
                      <a:pt x="37130" y="38339"/>
                    </a:lnTo>
                    <a:cubicBezTo>
                      <a:pt x="40130" y="38532"/>
                      <a:pt x="43076" y="37487"/>
                      <a:pt x="45267" y="35454"/>
                    </a:cubicBezTo>
                    <a:cubicBezTo>
                      <a:pt x="47459" y="33421"/>
                      <a:pt x="48699" y="30580"/>
                      <a:pt x="48692" y="27610"/>
                    </a:cubicBezTo>
                    <a:cubicBezTo>
                      <a:pt x="48785" y="24562"/>
                      <a:pt x="47593" y="21613"/>
                      <a:pt x="45401" y="19467"/>
                    </a:cubicBezTo>
                    <a:cubicBezTo>
                      <a:pt x="43209" y="17321"/>
                      <a:pt x="40213" y="16170"/>
                      <a:pt x="37130" y="16291"/>
                    </a:cubicBezTo>
                    <a:lnTo>
                      <a:pt x="37130" y="16130"/>
                    </a:lnTo>
                    <a:close/>
                  </a:path>
                </a:pathLst>
              </a:custGeom>
              <a:solidFill>
                <a:srgbClr val="FFFFFF"/>
              </a:solidFill>
              <a:ln w="5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1037" name="Freeform 1036">
                <a:extLst>
                  <a:ext uri="{FF2B5EF4-FFF2-40B4-BE49-F238E27FC236}">
                    <a16:creationId xmlns:a16="http://schemas.microsoft.com/office/drawing/2014/main" id="{B79BA5A3-DE6B-49F8-587F-15FAD8456A7A}"/>
                  </a:ext>
                </a:extLst>
              </p:cNvPr>
              <p:cNvSpPr/>
              <p:nvPr/>
            </p:nvSpPr>
            <p:spPr>
              <a:xfrm>
                <a:off x="4388956" y="1885828"/>
                <a:ext cx="74314" cy="84222"/>
              </a:xfrm>
              <a:custGeom>
                <a:avLst/>
                <a:gdLst>
                  <a:gd name="connsiteX0" fmla="*/ 31702 w 74314"/>
                  <a:gd name="connsiteY0" fmla="*/ 23 h 84222"/>
                  <a:gd name="connsiteX1" fmla="*/ 68605 w 74314"/>
                  <a:gd name="connsiteY1" fmla="*/ 21079 h 84222"/>
                  <a:gd name="connsiteX2" fmla="*/ 68605 w 74314"/>
                  <a:gd name="connsiteY2" fmla="*/ 63190 h 84222"/>
                  <a:gd name="connsiteX3" fmla="*/ 31702 w 74314"/>
                  <a:gd name="connsiteY3" fmla="*/ 84246 h 84222"/>
                  <a:gd name="connsiteX4" fmla="*/ 0 w 74314"/>
                  <a:gd name="connsiteY4" fmla="*/ 84246 h 84222"/>
                  <a:gd name="connsiteX5" fmla="*/ 0 w 74314"/>
                  <a:gd name="connsiteY5" fmla="*/ 23 h 84222"/>
                  <a:gd name="connsiteX6" fmla="*/ 31702 w 74314"/>
                  <a:gd name="connsiteY6" fmla="*/ 23 h 84222"/>
                  <a:gd name="connsiteX7" fmla="*/ 18294 w 74314"/>
                  <a:gd name="connsiteY7" fmla="*/ 16116 h 84222"/>
                  <a:gd name="connsiteX8" fmla="*/ 18294 w 74314"/>
                  <a:gd name="connsiteY8" fmla="*/ 68045 h 84222"/>
                  <a:gd name="connsiteX9" fmla="*/ 31702 w 74314"/>
                  <a:gd name="connsiteY9" fmla="*/ 68045 h 84222"/>
                  <a:gd name="connsiteX10" fmla="*/ 49878 w 74314"/>
                  <a:gd name="connsiteY10" fmla="*/ 60339 h 84222"/>
                  <a:gd name="connsiteX11" fmla="*/ 57215 w 74314"/>
                  <a:gd name="connsiteY11" fmla="*/ 42188 h 84222"/>
                  <a:gd name="connsiteX12" fmla="*/ 50010 w 74314"/>
                  <a:gd name="connsiteY12" fmla="*/ 23909 h 84222"/>
                  <a:gd name="connsiteX13" fmla="*/ 31702 w 74314"/>
                  <a:gd name="connsiteY13" fmla="*/ 16331 h 84222"/>
                  <a:gd name="connsiteX14" fmla="*/ 18294 w 74314"/>
                  <a:gd name="connsiteY14" fmla="*/ 16116 h 8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314" h="84222">
                    <a:moveTo>
                      <a:pt x="31702" y="23"/>
                    </a:moveTo>
                    <a:cubicBezTo>
                      <a:pt x="46925" y="23"/>
                      <a:pt x="60993" y="8049"/>
                      <a:pt x="68605" y="21079"/>
                    </a:cubicBezTo>
                    <a:cubicBezTo>
                      <a:pt x="76217" y="34108"/>
                      <a:pt x="76217" y="50161"/>
                      <a:pt x="68605" y="63190"/>
                    </a:cubicBezTo>
                    <a:cubicBezTo>
                      <a:pt x="60993" y="76219"/>
                      <a:pt x="46925" y="84246"/>
                      <a:pt x="31702" y="84246"/>
                    </a:cubicBezTo>
                    <a:lnTo>
                      <a:pt x="0" y="84246"/>
                    </a:lnTo>
                    <a:lnTo>
                      <a:pt x="0" y="23"/>
                    </a:lnTo>
                    <a:lnTo>
                      <a:pt x="31702" y="23"/>
                    </a:lnTo>
                    <a:close/>
                    <a:moveTo>
                      <a:pt x="18294" y="16116"/>
                    </a:moveTo>
                    <a:lnTo>
                      <a:pt x="18294" y="68045"/>
                    </a:lnTo>
                    <a:lnTo>
                      <a:pt x="31702" y="68045"/>
                    </a:lnTo>
                    <a:cubicBezTo>
                      <a:pt x="38555" y="67960"/>
                      <a:pt x="45093" y="65188"/>
                      <a:pt x="49878" y="60339"/>
                    </a:cubicBezTo>
                    <a:cubicBezTo>
                      <a:pt x="54662" y="55490"/>
                      <a:pt x="57302" y="48961"/>
                      <a:pt x="57215" y="42188"/>
                    </a:cubicBezTo>
                    <a:cubicBezTo>
                      <a:pt x="57421" y="35382"/>
                      <a:pt x="54821" y="28785"/>
                      <a:pt x="50010" y="23909"/>
                    </a:cubicBezTo>
                    <a:cubicBezTo>
                      <a:pt x="45200" y="19034"/>
                      <a:pt x="38592" y="16299"/>
                      <a:pt x="31702" y="16331"/>
                    </a:cubicBezTo>
                    <a:lnTo>
                      <a:pt x="18294" y="16116"/>
                    </a:lnTo>
                    <a:close/>
                  </a:path>
                </a:pathLst>
              </a:custGeom>
              <a:solidFill>
                <a:srgbClr val="FFFFFF"/>
              </a:solidFill>
              <a:ln w="5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1039" name="Freeform 1038">
                <a:extLst>
                  <a:ext uri="{FF2B5EF4-FFF2-40B4-BE49-F238E27FC236}">
                    <a16:creationId xmlns:a16="http://schemas.microsoft.com/office/drawing/2014/main" id="{EDCC526A-69D8-9DF9-4B08-E2C7F06CE710}"/>
                  </a:ext>
                </a:extLst>
              </p:cNvPr>
              <p:cNvSpPr/>
              <p:nvPr/>
            </p:nvSpPr>
            <p:spPr>
              <a:xfrm>
                <a:off x="4530473" y="1885800"/>
                <a:ext cx="70242" cy="84518"/>
              </a:xfrm>
              <a:custGeom>
                <a:avLst/>
                <a:gdLst>
                  <a:gd name="connsiteX0" fmla="*/ 0 w 70242"/>
                  <a:gd name="connsiteY0" fmla="*/ 51 h 84518"/>
                  <a:gd name="connsiteX1" fmla="*/ 37999 w 70242"/>
                  <a:gd name="connsiteY1" fmla="*/ 51 h 84518"/>
                  <a:gd name="connsiteX2" fmla="*/ 58577 w 70242"/>
                  <a:gd name="connsiteY2" fmla="*/ 7693 h 84518"/>
                  <a:gd name="connsiteX3" fmla="*/ 67203 w 70242"/>
                  <a:gd name="connsiteY3" fmla="*/ 27678 h 84518"/>
                  <a:gd name="connsiteX4" fmla="*/ 52004 w 70242"/>
                  <a:gd name="connsiteY4" fmla="*/ 52354 h 84518"/>
                  <a:gd name="connsiteX5" fmla="*/ 70243 w 70242"/>
                  <a:gd name="connsiteY5" fmla="*/ 84541 h 84518"/>
                  <a:gd name="connsiteX6" fmla="*/ 50755 w 70242"/>
                  <a:gd name="connsiteY6" fmla="*/ 84541 h 84518"/>
                  <a:gd name="connsiteX7" fmla="*/ 34470 w 70242"/>
                  <a:gd name="connsiteY7" fmla="*/ 55037 h 84518"/>
                  <a:gd name="connsiteX8" fmla="*/ 18239 w 70242"/>
                  <a:gd name="connsiteY8" fmla="*/ 55037 h 84518"/>
                  <a:gd name="connsiteX9" fmla="*/ 18239 w 70242"/>
                  <a:gd name="connsiteY9" fmla="*/ 84166 h 84518"/>
                  <a:gd name="connsiteX10" fmla="*/ 0 w 70242"/>
                  <a:gd name="connsiteY10" fmla="*/ 84166 h 84518"/>
                  <a:gd name="connsiteX11" fmla="*/ 0 w 70242"/>
                  <a:gd name="connsiteY11" fmla="*/ 51 h 84518"/>
                  <a:gd name="connsiteX12" fmla="*/ 37130 w 70242"/>
                  <a:gd name="connsiteY12" fmla="*/ 16144 h 84518"/>
                  <a:gd name="connsiteX13" fmla="*/ 18239 w 70242"/>
                  <a:gd name="connsiteY13" fmla="*/ 16144 h 84518"/>
                  <a:gd name="connsiteX14" fmla="*/ 18239 w 70242"/>
                  <a:gd name="connsiteY14" fmla="*/ 38353 h 84518"/>
                  <a:gd name="connsiteX15" fmla="*/ 37130 w 70242"/>
                  <a:gd name="connsiteY15" fmla="*/ 38353 h 84518"/>
                  <a:gd name="connsiteX16" fmla="*/ 45267 w 70242"/>
                  <a:gd name="connsiteY16" fmla="*/ 35468 h 84518"/>
                  <a:gd name="connsiteX17" fmla="*/ 48692 w 70242"/>
                  <a:gd name="connsiteY17" fmla="*/ 27624 h 84518"/>
                  <a:gd name="connsiteX18" fmla="*/ 45381 w 70242"/>
                  <a:gd name="connsiteY18" fmla="*/ 19498 h 84518"/>
                  <a:gd name="connsiteX19" fmla="*/ 37130 w 70242"/>
                  <a:gd name="connsiteY19" fmla="*/ 16305 h 84518"/>
                  <a:gd name="connsiteX20" fmla="*/ 37130 w 70242"/>
                  <a:gd name="connsiteY20" fmla="*/ 16144 h 8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0242" h="84518">
                    <a:moveTo>
                      <a:pt x="0" y="51"/>
                    </a:moveTo>
                    <a:lnTo>
                      <a:pt x="37999" y="51"/>
                    </a:lnTo>
                    <a:cubicBezTo>
                      <a:pt x="45625" y="-286"/>
                      <a:pt x="53062" y="2475"/>
                      <a:pt x="58577" y="7693"/>
                    </a:cubicBezTo>
                    <a:cubicBezTo>
                      <a:pt x="64093" y="12911"/>
                      <a:pt x="67209" y="20132"/>
                      <a:pt x="67203" y="27678"/>
                    </a:cubicBezTo>
                    <a:cubicBezTo>
                      <a:pt x="67339" y="38102"/>
                      <a:pt x="61438" y="47687"/>
                      <a:pt x="52004" y="52354"/>
                    </a:cubicBezTo>
                    <a:lnTo>
                      <a:pt x="70243" y="84541"/>
                    </a:lnTo>
                    <a:lnTo>
                      <a:pt x="50755" y="84541"/>
                    </a:lnTo>
                    <a:lnTo>
                      <a:pt x="34470" y="55037"/>
                    </a:lnTo>
                    <a:lnTo>
                      <a:pt x="18239" y="55037"/>
                    </a:lnTo>
                    <a:lnTo>
                      <a:pt x="18239" y="84166"/>
                    </a:lnTo>
                    <a:lnTo>
                      <a:pt x="0" y="84166"/>
                    </a:lnTo>
                    <a:lnTo>
                      <a:pt x="0" y="51"/>
                    </a:lnTo>
                    <a:close/>
                    <a:moveTo>
                      <a:pt x="37130" y="16144"/>
                    </a:moveTo>
                    <a:lnTo>
                      <a:pt x="18239" y="16144"/>
                    </a:lnTo>
                    <a:lnTo>
                      <a:pt x="18239" y="38353"/>
                    </a:lnTo>
                    <a:lnTo>
                      <a:pt x="37130" y="38353"/>
                    </a:lnTo>
                    <a:cubicBezTo>
                      <a:pt x="40130" y="38546"/>
                      <a:pt x="43074" y="37502"/>
                      <a:pt x="45267" y="35468"/>
                    </a:cubicBezTo>
                    <a:cubicBezTo>
                      <a:pt x="47460" y="33435"/>
                      <a:pt x="48698" y="30595"/>
                      <a:pt x="48692" y="27624"/>
                    </a:cubicBezTo>
                    <a:cubicBezTo>
                      <a:pt x="48768" y="24581"/>
                      <a:pt x="47574" y="21641"/>
                      <a:pt x="45381" y="19498"/>
                    </a:cubicBezTo>
                    <a:cubicBezTo>
                      <a:pt x="43193" y="17356"/>
                      <a:pt x="40209" y="16201"/>
                      <a:pt x="37130" y="16305"/>
                    </a:cubicBezTo>
                    <a:lnTo>
                      <a:pt x="37130" y="16144"/>
                    </a:lnTo>
                    <a:close/>
                  </a:path>
                </a:pathLst>
              </a:custGeom>
              <a:solidFill>
                <a:srgbClr val="FFFFFF"/>
              </a:solidFill>
              <a:ln w="5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1041" name="Freeform 1040">
                <a:extLst>
                  <a:ext uri="{FF2B5EF4-FFF2-40B4-BE49-F238E27FC236}">
                    <a16:creationId xmlns:a16="http://schemas.microsoft.com/office/drawing/2014/main" id="{559B75DA-BA0D-04A0-F8F6-DE6EB8193847}"/>
                  </a:ext>
                </a:extLst>
              </p:cNvPr>
              <p:cNvSpPr/>
              <p:nvPr/>
            </p:nvSpPr>
            <p:spPr>
              <a:xfrm>
                <a:off x="4744425" y="1883923"/>
                <a:ext cx="81893" cy="87870"/>
              </a:xfrm>
              <a:custGeom>
                <a:avLst/>
                <a:gdLst>
                  <a:gd name="connsiteX0" fmla="*/ 81351 w 81893"/>
                  <a:gd name="connsiteY0" fmla="*/ 16948 h 87870"/>
                  <a:gd name="connsiteX1" fmla="*/ 69788 w 81893"/>
                  <a:gd name="connsiteY1" fmla="*/ 28374 h 87870"/>
                  <a:gd name="connsiteX2" fmla="*/ 46066 w 81893"/>
                  <a:gd name="connsiteY2" fmla="*/ 16304 h 87870"/>
                  <a:gd name="connsiteX3" fmla="*/ 18056 w 81893"/>
                  <a:gd name="connsiteY3" fmla="*/ 43985 h 87870"/>
                  <a:gd name="connsiteX4" fmla="*/ 46066 w 81893"/>
                  <a:gd name="connsiteY4" fmla="*/ 71666 h 87870"/>
                  <a:gd name="connsiteX5" fmla="*/ 71037 w 81893"/>
                  <a:gd name="connsiteY5" fmla="*/ 59596 h 87870"/>
                  <a:gd name="connsiteX6" fmla="*/ 81894 w 81893"/>
                  <a:gd name="connsiteY6" fmla="*/ 71022 h 87870"/>
                  <a:gd name="connsiteX7" fmla="*/ 46012 w 81893"/>
                  <a:gd name="connsiteY7" fmla="*/ 87867 h 87870"/>
                  <a:gd name="connsiteX8" fmla="*/ 6217 w 81893"/>
                  <a:gd name="connsiteY8" fmla="*/ 66367 h 87870"/>
                  <a:gd name="connsiteX9" fmla="*/ 6217 w 81893"/>
                  <a:gd name="connsiteY9" fmla="*/ 21549 h 87870"/>
                  <a:gd name="connsiteX10" fmla="*/ 46012 w 81893"/>
                  <a:gd name="connsiteY10" fmla="*/ 50 h 87870"/>
                  <a:gd name="connsiteX11" fmla="*/ 81351 w 81893"/>
                  <a:gd name="connsiteY11" fmla="*/ 16948 h 87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893" h="87870">
                    <a:moveTo>
                      <a:pt x="81351" y="16948"/>
                    </a:moveTo>
                    <a:lnTo>
                      <a:pt x="69788" y="28374"/>
                    </a:lnTo>
                    <a:cubicBezTo>
                      <a:pt x="64279" y="20849"/>
                      <a:pt x="55468" y="16367"/>
                      <a:pt x="46066" y="16304"/>
                    </a:cubicBezTo>
                    <a:cubicBezTo>
                      <a:pt x="30596" y="16304"/>
                      <a:pt x="18056" y="28697"/>
                      <a:pt x="18056" y="43985"/>
                    </a:cubicBezTo>
                    <a:cubicBezTo>
                      <a:pt x="18056" y="59273"/>
                      <a:pt x="30596" y="71666"/>
                      <a:pt x="46066" y="71666"/>
                    </a:cubicBezTo>
                    <a:cubicBezTo>
                      <a:pt x="55821" y="71640"/>
                      <a:pt x="65028" y="67190"/>
                      <a:pt x="71037" y="59596"/>
                    </a:cubicBezTo>
                    <a:lnTo>
                      <a:pt x="81894" y="71022"/>
                    </a:lnTo>
                    <a:cubicBezTo>
                      <a:pt x="73149" y="81736"/>
                      <a:pt x="59941" y="87934"/>
                      <a:pt x="46012" y="87867"/>
                    </a:cubicBezTo>
                    <a:cubicBezTo>
                      <a:pt x="29771" y="88428"/>
                      <a:pt x="14511" y="80184"/>
                      <a:pt x="6217" y="66367"/>
                    </a:cubicBezTo>
                    <a:cubicBezTo>
                      <a:pt x="-2072" y="52551"/>
                      <a:pt x="-2072" y="35365"/>
                      <a:pt x="6217" y="21549"/>
                    </a:cubicBezTo>
                    <a:cubicBezTo>
                      <a:pt x="14511" y="7733"/>
                      <a:pt x="29771" y="-511"/>
                      <a:pt x="46012" y="50"/>
                    </a:cubicBezTo>
                    <a:cubicBezTo>
                      <a:pt x="59822" y="-115"/>
                      <a:pt x="72910" y="6143"/>
                      <a:pt x="81351" y="169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1043" name="Freeform 1042">
                <a:extLst>
                  <a:ext uri="{FF2B5EF4-FFF2-40B4-BE49-F238E27FC236}">
                    <a16:creationId xmlns:a16="http://schemas.microsoft.com/office/drawing/2014/main" id="{764C6ACA-697B-96B1-062C-F2149A0683C4}"/>
                  </a:ext>
                </a:extLst>
              </p:cNvPr>
              <p:cNvSpPr/>
              <p:nvPr/>
            </p:nvSpPr>
            <p:spPr>
              <a:xfrm>
                <a:off x="4855849" y="1885828"/>
                <a:ext cx="75345" cy="84222"/>
              </a:xfrm>
              <a:custGeom>
                <a:avLst/>
                <a:gdLst>
                  <a:gd name="connsiteX0" fmla="*/ 18131 w 75345"/>
                  <a:gd name="connsiteY0" fmla="*/ 36716 h 84222"/>
                  <a:gd name="connsiteX1" fmla="*/ 51624 w 75345"/>
                  <a:gd name="connsiteY1" fmla="*/ 23 h 84222"/>
                  <a:gd name="connsiteX2" fmla="*/ 72957 w 75345"/>
                  <a:gd name="connsiteY2" fmla="*/ 23 h 84222"/>
                  <a:gd name="connsiteX3" fmla="*/ 41310 w 75345"/>
                  <a:gd name="connsiteY3" fmla="*/ 34892 h 84222"/>
                  <a:gd name="connsiteX4" fmla="*/ 75346 w 75345"/>
                  <a:gd name="connsiteY4" fmla="*/ 84246 h 84222"/>
                  <a:gd name="connsiteX5" fmla="*/ 54066 w 75345"/>
                  <a:gd name="connsiteY5" fmla="*/ 84246 h 84222"/>
                  <a:gd name="connsiteX6" fmla="*/ 29096 w 75345"/>
                  <a:gd name="connsiteY6" fmla="*/ 48142 h 84222"/>
                  <a:gd name="connsiteX7" fmla="*/ 18239 w 75345"/>
                  <a:gd name="connsiteY7" fmla="*/ 60159 h 84222"/>
                  <a:gd name="connsiteX8" fmla="*/ 18239 w 75345"/>
                  <a:gd name="connsiteY8" fmla="*/ 84138 h 84222"/>
                  <a:gd name="connsiteX9" fmla="*/ 0 w 75345"/>
                  <a:gd name="connsiteY9" fmla="*/ 84138 h 84222"/>
                  <a:gd name="connsiteX10" fmla="*/ 0 w 75345"/>
                  <a:gd name="connsiteY10" fmla="*/ 23 h 84222"/>
                  <a:gd name="connsiteX11" fmla="*/ 18239 w 75345"/>
                  <a:gd name="connsiteY11" fmla="*/ 23 h 8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45" h="84222">
                    <a:moveTo>
                      <a:pt x="18131" y="36716"/>
                    </a:moveTo>
                    <a:lnTo>
                      <a:pt x="51624" y="23"/>
                    </a:lnTo>
                    <a:lnTo>
                      <a:pt x="72957" y="23"/>
                    </a:lnTo>
                    <a:lnTo>
                      <a:pt x="41310" y="34892"/>
                    </a:lnTo>
                    <a:lnTo>
                      <a:pt x="75346" y="84246"/>
                    </a:lnTo>
                    <a:lnTo>
                      <a:pt x="54066" y="84246"/>
                    </a:lnTo>
                    <a:lnTo>
                      <a:pt x="29096" y="48142"/>
                    </a:lnTo>
                    <a:lnTo>
                      <a:pt x="18239" y="60159"/>
                    </a:lnTo>
                    <a:lnTo>
                      <a:pt x="18239" y="84138"/>
                    </a:lnTo>
                    <a:lnTo>
                      <a:pt x="0" y="84138"/>
                    </a:lnTo>
                    <a:lnTo>
                      <a:pt x="0" y="23"/>
                    </a:lnTo>
                    <a:lnTo>
                      <a:pt x="18239" y="23"/>
                    </a:lnTo>
                    <a:close/>
                  </a:path>
                </a:pathLst>
              </a:custGeom>
              <a:solidFill>
                <a:srgbClr val="FFFFFF"/>
              </a:solidFill>
              <a:ln w="5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sp>
          <p:nvSpPr>
            <p:cNvPr id="1045" name="Freeform 1044">
              <a:extLst>
                <a:ext uri="{FF2B5EF4-FFF2-40B4-BE49-F238E27FC236}">
                  <a16:creationId xmlns:a16="http://schemas.microsoft.com/office/drawing/2014/main" id="{467E5287-243A-86B6-B078-AB7D10132477}"/>
                </a:ext>
              </a:extLst>
            </p:cNvPr>
            <p:cNvSpPr/>
            <p:nvPr/>
          </p:nvSpPr>
          <p:spPr>
            <a:xfrm>
              <a:off x="4626825" y="1884111"/>
              <a:ext cx="88809" cy="87764"/>
            </a:xfrm>
            <a:custGeom>
              <a:avLst/>
              <a:gdLst>
                <a:gd name="connsiteX0" fmla="*/ 44405 w 88809"/>
                <a:gd name="connsiteY0" fmla="*/ 16094 h 87764"/>
                <a:gd name="connsiteX1" fmla="*/ 72253 w 88809"/>
                <a:gd name="connsiteY1" fmla="*/ 43613 h 87764"/>
                <a:gd name="connsiteX2" fmla="*/ 44405 w 88809"/>
                <a:gd name="connsiteY2" fmla="*/ 71133 h 87764"/>
                <a:gd name="connsiteX3" fmla="*/ 16558 w 88809"/>
                <a:gd name="connsiteY3" fmla="*/ 43613 h 87764"/>
                <a:gd name="connsiteX4" fmla="*/ 24717 w 88809"/>
                <a:gd name="connsiteY4" fmla="*/ 24154 h 87764"/>
                <a:gd name="connsiteX5" fmla="*/ 44405 w 88809"/>
                <a:gd name="connsiteY5" fmla="*/ 16094 h 87764"/>
                <a:gd name="connsiteX6" fmla="*/ 44405 w 88809"/>
                <a:gd name="connsiteY6" fmla="*/ 0 h 87764"/>
                <a:gd name="connsiteX7" fmla="*/ 3378 w 88809"/>
                <a:gd name="connsiteY7" fmla="*/ 27101 h 87764"/>
                <a:gd name="connsiteX8" fmla="*/ 13024 w 88809"/>
                <a:gd name="connsiteY8" fmla="*/ 74930 h 87764"/>
                <a:gd name="connsiteX9" fmla="*/ 61434 w 88809"/>
                <a:gd name="connsiteY9" fmla="*/ 84408 h 87764"/>
                <a:gd name="connsiteX10" fmla="*/ 88809 w 88809"/>
                <a:gd name="connsiteY10" fmla="*/ 43828 h 87764"/>
                <a:gd name="connsiteX11" fmla="*/ 75803 w 88809"/>
                <a:gd name="connsiteY11" fmla="*/ 12818 h 87764"/>
                <a:gd name="connsiteX12" fmla="*/ 44405 w 88809"/>
                <a:gd name="connsiteY12" fmla="*/ 0 h 8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809" h="87764">
                  <a:moveTo>
                    <a:pt x="44405" y="16094"/>
                  </a:moveTo>
                  <a:cubicBezTo>
                    <a:pt x="59784" y="16094"/>
                    <a:pt x="72253" y="28415"/>
                    <a:pt x="72253" y="43613"/>
                  </a:cubicBezTo>
                  <a:cubicBezTo>
                    <a:pt x="72253" y="58812"/>
                    <a:pt x="59784" y="71133"/>
                    <a:pt x="44405" y="71133"/>
                  </a:cubicBezTo>
                  <a:cubicBezTo>
                    <a:pt x="29027" y="71133"/>
                    <a:pt x="16558" y="58812"/>
                    <a:pt x="16558" y="43613"/>
                  </a:cubicBezTo>
                  <a:cubicBezTo>
                    <a:pt x="16558" y="36314"/>
                    <a:pt x="19489" y="29315"/>
                    <a:pt x="24717" y="24154"/>
                  </a:cubicBezTo>
                  <a:cubicBezTo>
                    <a:pt x="29939" y="18993"/>
                    <a:pt x="37017" y="16094"/>
                    <a:pt x="44405" y="16094"/>
                  </a:cubicBezTo>
                  <a:close/>
                  <a:moveTo>
                    <a:pt x="44405" y="0"/>
                  </a:moveTo>
                  <a:cubicBezTo>
                    <a:pt x="26443" y="0"/>
                    <a:pt x="10244" y="10697"/>
                    <a:pt x="3378" y="27101"/>
                  </a:cubicBezTo>
                  <a:cubicBezTo>
                    <a:pt x="-3495" y="43505"/>
                    <a:pt x="316" y="62384"/>
                    <a:pt x="13024" y="74930"/>
                  </a:cubicBezTo>
                  <a:cubicBezTo>
                    <a:pt x="25737" y="87475"/>
                    <a:pt x="44845" y="91216"/>
                    <a:pt x="61434" y="84408"/>
                  </a:cubicBezTo>
                  <a:cubicBezTo>
                    <a:pt x="78028" y="77598"/>
                    <a:pt x="88831" y="61581"/>
                    <a:pt x="88809" y="43828"/>
                  </a:cubicBezTo>
                  <a:cubicBezTo>
                    <a:pt x="88809" y="32194"/>
                    <a:pt x="84130" y="21039"/>
                    <a:pt x="75803" y="12818"/>
                  </a:cubicBezTo>
                  <a:cubicBezTo>
                    <a:pt x="67470" y="4597"/>
                    <a:pt x="56179" y="-14"/>
                    <a:pt x="44405" y="0"/>
                  </a:cubicBezTo>
                  <a:close/>
                </a:path>
              </a:pathLst>
            </a:custGeom>
            <a:solidFill>
              <a:srgbClr val="FFFFFF"/>
            </a:solidFill>
            <a:ln w="5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1049" name="Picture 1048" descr="A logo of a university&#10;&#10;Description automatically generated">
            <a:extLst>
              <a:ext uri="{FF2B5EF4-FFF2-40B4-BE49-F238E27FC236}">
                <a16:creationId xmlns:a16="http://schemas.microsoft.com/office/drawing/2014/main" id="{E3370036-7DE6-56F3-27DA-0E9398A5FCF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49" y="2478750"/>
            <a:ext cx="1118493" cy="1118493"/>
          </a:xfrm>
          <a:prstGeom prst="rect">
            <a:avLst/>
          </a:prstGeom>
        </p:spPr>
      </p:pic>
      <p:pic>
        <p:nvPicPr>
          <p:cNvPr id="1053" name="Picture 105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146D8CB-AD69-7054-5941-3E3979444A8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76" y="2595676"/>
            <a:ext cx="932339" cy="663395"/>
          </a:xfrm>
          <a:prstGeom prst="rect">
            <a:avLst/>
          </a:prstGeom>
        </p:spPr>
      </p:pic>
      <p:pic>
        <p:nvPicPr>
          <p:cNvPr id="1054" name="Picture 30" descr="University of Texas Medical Branch Logo (UTMB) png">
            <a:extLst>
              <a:ext uri="{FF2B5EF4-FFF2-40B4-BE49-F238E27FC236}">
                <a16:creationId xmlns:a16="http://schemas.microsoft.com/office/drawing/2014/main" id="{1E3BDCFC-E7BA-3458-B516-2719439F3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1" y="2559233"/>
            <a:ext cx="1532040" cy="9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1054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E38F002C-6A81-8506-2F6E-B5367E7ABA9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0"/>
          <a:stretch/>
        </p:blipFill>
        <p:spPr>
          <a:xfrm>
            <a:off x="6463154" y="2830700"/>
            <a:ext cx="940737" cy="520964"/>
          </a:xfrm>
          <a:prstGeom prst="rect">
            <a:avLst/>
          </a:prstGeom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77FA0FA6-240E-A2C1-4888-DBA4F301C84E}"/>
              </a:ext>
            </a:extLst>
          </p:cNvPr>
          <p:cNvSpPr/>
          <p:nvPr/>
        </p:nvSpPr>
        <p:spPr>
          <a:xfrm>
            <a:off x="7403890" y="2590032"/>
            <a:ext cx="4740531" cy="740955"/>
          </a:xfrm>
          <a:prstGeom prst="rect">
            <a:avLst/>
          </a:prstGeom>
          <a:solidFill>
            <a:schemeClr val="bg1">
              <a:alpha val="496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01363D-88A8-C554-40AB-400B456DAD38}"/>
              </a:ext>
            </a:extLst>
          </p:cNvPr>
          <p:cNvSpPr txBox="1"/>
          <p:nvPr/>
        </p:nvSpPr>
        <p:spPr>
          <a:xfrm>
            <a:off x="6444359" y="859829"/>
            <a:ext cx="3229118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rgbClr val="F99834"/>
                </a:solidFill>
                <a:latin typeface="Helvetica" pitchFamily="2" charset="0"/>
              </a:rPr>
              <a:t>Kelly </a:t>
            </a:r>
            <a:r>
              <a:rPr lang="en-US" b="1" dirty="0" err="1">
                <a:solidFill>
                  <a:srgbClr val="F99834"/>
                </a:solidFill>
                <a:latin typeface="Helvetica" pitchFamily="2" charset="0"/>
              </a:rPr>
              <a:t>Olino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, MD, FACS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Helvetica" pitchFamily="2" charset="0"/>
              <a:cs typeface="Calibri"/>
            </a:endParaRPr>
          </a:p>
          <a:p>
            <a:pPr algn="r"/>
            <a:endParaRPr lang="en-US" sz="1200" b="1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Surgeon-Scientist (Surgical Oncology)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Translational &amp; clinical expert in Merkel cell carcinoma, melanoma, sarcoma and squamous cell cancers</a:t>
            </a:r>
          </a:p>
          <a:p>
            <a:pPr marL="171450" indent="-171450">
              <a:buFont typeface="Arial"/>
              <a:buChar char="•"/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IO and clinical trial experience</a:t>
            </a:r>
          </a:p>
        </p:txBody>
      </p:sp>
      <p:pic>
        <p:nvPicPr>
          <p:cNvPr id="1060" name="Picture 32" descr="Press Resources | Janelia Research Campus">
            <a:extLst>
              <a:ext uri="{FF2B5EF4-FFF2-40B4-BE49-F238E27FC236}">
                <a16:creationId xmlns:a16="http://schemas.microsoft.com/office/drawing/2014/main" id="{83C6FCFE-870E-5108-F287-90633B314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230" y="6173676"/>
            <a:ext cx="1088494" cy="3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5BF4033-31BC-EC4E-12DE-F1A2F07AF743}"/>
              </a:ext>
            </a:extLst>
          </p:cNvPr>
          <p:cNvSpPr/>
          <p:nvPr/>
        </p:nvSpPr>
        <p:spPr>
          <a:xfrm>
            <a:off x="7020859" y="6041777"/>
            <a:ext cx="5171141" cy="816222"/>
          </a:xfrm>
          <a:prstGeom prst="rect">
            <a:avLst/>
          </a:prstGeom>
          <a:solidFill>
            <a:srgbClr val="5985A4">
              <a:alpha val="496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2050" name="Picture 2" descr="University Of Oxford Logo transparent PNG - StickPNG">
            <a:extLst>
              <a:ext uri="{FF2B5EF4-FFF2-40B4-BE49-F238E27FC236}">
                <a16:creationId xmlns:a16="http://schemas.microsoft.com/office/drawing/2014/main" id="{D949460B-74C1-4DBA-4F76-C731F6D57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38" y="2792456"/>
            <a:ext cx="471182" cy="5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Rectangle 1057">
            <a:extLst>
              <a:ext uri="{FF2B5EF4-FFF2-40B4-BE49-F238E27FC236}">
                <a16:creationId xmlns:a16="http://schemas.microsoft.com/office/drawing/2014/main" id="{2FFB2BB7-BA2C-4B5F-1603-234BA2454314}"/>
              </a:ext>
            </a:extLst>
          </p:cNvPr>
          <p:cNvSpPr/>
          <p:nvPr/>
        </p:nvSpPr>
        <p:spPr>
          <a:xfrm>
            <a:off x="1032754" y="2720947"/>
            <a:ext cx="5046758" cy="623995"/>
          </a:xfrm>
          <a:prstGeom prst="rect">
            <a:avLst/>
          </a:prstGeom>
          <a:solidFill>
            <a:srgbClr val="F99834">
              <a:alpha val="5012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18E8210-6B4D-7DC1-F68E-F6A27228F09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031875" y="943690"/>
            <a:ext cx="19240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5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6F10A001-13E3-06D4-3F2D-A0AE1F7F7FC7}"/>
              </a:ext>
            </a:extLst>
          </p:cNvPr>
          <p:cNvSpPr/>
          <p:nvPr/>
        </p:nvSpPr>
        <p:spPr>
          <a:xfrm>
            <a:off x="1" y="-3129"/>
            <a:ext cx="4238475" cy="6869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229EC92-5F5B-B924-64A8-7BA0F3B7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71" y="353775"/>
            <a:ext cx="11761623" cy="928303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5985A4"/>
                </a:solidFill>
                <a:latin typeface="Helvetica" pitchFamily="2" charset="0"/>
              </a:rPr>
              <a:t>Now is the time –</a:t>
            </a:r>
            <a:br>
              <a:rPr lang="en-US" sz="7200" dirty="0">
                <a:solidFill>
                  <a:srgbClr val="5985A4"/>
                </a:solidFill>
                <a:latin typeface="Helvetica" pitchFamily="2" charset="0"/>
              </a:rPr>
            </a:br>
            <a:r>
              <a:rPr lang="en-US" sz="4900" dirty="0">
                <a:solidFill>
                  <a:srgbClr val="5985A4"/>
                </a:solidFill>
                <a:latin typeface="Helvetica" pitchFamily="2" charset="0"/>
              </a:rPr>
              <a:t>for an mRNA vaccine against MCC</a:t>
            </a:r>
            <a:endParaRPr lang="en-US" sz="7200" dirty="0">
              <a:solidFill>
                <a:srgbClr val="5985A4"/>
              </a:solidFill>
              <a:latin typeface="Helvetica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EDF70A4-4B87-9512-4F80-601473C7E29E}"/>
              </a:ext>
            </a:extLst>
          </p:cNvPr>
          <p:cNvSpPr txBox="1">
            <a:spLocks/>
          </p:cNvSpPr>
          <p:nvPr/>
        </p:nvSpPr>
        <p:spPr>
          <a:xfrm>
            <a:off x="-5654756" y="1099989"/>
            <a:ext cx="5158471" cy="2267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Calibri"/>
              </a:rPr>
              <a:t>mRNA vaccines have recently become available </a:t>
            </a:r>
            <a:r>
              <a:rPr lang="en-US" sz="1600" baseline="300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Calibri"/>
              </a:rPr>
              <a:t>1,2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Helvetica" pitchFamily="2" charset="0"/>
              <a:cs typeface="Calibri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Calibri"/>
              </a:rPr>
              <a:t>LNPs have recently been approved for the first time </a:t>
            </a:r>
            <a:r>
              <a:rPr lang="en-US" sz="1600" baseline="300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Calibri"/>
              </a:rPr>
              <a:t>1,2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Helvetica" pitchFamily="2" charset="0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Calibri"/>
              </a:rPr>
              <a:t>The combination of both technologies has enabled at will mixing of antigens and adjuvants for maximal effect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Helvetica" pitchFamily="2" charset="0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Helvetica" pitchFamily="2" charset="0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Helvetica" pitchFamily="2" charset="0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Helvetica" pitchFamily="2" charset="0"/>
              <a:cs typeface="Calibri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60AEF18-C168-6739-4EFB-A07ADB3C95E8}"/>
              </a:ext>
            </a:extLst>
          </p:cNvPr>
          <p:cNvSpPr txBox="1">
            <a:spLocks/>
          </p:cNvSpPr>
          <p:nvPr/>
        </p:nvSpPr>
        <p:spPr>
          <a:xfrm>
            <a:off x="12613490" y="1160101"/>
            <a:ext cx="5690839" cy="621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5985A4"/>
                </a:solidFill>
                <a:latin typeface="Helvetica" pitchFamily="2" charset="0"/>
              </a:rPr>
              <a:t>Cancer vaccines as a new promising tool to combat infection-driven cancers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BEDCC5-0FED-8339-B0DC-A68F3C7D654A}"/>
              </a:ext>
            </a:extLst>
          </p:cNvPr>
          <p:cNvSpPr txBox="1"/>
          <p:nvPr/>
        </p:nvSpPr>
        <p:spPr>
          <a:xfrm>
            <a:off x="12760294" y="3778824"/>
            <a:ext cx="999066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Helvetica" pitchFamily="2" charset="0"/>
                <a:ea typeface="+mn-lt"/>
                <a:cs typeface="+mn-lt"/>
              </a:rPr>
              <a:t>Therapeutic vaccines have historically been a challenging </a:t>
            </a:r>
            <a:r>
              <a:rPr lang="en-US" sz="2800" dirty="0" err="1">
                <a:latin typeface="Helvetica" pitchFamily="2" charset="0"/>
                <a:ea typeface="+mn-lt"/>
                <a:cs typeface="+mn-lt"/>
              </a:rPr>
              <a:t>spac</a:t>
            </a:r>
            <a:r>
              <a:rPr lang="en-US" sz="2800" dirty="0">
                <a:latin typeface="Helvetica" pitchFamily="2" charset="0"/>
                <a:ea typeface="+mn-lt"/>
                <a:cs typeface="+mn-lt"/>
              </a:rPr>
              <a:t> for development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A0BCF4-6634-5EF4-CD9F-9974E2D631DA}"/>
              </a:ext>
            </a:extLst>
          </p:cNvPr>
          <p:cNvSpPr txBox="1"/>
          <p:nvPr/>
        </p:nvSpPr>
        <p:spPr>
          <a:xfrm>
            <a:off x="12774405" y="1972601"/>
            <a:ext cx="95024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Helvetica" pitchFamily="2" charset="0"/>
                <a:ea typeface="+mn-lt"/>
                <a:cs typeface="+mn-lt"/>
              </a:rPr>
              <a:t>Limited number of products – market still in its infancy</a:t>
            </a:r>
            <a:endParaRPr lang="en-US" sz="2800" dirty="0">
              <a:latin typeface="Helvetica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AAF766-F497-A8E2-E09C-AFC5A801C608}"/>
              </a:ext>
            </a:extLst>
          </p:cNvPr>
          <p:cNvSpPr txBox="1"/>
          <p:nvPr/>
        </p:nvSpPr>
        <p:spPr>
          <a:xfrm>
            <a:off x="12760294" y="2671100"/>
            <a:ext cx="967880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Helvetica" pitchFamily="2" charset="0"/>
                <a:ea typeface="+mn-lt"/>
                <a:cs typeface="+mn-lt"/>
              </a:rPr>
              <a:t>Prophylactic vaccines </a:t>
            </a:r>
            <a:r>
              <a:rPr lang="en-US" sz="2800" dirty="0">
                <a:latin typeface="Helvetica" pitchFamily="2" charset="0"/>
                <a:ea typeface="+mn-lt"/>
                <a:cs typeface="+mn-lt"/>
              </a:rPr>
              <a:t>segment accounted for </a:t>
            </a:r>
            <a:r>
              <a:rPr lang="en-US" sz="2800" b="1" dirty="0">
                <a:solidFill>
                  <a:schemeClr val="accent2"/>
                </a:solidFill>
                <a:latin typeface="Helvetica" pitchFamily="2" charset="0"/>
                <a:ea typeface="+mn-lt"/>
                <a:cs typeface="+mn-lt"/>
              </a:rPr>
              <a:t>85.2% of market share</a:t>
            </a:r>
            <a:r>
              <a:rPr lang="en-US" sz="2800" dirty="0">
                <a:solidFill>
                  <a:srgbClr val="ED7D31"/>
                </a:solidFill>
                <a:latin typeface="Helvetica" pitchFamily="2" charset="0"/>
                <a:ea typeface="+mn-lt"/>
                <a:cs typeface="+mn-lt"/>
              </a:rPr>
              <a:t> </a:t>
            </a:r>
            <a:r>
              <a:rPr lang="en-US" sz="2800" dirty="0">
                <a:latin typeface="Helvetica" pitchFamily="2" charset="0"/>
                <a:ea typeface="+mn-lt"/>
                <a:cs typeface="+mn-lt"/>
              </a:rPr>
              <a:t>in 2020</a:t>
            </a:r>
            <a:endParaRPr lang="en-US" dirty="0">
              <a:latin typeface="Helvetica" pitchFamily="2" charset="0"/>
              <a:cs typeface="Calibri"/>
            </a:endParaRPr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1E107EAD-C11E-D538-B0DC-5EB77EA71261}"/>
              </a:ext>
            </a:extLst>
          </p:cNvPr>
          <p:cNvSpPr/>
          <p:nvPr/>
        </p:nvSpPr>
        <p:spPr>
          <a:xfrm>
            <a:off x="12428683" y="2099601"/>
            <a:ext cx="253999" cy="268111"/>
          </a:xfrm>
          <a:prstGeom prst="diamond">
            <a:avLst/>
          </a:prstGeom>
          <a:solidFill>
            <a:srgbClr val="1993BE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C24BBF5F-89B6-021B-090A-D5DFC8DC7FCA}"/>
              </a:ext>
            </a:extLst>
          </p:cNvPr>
          <p:cNvSpPr/>
          <p:nvPr/>
        </p:nvSpPr>
        <p:spPr>
          <a:xfrm>
            <a:off x="12428683" y="2967434"/>
            <a:ext cx="253999" cy="268111"/>
          </a:xfrm>
          <a:prstGeom prst="diamond">
            <a:avLst/>
          </a:prstGeom>
          <a:solidFill>
            <a:srgbClr val="1993BE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4D444955-A5CF-5DAF-CDCF-D21F8935CC57}"/>
              </a:ext>
            </a:extLst>
          </p:cNvPr>
          <p:cNvSpPr/>
          <p:nvPr/>
        </p:nvSpPr>
        <p:spPr>
          <a:xfrm>
            <a:off x="12428683" y="4124545"/>
            <a:ext cx="253999" cy="268111"/>
          </a:xfrm>
          <a:prstGeom prst="diamond">
            <a:avLst/>
          </a:prstGeom>
          <a:solidFill>
            <a:srgbClr val="1993BE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969B8A74-34A1-0B0E-CFED-7348F401FC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97" t="8850" r="7199" b="8004"/>
          <a:stretch/>
        </p:blipFill>
        <p:spPr>
          <a:xfrm>
            <a:off x="8347617" y="2125763"/>
            <a:ext cx="3603227" cy="178182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B9EDB1-83FE-F46B-3DEE-907F2E37E86C}"/>
              </a:ext>
            </a:extLst>
          </p:cNvPr>
          <p:cNvCxnSpPr>
            <a:cxnSpLocks/>
          </p:cNvCxnSpPr>
          <p:nvPr/>
        </p:nvCxnSpPr>
        <p:spPr>
          <a:xfrm>
            <a:off x="-12368595" y="7150590"/>
            <a:ext cx="98185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BD239D-52B0-F53C-39CA-0071F9467491}"/>
              </a:ext>
            </a:extLst>
          </p:cNvPr>
          <p:cNvCxnSpPr>
            <a:cxnSpLocks/>
          </p:cNvCxnSpPr>
          <p:nvPr/>
        </p:nvCxnSpPr>
        <p:spPr>
          <a:xfrm flipV="1">
            <a:off x="-12368595" y="6793738"/>
            <a:ext cx="0" cy="3568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F8C7E63-8CE1-5D67-DC0E-FCBB0E03DB05}"/>
              </a:ext>
            </a:extLst>
          </p:cNvPr>
          <p:cNvSpPr txBox="1"/>
          <p:nvPr/>
        </p:nvSpPr>
        <p:spPr>
          <a:xfrm>
            <a:off x="-8426616" y="640441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3D11CE-D5FE-5C14-3C1B-3BEDF8845AE9}"/>
              </a:ext>
            </a:extLst>
          </p:cNvPr>
          <p:cNvCxnSpPr>
            <a:cxnSpLocks/>
          </p:cNvCxnSpPr>
          <p:nvPr/>
        </p:nvCxnSpPr>
        <p:spPr>
          <a:xfrm flipV="1">
            <a:off x="-10235379" y="6787498"/>
            <a:ext cx="0" cy="3568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EBB4639-B6D1-173F-2C4A-78EB0F5170F7}"/>
              </a:ext>
            </a:extLst>
          </p:cNvPr>
          <p:cNvSpPr txBox="1"/>
          <p:nvPr/>
        </p:nvSpPr>
        <p:spPr>
          <a:xfrm>
            <a:off x="-7345480" y="639817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5DCE9B-4459-A78F-4904-0688DA91B35D}"/>
              </a:ext>
            </a:extLst>
          </p:cNvPr>
          <p:cNvCxnSpPr>
            <a:cxnSpLocks/>
          </p:cNvCxnSpPr>
          <p:nvPr/>
        </p:nvCxnSpPr>
        <p:spPr>
          <a:xfrm flipV="1">
            <a:off x="-8102163" y="6781258"/>
            <a:ext cx="0" cy="3568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E062023-EE9C-4B7F-63F3-6A8B33E22DCA}"/>
              </a:ext>
            </a:extLst>
          </p:cNvPr>
          <p:cNvSpPr txBox="1"/>
          <p:nvPr/>
        </p:nvSpPr>
        <p:spPr>
          <a:xfrm>
            <a:off x="-6291976" y="639193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3881D4-69B0-D6AC-025D-1D013DA0E2DB}"/>
              </a:ext>
            </a:extLst>
          </p:cNvPr>
          <p:cNvCxnSpPr>
            <a:cxnSpLocks/>
          </p:cNvCxnSpPr>
          <p:nvPr/>
        </p:nvCxnSpPr>
        <p:spPr>
          <a:xfrm flipV="1">
            <a:off x="-5968947" y="6775018"/>
            <a:ext cx="0" cy="3568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D9E358-252C-3C61-82CA-8E9F8C5A56B2}"/>
              </a:ext>
            </a:extLst>
          </p:cNvPr>
          <p:cNvSpPr txBox="1"/>
          <p:nvPr/>
        </p:nvSpPr>
        <p:spPr>
          <a:xfrm>
            <a:off x="-5183207" y="63856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F6DA9C9-5B88-0761-86B7-EE1CB8F03A1B}"/>
              </a:ext>
            </a:extLst>
          </p:cNvPr>
          <p:cNvSpPr/>
          <p:nvPr/>
        </p:nvSpPr>
        <p:spPr>
          <a:xfrm>
            <a:off x="-11617780" y="6866623"/>
            <a:ext cx="555454" cy="555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25529DC-90BE-46C5-492C-04993479D64A}"/>
              </a:ext>
            </a:extLst>
          </p:cNvPr>
          <p:cNvSpPr/>
          <p:nvPr/>
        </p:nvSpPr>
        <p:spPr>
          <a:xfrm>
            <a:off x="-9488640" y="6866623"/>
            <a:ext cx="555454" cy="555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9A8AD6E-CAAF-0880-94DB-C3655696D237}"/>
              </a:ext>
            </a:extLst>
          </p:cNvPr>
          <p:cNvCxnSpPr>
            <a:cxnSpLocks/>
          </p:cNvCxnSpPr>
          <p:nvPr/>
        </p:nvCxnSpPr>
        <p:spPr>
          <a:xfrm flipV="1">
            <a:off x="-11301987" y="6799978"/>
            <a:ext cx="0" cy="3568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7BEC24-AC42-11E1-EC49-EA33CB99C382}"/>
              </a:ext>
            </a:extLst>
          </p:cNvPr>
          <p:cNvCxnSpPr>
            <a:cxnSpLocks/>
          </p:cNvCxnSpPr>
          <p:nvPr/>
        </p:nvCxnSpPr>
        <p:spPr>
          <a:xfrm flipV="1">
            <a:off x="-9168771" y="6793738"/>
            <a:ext cx="0" cy="3568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E6385EC-17CE-3EEC-DDC0-03F126E493AE}"/>
              </a:ext>
            </a:extLst>
          </p:cNvPr>
          <p:cNvCxnSpPr>
            <a:cxnSpLocks/>
          </p:cNvCxnSpPr>
          <p:nvPr/>
        </p:nvCxnSpPr>
        <p:spPr>
          <a:xfrm flipV="1">
            <a:off x="-7035555" y="6787498"/>
            <a:ext cx="0" cy="3568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77B0764-EF87-0E70-BC89-5B46041304A1}"/>
              </a:ext>
            </a:extLst>
          </p:cNvPr>
          <p:cNvCxnSpPr>
            <a:cxnSpLocks/>
          </p:cNvCxnSpPr>
          <p:nvPr/>
        </p:nvCxnSpPr>
        <p:spPr>
          <a:xfrm flipV="1">
            <a:off x="-4902337" y="6781258"/>
            <a:ext cx="0" cy="3568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A6C8CA8-8800-3832-C986-1E6993951393}"/>
              </a:ext>
            </a:extLst>
          </p:cNvPr>
          <p:cNvCxnSpPr>
            <a:cxnSpLocks/>
          </p:cNvCxnSpPr>
          <p:nvPr/>
        </p:nvCxnSpPr>
        <p:spPr>
          <a:xfrm flipV="1">
            <a:off x="-3941090" y="6793738"/>
            <a:ext cx="0" cy="3568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C97CED5-B0A2-D858-C09E-AEB3F004390E}"/>
              </a:ext>
            </a:extLst>
          </p:cNvPr>
          <p:cNvSpPr txBox="1"/>
          <p:nvPr/>
        </p:nvSpPr>
        <p:spPr>
          <a:xfrm>
            <a:off x="-9473314" y="64212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07A45B-9024-BCFA-64D7-A7DD3CEBC0CB}"/>
              </a:ext>
            </a:extLst>
          </p:cNvPr>
          <p:cNvSpPr txBox="1"/>
          <p:nvPr/>
        </p:nvSpPr>
        <p:spPr>
          <a:xfrm>
            <a:off x="-10522352" y="640661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13F99E-1517-40C0-C799-9DDC14F17197}"/>
              </a:ext>
            </a:extLst>
          </p:cNvPr>
          <p:cNvSpPr txBox="1"/>
          <p:nvPr/>
        </p:nvSpPr>
        <p:spPr>
          <a:xfrm>
            <a:off x="-11569050" y="64234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24B548-40BD-1C84-9EE6-1C92525351F7}"/>
              </a:ext>
            </a:extLst>
          </p:cNvPr>
          <p:cNvSpPr txBox="1"/>
          <p:nvPr/>
        </p:nvSpPr>
        <p:spPr>
          <a:xfrm>
            <a:off x="-12673723" y="642684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F89031-70EB-FC31-F01F-204B86FB7323}"/>
              </a:ext>
            </a:extLst>
          </p:cNvPr>
          <p:cNvSpPr txBox="1"/>
          <p:nvPr/>
        </p:nvSpPr>
        <p:spPr>
          <a:xfrm>
            <a:off x="-12870367" y="8684140"/>
            <a:ext cx="269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2009 first mRNA vaccine tested in humans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0099577-835A-5F21-5199-30818EF4FAD1}"/>
              </a:ext>
            </a:extLst>
          </p:cNvPr>
          <p:cNvSpPr txBox="1"/>
          <p:nvPr/>
        </p:nvSpPr>
        <p:spPr>
          <a:xfrm>
            <a:off x="-9012155" y="8578059"/>
            <a:ext cx="269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COVID vaccine authorized</a:t>
            </a:r>
          </a:p>
        </p:txBody>
      </p:sp>
      <p:graphicFrame>
        <p:nvGraphicFramePr>
          <p:cNvPr id="53" name="Diagram 52">
            <a:extLst>
              <a:ext uri="{FF2B5EF4-FFF2-40B4-BE49-F238E27FC236}">
                <a16:creationId xmlns:a16="http://schemas.microsoft.com/office/drawing/2014/main" id="{B93D13E0-697E-C3BC-D1B9-5DCDFB8AE8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442710"/>
              </p:ext>
            </p:extLst>
          </p:nvPr>
        </p:nvGraphicFramePr>
        <p:xfrm>
          <a:off x="-57776" y="2321241"/>
          <a:ext cx="9678808" cy="4463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09F9EAFC-B9AF-4D4D-2179-C2A583670E01}"/>
              </a:ext>
            </a:extLst>
          </p:cNvPr>
          <p:cNvSpPr txBox="1"/>
          <p:nvPr/>
        </p:nvSpPr>
        <p:spPr>
          <a:xfrm>
            <a:off x="-5783431" y="7710307"/>
            <a:ext cx="524758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333B"/>
                </a:solidFill>
                <a:effectLst/>
                <a:latin typeface="Barlow" panose="020F0502020204030204" pitchFamily="34" charset="0"/>
              </a:rPr>
              <a:t>Bacillus Calmette-</a:t>
            </a:r>
            <a:r>
              <a:rPr lang="en-US" b="0" i="0" dirty="0" err="1">
                <a:solidFill>
                  <a:srgbClr val="22333B"/>
                </a:solidFill>
                <a:effectLst/>
                <a:latin typeface="Barlow" panose="020F0502020204030204" pitchFamily="34" charset="0"/>
              </a:rPr>
              <a:t>Guérin</a:t>
            </a:r>
            <a:r>
              <a:rPr lang="en-US" b="0" i="0" dirty="0">
                <a:solidFill>
                  <a:srgbClr val="22333B"/>
                </a:solidFill>
                <a:effectLst/>
                <a:latin typeface="Barlow" panose="020F0502020204030204" pitchFamily="34" charset="0"/>
              </a:rPr>
              <a:t> (BCG): a vaccine that uses weakened bacteria to stimulate the immune system; approved for patients with early-stage bladder cancer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2333B"/>
                </a:solidFill>
                <a:effectLst/>
                <a:latin typeface="Barlow" panose="020F0502020204030204" pitchFamily="34" charset="0"/>
              </a:rPr>
              <a:t>Sipuleucel</a:t>
            </a:r>
            <a:r>
              <a:rPr lang="en-US" b="0" i="0" dirty="0">
                <a:solidFill>
                  <a:srgbClr val="22333B"/>
                </a:solidFill>
                <a:effectLst/>
                <a:latin typeface="Barlow" panose="020F0502020204030204" pitchFamily="34" charset="0"/>
              </a:rPr>
              <a:t>-T (</a:t>
            </a:r>
            <a:r>
              <a:rPr lang="en-US" b="0" i="0" dirty="0" err="1">
                <a:solidFill>
                  <a:srgbClr val="22333B"/>
                </a:solidFill>
                <a:effectLst/>
                <a:latin typeface="Barlow" panose="020F0502020204030204" pitchFamily="34" charset="0"/>
              </a:rPr>
              <a:t>Provenge</a:t>
            </a:r>
            <a:r>
              <a:rPr lang="en-US" b="0" i="0" dirty="0">
                <a:solidFill>
                  <a:srgbClr val="22333B"/>
                </a:solidFill>
                <a:effectLst/>
                <a:latin typeface="Barlow" panose="020F0502020204030204" pitchFamily="34" charset="0"/>
              </a:rPr>
              <a:t>®): a vaccine composed of patients’ own stimulated dendritic cells; approved for prostate cancer (~2019?)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22EE5E8-3D6C-8F58-BB72-15390208DC17}"/>
              </a:ext>
            </a:extLst>
          </p:cNvPr>
          <p:cNvSpPr txBox="1"/>
          <p:nvPr/>
        </p:nvSpPr>
        <p:spPr>
          <a:xfrm>
            <a:off x="2104497" y="6605952"/>
            <a:ext cx="736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cs typeface="Calibri"/>
              </a:rPr>
              <a:t>1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cs typeface="Calibri"/>
              </a:rPr>
              <a:t>Houben et al., J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cs typeface="Calibri"/>
              </a:rPr>
              <a:t>Virol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cs typeface="Calibri"/>
              </a:rPr>
              <a:t>, 2010 	</a:t>
            </a: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cs typeface="Calibri"/>
              </a:rPr>
              <a:t>2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cs typeface="Calibri"/>
              </a:rPr>
              <a:t>Jing et al., Cancer Immunol Res, 2020</a:t>
            </a:r>
          </a:p>
        </p:txBody>
      </p:sp>
    </p:spTree>
    <p:extLst>
      <p:ext uri="{BB962C8B-B14F-4D97-AF65-F5344CB8AC3E}">
        <p14:creationId xmlns:p14="http://schemas.microsoft.com/office/powerpoint/2010/main" val="211975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D2701A2-4019-4A22-51DE-94028625027B}"/>
              </a:ext>
            </a:extLst>
          </p:cNvPr>
          <p:cNvSpPr/>
          <p:nvPr/>
        </p:nvSpPr>
        <p:spPr>
          <a:xfrm>
            <a:off x="6093199" y="-2"/>
            <a:ext cx="6098801" cy="4085985"/>
          </a:xfrm>
          <a:prstGeom prst="rect">
            <a:avLst/>
          </a:prstGeom>
          <a:solidFill>
            <a:srgbClr val="5985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A395DD-B9F0-734A-4CB7-C249F6D0E5DE}"/>
              </a:ext>
            </a:extLst>
          </p:cNvPr>
          <p:cNvSpPr/>
          <p:nvPr/>
        </p:nvSpPr>
        <p:spPr>
          <a:xfrm>
            <a:off x="1" y="-3129"/>
            <a:ext cx="6093198" cy="6861129"/>
          </a:xfrm>
          <a:prstGeom prst="rect">
            <a:avLst/>
          </a:prstGeom>
          <a:solidFill>
            <a:srgbClr val="F998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88C2AEE2-87F8-ACDD-E392-FD35A230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CD602875-EBDF-465B-B745-7DF02AEF92B0}" type="slidenum">
              <a:rPr lang="en-US" smtClean="0">
                <a:latin typeface="Helvetica" pitchFamily="2" charset="0"/>
              </a:rPr>
              <a:t>4</a:t>
            </a:fld>
            <a:endParaRPr lang="en-US">
              <a:latin typeface="Helvetica" pitchFamily="2" charset="0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C7F8EB9A-DE5F-6406-31E8-9998CAA4A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03141" y="351149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FFE20C-E746-27C9-CF0B-AB93591A5969}"/>
              </a:ext>
            </a:extLst>
          </p:cNvPr>
          <p:cNvSpPr txBox="1"/>
          <p:nvPr/>
        </p:nvSpPr>
        <p:spPr>
          <a:xfrm>
            <a:off x="0" y="6255250"/>
            <a:ext cx="2882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2" charset="0"/>
                <a:cs typeface="Calibri"/>
              </a:rPr>
              <a:t>1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2" charset="0"/>
                <a:cs typeface="Calibri"/>
              </a:rPr>
              <a:t>Houben et al., J </a:t>
            </a:r>
            <a:r>
              <a:rPr lang="en-US" sz="1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2" charset="0"/>
                <a:cs typeface="Calibri"/>
              </a:rPr>
              <a:t>Virol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2" charset="0"/>
                <a:cs typeface="Calibri"/>
              </a:rPr>
              <a:t>, 2010</a:t>
            </a:r>
          </a:p>
          <a:p>
            <a:r>
              <a:rPr lang="en-US" sz="1200" baseline="30000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2" charset="0"/>
                <a:cs typeface="Calibri"/>
              </a:rPr>
              <a:t>2 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2" charset="0"/>
                <a:cs typeface="Calibri"/>
              </a:rPr>
              <a:t>Jing et al., Cancer Immunol Res, 2020</a:t>
            </a:r>
          </a:p>
          <a:p>
            <a:r>
              <a:rPr lang="en-US" sz="1200" baseline="30000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2" charset="0"/>
                <a:cs typeface="Calibri"/>
              </a:rPr>
              <a:t>3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2" charset="0"/>
                <a:cs typeface="Calibri"/>
              </a:rPr>
              <a:t> </a:t>
            </a:r>
            <a:r>
              <a:rPr lang="en-US" sz="1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2" charset="0"/>
                <a:cs typeface="Calibri"/>
              </a:rPr>
              <a:t>Schadendorf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2" charset="0"/>
                <a:cs typeface="Calibri"/>
              </a:rPr>
              <a:t> et al, J Clin Oncol, 2017</a:t>
            </a:r>
          </a:p>
          <a:p>
            <a:endParaRPr lang="en-US" sz="1200" dirty="0">
              <a:solidFill>
                <a:schemeClr val="accent2">
                  <a:lumMod val="40000"/>
                  <a:lumOff val="60000"/>
                </a:schemeClr>
              </a:solidFill>
              <a:latin typeface="Helvetica" pitchFamily="2" charset="0"/>
              <a:cs typeface="Calibri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27822E6B-0A8C-A8CD-0EE5-14932596E12D}"/>
              </a:ext>
            </a:extLst>
          </p:cNvPr>
          <p:cNvSpPr txBox="1">
            <a:spLocks/>
          </p:cNvSpPr>
          <p:nvPr/>
        </p:nvSpPr>
        <p:spPr>
          <a:xfrm>
            <a:off x="6369312" y="4352178"/>
            <a:ext cx="5899865" cy="7212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95528">
              <a:spcBef>
                <a:spcPts val="869"/>
              </a:spcBef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… an ideal target for mRNA vaccines:</a:t>
            </a:r>
          </a:p>
          <a:p>
            <a:pPr marL="0" indent="0" defTabSz="795528">
              <a:spcBef>
                <a:spcPts val="869"/>
              </a:spcBef>
              <a:buNone/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  <a:p>
            <a:pPr defTabSz="795528">
              <a:spcBef>
                <a:spcPts val="869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Strong antigen dependence</a:t>
            </a:r>
            <a:r>
              <a:rPr lang="en-US" sz="2400" baseline="300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1</a:t>
            </a:r>
          </a:p>
          <a:p>
            <a:pPr defTabSz="795528">
              <a:spcBef>
                <a:spcPts val="869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Highly conserved antigens</a:t>
            </a:r>
          </a:p>
          <a:p>
            <a:pPr defTabSz="795528">
              <a:spcBef>
                <a:spcPts val="869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Highly immunogenic antigens</a:t>
            </a:r>
            <a:r>
              <a:rPr lang="en-US" sz="2400" baseline="300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2</a:t>
            </a:r>
          </a:p>
          <a:p>
            <a:pPr defTabSz="795528">
              <a:spcBef>
                <a:spcPts val="869"/>
              </a:spcBef>
            </a:pPr>
            <a:endParaRPr lang="en-US" sz="2400" b="1" baseline="30000" dirty="0">
              <a:latin typeface="Helvetica" pitchFamily="2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7CD01831-E1FC-8627-44A9-C390B73F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02" y="-3127"/>
            <a:ext cx="6098801" cy="1161998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Helvetica" pitchFamily="2" charset="0"/>
              </a:rPr>
              <a:t>Viral MCC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86E856-2015-1527-0DDC-137D4CAE68E4}"/>
              </a:ext>
            </a:extLst>
          </p:cNvPr>
          <p:cNvGrpSpPr/>
          <p:nvPr/>
        </p:nvGrpSpPr>
        <p:grpSpPr>
          <a:xfrm>
            <a:off x="129697" y="2480003"/>
            <a:ext cx="3464384" cy="2149527"/>
            <a:chOff x="5640176" y="364724"/>
            <a:chExt cx="3464384" cy="214952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221967-B1F7-3048-CBA9-79C5AF53A5CB}"/>
                </a:ext>
              </a:extLst>
            </p:cNvPr>
            <p:cNvGrpSpPr/>
            <p:nvPr/>
          </p:nvGrpSpPr>
          <p:grpSpPr>
            <a:xfrm>
              <a:off x="5640176" y="364724"/>
              <a:ext cx="2161865" cy="2149527"/>
              <a:chOff x="5789808" y="1033433"/>
              <a:chExt cx="2161865" cy="2149527"/>
            </a:xfrm>
          </p:grpSpPr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0B3CC067-B1B5-1105-5295-2E30ABD544B5}"/>
                  </a:ext>
                </a:extLst>
              </p:cNvPr>
              <p:cNvGraphicFramePr/>
              <p:nvPr/>
            </p:nvGraphicFramePr>
            <p:xfrm>
              <a:off x="5789808" y="1033433"/>
              <a:ext cx="2161865" cy="214952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5C6F14-87C0-47E0-C22C-B5C84C6A5229}"/>
                  </a:ext>
                </a:extLst>
              </p:cNvPr>
              <p:cNvSpPr txBox="1"/>
              <p:nvPr/>
            </p:nvSpPr>
            <p:spPr>
              <a:xfrm>
                <a:off x="6371212" y="1812097"/>
                <a:ext cx="9990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latin typeface="Helvetica" pitchFamily="2" charset="0"/>
                  </a:rPr>
                  <a:t>80 % Viral</a:t>
                </a:r>
              </a:p>
              <a:p>
                <a:pPr algn="ctr"/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latin typeface="Helvetica" pitchFamily="2" charset="0"/>
                  </a:rPr>
                  <a:t>(</a:t>
                </a:r>
                <a:r>
                  <a:rPr lang="en-US" sz="1400" dirty="0" err="1">
                    <a:solidFill>
                      <a:schemeClr val="bg2">
                        <a:lumMod val="25000"/>
                      </a:schemeClr>
                    </a:solidFill>
                    <a:latin typeface="Helvetica" pitchFamily="2" charset="0"/>
                  </a:rPr>
                  <a:t>MCPyV</a:t>
                </a: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latin typeface="Helvetica" pitchFamily="2" charset="0"/>
                  </a:rPr>
                  <a:t>)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7EB009-BE9B-ABB6-F97B-4DB977A3CDDB}"/>
                </a:ext>
              </a:extLst>
            </p:cNvPr>
            <p:cNvSpPr txBox="1"/>
            <p:nvPr/>
          </p:nvSpPr>
          <p:spPr>
            <a:xfrm>
              <a:off x="7336127" y="653726"/>
              <a:ext cx="17684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Helvetica" pitchFamily="2" charset="0"/>
                </a:rPr>
                <a:t>20 % UV-induced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53C6DA5-B6E9-DAEA-284B-75C82A086863}"/>
              </a:ext>
            </a:extLst>
          </p:cNvPr>
          <p:cNvSpPr txBox="1"/>
          <p:nvPr/>
        </p:nvSpPr>
        <p:spPr>
          <a:xfrm>
            <a:off x="326137" y="1729894"/>
            <a:ext cx="5689885" cy="12618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The most lethal skin cancer (stage-for-stage)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Rising incidence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E271AA-2768-567A-283D-CAF2B22EA4A8}"/>
              </a:ext>
            </a:extLst>
          </p:cNvPr>
          <p:cNvSpPr txBox="1"/>
          <p:nvPr/>
        </p:nvSpPr>
        <p:spPr>
          <a:xfrm>
            <a:off x="9506415" y="-583304"/>
            <a:ext cx="3886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–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the ideal target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DBDB56-9DDC-ADD9-E76A-8461BBA592B0}"/>
              </a:ext>
            </a:extLst>
          </p:cNvPr>
          <p:cNvSpPr txBox="1"/>
          <p:nvPr/>
        </p:nvSpPr>
        <p:spPr>
          <a:xfrm>
            <a:off x="6288025" y="1194548"/>
            <a:ext cx="5773200" cy="2737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95528">
              <a:lnSpc>
                <a:spcPct val="90000"/>
              </a:lnSpc>
              <a:spcBef>
                <a:spcPts val="869"/>
              </a:spcBef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…underserved by current SOC:</a:t>
            </a:r>
          </a:p>
          <a:p>
            <a:pPr defTabSz="795528">
              <a:lnSpc>
                <a:spcPct val="90000"/>
              </a:lnSpc>
              <a:spcBef>
                <a:spcPts val="869"/>
              </a:spcBef>
            </a:pPr>
            <a:endParaRPr lang="en-US" sz="2400" b="1" dirty="0">
              <a:solidFill>
                <a:schemeClr val="bg1"/>
              </a:solidFill>
              <a:latin typeface="Helvetica" pitchFamily="2" charset="0"/>
            </a:endParaRPr>
          </a:p>
          <a:p>
            <a:pPr marL="228600" indent="-228600" defTabSz="795528">
              <a:lnSpc>
                <a:spcPct val="90000"/>
              </a:lnSpc>
              <a:spcBef>
                <a:spcPts val="869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Check-point inhibitors (~50% effective)</a:t>
            </a:r>
          </a:p>
          <a:p>
            <a:pPr marL="228600" indent="-228600" defTabSz="795528">
              <a:lnSpc>
                <a:spcPct val="90000"/>
              </a:lnSpc>
              <a:spcBef>
                <a:spcPts val="869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Chemotherapy (~30% success rate but low durability)</a:t>
            </a:r>
          </a:p>
          <a:p>
            <a:pPr defTabSz="795528">
              <a:lnSpc>
                <a:spcPct val="90000"/>
              </a:lnSpc>
              <a:spcBef>
                <a:spcPts val="869"/>
              </a:spcBef>
            </a:pPr>
            <a:endParaRPr lang="en-US" sz="2400" b="1" baseline="30000" dirty="0">
              <a:latin typeface="Helvetica" pitchFamily="2" charset="0"/>
            </a:endParaRPr>
          </a:p>
          <a:p>
            <a:pPr defTabSz="795528">
              <a:spcBef>
                <a:spcPts val="869"/>
              </a:spcBef>
            </a:pPr>
            <a:endParaRPr lang="en-US" sz="1800" b="1" baseline="30000" dirty="0">
              <a:latin typeface="Helvetica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6FD5CD-422D-A51F-EAD4-0EEF6A2F2DD9}"/>
              </a:ext>
            </a:extLst>
          </p:cNvPr>
          <p:cNvSpPr txBox="1"/>
          <p:nvPr/>
        </p:nvSpPr>
        <p:spPr>
          <a:xfrm>
            <a:off x="574423" y="1153700"/>
            <a:ext cx="5518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795528">
              <a:spcBef>
                <a:spcPts val="869"/>
              </a:spcBef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… a growing and deadly problem: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BC4468-85BB-DCCB-27E3-555573C386B8}"/>
              </a:ext>
            </a:extLst>
          </p:cNvPr>
          <p:cNvGrpSpPr/>
          <p:nvPr/>
        </p:nvGrpSpPr>
        <p:grpSpPr>
          <a:xfrm>
            <a:off x="731042" y="3380411"/>
            <a:ext cx="5166834" cy="2958456"/>
            <a:chOff x="711164" y="3618947"/>
            <a:chExt cx="5166834" cy="295845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A42FA7F-E634-4DE8-08F1-8E088A4EA0B3}"/>
                </a:ext>
              </a:extLst>
            </p:cNvPr>
            <p:cNvGrpSpPr/>
            <p:nvPr/>
          </p:nvGrpSpPr>
          <p:grpSpPr>
            <a:xfrm>
              <a:off x="711164" y="3618947"/>
              <a:ext cx="5166834" cy="2958456"/>
              <a:chOff x="2006978" y="2704197"/>
              <a:chExt cx="4146247" cy="4023026"/>
            </a:xfrm>
          </p:grpSpPr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72C77912-CAD2-4E6A-7C7F-F1ABA22C10F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22364282"/>
                  </p:ext>
                </p:extLst>
              </p:nvPr>
            </p:nvGraphicFramePr>
            <p:xfrm>
              <a:off x="2006978" y="2704197"/>
              <a:ext cx="4146247" cy="402302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06FFA0-CA3F-3857-8636-9BB4E1C73F11}"/>
                  </a:ext>
                </a:extLst>
              </p:cNvPr>
              <p:cNvSpPr txBox="1"/>
              <p:nvPr/>
            </p:nvSpPr>
            <p:spPr>
              <a:xfrm>
                <a:off x="2182391" y="5213745"/>
                <a:ext cx="518663" cy="502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Helvetica" pitchFamily="2" charset="0"/>
                  </a:rPr>
                  <a:t>37%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2972B2-866C-DB0F-C7CF-C481F4F7D5E0}"/>
                  </a:ext>
                </a:extLst>
              </p:cNvPr>
              <p:cNvSpPr txBox="1"/>
              <p:nvPr/>
            </p:nvSpPr>
            <p:spPr>
              <a:xfrm>
                <a:off x="5457974" y="3954058"/>
                <a:ext cx="518663" cy="502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Helvetica" pitchFamily="2" charset="0"/>
                  </a:rPr>
                  <a:t>87%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C39356-E121-3FC9-9FA1-9476903FA35C}"/>
                </a:ext>
              </a:extLst>
            </p:cNvPr>
            <p:cNvSpPr txBox="1"/>
            <p:nvPr/>
          </p:nvSpPr>
          <p:spPr>
            <a:xfrm>
              <a:off x="1749129" y="536072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Helvetica" pitchFamily="2" charset="0"/>
                </a:rPr>
                <a:t>45%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45D4CA-E390-87ED-6E28-82B529E68E04}"/>
                </a:ext>
              </a:extLst>
            </p:cNvPr>
            <p:cNvSpPr txBox="1"/>
            <p:nvPr/>
          </p:nvSpPr>
          <p:spPr>
            <a:xfrm>
              <a:off x="2560469" y="5055683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Helvetica" pitchFamily="2" charset="0"/>
                </a:rPr>
                <a:t>65%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1F45F3-04CC-2F86-C08D-6B371D5A13FF}"/>
                </a:ext>
              </a:extLst>
            </p:cNvPr>
            <p:cNvSpPr txBox="1"/>
            <p:nvPr/>
          </p:nvSpPr>
          <p:spPr>
            <a:xfrm>
              <a:off x="3381748" y="504574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Helvetica" pitchFamily="2" charset="0"/>
                </a:rPr>
                <a:t>60%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DCC719-2B72-AACC-EE6F-DE329A70C5A0}"/>
                </a:ext>
              </a:extLst>
            </p:cNvPr>
            <p:cNvSpPr txBox="1"/>
            <p:nvPr/>
          </p:nvSpPr>
          <p:spPr>
            <a:xfrm>
              <a:off x="4193088" y="480809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Helvetica" pitchFamily="2" charset="0"/>
                </a:rPr>
                <a:t>73%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95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A395DD-B9F0-734A-4CB7-C249F6D0E5DE}"/>
              </a:ext>
            </a:extLst>
          </p:cNvPr>
          <p:cNvSpPr/>
          <p:nvPr/>
        </p:nvSpPr>
        <p:spPr>
          <a:xfrm>
            <a:off x="1" y="-3127"/>
            <a:ext cx="6093198" cy="6894991"/>
          </a:xfrm>
          <a:prstGeom prst="rect">
            <a:avLst/>
          </a:prstGeom>
          <a:solidFill>
            <a:srgbClr val="F998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229EC92-5F5B-B924-64A8-7BA0F3B7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7"/>
            <a:ext cx="6942410" cy="1515288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Helvetica" pitchFamily="2" charset="0"/>
              </a:rPr>
              <a:t>MCC:</a:t>
            </a:r>
            <a:r>
              <a:rPr lang="en-US" sz="3600" dirty="0">
                <a:solidFill>
                  <a:schemeClr val="bg1"/>
                </a:solidFill>
                <a:latin typeface="Helvetica" pitchFamily="2" charset="0"/>
              </a:rPr>
              <a:t> a growing market</a:t>
            </a:r>
            <a:endParaRPr lang="en-US" sz="7200" dirty="0">
              <a:solidFill>
                <a:schemeClr val="bg1"/>
              </a:solidFill>
              <a:latin typeface="Helvetica" pitchFamily="2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B3CC067-B1B5-1105-5295-2E30ABD544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181520"/>
              </p:ext>
            </p:extLst>
          </p:nvPr>
        </p:nvGraphicFramePr>
        <p:xfrm>
          <a:off x="5641929" y="632866"/>
          <a:ext cx="2848522" cy="249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86211F9-BE93-334F-9447-988F2C1E55FE}"/>
              </a:ext>
            </a:extLst>
          </p:cNvPr>
          <p:cNvSpPr txBox="1"/>
          <p:nvPr/>
        </p:nvSpPr>
        <p:spPr>
          <a:xfrm>
            <a:off x="0" y="6071798"/>
            <a:ext cx="6334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aseline="30000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2" charset="0"/>
                <a:cs typeface="Calibri"/>
              </a:rPr>
              <a:t>1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2" charset="0"/>
                <a:cs typeface="Calibri"/>
              </a:rPr>
              <a:t> 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2" charset="0"/>
              </a:rPr>
              <a:t>Data Bridge Market Research + Knowledge Sourcing Intelligence </a:t>
            </a:r>
          </a:p>
          <a:p>
            <a:r>
              <a:rPr lang="en-US" sz="1200" baseline="30000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2" charset="0"/>
                <a:cs typeface="Calibri"/>
              </a:rPr>
              <a:t>2 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2" charset="0"/>
                <a:cs typeface="Calibri"/>
              </a:rPr>
              <a:t>Schiller, JT, Lowry, DR, Recent Results Cancer Res. (2014)</a:t>
            </a:r>
          </a:p>
          <a:p>
            <a:r>
              <a:rPr lang="en-US" sz="1200" baseline="30000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2" charset="0"/>
              </a:rPr>
              <a:t>3 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2" charset="0"/>
                <a:cs typeface="Calibri"/>
              </a:rPr>
              <a:t>Plumer, M, et al. Lancet Global Health (2016)</a:t>
            </a:r>
          </a:p>
          <a:p>
            <a:r>
              <a:rPr lang="en-US" sz="1200" baseline="30000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2" charset="0"/>
              </a:rPr>
              <a:t>4 </a:t>
            </a:r>
            <a:r>
              <a:rPr lang="en-US" sz="1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2" charset="0"/>
                <a:cs typeface="Calibri"/>
              </a:rPr>
              <a:t>BioSpace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2" charset="0"/>
                <a:cs typeface="Calibri"/>
              </a:rPr>
              <a:t>, Cancer Therapeutics Market - Global Industry Analysis,… (2023)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663E43-69ED-ED5A-E131-FD3D60ED18EA}"/>
              </a:ext>
            </a:extLst>
          </p:cNvPr>
          <p:cNvSpPr txBox="1"/>
          <p:nvPr/>
        </p:nvSpPr>
        <p:spPr>
          <a:xfrm>
            <a:off x="7408353" y="3052200"/>
            <a:ext cx="2467687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99834"/>
                </a:solidFill>
                <a:latin typeface="Helvetica"/>
                <a:cs typeface="Helvetica"/>
              </a:rPr>
              <a:t>Human Papilloma Virus</a:t>
            </a:r>
            <a:endParaRPr lang="en-US" sz="1100" b="1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Head and Neck, </a:t>
            </a: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Cervical, Penile, Anal cancers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57CE47-4336-98D8-0DAC-F0A7CE863306}"/>
              </a:ext>
            </a:extLst>
          </p:cNvPr>
          <p:cNvSpPr txBox="1"/>
          <p:nvPr/>
        </p:nvSpPr>
        <p:spPr>
          <a:xfrm>
            <a:off x="7408353" y="4351060"/>
            <a:ext cx="246768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99834"/>
                </a:solidFill>
                <a:latin typeface="Helvetica" pitchFamily="2" charset="0"/>
              </a:rPr>
              <a:t>Epstein Barr Virus</a:t>
            </a:r>
            <a:endParaRPr lang="en-US" sz="1100" b="1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Nasopharyngeal cancer</a:t>
            </a: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Burkitt &amp; Hodgkin Lymphoma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9CCB22-6822-341B-D536-84AD74807B1D}"/>
              </a:ext>
            </a:extLst>
          </p:cNvPr>
          <p:cNvSpPr txBox="1"/>
          <p:nvPr/>
        </p:nvSpPr>
        <p:spPr>
          <a:xfrm>
            <a:off x="7408352" y="5077434"/>
            <a:ext cx="3463321" cy="8463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99834"/>
                </a:solidFill>
                <a:latin typeface="Helvetica" pitchFamily="2" charset="0"/>
              </a:rPr>
              <a:t>Kaposi Sarcoma Herpes Virus</a:t>
            </a:r>
            <a:endParaRPr lang="en-US" sz="1100" b="1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Kaposi Sarcoma</a:t>
            </a: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Primary effusion  lymphoma</a:t>
            </a: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Multicentric –Castleman’s disease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570B5D-B02C-1076-22DD-CA917E8293D1}"/>
              </a:ext>
            </a:extLst>
          </p:cNvPr>
          <p:cNvSpPr txBox="1"/>
          <p:nvPr/>
        </p:nvSpPr>
        <p:spPr>
          <a:xfrm>
            <a:off x="7408353" y="3778574"/>
            <a:ext cx="29494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99834"/>
                </a:solidFill>
                <a:latin typeface="Helvetica" pitchFamily="2" charset="0"/>
              </a:rPr>
              <a:t>Hepatitis B/C Virus</a:t>
            </a:r>
            <a:endParaRPr lang="en-US" sz="1100" b="1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Hepatocellular Carcinoma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C4990D-E8BA-44EA-FD2A-C76D484895D0}"/>
              </a:ext>
            </a:extLst>
          </p:cNvPr>
          <p:cNvSpPr txBox="1"/>
          <p:nvPr/>
        </p:nvSpPr>
        <p:spPr>
          <a:xfrm>
            <a:off x="7408353" y="5973085"/>
            <a:ext cx="333674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99834"/>
                </a:solidFill>
                <a:latin typeface="Helvetica" pitchFamily="2" charset="0"/>
              </a:rPr>
              <a:t>Human T-lymphotropic Virus 1</a:t>
            </a:r>
            <a:endParaRPr lang="en-US" sz="1100" b="1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T-cell Leukemia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EDF70A4-4B87-9512-4F80-601473C7E29E}"/>
              </a:ext>
            </a:extLst>
          </p:cNvPr>
          <p:cNvSpPr txBox="1">
            <a:spLocks/>
          </p:cNvSpPr>
          <p:nvPr/>
        </p:nvSpPr>
        <p:spPr>
          <a:xfrm>
            <a:off x="7729683" y="1054130"/>
            <a:ext cx="4533891" cy="397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Calibri"/>
              </a:rPr>
              <a:t>10%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Calibri"/>
              </a:rPr>
              <a:t>of all cancers are virally-associated</a:t>
            </a:r>
            <a:r>
              <a:rPr lang="en-US" sz="1800" baseline="300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Calibri"/>
              </a:rPr>
              <a:t>2,3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364C9B-3AF3-0DF9-6F1B-AD3781910256}"/>
              </a:ext>
            </a:extLst>
          </p:cNvPr>
          <p:cNvSpPr txBox="1"/>
          <p:nvPr/>
        </p:nvSpPr>
        <p:spPr>
          <a:xfrm>
            <a:off x="269162" y="4626543"/>
            <a:ext cx="47529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Calibri"/>
              </a:rPr>
              <a:t>MCC is a rapidly growing (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Calibri"/>
              </a:rPr>
              <a:t>3.6 % CAGR)</a:t>
            </a:r>
            <a:r>
              <a:rPr lang="en-US" sz="1600" b="1" baseline="300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Calibri"/>
              </a:rPr>
              <a:t>1</a:t>
            </a:r>
            <a:endParaRPr lang="en-US" sz="1600" baseline="30000" dirty="0">
              <a:solidFill>
                <a:schemeClr val="bg2">
                  <a:lumMod val="25000"/>
                </a:schemeClr>
              </a:solidFill>
              <a:latin typeface="Helvetica" pitchFamily="2" charset="0"/>
              <a:cs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BA39AE4-6C22-6F25-3040-6BDFCBD8A8F4}"/>
              </a:ext>
            </a:extLst>
          </p:cNvPr>
          <p:cNvGrpSpPr/>
          <p:nvPr/>
        </p:nvGrpSpPr>
        <p:grpSpPr>
          <a:xfrm>
            <a:off x="4945279" y="4314342"/>
            <a:ext cx="1030748" cy="1030748"/>
            <a:chOff x="3731263" y="4120083"/>
            <a:chExt cx="1492631" cy="1492631"/>
          </a:xfrm>
        </p:grpSpPr>
        <p:pic>
          <p:nvPicPr>
            <p:cNvPr id="29" name="Graphic 28" descr="Bar graph with upward trend with solid fill">
              <a:extLst>
                <a:ext uri="{FF2B5EF4-FFF2-40B4-BE49-F238E27FC236}">
                  <a16:creationId xmlns:a16="http://schemas.microsoft.com/office/drawing/2014/main" id="{9FF360FA-AD3F-EED8-AD2C-9E6E12C4C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31263" y="4120083"/>
              <a:ext cx="1492631" cy="1492631"/>
            </a:xfrm>
            <a:prstGeom prst="rect">
              <a:avLst/>
            </a:prstGeom>
          </p:spPr>
        </p:pic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D1786620-58E4-FEEB-8CD7-2D1FCD766A72}"/>
                </a:ext>
              </a:extLst>
            </p:cNvPr>
            <p:cNvSpPr/>
            <p:nvPr/>
          </p:nvSpPr>
          <p:spPr>
            <a:xfrm rot="18900000">
              <a:off x="4054195" y="4417159"/>
              <a:ext cx="675830" cy="295884"/>
            </a:xfrm>
            <a:prstGeom prst="rightArrow">
              <a:avLst>
                <a:gd name="adj1" fmla="val 21865"/>
                <a:gd name="adj2" fmla="val 49216"/>
              </a:avLst>
            </a:prstGeom>
            <a:solidFill>
              <a:srgbClr val="5985A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32" name="Graphic 62" descr="Back outline">
            <a:extLst>
              <a:ext uri="{FF2B5EF4-FFF2-40B4-BE49-F238E27FC236}">
                <a16:creationId xmlns:a16="http://schemas.microsoft.com/office/drawing/2014/main" id="{DFFDB075-6B24-600B-1589-DEA5EEF489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61803">
            <a:off x="7226684" y="509625"/>
            <a:ext cx="910447" cy="6870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432B5E6-BD8C-2707-70EC-E9DF9229F28F}"/>
              </a:ext>
            </a:extLst>
          </p:cNvPr>
          <p:cNvSpPr txBox="1"/>
          <p:nvPr/>
        </p:nvSpPr>
        <p:spPr>
          <a:xfrm>
            <a:off x="6222364" y="1188553"/>
            <a:ext cx="1459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Calibri"/>
              </a:rPr>
              <a:t>$50 Bn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Calibri"/>
              </a:rPr>
              <a:t>US cancer market</a:t>
            </a:r>
            <a:r>
              <a:rPr lang="en-US" sz="1600" baseline="300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Calibri"/>
              </a:rPr>
              <a:t>4</a:t>
            </a:r>
          </a:p>
        </p:txBody>
      </p:sp>
      <p:pic>
        <p:nvPicPr>
          <p:cNvPr id="35" name="Graphic 34" descr="Germ with solid fill">
            <a:extLst>
              <a:ext uri="{FF2B5EF4-FFF2-40B4-BE49-F238E27FC236}">
                <a16:creationId xmlns:a16="http://schemas.microsoft.com/office/drawing/2014/main" id="{399735E8-D9E0-56E3-0BC5-F7321A8D7F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0853" y="4546195"/>
            <a:ext cx="542522" cy="542522"/>
          </a:xfrm>
          <a:prstGeom prst="rect">
            <a:avLst/>
          </a:prstGeom>
        </p:spPr>
      </p:pic>
      <p:pic>
        <p:nvPicPr>
          <p:cNvPr id="37" name="Graphic 36" descr="Covid-19 with solid fill">
            <a:extLst>
              <a:ext uri="{FF2B5EF4-FFF2-40B4-BE49-F238E27FC236}">
                <a16:creationId xmlns:a16="http://schemas.microsoft.com/office/drawing/2014/main" id="{FEDFE978-FAD6-6898-B534-EF2EE10962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70853" y="3107827"/>
            <a:ext cx="542522" cy="542522"/>
          </a:xfrm>
          <a:prstGeom prst="rect">
            <a:avLst/>
          </a:prstGeom>
        </p:spPr>
      </p:pic>
      <p:pic>
        <p:nvPicPr>
          <p:cNvPr id="39" name="Graphic 38" descr="Germ outline">
            <a:extLst>
              <a:ext uri="{FF2B5EF4-FFF2-40B4-BE49-F238E27FC236}">
                <a16:creationId xmlns:a16="http://schemas.microsoft.com/office/drawing/2014/main" id="{4BD7927E-691A-60ED-B307-19B41A272A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70853" y="3827011"/>
            <a:ext cx="542522" cy="542522"/>
          </a:xfrm>
          <a:prstGeom prst="rect">
            <a:avLst/>
          </a:prstGeom>
        </p:spPr>
      </p:pic>
      <p:pic>
        <p:nvPicPr>
          <p:cNvPr id="9" name="Graphic 8" descr="Covid-19 outline">
            <a:extLst>
              <a:ext uri="{FF2B5EF4-FFF2-40B4-BE49-F238E27FC236}">
                <a16:creationId xmlns:a16="http://schemas.microsoft.com/office/drawing/2014/main" id="{ED01AD96-6012-B439-6722-0E3B4BC00C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70853" y="5265379"/>
            <a:ext cx="542522" cy="542522"/>
          </a:xfrm>
          <a:prstGeom prst="rect">
            <a:avLst/>
          </a:prstGeom>
        </p:spPr>
      </p:pic>
      <p:pic>
        <p:nvPicPr>
          <p:cNvPr id="11" name="Graphic 10" descr="Germ with solid fill">
            <a:extLst>
              <a:ext uri="{FF2B5EF4-FFF2-40B4-BE49-F238E27FC236}">
                <a16:creationId xmlns:a16="http://schemas.microsoft.com/office/drawing/2014/main" id="{CCCFE423-2C43-3B49-C55F-9808D43733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70853" y="5984561"/>
            <a:ext cx="542522" cy="54252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08F0EDE-B832-01E4-B5AB-EEFA668CA0F0}"/>
              </a:ext>
            </a:extLst>
          </p:cNvPr>
          <p:cNvSpPr txBox="1"/>
          <p:nvPr/>
        </p:nvSpPr>
        <p:spPr>
          <a:xfrm>
            <a:off x="0" y="7603882"/>
            <a:ext cx="5948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~1 in 1625 chance to develop MCC during an 80 year live span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490B51-A7DD-0A64-0BFD-24143DAD8316}"/>
              </a:ext>
            </a:extLst>
          </p:cNvPr>
          <p:cNvSpPr txBox="1"/>
          <p:nvPr/>
        </p:nvSpPr>
        <p:spPr>
          <a:xfrm>
            <a:off x="68376" y="7089611"/>
            <a:ext cx="6439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1/130,000 new MCC cases per year in USA →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~</a:t>
            </a:r>
            <a:endParaRPr lang="en-US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78D8601-8B3A-7A23-244D-3C8314B795E6}"/>
              </a:ext>
            </a:extLst>
          </p:cNvPr>
          <p:cNvGrpSpPr/>
          <p:nvPr/>
        </p:nvGrpSpPr>
        <p:grpSpPr>
          <a:xfrm>
            <a:off x="5091975" y="1787425"/>
            <a:ext cx="892926" cy="890691"/>
            <a:chOff x="4939907" y="3224405"/>
            <a:chExt cx="914400" cy="886532"/>
          </a:xfrm>
        </p:grpSpPr>
        <p:pic>
          <p:nvPicPr>
            <p:cNvPr id="22" name="Graphic 21" descr="Group of people with solid fill">
              <a:extLst>
                <a:ext uri="{FF2B5EF4-FFF2-40B4-BE49-F238E27FC236}">
                  <a16:creationId xmlns:a16="http://schemas.microsoft.com/office/drawing/2014/main" id="{DB14C93E-1582-6DCB-CDF2-07182BA8E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t="65354"/>
            <a:stretch/>
          </p:blipFill>
          <p:spPr>
            <a:xfrm>
              <a:off x="4939907" y="3794139"/>
              <a:ext cx="914400" cy="316798"/>
            </a:xfrm>
            <a:prstGeom prst="rect">
              <a:avLst/>
            </a:prstGeom>
          </p:spPr>
        </p:pic>
        <p:pic>
          <p:nvPicPr>
            <p:cNvPr id="26" name="Graphic 25" descr="Group of people with solid fill">
              <a:extLst>
                <a:ext uri="{FF2B5EF4-FFF2-40B4-BE49-F238E27FC236}">
                  <a16:creationId xmlns:a16="http://schemas.microsoft.com/office/drawing/2014/main" id="{EB01E75F-043F-17B8-9F65-B2C7EB651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t="65354"/>
            <a:stretch/>
          </p:blipFill>
          <p:spPr>
            <a:xfrm>
              <a:off x="4939907" y="3510291"/>
              <a:ext cx="914400" cy="316798"/>
            </a:xfrm>
            <a:prstGeom prst="rect">
              <a:avLst/>
            </a:prstGeom>
          </p:spPr>
        </p:pic>
        <p:pic>
          <p:nvPicPr>
            <p:cNvPr id="28" name="Graphic 27" descr="Group of people with solid fill">
              <a:extLst>
                <a:ext uri="{FF2B5EF4-FFF2-40B4-BE49-F238E27FC236}">
                  <a16:creationId xmlns:a16="http://schemas.microsoft.com/office/drawing/2014/main" id="{01CED8DA-8C00-B898-AEA2-1193FA4DC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t="65354"/>
            <a:stretch/>
          </p:blipFill>
          <p:spPr>
            <a:xfrm>
              <a:off x="4939907" y="3224405"/>
              <a:ext cx="914400" cy="316798"/>
            </a:xfrm>
            <a:prstGeom prst="rect">
              <a:avLst/>
            </a:prstGeom>
          </p:spPr>
        </p:pic>
        <p:pic>
          <p:nvPicPr>
            <p:cNvPr id="36" name="Graphic 35" descr="Group of people with solid fill">
              <a:extLst>
                <a:ext uri="{FF2B5EF4-FFF2-40B4-BE49-F238E27FC236}">
                  <a16:creationId xmlns:a16="http://schemas.microsoft.com/office/drawing/2014/main" id="{69C1064A-9EB3-4410-AE49-F57BAECEA6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l="45047" t="65354" r="42950"/>
            <a:stretch/>
          </p:blipFill>
          <p:spPr>
            <a:xfrm>
              <a:off x="5351817" y="3510291"/>
              <a:ext cx="109758" cy="316798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F67386D-FED9-E9DA-D9F7-CA636CA7DFB7}"/>
              </a:ext>
            </a:extLst>
          </p:cNvPr>
          <p:cNvSpPr txBox="1"/>
          <p:nvPr/>
        </p:nvSpPr>
        <p:spPr>
          <a:xfrm>
            <a:off x="1334672" y="3314226"/>
            <a:ext cx="3496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Global market: 	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US$ 3 Bn</a:t>
            </a:r>
            <a:r>
              <a:rPr lang="en-US" sz="1800" baseline="300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1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US market: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US$ 300 MM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3418EF-EBEE-60A7-922F-75C887820291}"/>
              </a:ext>
            </a:extLst>
          </p:cNvPr>
          <p:cNvSpPr txBox="1"/>
          <p:nvPr/>
        </p:nvSpPr>
        <p:spPr>
          <a:xfrm>
            <a:off x="49875" y="2047743"/>
            <a:ext cx="5088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2500-3000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new MCC patients annually in USA</a:t>
            </a:r>
            <a:r>
              <a:rPr lang="en-US" sz="1800" baseline="300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1</a:t>
            </a:r>
          </a:p>
        </p:txBody>
      </p:sp>
      <p:pic>
        <p:nvPicPr>
          <p:cNvPr id="52" name="Graphic 51" descr="Money with solid fill">
            <a:extLst>
              <a:ext uri="{FF2B5EF4-FFF2-40B4-BE49-F238E27FC236}">
                <a16:creationId xmlns:a16="http://schemas.microsoft.com/office/drawing/2014/main" id="{03E69CFF-620E-DB33-8B20-7573814BE98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82247" y="3026855"/>
            <a:ext cx="914400" cy="914400"/>
          </a:xfrm>
          <a:prstGeom prst="rect">
            <a:avLst/>
          </a:prstGeom>
        </p:spPr>
      </p:pic>
      <p:pic>
        <p:nvPicPr>
          <p:cNvPr id="57" name="Graphic 62" descr="Back outline">
            <a:extLst>
              <a:ext uri="{FF2B5EF4-FFF2-40B4-BE49-F238E27FC236}">
                <a16:creationId xmlns:a16="http://schemas.microsoft.com/office/drawing/2014/main" id="{A5564580-5C3D-1BC9-75D9-82D5FCB8AB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900000">
            <a:off x="11258032" y="1618826"/>
            <a:ext cx="910447" cy="687025"/>
          </a:xfrm>
          <a:prstGeom prst="rect">
            <a:avLst/>
          </a:prstGeom>
        </p:spPr>
      </p:pic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B356CD54-502A-6F1B-3C5F-62AD58895893}"/>
              </a:ext>
            </a:extLst>
          </p:cNvPr>
          <p:cNvSpPr txBox="1">
            <a:spLocks/>
          </p:cNvSpPr>
          <p:nvPr/>
        </p:nvSpPr>
        <p:spPr>
          <a:xfrm>
            <a:off x="7614157" y="1945734"/>
            <a:ext cx="4533891" cy="397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Calibri"/>
              </a:rPr>
              <a:t>~US$10 Bn by 2031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Calibri"/>
              </a:rPr>
              <a:t>(9.4% CAGR)</a:t>
            </a:r>
            <a:r>
              <a:rPr lang="en-US" sz="1800" baseline="300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5392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A395DD-B9F0-734A-4CB7-C249F6D0E5DE}"/>
              </a:ext>
            </a:extLst>
          </p:cNvPr>
          <p:cNvSpPr/>
          <p:nvPr/>
        </p:nvSpPr>
        <p:spPr>
          <a:xfrm>
            <a:off x="0" y="-3129"/>
            <a:ext cx="6126967" cy="6899152"/>
          </a:xfrm>
          <a:prstGeom prst="rect">
            <a:avLst/>
          </a:prstGeom>
          <a:solidFill>
            <a:srgbClr val="F998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229EC92-5F5B-B924-64A8-7BA0F3B7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7424" y="-3127"/>
            <a:ext cx="12191999" cy="10138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Helvetica" pitchFamily="2" charset="0"/>
              </a:rPr>
              <a:t>The </a:t>
            </a:r>
            <a:r>
              <a:rPr lang="en-US" sz="7200" dirty="0" err="1">
                <a:solidFill>
                  <a:schemeClr val="bg1"/>
                </a:solidFill>
                <a:latin typeface="Helvetica" pitchFamily="2" charset="0"/>
              </a:rPr>
              <a:t>curIOS</a:t>
            </a:r>
            <a:r>
              <a:rPr lang="en-US" sz="72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7200" dirty="0">
                <a:solidFill>
                  <a:srgbClr val="5985A4"/>
                </a:solidFill>
                <a:latin typeface="Helvetica" pitchFamily="2" charset="0"/>
              </a:rPr>
              <a:t>difference</a:t>
            </a:r>
          </a:p>
        </p:txBody>
      </p:sp>
      <p:pic>
        <p:nvPicPr>
          <p:cNvPr id="32" name="Graphic 62" descr="Back outline">
            <a:extLst>
              <a:ext uri="{FF2B5EF4-FFF2-40B4-BE49-F238E27FC236}">
                <a16:creationId xmlns:a16="http://schemas.microsoft.com/office/drawing/2014/main" id="{DFFDB075-6B24-600B-1589-DEA5EEF48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600000" flipH="1">
            <a:off x="2228173" y="3084770"/>
            <a:ext cx="910447" cy="68702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0199B3-9639-8929-AD39-97A20A393149}"/>
              </a:ext>
            </a:extLst>
          </p:cNvPr>
          <p:cNvSpPr txBox="1">
            <a:spLocks/>
          </p:cNvSpPr>
          <p:nvPr/>
        </p:nvSpPr>
        <p:spPr>
          <a:xfrm>
            <a:off x="1605157" y="1076470"/>
            <a:ext cx="2952556" cy="7212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95528">
              <a:spcBef>
                <a:spcPts val="869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elvetica" pitchFamily="2" charset="0"/>
              </a:rPr>
              <a:t>FUSION Platform</a:t>
            </a:r>
            <a:endParaRPr lang="en-US" sz="2400" dirty="0">
              <a:latin typeface="Helvetica" pitchFamily="2" charset="0"/>
            </a:endParaRPr>
          </a:p>
          <a:p>
            <a:pPr marL="0" indent="0" algn="ctr" defTabSz="795528">
              <a:spcBef>
                <a:spcPts val="869"/>
              </a:spcBef>
              <a:buFont typeface="Arial" panose="020B0604020202020204" pitchFamily="34" charset="0"/>
              <a:buNone/>
            </a:pPr>
            <a:r>
              <a:rPr lang="en-US" sz="1600" i="1" dirty="0">
                <a:latin typeface="Helvetica" pitchFamily="2" charset="0"/>
              </a:rPr>
              <a:t> A.I. Antigen Discovery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E6A878-F1E2-0826-287C-F17CA3247BDC}"/>
              </a:ext>
            </a:extLst>
          </p:cNvPr>
          <p:cNvSpPr txBox="1"/>
          <p:nvPr/>
        </p:nvSpPr>
        <p:spPr>
          <a:xfrm>
            <a:off x="439071" y="1781658"/>
            <a:ext cx="5485479" cy="923330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+mn-lt"/>
                <a:cs typeface="+mn-lt"/>
              </a:rPr>
              <a:t>Leverages deep neural networks to discover shared and private </a:t>
            </a:r>
            <a:r>
              <a:rPr lang="en-US" b="1" dirty="0">
                <a:solidFill>
                  <a:schemeClr val="bg1"/>
                </a:solidFill>
                <a:latin typeface="Helvetica" pitchFamily="2" charset="0"/>
                <a:ea typeface="+mn-lt"/>
                <a:cs typeface="+mn-lt"/>
              </a:rPr>
              <a:t>consensus antigens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+mn-lt"/>
                <a:cs typeface="+mn-lt"/>
              </a:rPr>
              <a:t>Works for indication and antigen selection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BD33B92-9948-B195-3F7A-90AB6C633BE0}"/>
              </a:ext>
            </a:extLst>
          </p:cNvPr>
          <p:cNvSpPr txBox="1">
            <a:spLocks/>
          </p:cNvSpPr>
          <p:nvPr/>
        </p:nvSpPr>
        <p:spPr>
          <a:xfrm>
            <a:off x="7529707" y="1076469"/>
            <a:ext cx="3257153" cy="7212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95528">
              <a:spcBef>
                <a:spcPts val="869"/>
              </a:spcBef>
              <a:buNone/>
            </a:pPr>
            <a:r>
              <a:rPr lang="en-US" sz="2400" b="1" dirty="0">
                <a:latin typeface="Helvetica" pitchFamily="2" charset="0"/>
              </a:rPr>
              <a:t>COMET Platform*</a:t>
            </a:r>
            <a:endParaRPr lang="en-US" sz="2400" dirty="0">
              <a:latin typeface="Helvetica" pitchFamily="2" charset="0"/>
            </a:endParaRPr>
          </a:p>
          <a:p>
            <a:pPr marL="0" indent="0" algn="ctr" defTabSz="795528">
              <a:spcBef>
                <a:spcPts val="869"/>
              </a:spcBef>
              <a:buNone/>
            </a:pPr>
            <a:r>
              <a:rPr lang="en-US" sz="1600" i="1" dirty="0">
                <a:latin typeface="Helvetica" pitchFamily="2" charset="0"/>
              </a:rPr>
              <a:t>Engineered immune expansion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4EEC2C-CC68-6254-3C14-1937459360E2}"/>
              </a:ext>
            </a:extLst>
          </p:cNvPr>
          <p:cNvSpPr txBox="1"/>
          <p:nvPr/>
        </p:nvSpPr>
        <p:spPr>
          <a:xfrm>
            <a:off x="6566038" y="1781658"/>
            <a:ext cx="5448537" cy="1200329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457200" indent="-457200">
              <a:buAutoNum type="arabicPeriod"/>
              <a:defRPr>
                <a:solidFill>
                  <a:schemeClr val="bg1"/>
                </a:solidFill>
                <a:latin typeface="Helvetica" pitchFamily="2" charset="0"/>
                <a:ea typeface="+mn-lt"/>
                <a:cs typeface="+mn-lt"/>
              </a:defRPr>
            </a:lvl1pPr>
          </a:lstStyle>
          <a:p>
            <a:r>
              <a:rPr lang="en-US" b="1" dirty="0" err="1">
                <a:solidFill>
                  <a:srgbClr val="5985A4"/>
                </a:solidFill>
              </a:rPr>
              <a:t>CO</a:t>
            </a:r>
            <a:r>
              <a:rPr lang="en-US" dirty="0" err="1">
                <a:solidFill>
                  <a:srgbClr val="5985A4"/>
                </a:solidFill>
              </a:rPr>
              <a:t>rdinated</a:t>
            </a:r>
            <a:r>
              <a:rPr lang="en-US" dirty="0">
                <a:solidFill>
                  <a:srgbClr val="5985A4"/>
                </a:solidFill>
              </a:rPr>
              <a:t> </a:t>
            </a:r>
            <a:r>
              <a:rPr lang="en-US" b="1" dirty="0" err="1">
                <a:solidFill>
                  <a:srgbClr val="5985A4"/>
                </a:solidFill>
              </a:rPr>
              <a:t>M</a:t>
            </a:r>
            <a:r>
              <a:rPr lang="en-US" dirty="0" err="1">
                <a:solidFill>
                  <a:srgbClr val="5985A4"/>
                </a:solidFill>
              </a:rPr>
              <a:t>ultisignal</a:t>
            </a:r>
            <a:r>
              <a:rPr lang="en-US" dirty="0">
                <a:solidFill>
                  <a:srgbClr val="5985A4"/>
                </a:solidFill>
              </a:rPr>
              <a:t> </a:t>
            </a:r>
            <a:r>
              <a:rPr lang="en-US" b="1" dirty="0">
                <a:solidFill>
                  <a:srgbClr val="5985A4"/>
                </a:solidFill>
              </a:rPr>
              <a:t>E</a:t>
            </a:r>
            <a:r>
              <a:rPr lang="en-US" dirty="0">
                <a:solidFill>
                  <a:srgbClr val="5985A4"/>
                </a:solidFill>
              </a:rPr>
              <a:t>xpansion of </a:t>
            </a:r>
            <a:r>
              <a:rPr lang="en-US" b="1" dirty="0">
                <a:solidFill>
                  <a:srgbClr val="5985A4"/>
                </a:solidFill>
              </a:rPr>
              <a:t>T-</a:t>
            </a:r>
            <a:r>
              <a:rPr lang="en-US" dirty="0">
                <a:solidFill>
                  <a:srgbClr val="5985A4"/>
                </a:solidFill>
              </a:rPr>
              <a:t>cells</a:t>
            </a:r>
          </a:p>
          <a:p>
            <a:r>
              <a:rPr lang="en-US" dirty="0">
                <a:solidFill>
                  <a:srgbClr val="5985A4"/>
                </a:solidFill>
              </a:rPr>
              <a:t>Co-expression of proprietary “</a:t>
            </a:r>
            <a:r>
              <a:rPr lang="en-US" b="1" dirty="0">
                <a:solidFill>
                  <a:srgbClr val="5985A4"/>
                </a:solidFill>
              </a:rPr>
              <a:t>Signal</a:t>
            </a:r>
            <a:r>
              <a:rPr lang="en-US" dirty="0">
                <a:solidFill>
                  <a:srgbClr val="5985A4"/>
                </a:solidFill>
              </a:rPr>
              <a:t>” </a:t>
            </a:r>
          </a:p>
          <a:p>
            <a:r>
              <a:rPr lang="en-US" dirty="0">
                <a:solidFill>
                  <a:srgbClr val="5985A4"/>
                </a:solidFill>
              </a:rPr>
              <a:t>Allows specific tuning of T-cell subsets</a:t>
            </a:r>
          </a:p>
          <a:p>
            <a:r>
              <a:rPr lang="en-US" dirty="0">
                <a:solidFill>
                  <a:srgbClr val="5985A4"/>
                </a:solidFill>
              </a:rPr>
              <a:t>Improved infiltration and T-cell effector function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F8EAEF2-3FFE-E0F2-CCFF-082A963D786B}"/>
              </a:ext>
            </a:extLst>
          </p:cNvPr>
          <p:cNvSpPr txBox="1"/>
          <p:nvPr/>
        </p:nvSpPr>
        <p:spPr>
          <a:xfrm>
            <a:off x="6141973" y="6487388"/>
            <a:ext cx="60650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* FTO established; Prov. patent application filed through Yale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1C5F58-D3F3-412F-8BE3-0106F015CEB3}"/>
              </a:ext>
            </a:extLst>
          </p:cNvPr>
          <p:cNvCxnSpPr>
            <a:cxnSpLocks/>
            <a:stCxn id="6" idx="1"/>
            <a:endCxn id="8" idx="3"/>
          </p:cNvCxnSpPr>
          <p:nvPr/>
        </p:nvCxnSpPr>
        <p:spPr>
          <a:xfrm>
            <a:off x="6968764" y="3470945"/>
            <a:ext cx="315913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619C5BD-1FDF-5B36-6B23-30224DEBB7AB}"/>
              </a:ext>
            </a:extLst>
          </p:cNvPr>
          <p:cNvSpPr txBox="1"/>
          <p:nvPr/>
        </p:nvSpPr>
        <p:spPr>
          <a:xfrm>
            <a:off x="6222664" y="3024093"/>
            <a:ext cx="61908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985A4"/>
                </a:solidFill>
                <a:latin typeface="Helvetica" pitchFamily="2" charset="0"/>
              </a:rPr>
              <a:t>5’UTR</a:t>
            </a: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74EAA87A-F34A-5586-404C-AD130C6F9DDB}"/>
              </a:ext>
            </a:extLst>
          </p:cNvPr>
          <p:cNvSpPr/>
          <p:nvPr/>
        </p:nvSpPr>
        <p:spPr>
          <a:xfrm>
            <a:off x="6255934" y="3334083"/>
            <a:ext cx="800100" cy="210751"/>
          </a:xfrm>
          <a:custGeom>
            <a:avLst/>
            <a:gdLst>
              <a:gd name="connsiteX0" fmla="*/ 800100 w 800100"/>
              <a:gd name="connsiteY0" fmla="*/ 125026 h 210751"/>
              <a:gd name="connsiteX1" fmla="*/ 622300 w 800100"/>
              <a:gd name="connsiteY1" fmla="*/ 125026 h 210751"/>
              <a:gd name="connsiteX2" fmla="*/ 492125 w 800100"/>
              <a:gd name="connsiteY2" fmla="*/ 1201 h 210751"/>
              <a:gd name="connsiteX3" fmla="*/ 352425 w 800100"/>
              <a:gd name="connsiteY3" fmla="*/ 210751 h 210751"/>
              <a:gd name="connsiteX4" fmla="*/ 222250 w 800100"/>
              <a:gd name="connsiteY4" fmla="*/ 1201 h 210751"/>
              <a:gd name="connsiteX5" fmla="*/ 104775 w 800100"/>
              <a:gd name="connsiteY5" fmla="*/ 198051 h 210751"/>
              <a:gd name="connsiteX6" fmla="*/ 0 w 800100"/>
              <a:gd name="connsiteY6" fmla="*/ 83751 h 21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100" h="210751">
                <a:moveTo>
                  <a:pt x="800100" y="125026"/>
                </a:moveTo>
                <a:cubicBezTo>
                  <a:pt x="736864" y="135344"/>
                  <a:pt x="673629" y="145663"/>
                  <a:pt x="622300" y="125026"/>
                </a:cubicBezTo>
                <a:cubicBezTo>
                  <a:pt x="570971" y="104389"/>
                  <a:pt x="537104" y="-13086"/>
                  <a:pt x="492125" y="1201"/>
                </a:cubicBezTo>
                <a:cubicBezTo>
                  <a:pt x="447146" y="15488"/>
                  <a:pt x="397404" y="210751"/>
                  <a:pt x="352425" y="210751"/>
                </a:cubicBezTo>
                <a:cubicBezTo>
                  <a:pt x="307446" y="210751"/>
                  <a:pt x="263525" y="3318"/>
                  <a:pt x="222250" y="1201"/>
                </a:cubicBezTo>
                <a:cubicBezTo>
                  <a:pt x="180975" y="-916"/>
                  <a:pt x="141817" y="184293"/>
                  <a:pt x="104775" y="198051"/>
                </a:cubicBezTo>
                <a:cubicBezTo>
                  <a:pt x="67733" y="211809"/>
                  <a:pt x="33866" y="147780"/>
                  <a:pt x="0" y="83751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829E2CB-C676-085B-A67C-C3CC121E10AA}"/>
              </a:ext>
            </a:extLst>
          </p:cNvPr>
          <p:cNvSpPr txBox="1"/>
          <p:nvPr/>
        </p:nvSpPr>
        <p:spPr>
          <a:xfrm>
            <a:off x="11381724" y="3083647"/>
            <a:ext cx="61908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985A4"/>
                </a:solidFill>
                <a:latin typeface="Helvetica" pitchFamily="2" charset="0"/>
              </a:rPr>
              <a:t>3’UTR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17A901FC-09A1-0D32-2BC4-74F9F397A742}"/>
              </a:ext>
            </a:extLst>
          </p:cNvPr>
          <p:cNvSpPr/>
          <p:nvPr/>
        </p:nvSpPr>
        <p:spPr>
          <a:xfrm flipH="1">
            <a:off x="11274442" y="3391681"/>
            <a:ext cx="800100" cy="210751"/>
          </a:xfrm>
          <a:custGeom>
            <a:avLst/>
            <a:gdLst>
              <a:gd name="connsiteX0" fmla="*/ 800100 w 800100"/>
              <a:gd name="connsiteY0" fmla="*/ 125026 h 210751"/>
              <a:gd name="connsiteX1" fmla="*/ 622300 w 800100"/>
              <a:gd name="connsiteY1" fmla="*/ 125026 h 210751"/>
              <a:gd name="connsiteX2" fmla="*/ 492125 w 800100"/>
              <a:gd name="connsiteY2" fmla="*/ 1201 h 210751"/>
              <a:gd name="connsiteX3" fmla="*/ 352425 w 800100"/>
              <a:gd name="connsiteY3" fmla="*/ 210751 h 210751"/>
              <a:gd name="connsiteX4" fmla="*/ 222250 w 800100"/>
              <a:gd name="connsiteY4" fmla="*/ 1201 h 210751"/>
              <a:gd name="connsiteX5" fmla="*/ 104775 w 800100"/>
              <a:gd name="connsiteY5" fmla="*/ 198051 h 210751"/>
              <a:gd name="connsiteX6" fmla="*/ 0 w 800100"/>
              <a:gd name="connsiteY6" fmla="*/ 83751 h 21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100" h="210751">
                <a:moveTo>
                  <a:pt x="800100" y="125026"/>
                </a:moveTo>
                <a:cubicBezTo>
                  <a:pt x="736864" y="135344"/>
                  <a:pt x="673629" y="145663"/>
                  <a:pt x="622300" y="125026"/>
                </a:cubicBezTo>
                <a:cubicBezTo>
                  <a:pt x="570971" y="104389"/>
                  <a:pt x="537104" y="-13086"/>
                  <a:pt x="492125" y="1201"/>
                </a:cubicBezTo>
                <a:cubicBezTo>
                  <a:pt x="447146" y="15488"/>
                  <a:pt x="397404" y="210751"/>
                  <a:pt x="352425" y="210751"/>
                </a:cubicBezTo>
                <a:cubicBezTo>
                  <a:pt x="307446" y="210751"/>
                  <a:pt x="263525" y="3318"/>
                  <a:pt x="222250" y="1201"/>
                </a:cubicBezTo>
                <a:cubicBezTo>
                  <a:pt x="180975" y="-916"/>
                  <a:pt x="141817" y="184293"/>
                  <a:pt x="104775" y="198051"/>
                </a:cubicBezTo>
                <a:cubicBezTo>
                  <a:pt x="67733" y="211809"/>
                  <a:pt x="33866" y="147780"/>
                  <a:pt x="0" y="83751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" pitchFamily="2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63F9890-F54E-E581-B816-00C325B8011B}"/>
              </a:ext>
            </a:extLst>
          </p:cNvPr>
          <p:cNvCxnSpPr>
            <a:cxnSpLocks/>
            <a:stCxn id="46" idx="1"/>
          </p:cNvCxnSpPr>
          <p:nvPr/>
        </p:nvCxnSpPr>
        <p:spPr>
          <a:xfrm>
            <a:off x="10232953" y="3470393"/>
            <a:ext cx="1041489" cy="68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9297BE-EB12-F08C-E81A-54632FC316AA}"/>
              </a:ext>
            </a:extLst>
          </p:cNvPr>
          <p:cNvCxnSpPr>
            <a:cxnSpLocks/>
            <a:stCxn id="8" idx="3"/>
            <a:endCxn id="46" idx="1"/>
          </p:cNvCxnSpPr>
          <p:nvPr/>
        </p:nvCxnSpPr>
        <p:spPr>
          <a:xfrm flipV="1">
            <a:off x="10127902" y="3470393"/>
            <a:ext cx="105051" cy="55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agon 7">
            <a:extLst>
              <a:ext uri="{FF2B5EF4-FFF2-40B4-BE49-F238E27FC236}">
                <a16:creationId xmlns:a16="http://schemas.microsoft.com/office/drawing/2014/main" id="{E8657927-ABEB-2C75-2587-D5C9E07BF822}"/>
              </a:ext>
            </a:extLst>
          </p:cNvPr>
          <p:cNvSpPr/>
          <p:nvPr/>
        </p:nvSpPr>
        <p:spPr>
          <a:xfrm>
            <a:off x="8897744" y="3282916"/>
            <a:ext cx="1230158" cy="376059"/>
          </a:xfrm>
          <a:prstGeom prst="homePlate">
            <a:avLst/>
          </a:prstGeom>
          <a:solidFill>
            <a:srgbClr val="F998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Helvetica" pitchFamily="2" charset="0"/>
              </a:rPr>
              <a:t>Signal X</a:t>
            </a:r>
          </a:p>
        </p:txBody>
      </p:sp>
      <p:sp>
        <p:nvSpPr>
          <p:cNvPr id="46" name="Pentagon 45">
            <a:extLst>
              <a:ext uri="{FF2B5EF4-FFF2-40B4-BE49-F238E27FC236}">
                <a16:creationId xmlns:a16="http://schemas.microsoft.com/office/drawing/2014/main" id="{54A3F45D-D5D3-0EE8-17CA-8EC669C54AA4}"/>
              </a:ext>
            </a:extLst>
          </p:cNvPr>
          <p:cNvSpPr/>
          <p:nvPr/>
        </p:nvSpPr>
        <p:spPr>
          <a:xfrm>
            <a:off x="10232953" y="3274235"/>
            <a:ext cx="1230158" cy="392316"/>
          </a:xfrm>
          <a:prstGeom prst="homePlate">
            <a:avLst/>
          </a:prstGeom>
          <a:solidFill>
            <a:srgbClr val="F998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Helvetica" pitchFamily="2" charset="0"/>
              </a:rPr>
              <a:t>Signal Y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7401F82A-8AF3-99A2-38C9-9BBC6A39571B}"/>
              </a:ext>
            </a:extLst>
          </p:cNvPr>
          <p:cNvSpPr/>
          <p:nvPr/>
        </p:nvSpPr>
        <p:spPr>
          <a:xfrm>
            <a:off x="6968764" y="3282915"/>
            <a:ext cx="1274871" cy="376059"/>
          </a:xfrm>
          <a:prstGeom prst="homePlate">
            <a:avLst/>
          </a:prstGeom>
          <a:solidFill>
            <a:srgbClr val="5985A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Antigen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DC5161F-0794-3A24-2100-758F8CE9626E}"/>
              </a:ext>
            </a:extLst>
          </p:cNvPr>
          <p:cNvGrpSpPr/>
          <p:nvPr/>
        </p:nvGrpSpPr>
        <p:grpSpPr>
          <a:xfrm>
            <a:off x="27454" y="2611448"/>
            <a:ext cx="2603077" cy="3366525"/>
            <a:chOff x="27454" y="2611448"/>
            <a:chExt cx="2603077" cy="3366525"/>
          </a:xfrm>
        </p:grpSpPr>
        <p:pic>
          <p:nvPicPr>
            <p:cNvPr id="76" name="Picture 75" descr="A group of dots on a black background&#10;&#10;Description automatically generated">
              <a:extLst>
                <a:ext uri="{FF2B5EF4-FFF2-40B4-BE49-F238E27FC236}">
                  <a16:creationId xmlns:a16="http://schemas.microsoft.com/office/drawing/2014/main" id="{5248F8A8-70A1-2D3F-032C-A8F6A4A16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4" y="2611448"/>
              <a:ext cx="2601406" cy="3366525"/>
            </a:xfrm>
            <a:prstGeom prst="rect">
              <a:avLst/>
            </a:prstGeom>
          </p:spPr>
        </p:pic>
        <p:pic>
          <p:nvPicPr>
            <p:cNvPr id="70" name="Picture 69" descr="A group of dots on a black background&#10;&#10;Description automatically generated">
              <a:extLst>
                <a:ext uri="{FF2B5EF4-FFF2-40B4-BE49-F238E27FC236}">
                  <a16:creationId xmlns:a16="http://schemas.microsoft.com/office/drawing/2014/main" id="{40A8D2A7-039D-630A-6FF8-CF1313643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54" b="23854"/>
            <a:stretch/>
          </p:blipFill>
          <p:spPr>
            <a:xfrm>
              <a:off x="29125" y="3364182"/>
              <a:ext cx="2601406" cy="1810958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7D4BC15-C6EE-91EF-2B30-5E4A2E149354}"/>
              </a:ext>
            </a:extLst>
          </p:cNvPr>
          <p:cNvGrpSpPr/>
          <p:nvPr/>
        </p:nvGrpSpPr>
        <p:grpSpPr>
          <a:xfrm>
            <a:off x="2950776" y="3099018"/>
            <a:ext cx="2437434" cy="3058277"/>
            <a:chOff x="3439585" y="3169614"/>
            <a:chExt cx="2437434" cy="30582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1E248B-2245-E3AD-C67C-1C676CA0A388}"/>
                </a:ext>
              </a:extLst>
            </p:cNvPr>
            <p:cNvSpPr txBox="1"/>
            <p:nvPr/>
          </p:nvSpPr>
          <p:spPr>
            <a:xfrm>
              <a:off x="3439585" y="3302182"/>
              <a:ext cx="615553" cy="2391039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US" sz="1400" dirty="0">
                  <a:latin typeface="Helvetica" pitchFamily="2" charset="0"/>
                  <a:cs typeface="Arial" panose="020B0604020202020204" pitchFamily="34" charset="0"/>
                </a:rPr>
                <a:t>Prediction accuracy </a:t>
              </a:r>
            </a:p>
            <a:p>
              <a:pPr algn="ctr"/>
              <a:r>
                <a:rPr lang="en-US" sz="1400" dirty="0">
                  <a:latin typeface="Helvetica" pitchFamily="2" charset="0"/>
                  <a:cs typeface="Arial" panose="020B0604020202020204" pitchFamily="34" charset="0"/>
                </a:rPr>
                <a:t>[confirmed </a:t>
              </a:r>
              <a:r>
                <a:rPr lang="en-US" sz="1400" dirty="0">
                  <a:latin typeface="Helvetica" pitchFamily="2" charset="0"/>
                </a:rPr>
                <a:t>by IFN</a:t>
              </a:r>
              <a:r>
                <a:rPr lang="el-GR" sz="1400" dirty="0">
                  <a:latin typeface="Helvetica" pitchFamily="2" charset="0"/>
                </a:rPr>
                <a:t>γ</a:t>
              </a:r>
              <a:r>
                <a:rPr lang="en-US" sz="1400" dirty="0">
                  <a:latin typeface="Helvetica" pitchFamily="2" charset="0"/>
                </a:rPr>
                <a:t> ELISpot </a:t>
              </a:r>
              <a:r>
                <a:rPr lang="en-US" sz="1400" dirty="0">
                  <a:latin typeface="Helvetica" pitchFamily="2" charset="0"/>
                  <a:cs typeface="Arial" panose="020B0604020202020204" pitchFamily="34" charset="0"/>
                </a:rPr>
                <a:t>]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BCB900-82A6-D48B-1F9E-BD2A25388B84}"/>
                </a:ext>
              </a:extLst>
            </p:cNvPr>
            <p:cNvSpPr txBox="1"/>
            <p:nvPr/>
          </p:nvSpPr>
          <p:spPr>
            <a:xfrm rot="19076332">
              <a:off x="3956792" y="5920114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Helvetica" pitchFamily="2" charset="0"/>
                  <a:cs typeface="Arial" panose="020B0604020202020204" pitchFamily="34" charset="0"/>
                </a:rPr>
                <a:t>Competitor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8BBC5B-C453-29C1-B38F-93DA273FFE1C}"/>
                </a:ext>
              </a:extLst>
            </p:cNvPr>
            <p:cNvSpPr txBox="1"/>
            <p:nvPr/>
          </p:nvSpPr>
          <p:spPr>
            <a:xfrm rot="19076332">
              <a:off x="4255775" y="5920114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Helvetica" pitchFamily="2" charset="0"/>
                  <a:cs typeface="Arial" panose="020B0604020202020204" pitchFamily="34" charset="0"/>
                </a:rPr>
                <a:t>Competitor 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197870-B28F-5FB3-7AB3-B4E5F3CD161B}"/>
                </a:ext>
              </a:extLst>
            </p:cNvPr>
            <p:cNvSpPr txBox="1"/>
            <p:nvPr/>
          </p:nvSpPr>
          <p:spPr>
            <a:xfrm rot="19076332">
              <a:off x="4896547" y="5815199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Helvetica" pitchFamily="2" charset="0"/>
                  <a:cs typeface="Arial" panose="020B0604020202020204" pitchFamily="34" charset="0"/>
                </a:rPr>
                <a:t>FUSION</a:t>
              </a:r>
            </a:p>
          </p:txBody>
        </p:sp>
        <p:pic>
          <p:nvPicPr>
            <p:cNvPr id="74" name="Picture 73" descr="A black background with blue and grey stripes&#10;&#10;Description automatically generated">
              <a:extLst>
                <a:ext uri="{FF2B5EF4-FFF2-40B4-BE49-F238E27FC236}">
                  <a16:creationId xmlns:a16="http://schemas.microsoft.com/office/drawing/2014/main" id="{ACB17EF7-7BB1-BD4A-2104-258337D529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0" t="20031" r="46178" b="42614"/>
            <a:stretch/>
          </p:blipFill>
          <p:spPr>
            <a:xfrm>
              <a:off x="3921980" y="3169614"/>
              <a:ext cx="1955039" cy="2561830"/>
            </a:xfrm>
            <a:prstGeom prst="rect">
              <a:avLst/>
            </a:prstGeom>
          </p:spPr>
        </p:pic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9562BF25-103F-9EE5-F6C6-7DCFDEF9A53A}"/>
              </a:ext>
            </a:extLst>
          </p:cNvPr>
          <p:cNvSpPr/>
          <p:nvPr/>
        </p:nvSpPr>
        <p:spPr>
          <a:xfrm>
            <a:off x="85060" y="4077014"/>
            <a:ext cx="2346342" cy="4519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5000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D363B1E-C337-8504-E781-7BD992A3BA00}"/>
              </a:ext>
            </a:extLst>
          </p:cNvPr>
          <p:cNvSpPr txBox="1"/>
          <p:nvPr/>
        </p:nvSpPr>
        <p:spPr>
          <a:xfrm>
            <a:off x="112231" y="4104808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Proprietary A.I. engine</a:t>
            </a:r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DE65B8DE-ABD8-ECE6-1B62-B492A457741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097" t="8850" r="7199" b="37676"/>
          <a:stretch/>
        </p:blipFill>
        <p:spPr>
          <a:xfrm>
            <a:off x="2683396" y="-2195145"/>
            <a:ext cx="4238477" cy="1347972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037F0155-2E0F-017E-6FD8-8535B51FCBC4}"/>
              </a:ext>
            </a:extLst>
          </p:cNvPr>
          <p:cNvGrpSpPr/>
          <p:nvPr/>
        </p:nvGrpSpPr>
        <p:grpSpPr>
          <a:xfrm>
            <a:off x="8144951" y="3762154"/>
            <a:ext cx="1945374" cy="2628539"/>
            <a:chOff x="8120922" y="3974575"/>
            <a:chExt cx="1800361" cy="2432601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D8000D08-7561-3668-E8FD-A8F0EC8C7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15" t="10387" b="15088"/>
            <a:stretch/>
          </p:blipFill>
          <p:spPr>
            <a:xfrm>
              <a:off x="8120922" y="3974575"/>
              <a:ext cx="1800361" cy="2403508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D853ED9-A6E9-4BA2-85F2-7FB3E34D3D6A}"/>
                </a:ext>
              </a:extLst>
            </p:cNvPr>
            <p:cNvSpPr/>
            <p:nvPr/>
          </p:nvSpPr>
          <p:spPr>
            <a:xfrm rot="18900000">
              <a:off x="8942582" y="6023183"/>
              <a:ext cx="664309" cy="343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D9BFF21-AF65-7CF8-388D-AF9D7BC90150}"/>
                </a:ext>
              </a:extLst>
            </p:cNvPr>
            <p:cNvSpPr txBox="1"/>
            <p:nvPr/>
          </p:nvSpPr>
          <p:spPr>
            <a:xfrm rot="18900000">
              <a:off x="8912581" y="5945511"/>
              <a:ext cx="8370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Helvetica" pitchFamily="2" charset="0"/>
                </a:rPr>
                <a:t>Antigen+ </a:t>
              </a:r>
            </a:p>
            <a:p>
              <a:r>
                <a:rPr lang="en-US" sz="1200" dirty="0">
                  <a:latin typeface="Helvetica" pitchFamily="2" charset="0"/>
                </a:rPr>
                <a:t>Signal 1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576B5176-1C78-14EA-213E-07AA30B2EA22}"/>
              </a:ext>
            </a:extLst>
          </p:cNvPr>
          <p:cNvSpPr txBox="1"/>
          <p:nvPr/>
        </p:nvSpPr>
        <p:spPr>
          <a:xfrm rot="16200000">
            <a:off x="6924039" y="4728180"/>
            <a:ext cx="2204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Tumor Volume d21 [mm</a:t>
            </a:r>
            <a:r>
              <a:rPr lang="en-US" sz="1400" baseline="30000" dirty="0">
                <a:latin typeface="Helvetica" pitchFamily="2" charset="0"/>
              </a:rPr>
              <a:t>3</a:t>
            </a:r>
            <a:r>
              <a:rPr lang="en-US" sz="1400" dirty="0">
                <a:latin typeface="Helvetica" pitchFamily="2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3166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A395DD-B9F0-734A-4CB7-C249F6D0E5DE}"/>
              </a:ext>
            </a:extLst>
          </p:cNvPr>
          <p:cNvSpPr/>
          <p:nvPr/>
        </p:nvSpPr>
        <p:spPr>
          <a:xfrm>
            <a:off x="8606" y="-12292"/>
            <a:ext cx="6126967" cy="6899152"/>
          </a:xfrm>
          <a:prstGeom prst="rect">
            <a:avLst/>
          </a:prstGeom>
          <a:solidFill>
            <a:srgbClr val="F998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1B94C3-B136-1716-FC48-3507B218656B}"/>
              </a:ext>
            </a:extLst>
          </p:cNvPr>
          <p:cNvSpPr/>
          <p:nvPr/>
        </p:nvSpPr>
        <p:spPr>
          <a:xfrm>
            <a:off x="377094" y="2720095"/>
            <a:ext cx="5416621" cy="4139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229EC92-5F5B-B924-64A8-7BA0F3B7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71" y="-3127"/>
            <a:ext cx="12191999" cy="10138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Helvetica" pitchFamily="2" charset="0"/>
              </a:rPr>
              <a:t>Preclinical </a:t>
            </a:r>
            <a:r>
              <a:rPr lang="en-US" sz="7200" dirty="0">
                <a:solidFill>
                  <a:srgbClr val="5985A4"/>
                </a:solidFill>
                <a:latin typeface="Helvetica" pitchFamily="2" charset="0"/>
              </a:rPr>
              <a:t>validation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0199B3-9639-8929-AD39-97A20A393149}"/>
              </a:ext>
            </a:extLst>
          </p:cNvPr>
          <p:cNvSpPr txBox="1">
            <a:spLocks/>
          </p:cNvSpPr>
          <p:nvPr/>
        </p:nvSpPr>
        <p:spPr>
          <a:xfrm>
            <a:off x="1120408" y="954849"/>
            <a:ext cx="3934778" cy="7212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95528">
              <a:spcBef>
                <a:spcPts val="869"/>
              </a:spcBef>
              <a:buFont typeface="Arial" panose="020B0604020202020204" pitchFamily="34" charset="0"/>
              <a:buNone/>
            </a:pPr>
            <a:r>
              <a:rPr lang="en-US" sz="2400" b="1" i="1" dirty="0">
                <a:latin typeface="Helvetica" pitchFamily="2" charset="0"/>
              </a:rPr>
              <a:t>Ex vivo </a:t>
            </a:r>
            <a:r>
              <a:rPr lang="en-US" sz="2400" b="1" dirty="0">
                <a:latin typeface="Helvetica" pitchFamily="2" charset="0"/>
              </a:rPr>
              <a:t>patient validation</a:t>
            </a:r>
            <a:endParaRPr lang="en-US" sz="2400" dirty="0">
              <a:latin typeface="Helvetica" pitchFamily="2" charset="0"/>
            </a:endParaRPr>
          </a:p>
          <a:p>
            <a:pPr marL="0" indent="0" algn="ctr" defTabSz="795528">
              <a:spcBef>
                <a:spcPts val="869"/>
              </a:spcBef>
              <a:buFont typeface="Arial" panose="020B0604020202020204" pitchFamily="34" charset="0"/>
              <a:buNone/>
            </a:pPr>
            <a:r>
              <a:rPr lang="en-US" sz="1600" i="1" dirty="0">
                <a:latin typeface="Helvetica" pitchFamily="2" charset="0"/>
              </a:rPr>
              <a:t> human patient tissue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E6A878-F1E2-0826-287C-F17CA3247BDC}"/>
              </a:ext>
            </a:extLst>
          </p:cNvPr>
          <p:cNvSpPr txBox="1"/>
          <p:nvPr/>
        </p:nvSpPr>
        <p:spPr>
          <a:xfrm>
            <a:off x="1018822" y="1704641"/>
            <a:ext cx="5485479" cy="923330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+mn-lt"/>
                <a:cs typeface="+mn-lt"/>
              </a:rPr>
              <a:t>CD8+ T-cell expansion:   ↑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+mn-lt"/>
                <a:cs typeface="+mn-lt"/>
              </a:rPr>
              <a:t>Functionality (IFN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γ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+mn-lt"/>
                <a:cs typeface="+mn-lt"/>
              </a:rPr>
              <a:t> ELISA):   ↑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+mn-lt"/>
                <a:cs typeface="+mn-lt"/>
              </a:rPr>
              <a:t>Tumor cell killing:   ↑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BD33B92-9948-B195-3F7A-90AB6C633BE0}"/>
              </a:ext>
            </a:extLst>
          </p:cNvPr>
          <p:cNvSpPr txBox="1">
            <a:spLocks/>
          </p:cNvSpPr>
          <p:nvPr/>
        </p:nvSpPr>
        <p:spPr>
          <a:xfrm>
            <a:off x="7138971" y="948134"/>
            <a:ext cx="3654966" cy="7212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95528">
              <a:spcBef>
                <a:spcPts val="869"/>
              </a:spcBef>
              <a:buNone/>
            </a:pPr>
            <a:r>
              <a:rPr lang="en-US" sz="2400" b="1" i="1" dirty="0">
                <a:latin typeface="Helvetica" pitchFamily="2" charset="0"/>
              </a:rPr>
              <a:t>In vivo studies</a:t>
            </a:r>
            <a:endParaRPr lang="en-US" sz="2400" i="1" dirty="0">
              <a:latin typeface="Helvetica" pitchFamily="2" charset="0"/>
            </a:endParaRPr>
          </a:p>
          <a:p>
            <a:pPr marL="0" indent="0" algn="ctr" defTabSz="795528">
              <a:spcBef>
                <a:spcPts val="869"/>
              </a:spcBef>
              <a:buNone/>
            </a:pPr>
            <a:r>
              <a:rPr lang="en-US" sz="1600" i="1" dirty="0">
                <a:latin typeface="Helvetica" pitchFamily="2" charset="0"/>
              </a:rPr>
              <a:t>syngeneic murine model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4EEC2C-CC68-6254-3C14-1937459360E2}"/>
              </a:ext>
            </a:extLst>
          </p:cNvPr>
          <p:cNvSpPr txBox="1"/>
          <p:nvPr/>
        </p:nvSpPr>
        <p:spPr>
          <a:xfrm>
            <a:off x="6566038" y="1697926"/>
            <a:ext cx="5619990" cy="923330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457200" indent="-457200">
              <a:buAutoNum type="arabicPeriod"/>
              <a:defRPr>
                <a:solidFill>
                  <a:schemeClr val="bg1"/>
                </a:solidFill>
                <a:latin typeface="Helvetica" pitchFamily="2" charset="0"/>
                <a:ea typeface="+mn-lt"/>
                <a:cs typeface="+mn-lt"/>
              </a:defRPr>
            </a:lvl1pPr>
          </a:lstStyle>
          <a:p>
            <a:r>
              <a:rPr lang="en-US" dirty="0">
                <a:solidFill>
                  <a:srgbClr val="5985A4"/>
                </a:solidFill>
              </a:rPr>
              <a:t>cDC1 / T cell expansion:   ↑  </a:t>
            </a:r>
          </a:p>
          <a:p>
            <a:r>
              <a:rPr lang="en-US" dirty="0">
                <a:solidFill>
                  <a:srgbClr val="5985A4"/>
                </a:solidFill>
              </a:rPr>
              <a:t>Monotherapy efficacy comparable to SOC</a:t>
            </a:r>
          </a:p>
          <a:p>
            <a:r>
              <a:rPr lang="en-US" dirty="0">
                <a:solidFill>
                  <a:srgbClr val="5985A4"/>
                </a:solidFill>
              </a:rPr>
              <a:t>Combination therapy improves cure rate</a:t>
            </a:r>
          </a:p>
        </p:txBody>
      </p:sp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78F2EAB9-25C8-8BCB-F329-2BE6B75A88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46" r="76298" b="30370"/>
          <a:stretch/>
        </p:blipFill>
        <p:spPr>
          <a:xfrm>
            <a:off x="531361" y="4825120"/>
            <a:ext cx="1561900" cy="1452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BE05A5-101D-0EF5-064A-3C29EE1D79FF}"/>
              </a:ext>
            </a:extLst>
          </p:cNvPr>
          <p:cNvSpPr txBox="1"/>
          <p:nvPr/>
        </p:nvSpPr>
        <p:spPr>
          <a:xfrm>
            <a:off x="624256" y="4051011"/>
            <a:ext cx="14390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Helvetica" pitchFamily="2" charset="0"/>
              </a:rPr>
              <a:t>T cell Expansion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F24F7-B121-44E6-3D18-A5C7AC5EBFEA}"/>
              </a:ext>
            </a:extLst>
          </p:cNvPr>
          <p:cNvSpPr txBox="1"/>
          <p:nvPr/>
        </p:nvSpPr>
        <p:spPr>
          <a:xfrm>
            <a:off x="3952294" y="4052445"/>
            <a:ext cx="156773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Helvetica" pitchFamily="2" charset="0"/>
              </a:rPr>
              <a:t>Tumor Cell Killing</a:t>
            </a:r>
          </a:p>
        </p:txBody>
      </p:sp>
      <p:pic>
        <p:nvPicPr>
          <p:cNvPr id="18" name="Picture 17" descr="A screenshot of a cell culture&#10;&#10;Description automatically generated">
            <a:extLst>
              <a:ext uri="{FF2B5EF4-FFF2-40B4-BE49-F238E27FC236}">
                <a16:creationId xmlns:a16="http://schemas.microsoft.com/office/drawing/2014/main" id="{2980F0F1-757D-1050-99A6-3AAC0A549A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" b="55515"/>
          <a:stretch/>
        </p:blipFill>
        <p:spPr>
          <a:xfrm>
            <a:off x="318305" y="2742868"/>
            <a:ext cx="4870731" cy="1350900"/>
          </a:xfrm>
          <a:prstGeom prst="rect">
            <a:avLst/>
          </a:prstGeom>
        </p:spPr>
      </p:pic>
      <p:pic>
        <p:nvPicPr>
          <p:cNvPr id="15" name="Picture 14" descr="A graph of a patient's disease&#10;&#10;Description automatically generated">
            <a:extLst>
              <a:ext uri="{FF2B5EF4-FFF2-40B4-BE49-F238E27FC236}">
                <a16:creationId xmlns:a16="http://schemas.microsoft.com/office/drawing/2014/main" id="{1FA19273-47E5-7703-5EF5-600DAF66EF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 t="1291"/>
          <a:stretch/>
        </p:blipFill>
        <p:spPr>
          <a:xfrm>
            <a:off x="9990012" y="3769854"/>
            <a:ext cx="1722825" cy="31170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5620D56-3933-3307-F360-173A3D664EB1}"/>
              </a:ext>
            </a:extLst>
          </p:cNvPr>
          <p:cNvSpPr txBox="1"/>
          <p:nvPr/>
        </p:nvSpPr>
        <p:spPr>
          <a:xfrm>
            <a:off x="9719996" y="3026278"/>
            <a:ext cx="22628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Helvetica" pitchFamily="2" charset="0"/>
              </a:rPr>
              <a:t>Cure Rate: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4F243-9C4D-7503-0115-418504AAAA22}"/>
              </a:ext>
            </a:extLst>
          </p:cNvPr>
          <p:cNvSpPr txBox="1"/>
          <p:nvPr/>
        </p:nvSpPr>
        <p:spPr>
          <a:xfrm>
            <a:off x="2536716" y="4052444"/>
            <a:ext cx="12687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Helvetica" pitchFamily="2" charset="0"/>
              </a:rPr>
              <a:t>IFN𝛾 Release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7CC6296-E311-7288-FA99-79D85B05AE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851" r="38440" b="22467"/>
          <a:stretch/>
        </p:blipFill>
        <p:spPr>
          <a:xfrm>
            <a:off x="2297591" y="4684699"/>
            <a:ext cx="1368325" cy="15905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E1EB4F-7239-91FA-8E23-935C0F3D946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6464"/>
          <a:stretch/>
        </p:blipFill>
        <p:spPr>
          <a:xfrm>
            <a:off x="2103595" y="6515302"/>
            <a:ext cx="3631237" cy="3000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4A7225-DC75-C115-9382-0D1FB9A3B5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6254" y="4684699"/>
            <a:ext cx="1387123" cy="16519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E57328-D1F1-1E0B-FAC6-94F87CD8F87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118" t="84724"/>
          <a:stretch/>
        </p:blipFill>
        <p:spPr>
          <a:xfrm>
            <a:off x="6694180" y="6359630"/>
            <a:ext cx="2065537" cy="3385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4861FC-900E-88FD-4457-BF84D667DA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8945" y="4051011"/>
            <a:ext cx="1289658" cy="19110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2BCEF4-5875-F8C0-ABCE-A6498A0453B8}"/>
              </a:ext>
            </a:extLst>
          </p:cNvPr>
          <p:cNvSpPr txBox="1"/>
          <p:nvPr/>
        </p:nvSpPr>
        <p:spPr>
          <a:xfrm>
            <a:off x="6418945" y="2826313"/>
            <a:ext cx="148087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Helvetica" pitchFamily="2" charset="0"/>
              </a:rPr>
              <a:t>cDC1</a:t>
            </a:r>
          </a:p>
          <a:p>
            <a:pPr algn="ctr"/>
            <a:r>
              <a:rPr lang="en-US" sz="1600" u="sng" dirty="0">
                <a:latin typeface="Helvetica" pitchFamily="2" charset="0"/>
              </a:rPr>
              <a:t>Expansion </a:t>
            </a:r>
            <a:r>
              <a:rPr lang="en-US" sz="1400" u="sng" dirty="0">
                <a:latin typeface="Helvetica" pitchFamily="2" charset="0"/>
              </a:rPr>
              <a:t>(Vaccine </a:t>
            </a:r>
            <a:r>
              <a:rPr lang="en-US" sz="1400" u="sng" dirty="0" err="1">
                <a:latin typeface="Helvetica" pitchFamily="2" charset="0"/>
              </a:rPr>
              <a:t>dLN</a:t>
            </a:r>
            <a:r>
              <a:rPr lang="en-US" sz="1400" u="sng" dirty="0">
                <a:latin typeface="Helvetica" pitchFamily="2" charset="0"/>
              </a:rPr>
              <a:t>)</a:t>
            </a:r>
            <a:endParaRPr lang="en-US" sz="1600" u="sng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25541-AC13-881B-2135-FA5F3CCAA884}"/>
              </a:ext>
            </a:extLst>
          </p:cNvPr>
          <p:cNvSpPr txBox="1"/>
          <p:nvPr/>
        </p:nvSpPr>
        <p:spPr>
          <a:xfrm>
            <a:off x="8055018" y="2803973"/>
            <a:ext cx="206553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Helvetica" pitchFamily="2" charset="0"/>
              </a:rPr>
              <a:t>T cell </a:t>
            </a:r>
          </a:p>
          <a:p>
            <a:pPr algn="ctr"/>
            <a:r>
              <a:rPr lang="en-US" sz="1600" u="sng" dirty="0">
                <a:latin typeface="Helvetica" pitchFamily="2" charset="0"/>
              </a:rPr>
              <a:t>Expansion </a:t>
            </a:r>
          </a:p>
          <a:p>
            <a:pPr algn="ctr"/>
            <a:r>
              <a:rPr lang="en-US" sz="1400" u="sng" dirty="0">
                <a:latin typeface="Helvetica" pitchFamily="2" charset="0"/>
              </a:rPr>
              <a:t>(Vaccine </a:t>
            </a:r>
            <a:r>
              <a:rPr lang="en-US" sz="1400" u="sng" dirty="0" err="1">
                <a:latin typeface="Helvetica" pitchFamily="2" charset="0"/>
              </a:rPr>
              <a:t>dLN</a:t>
            </a:r>
            <a:r>
              <a:rPr lang="en-US" sz="1400" u="sng" dirty="0">
                <a:latin typeface="Helvetica" pitchFamily="2" charset="0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86BA6E-C274-9E98-D781-9B9D1BF42E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4878" y="4032551"/>
            <a:ext cx="1665316" cy="195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0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/>
      <p:bldP spid="40" grpId="0"/>
      <p:bldP spid="8" grpId="0" animBg="1"/>
      <p:bldP spid="12" grpId="0" animBg="1"/>
      <p:bldP spid="17" grpId="0" animBg="1"/>
      <p:bldP spid="6" grpId="0" animBg="1"/>
      <p:bldP spid="11" grpId="0" animBg="1"/>
      <p:bldP spid="14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622C-5D8B-B215-F845-6FE1E628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500" dirty="0" err="1">
                <a:solidFill>
                  <a:schemeClr val="bg1"/>
                </a:solidFill>
                <a:latin typeface="Helvetica" pitchFamily="2" charset="0"/>
              </a:rPr>
              <a:t>C</a:t>
            </a:r>
            <a:r>
              <a:rPr lang="en-US" sz="6500" dirty="0" err="1">
                <a:solidFill>
                  <a:srgbClr val="F99834"/>
                </a:solidFill>
                <a:latin typeface="Helvetica" pitchFamily="2" charset="0"/>
              </a:rPr>
              <a:t>ur</a:t>
            </a:r>
            <a:r>
              <a:rPr lang="en-US" sz="6500" dirty="0" err="1">
                <a:solidFill>
                  <a:srgbClr val="5985A4"/>
                </a:solidFill>
                <a:latin typeface="Helvetica" pitchFamily="2" charset="0"/>
              </a:rPr>
              <a:t>IOS</a:t>
            </a:r>
            <a:r>
              <a:rPr lang="en-US" sz="6500" dirty="0" err="1">
                <a:solidFill>
                  <a:srgbClr val="F99834"/>
                </a:solidFill>
                <a:latin typeface="Helvetica" pitchFamily="2" charset="0"/>
              </a:rPr>
              <a:t>’</a:t>
            </a:r>
            <a:r>
              <a:rPr lang="en-US" sz="6500" dirty="0">
                <a:solidFill>
                  <a:srgbClr val="F99834"/>
                </a:solidFill>
                <a:latin typeface="Helvetica" pitchFamily="2" charset="0"/>
              </a:rPr>
              <a:t> competitive edge</a:t>
            </a:r>
          </a:p>
        </p:txBody>
      </p:sp>
      <p:graphicFrame>
        <p:nvGraphicFramePr>
          <p:cNvPr id="3" name="Google Shape;73;p15">
            <a:extLst>
              <a:ext uri="{FF2B5EF4-FFF2-40B4-BE49-F238E27FC236}">
                <a16:creationId xmlns:a16="http://schemas.microsoft.com/office/drawing/2014/main" id="{A9492EC9-6499-0BC7-DF19-1A35E1790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272847"/>
              </p:ext>
            </p:extLst>
          </p:nvPr>
        </p:nvGraphicFramePr>
        <p:xfrm>
          <a:off x="1709737" y="1660408"/>
          <a:ext cx="9844953" cy="43627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0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708">
                  <a:extLst>
                    <a:ext uri="{9D8B030D-6E8A-4147-A177-3AD203B41FA5}">
                      <a16:colId xmlns:a16="http://schemas.microsoft.com/office/drawing/2014/main" val="2346688627"/>
                    </a:ext>
                  </a:extLst>
                </a:gridCol>
                <a:gridCol w="170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587">
                  <a:extLst>
                    <a:ext uri="{9D8B030D-6E8A-4147-A177-3AD203B41FA5}">
                      <a16:colId xmlns:a16="http://schemas.microsoft.com/office/drawing/2014/main" val="3729281151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250627435"/>
                    </a:ext>
                  </a:extLst>
                </a:gridCol>
              </a:tblGrid>
              <a:tr h="126855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Company</a:t>
                      </a:r>
                      <a:endParaRPr sz="2400" b="1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Stage</a:t>
                      </a:r>
                      <a:endParaRPr sz="2400" b="1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Modality</a:t>
                      </a:r>
                      <a:endParaRPr sz="2400" b="1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Targeting MCC</a:t>
                      </a:r>
                      <a:endParaRPr sz="2400" b="1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Targeted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T-cell modulation</a:t>
                      </a:r>
                      <a:endParaRPr sz="2400" b="1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Phase 1</a:t>
                      </a:r>
                      <a:endParaRPr sz="1600" dirty="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FF00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DNA vaccine</a:t>
                      </a:r>
                      <a:endParaRPr sz="1600" b="1" dirty="0">
                        <a:solidFill>
                          <a:srgbClr val="FF00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3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Phase 2b</a:t>
                      </a:r>
                      <a:endParaRPr lang="en-US" sz="1600" b="1" u="sng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mRNA vaccine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(+ </a:t>
                      </a:r>
                      <a:r>
                        <a:rPr lang="en-US" sz="1600" dirty="0" err="1">
                          <a:solidFill>
                            <a:schemeClr val="accent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mAB</a:t>
                      </a:r>
                      <a:r>
                        <a:rPr lang="en-US" sz="1600" dirty="0">
                          <a:solidFill>
                            <a:schemeClr val="accent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)</a:t>
                      </a: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33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chemeClr val="bg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Preclinical</a:t>
                      </a: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chemeClr val="bg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mRNA vaccine</a:t>
                      </a: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Proprietary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COMET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platform</a:t>
                      </a:r>
                      <a:endParaRPr sz="1600" b="1" dirty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8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075716"/>
                  </a:ext>
                </a:extLst>
              </a:tr>
            </a:tbl>
          </a:graphicData>
        </a:graphic>
      </p:graphicFrame>
      <p:pic>
        <p:nvPicPr>
          <p:cNvPr id="1026" name="Picture 2" descr="Home - Immunomic Therapeutics">
            <a:extLst>
              <a:ext uri="{FF2B5EF4-FFF2-40B4-BE49-F238E27FC236}">
                <a16:creationId xmlns:a16="http://schemas.microsoft.com/office/drawing/2014/main" id="{014BA61C-BDBA-10F4-27E0-12272E85C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49" y="3042676"/>
            <a:ext cx="1345971" cy="4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D4D1E45-60E4-DB2A-7047-3745701A8F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68" y="3640151"/>
            <a:ext cx="1573533" cy="364227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0DDA998-9AD8-A842-9994-8A7BCB6B5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28" y="4220754"/>
            <a:ext cx="1242013" cy="29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rck Logo PNG Transparent – Brands Logos">
            <a:extLst>
              <a:ext uri="{FF2B5EF4-FFF2-40B4-BE49-F238E27FC236}">
                <a16:creationId xmlns:a16="http://schemas.microsoft.com/office/drawing/2014/main" id="{EA8164CF-BAF8-680D-8B59-E3CE831F2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4" t="36639" r="6648" b="36393"/>
          <a:stretch/>
        </p:blipFill>
        <p:spPr bwMode="auto">
          <a:xfrm>
            <a:off x="2178305" y="4641210"/>
            <a:ext cx="1120459" cy="36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B6C201F-F366-73BF-0891-AEFA9DA0CF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61" t="8850" r="7199" b="8004"/>
          <a:stretch/>
        </p:blipFill>
        <p:spPr>
          <a:xfrm>
            <a:off x="2013627" y="5241561"/>
            <a:ext cx="1449815" cy="604911"/>
          </a:xfrm>
          <a:prstGeom prst="rect">
            <a:avLst/>
          </a:prstGeom>
        </p:spPr>
      </p:pic>
      <p:pic>
        <p:nvPicPr>
          <p:cNvPr id="11" name="Graphic 10" descr="Close with solid fill">
            <a:extLst>
              <a:ext uri="{FF2B5EF4-FFF2-40B4-BE49-F238E27FC236}">
                <a16:creationId xmlns:a16="http://schemas.microsoft.com/office/drawing/2014/main" id="{E81C5F2F-9D33-A608-2D3F-539C609009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7547" y="4370082"/>
            <a:ext cx="621527" cy="648474"/>
          </a:xfrm>
          <a:prstGeom prst="rect">
            <a:avLst/>
          </a:prstGeom>
        </p:spPr>
      </p:pic>
      <p:pic>
        <p:nvPicPr>
          <p:cNvPr id="17" name="Graphic 16" descr="Close with solid fill">
            <a:extLst>
              <a:ext uri="{FF2B5EF4-FFF2-40B4-BE49-F238E27FC236}">
                <a16:creationId xmlns:a16="http://schemas.microsoft.com/office/drawing/2014/main" id="{E32FC54A-C09B-29BA-9452-71BC48A809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7547" y="3239509"/>
            <a:ext cx="621527" cy="648474"/>
          </a:xfrm>
          <a:prstGeom prst="rect">
            <a:avLst/>
          </a:prstGeom>
        </p:spPr>
      </p:pic>
      <p:pic>
        <p:nvPicPr>
          <p:cNvPr id="19" name="Graphic 18" descr="Close with solid fill">
            <a:extLst>
              <a:ext uri="{FF2B5EF4-FFF2-40B4-BE49-F238E27FC236}">
                <a16:creationId xmlns:a16="http://schemas.microsoft.com/office/drawing/2014/main" id="{D39A6C5B-188A-A801-ABE7-37ED29BC1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95203" y="4334853"/>
            <a:ext cx="621527" cy="64847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43C51D5-EAB7-1FF1-56B1-18D90B38B083}"/>
              </a:ext>
            </a:extLst>
          </p:cNvPr>
          <p:cNvSpPr/>
          <p:nvPr/>
        </p:nvSpPr>
        <p:spPr>
          <a:xfrm flipV="1">
            <a:off x="4906174" y="1197482"/>
            <a:ext cx="2594734" cy="45719"/>
          </a:xfrm>
          <a:prstGeom prst="rect">
            <a:avLst/>
          </a:prstGeom>
          <a:solidFill>
            <a:srgbClr val="F998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14984E17-F7FD-2388-B797-7149475919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097" t="8849" r="7199" b="42041"/>
          <a:stretch/>
        </p:blipFill>
        <p:spPr>
          <a:xfrm>
            <a:off x="1541971" y="249682"/>
            <a:ext cx="2594734" cy="757854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ED6C1012-C981-C456-045D-D005FA49B4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81729" y="3239508"/>
            <a:ext cx="648475" cy="648475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D9406CE9-D543-48AD-6D21-5729DAB253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81729" y="5247914"/>
            <a:ext cx="648475" cy="648475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37B64370-ACEF-ADC2-9C99-E0E0C275D2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53309" y="5199238"/>
            <a:ext cx="648475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5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DC6F70-B77D-5543-C823-7B90A9B7E440}"/>
              </a:ext>
            </a:extLst>
          </p:cNvPr>
          <p:cNvSpPr/>
          <p:nvPr/>
        </p:nvSpPr>
        <p:spPr>
          <a:xfrm>
            <a:off x="0" y="0"/>
            <a:ext cx="13041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4CBAC6-E8C2-42A2-FFE2-C2B42C3D2EAA}"/>
              </a:ext>
            </a:extLst>
          </p:cNvPr>
          <p:cNvSpPr/>
          <p:nvPr/>
        </p:nvSpPr>
        <p:spPr>
          <a:xfrm>
            <a:off x="-103326" y="-2262740"/>
            <a:ext cx="12162666" cy="1464151"/>
          </a:xfrm>
          <a:prstGeom prst="rect">
            <a:avLst/>
          </a:prstGeom>
          <a:solidFill>
            <a:srgbClr val="F998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graphicFrame>
        <p:nvGraphicFramePr>
          <p:cNvPr id="5" name="Google Shape;73;p15">
            <a:extLst>
              <a:ext uri="{FF2B5EF4-FFF2-40B4-BE49-F238E27FC236}">
                <a16:creationId xmlns:a16="http://schemas.microsoft.com/office/drawing/2014/main" id="{74571AE4-6870-593D-64FA-89F8BE4AE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727220"/>
              </p:ext>
            </p:extLst>
          </p:nvPr>
        </p:nvGraphicFramePr>
        <p:xfrm>
          <a:off x="-103326" y="7102729"/>
          <a:ext cx="11921269" cy="49374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11126">
                  <a:extLst>
                    <a:ext uri="{9D8B030D-6E8A-4147-A177-3AD203B41FA5}">
                      <a16:colId xmlns:a16="http://schemas.microsoft.com/office/drawing/2014/main" val="1639335352"/>
                    </a:ext>
                  </a:extLst>
                </a:gridCol>
                <a:gridCol w="3487119">
                  <a:extLst>
                    <a:ext uri="{9D8B030D-6E8A-4147-A177-3AD203B41FA5}">
                      <a16:colId xmlns:a16="http://schemas.microsoft.com/office/drawing/2014/main" val="2484972479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900247813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2165176357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4166224999"/>
                    </a:ext>
                  </a:extLst>
                </a:gridCol>
                <a:gridCol w="208250">
                  <a:extLst>
                    <a:ext uri="{9D8B030D-6E8A-4147-A177-3AD203B41FA5}">
                      <a16:colId xmlns:a16="http://schemas.microsoft.com/office/drawing/2014/main" val="1807949213"/>
                    </a:ext>
                  </a:extLst>
                </a:gridCol>
                <a:gridCol w="427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2484815363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2084228758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878034721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3091532419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1722458786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2588044608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1900595184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646670442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664691138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4041349804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707401849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484251971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310609028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3671835159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2775671897"/>
                    </a:ext>
                  </a:extLst>
                </a:gridCol>
                <a:gridCol w="317626">
                  <a:extLst>
                    <a:ext uri="{9D8B030D-6E8A-4147-A177-3AD203B41FA5}">
                      <a16:colId xmlns:a16="http://schemas.microsoft.com/office/drawing/2014/main" val="2953809653"/>
                    </a:ext>
                  </a:extLst>
                </a:gridCol>
              </a:tblGrid>
              <a:tr h="4885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5985A4"/>
                        </a:solidFill>
                        <a:latin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5985A4"/>
                        </a:solidFill>
                        <a:latin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2024</a:t>
                      </a:r>
                      <a:endParaRPr sz="2400" b="1">
                        <a:solidFill>
                          <a:srgbClr val="5985A4"/>
                        </a:solidFill>
                        <a:latin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Q2</a:t>
                      </a:r>
                      <a:endParaRPr sz="2400" b="1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Q3</a:t>
                      </a:r>
                      <a:endParaRPr sz="2400" b="1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Q4</a:t>
                      </a:r>
                      <a:endParaRPr sz="2400" b="1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5985A4"/>
                          </a:solidFill>
                          <a:latin typeface="Average"/>
                          <a:sym typeface="Average"/>
                        </a:rPr>
                        <a:t>2025</a:t>
                      </a:r>
                      <a:endParaRPr sz="2400" b="1">
                        <a:solidFill>
                          <a:srgbClr val="5985A4"/>
                        </a:solidFill>
                        <a:latin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5985A4"/>
                        </a:solidFill>
                        <a:latin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5985A4"/>
                        </a:solidFill>
                        <a:latin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5985A4"/>
                        </a:solidFill>
                        <a:latin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598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5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Q1</a:t>
                      </a:r>
                      <a:endParaRPr sz="2400" b="1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Q2</a:t>
                      </a:r>
                      <a:endParaRPr sz="2400" b="1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Q3</a:t>
                      </a:r>
                      <a:endParaRPr sz="2400" b="1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Q4</a:t>
                      </a:r>
                      <a:endParaRPr sz="2400" b="1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Q1</a:t>
                      </a:r>
                      <a:endParaRPr sz="2400" b="1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Q2</a:t>
                      </a:r>
                      <a:endParaRPr sz="2400" b="1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Q3</a:t>
                      </a:r>
                      <a:endParaRPr sz="2400" b="1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Q4</a:t>
                      </a:r>
                      <a:endParaRPr sz="2400" b="1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99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Platform dev. /lead nomination:</a:t>
                      </a:r>
                    </a:p>
                  </a:txBody>
                  <a:tcPr marL="91425" marR="91425" marT="91425" marB="91425" vert="vert27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COMET – expand effectors/adjuvants</a:t>
                      </a:r>
                      <a:endParaRPr sz="1400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99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COMET – evaluate combinations</a:t>
                      </a: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991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Improved MCC mouse model</a:t>
                      </a:r>
                      <a:endParaRPr sz="1400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075716"/>
                  </a:ext>
                </a:extLst>
              </a:tr>
              <a:tr h="379991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Delivery POC (mouse)</a:t>
                      </a:r>
                      <a:endParaRPr sz="1400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8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870052"/>
                  </a:ext>
                </a:extLst>
              </a:tr>
              <a:tr h="379991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Lead valid.</a:t>
                      </a:r>
                      <a:endParaRPr sz="14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vert="vert27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85A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Efficacy study /</a:t>
                      </a:r>
                      <a:r>
                        <a:rPr lang="en-US" sz="1400" i="1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in vivo </a:t>
                      </a:r>
                      <a:r>
                        <a:rPr lang="en-US" sz="1400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lead validation (mouse)</a:t>
                      </a:r>
                      <a:endParaRPr sz="1400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F9983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85A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F9983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85A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F9983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85A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F9983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85A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862612"/>
                  </a:ext>
                </a:extLst>
              </a:tr>
              <a:tr h="379991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In vitro</a:t>
                      </a:r>
                      <a:r>
                        <a:rPr lang="en-US" sz="1400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Lead validation (patient cells)</a:t>
                      </a:r>
                      <a:endParaRPr sz="1400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F9983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85A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F9983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85A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F9983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85A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819350"/>
                  </a:ext>
                </a:extLst>
              </a:tr>
              <a:tr h="37999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IND enabling studies:</a:t>
                      </a:r>
                    </a:p>
                  </a:txBody>
                  <a:tcPr marL="91425" marR="91425" marT="91425" marB="91425" vert="vert27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PK/PD</a:t>
                      </a:r>
                      <a:endParaRPr sz="1400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F9983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F9983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F9983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277223"/>
                  </a:ext>
                </a:extLst>
              </a:tr>
              <a:tr h="379991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vert="vert270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Rodent (rat) tox</a:t>
                      </a:r>
                      <a:endParaRPr sz="1400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F9983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F9983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F9983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214028"/>
                  </a:ext>
                </a:extLst>
              </a:tr>
              <a:tr h="379991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vert="vert270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5985A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NHP tox</a:t>
                      </a:r>
                      <a:endParaRPr sz="1400">
                        <a:solidFill>
                          <a:srgbClr val="5985A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F9983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F9983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F99834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dirty="0">
                        <a:solidFill>
                          <a:schemeClr val="bg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726534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D8820279-464D-4DE1-6A26-E481916850F9}"/>
              </a:ext>
            </a:extLst>
          </p:cNvPr>
          <p:cNvSpPr/>
          <p:nvPr/>
        </p:nvSpPr>
        <p:spPr>
          <a:xfrm flipV="1">
            <a:off x="4906174" y="1197482"/>
            <a:ext cx="2594734" cy="45719"/>
          </a:xfrm>
          <a:prstGeom prst="rect">
            <a:avLst/>
          </a:prstGeom>
          <a:solidFill>
            <a:srgbClr val="F998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CB5C9D5-FCFC-246B-F5F4-14FC173B8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500" dirty="0" err="1">
                <a:solidFill>
                  <a:schemeClr val="bg1"/>
                </a:solidFill>
                <a:latin typeface="Helvetica" pitchFamily="2" charset="0"/>
              </a:rPr>
              <a:t>C</a:t>
            </a:r>
            <a:r>
              <a:rPr lang="en-US" sz="6500" dirty="0" err="1">
                <a:solidFill>
                  <a:srgbClr val="F99834"/>
                </a:solidFill>
                <a:latin typeface="Helvetica" pitchFamily="2" charset="0"/>
              </a:rPr>
              <a:t>ur</a:t>
            </a:r>
            <a:r>
              <a:rPr lang="en-US" sz="6500" dirty="0" err="1">
                <a:solidFill>
                  <a:srgbClr val="5985A4"/>
                </a:solidFill>
                <a:latin typeface="Helvetica" pitchFamily="2" charset="0"/>
              </a:rPr>
              <a:t>IOS</a:t>
            </a:r>
            <a:r>
              <a:rPr lang="en-US" sz="6500" dirty="0" err="1">
                <a:solidFill>
                  <a:srgbClr val="F99834"/>
                </a:solidFill>
                <a:latin typeface="Helvetica" pitchFamily="2" charset="0"/>
              </a:rPr>
              <a:t>’</a:t>
            </a:r>
            <a:r>
              <a:rPr lang="en-US" sz="6500" dirty="0">
                <a:solidFill>
                  <a:srgbClr val="F99834"/>
                </a:solidFill>
                <a:latin typeface="Helvetica" pitchFamily="2" charset="0"/>
              </a:rPr>
              <a:t> budget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98F826-2B48-D56A-79F5-B3DCE868B112}"/>
              </a:ext>
            </a:extLst>
          </p:cNvPr>
          <p:cNvSpPr/>
          <p:nvPr/>
        </p:nvSpPr>
        <p:spPr>
          <a:xfrm>
            <a:off x="0" y="1390030"/>
            <a:ext cx="4059936" cy="4656520"/>
          </a:xfrm>
          <a:prstGeom prst="rect">
            <a:avLst/>
          </a:prstGeom>
          <a:solidFill>
            <a:srgbClr val="F998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62EDC-0B4D-5AEE-33F9-425E66216049}"/>
              </a:ext>
            </a:extLst>
          </p:cNvPr>
          <p:cNvSpPr txBox="1"/>
          <p:nvPr/>
        </p:nvSpPr>
        <p:spPr>
          <a:xfrm>
            <a:off x="198725" y="1423331"/>
            <a:ext cx="368307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COMET –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platform optimization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Expansion of effectors ($ 30k)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Combinatorial testing ($ 30k)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indent="-285750">
              <a:buFont typeface="System Font Regular"/>
              <a:buChar char="☆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MILESTONE: lead mRNA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System Font Regular"/>
              <a:buChar char="→"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Sub-total: 	$ 60k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142778-7499-B448-9888-2E2436385DD5}"/>
              </a:ext>
            </a:extLst>
          </p:cNvPr>
          <p:cNvSpPr txBox="1"/>
          <p:nvPr/>
        </p:nvSpPr>
        <p:spPr>
          <a:xfrm>
            <a:off x="-6136275" y="1894056"/>
            <a:ext cx="61609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COMET – evaluate combinations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In house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5 months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E9B2E-F04D-6405-76CF-A09C984F6611}"/>
              </a:ext>
            </a:extLst>
          </p:cNvPr>
          <p:cNvSpPr txBox="1"/>
          <p:nvPr/>
        </p:nvSpPr>
        <p:spPr>
          <a:xfrm>
            <a:off x="-5731187" y="3317026"/>
            <a:ext cx="61609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Improved MCC mouse model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In house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3 months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0A987D-AD31-2F95-C56D-161AFB4FD1F4}"/>
              </a:ext>
            </a:extLst>
          </p:cNvPr>
          <p:cNvSpPr txBox="1"/>
          <p:nvPr/>
        </p:nvSpPr>
        <p:spPr>
          <a:xfrm>
            <a:off x="4906174" y="2587697"/>
            <a:ext cx="61609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Delivery POC (mouse)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Manufacturing: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	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CRO: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5985A4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FD6AA9-AF92-3271-63ED-C7D8A3612735}"/>
              </a:ext>
            </a:extLst>
          </p:cNvPr>
          <p:cNvSpPr txBox="1"/>
          <p:nvPr/>
        </p:nvSpPr>
        <p:spPr>
          <a:xfrm>
            <a:off x="-5836270" y="5325730"/>
            <a:ext cx="6160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Efficacy study /</a:t>
            </a:r>
            <a:r>
              <a:rPr lang="en-US" sz="1800" i="1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in vivo </a:t>
            </a:r>
            <a:r>
              <a:rPr lang="en-US" sz="1800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lead validation (mouse)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2D3602-361E-87A1-0729-A6161061C6CD}"/>
              </a:ext>
            </a:extLst>
          </p:cNvPr>
          <p:cNvSpPr txBox="1"/>
          <p:nvPr/>
        </p:nvSpPr>
        <p:spPr>
          <a:xfrm>
            <a:off x="-5773241" y="5819458"/>
            <a:ext cx="6160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In vitro</a:t>
            </a:r>
            <a:r>
              <a:rPr lang="en-US" sz="1800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 Lead validation (patient cells)</a:t>
            </a:r>
          </a:p>
        </p:txBody>
      </p:sp>
      <p:pic>
        <p:nvPicPr>
          <p:cNvPr id="29" name="Content Placeholder 6">
            <a:extLst>
              <a:ext uri="{FF2B5EF4-FFF2-40B4-BE49-F238E27FC236}">
                <a16:creationId xmlns:a16="http://schemas.microsoft.com/office/drawing/2014/main" id="{600CC28F-E5E9-0473-2751-B36442AF0B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97" t="8849" r="7199" b="42041"/>
          <a:stretch/>
        </p:blipFill>
        <p:spPr>
          <a:xfrm>
            <a:off x="3424837" y="208118"/>
            <a:ext cx="2594734" cy="7578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7D3BD0-A5AA-5F44-E16D-EA7B3A732622}"/>
              </a:ext>
            </a:extLst>
          </p:cNvPr>
          <p:cNvSpPr/>
          <p:nvPr/>
        </p:nvSpPr>
        <p:spPr>
          <a:xfrm>
            <a:off x="4059936" y="1390030"/>
            <a:ext cx="4059936" cy="4656520"/>
          </a:xfrm>
          <a:prstGeom prst="rect">
            <a:avLst/>
          </a:prstGeom>
          <a:solidFill>
            <a:srgbClr val="5985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7F4EBA-25BB-B570-9868-2B8663021EFF}"/>
              </a:ext>
            </a:extLst>
          </p:cNvPr>
          <p:cNvSpPr/>
          <p:nvPr/>
        </p:nvSpPr>
        <p:spPr>
          <a:xfrm>
            <a:off x="8116993" y="1390030"/>
            <a:ext cx="4059936" cy="465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9F74E-ADC6-ADED-54D4-4AB89EA7612F}"/>
              </a:ext>
            </a:extLst>
          </p:cNvPr>
          <p:cNvSpPr txBox="1"/>
          <p:nvPr/>
        </p:nvSpPr>
        <p:spPr>
          <a:xfrm>
            <a:off x="4258660" y="1423331"/>
            <a:ext cx="368019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Delivery optimization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bg1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mRNA manuf. ($ 45k)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LNP manuf. ($ 35k)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Delivery POC (mouse; $ 70k)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indent="-285750">
              <a:buFont typeface="System Font Regular"/>
              <a:buChar char="☆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MILESTONE: lead LNP</a:t>
            </a:r>
          </a:p>
          <a:p>
            <a:endParaRPr lang="en-US" dirty="0">
              <a:solidFill>
                <a:schemeClr val="bg1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indent="-285750">
              <a:buFont typeface="System Font Regular"/>
              <a:buChar char="→"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Sub-total: 	$ 150k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ACFEF-9847-9BE5-311D-DA4CA9FD1FE1}"/>
              </a:ext>
            </a:extLst>
          </p:cNvPr>
          <p:cNvSpPr txBox="1"/>
          <p:nvPr/>
        </p:nvSpPr>
        <p:spPr>
          <a:xfrm>
            <a:off x="8298012" y="1423331"/>
            <a:ext cx="376132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In vivo efficacy POC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5985A4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5985A4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mRNA manuf. ($ 25k)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5985A4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LNP manuf. ($ 25k)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85A4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Efficacy </a:t>
            </a:r>
            <a:r>
              <a:rPr lang="en-US" sz="180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study / </a:t>
            </a:r>
            <a:r>
              <a:rPr lang="en-US" sz="1800" i="1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in </a:t>
            </a:r>
            <a:r>
              <a:rPr lang="en-US" sz="1800" i="1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vivo </a:t>
            </a:r>
            <a:r>
              <a:rPr lang="en-US" sz="1800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lead validation (mouse; $ 30k)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985A4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Ex vivo</a:t>
            </a:r>
            <a:r>
              <a:rPr lang="en-US" sz="1800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 </a:t>
            </a:r>
            <a:r>
              <a:rPr lang="en-US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l</a:t>
            </a:r>
            <a:r>
              <a:rPr lang="en-US" sz="1800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ead validation.         (patient cells; $ 30k)</a:t>
            </a:r>
          </a:p>
          <a:p>
            <a:endParaRPr lang="en-US" dirty="0">
              <a:solidFill>
                <a:srgbClr val="5985A4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indent="-285750">
              <a:buFont typeface="System Font Regular"/>
              <a:buChar char="☆"/>
            </a:pPr>
            <a:r>
              <a:rPr lang="en-US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MILESTONE: lead candidate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5985A4"/>
              </a:solidFill>
              <a:latin typeface="Helvetica" pitchFamily="2" charset="0"/>
              <a:ea typeface="Average"/>
              <a:cs typeface="Average"/>
              <a:sym typeface="Average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System Font Regular"/>
              <a:buChar char="→"/>
            </a:pPr>
            <a:r>
              <a:rPr lang="en-US" b="1" dirty="0">
                <a:solidFill>
                  <a:srgbClr val="5985A4"/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Sub-total: 	$ 110k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A23E5A-C65D-DB0F-A77A-105087FA1658}"/>
              </a:ext>
            </a:extLst>
          </p:cNvPr>
          <p:cNvSpPr/>
          <p:nvPr/>
        </p:nvSpPr>
        <p:spPr>
          <a:xfrm flipV="1">
            <a:off x="4906174" y="6144753"/>
            <a:ext cx="2594734" cy="45719"/>
          </a:xfrm>
          <a:prstGeom prst="rect">
            <a:avLst/>
          </a:prstGeom>
          <a:solidFill>
            <a:srgbClr val="F998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0D73E-2212-2A90-F030-8F73F6945B0B}"/>
              </a:ext>
            </a:extLst>
          </p:cNvPr>
          <p:cNvSpPr txBox="1"/>
          <p:nvPr/>
        </p:nvSpPr>
        <p:spPr>
          <a:xfrm>
            <a:off x="1606141" y="6257472"/>
            <a:ext cx="919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Average"/>
                <a:cs typeface="Average"/>
                <a:sym typeface="Average"/>
              </a:rPr>
              <a:t>Grand total: 	$ 320k</a:t>
            </a:r>
          </a:p>
        </p:txBody>
      </p:sp>
    </p:spTree>
    <p:extLst>
      <p:ext uri="{BB962C8B-B14F-4D97-AF65-F5344CB8AC3E}">
        <p14:creationId xmlns:p14="http://schemas.microsoft.com/office/powerpoint/2010/main" val="10312604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EC58CA4E39B146A17ED3415FD498CA" ma:contentTypeVersion="12" ma:contentTypeDescription="Create a new document." ma:contentTypeScope="" ma:versionID="43a79b2c0150b558a51c9a6f31b69764">
  <xsd:schema xmlns:xsd="http://www.w3.org/2001/XMLSchema" xmlns:xs="http://www.w3.org/2001/XMLSchema" xmlns:p="http://schemas.microsoft.com/office/2006/metadata/properties" xmlns:ns2="f3d257b7-a1c8-4b48-89f2-9e4d5caaa9d9" xmlns:ns3="55fa7232-ef5e-4d39-9ca7-1dbebcd3664a" targetNamespace="http://schemas.microsoft.com/office/2006/metadata/properties" ma:root="true" ma:fieldsID="8f6df3e94c6d94cddc1f284a0cb21e07" ns2:_="" ns3:_="">
    <xsd:import namespace="f3d257b7-a1c8-4b48-89f2-9e4d5caaa9d9"/>
    <xsd:import namespace="55fa7232-ef5e-4d39-9ca7-1dbebcd36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257b7-a1c8-4b48-89f2-9e4d5caaa9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d9ce95e-1345-4484-817e-41007f7553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a7232-ef5e-4d39-9ca7-1dbebcd3664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753e526-3a2e-492b-a0fd-b170d2925186}" ma:internalName="TaxCatchAll" ma:showField="CatchAllData" ma:web="55fa7232-ef5e-4d39-9ca7-1dbebcd366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fa7232-ef5e-4d39-9ca7-1dbebcd3664a" xsi:nil="true"/>
    <lcf76f155ced4ddcb4097134ff3c332f xmlns="f3d257b7-a1c8-4b48-89f2-9e4d5caaa9d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C976AE-3919-4222-8C39-565B21B3D6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2AF7BD-54F2-4880-94A0-F7B7904A6BC4}">
  <ds:schemaRefs>
    <ds:schemaRef ds:uri="55fa7232-ef5e-4d39-9ca7-1dbebcd3664a"/>
    <ds:schemaRef ds:uri="f3d257b7-a1c8-4b48-89f2-9e4d5caaa9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E99FACC-6F30-4B64-AA94-2C9C1978EDA9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f3d257b7-a1c8-4b48-89f2-9e4d5caaa9d9"/>
    <ds:schemaRef ds:uri="55fa7232-ef5e-4d39-9ca7-1dbebcd3664a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48042</TotalTime>
  <Words>1487</Words>
  <Application>Microsoft Macintosh PowerPoint</Application>
  <PresentationFormat>Widescreen</PresentationFormat>
  <Paragraphs>380</Paragraphs>
  <Slides>13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Average</vt:lpstr>
      <vt:lpstr>Barlow</vt:lpstr>
      <vt:lpstr>Calibri</vt:lpstr>
      <vt:lpstr>Helvetica</vt:lpstr>
      <vt:lpstr>Lato Light</vt:lpstr>
      <vt:lpstr>System Font Regular</vt:lpstr>
      <vt:lpstr>Office Theme</vt:lpstr>
      <vt:lpstr>curIOS Therapeutics</vt:lpstr>
      <vt:lpstr>Team</vt:lpstr>
      <vt:lpstr>Now is the time – for an mRNA vaccine against MCC</vt:lpstr>
      <vt:lpstr>Viral MCC</vt:lpstr>
      <vt:lpstr>MCC: a growing market</vt:lpstr>
      <vt:lpstr>The curIOS difference</vt:lpstr>
      <vt:lpstr>Preclinical validation</vt:lpstr>
      <vt:lpstr>CurIOS’ competitive edge</vt:lpstr>
      <vt:lpstr>CurIOS’ budget</vt:lpstr>
      <vt:lpstr>CurIOS  to learn more?</vt:lpstr>
      <vt:lpstr>Phase 1 Trial Design</vt:lpstr>
      <vt:lpstr>Building a Sustainable Future: An In-Depth Look into the Investment Breakdown of Costs</vt:lpstr>
      <vt:lpstr>CurIOS is strategically positioned to succeed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Braun</dc:creator>
  <cp:lastModifiedBy>Ishizuka, Jeffrey</cp:lastModifiedBy>
  <cp:revision>72</cp:revision>
  <dcterms:created xsi:type="dcterms:W3CDTF">2023-03-30T15:39:26Z</dcterms:created>
  <dcterms:modified xsi:type="dcterms:W3CDTF">2023-12-05T19:41:21Z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0x01010033EC58CA4E39B146A17ED3415FD498CA</vt:lpwstr>
  </property>
  <property fmtid="{D5CDD505-2E9C-101B-9397-08002B2CF9AE}" pid="3" name="MediaServiceImageTags">
    <vt:lpwstr/>
  </property>
</Properties>
</file>