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comments/modernComment_141_B38CC68A.xml" ContentType="application/vnd.ms-powerpoint.comments+xml"/>
  <Override PartName="/ppt/notesSlides/notesSlide1.xml" ContentType="application/vnd.openxmlformats-officedocument.presentationml.notesSlide+xml"/>
  <Override PartName="/ppt/comments/modernComment_144_A274B03D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105_2CA0F446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3" r:id="rId2"/>
    <p:sldId id="321" r:id="rId3"/>
    <p:sldId id="324" r:id="rId4"/>
    <p:sldId id="308" r:id="rId5"/>
    <p:sldId id="312" r:id="rId6"/>
    <p:sldId id="260" r:id="rId7"/>
    <p:sldId id="315" r:id="rId8"/>
    <p:sldId id="261" r:id="rId9"/>
    <p:sldId id="326" r:id="rId10"/>
    <p:sldId id="32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D3D13A-A306-8A0C-07BB-5DE3E9C25BD4}" name="Mohr, Manuel" initials="MM" userId="S::manuel.mohr@yale.edu::9de382c6-f89a-47ec-8aff-f95608d1f444" providerId="AD"/>
  <p188:author id="{9621423C-6F09-062A-DD64-DE827DE3B9F8}" name="Lewin, David" initials="DAL" userId="Lewin, Davi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win, David" initials="LD" lastIdx="1" clrIdx="0">
    <p:extLst>
      <p:ext uri="{19B8F6BF-5375-455C-9EA6-DF929625EA0E}">
        <p15:presenceInfo xmlns:p15="http://schemas.microsoft.com/office/powerpoint/2012/main" userId="S::david.lewin@yale.edu::759dcb65-7bbd-4b97-b5e2-0780158d1c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3395D"/>
    <a:srgbClr val="6F2D46"/>
    <a:srgbClr val="FF6086"/>
    <a:srgbClr val="723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8"/>
    <p:restoredTop sz="86451" autoAdjust="0"/>
  </p:normalViewPr>
  <p:slideViewPr>
    <p:cSldViewPr snapToGrid="0" snapToObjects="1">
      <p:cViewPr varScale="1">
        <p:scale>
          <a:sx n="59" d="100"/>
          <a:sy n="59" d="100"/>
        </p:scale>
        <p:origin x="1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0702789983653"/>
          <c:y val="0.18591613059734047"/>
          <c:w val="0.8575929721001635"/>
          <c:h val="0.66486898132286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3395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34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8-44ED-9ADF-8C6186356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9649791"/>
        <c:axId val="2120331695"/>
      </c:barChart>
      <c:catAx>
        <c:axId val="11964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20331695"/>
        <c:crosses val="autoZero"/>
        <c:auto val="1"/>
        <c:lblAlgn val="ctr"/>
        <c:lblOffset val="100"/>
        <c:noMultiLvlLbl val="0"/>
      </c:catAx>
      <c:valAx>
        <c:axId val="2120331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64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omments/modernComment_105_2CA0F44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95EC68-DDFF-CD49-9E44-9C6A3544090F}" authorId="{C3D3D13A-A306-8A0C-07BB-5DE3E9C25BD4}" created="2023-11-14T02:42:19.45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48745798" sldId="261"/>
      <ac:graphicFrameMk id="6" creationId="{5F202196-C148-BB4E-B99E-C196DB270D36}"/>
    </ac:deMkLst>
    <p188:txBody>
      <a:bodyPr/>
      <a:lstStyle/>
      <a:p>
        <a:r>
          <a:rPr lang="en-US"/>
          <a:t>A bit of formatting could help this table a lot. i.e. distinctive format for header line; highlight the RiboRupt row somehow. Include the bullseye logo for RiboRupt; …</a:t>
        </a:r>
      </a:p>
    </p188:txBody>
  </p188:cm>
</p188:cmLst>
</file>

<file path=ppt/comments/modernComment_141_B38CC6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6CDAE8-55F0-7A4D-B221-87D6759A9D8A}" authorId="{C3D3D13A-A306-8A0C-07BB-5DE3E9C25BD4}" created="2023-11-14T02:32:59.903">
    <pc:sldMkLst xmlns:pc="http://schemas.microsoft.com/office/powerpoint/2013/main/command">
      <pc:docMk/>
      <pc:sldMk cId="3012347530" sldId="321"/>
    </pc:sldMkLst>
    <p188:txBody>
      <a:bodyPr/>
      <a:lstStyle/>
      <a:p>
        <a:r>
          <a:rPr lang="en-US"/>
          <a:t>Please include the respective role the individuals have within the company (i.e. co-founder, CTO, science lead,…</a:t>
        </a:r>
      </a:p>
    </p188:txBody>
  </p188:cm>
  <p188:cm id="{E9BEDB46-97AD-422F-8E2C-A9D94BFD98FD}" authorId="{9621423C-6F09-062A-DD64-DE827DE3B9F8}" created="2023-11-14T15:12:20.64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12347530" sldId="321"/>
      <ac:spMk id="2" creationId="{4021E745-46A8-4048-9BEE-9DF41B8CF809}"/>
      <ac:txMk cp="22" len="1">
        <ac:context len="34" hash="315244869"/>
      </ac:txMk>
    </ac:txMkLst>
    <p188:pos x="7557198" y="363632"/>
    <p188:txBody>
      <a:bodyPr/>
      <a:lstStyle/>
      <a:p>
        <a:r>
          <a:rPr lang="en-US"/>
          <a:t>I suggest calling this the "Launch" Team since it is unlikely anyone listed here will leave for the company.  It acknowledges that management will need to be found.</a:t>
        </a:r>
      </a:p>
    </p188:txBody>
  </p188:cm>
  <p188:cm id="{14F79EC8-CFB5-4092-9AEE-03FA509CE8E6}" authorId="{9621423C-6F09-062A-DD64-DE827DE3B9F8}" created="2023-11-14T15:15:30.71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12347530" sldId="321"/>
      <ac:spMk id="24" creationId="{D770A1B3-95A7-C0C2-1D62-9BA71262BFDE}"/>
      <ac:txMk cp="2" len="16">
        <ac:context len="99" hash="891567737"/>
      </ac:txMk>
    </ac:txMkLst>
    <p188:pos x="2812470" y="285551"/>
    <p188:txBody>
      <a:bodyPr/>
      <a:lstStyle/>
      <a:p>
        <a:r>
          <a:rPr lang="en-US"/>
          <a:t>Alternatively, given the broad support as the Launch Team - replace me with Yale Ventures logo and put my name and contact email for 
Business Development and Intellectual Property Support: david.lewin@yale.edu</a:t>
        </a:r>
      </a:p>
    </p188:txBody>
  </p188:cm>
</p188:cmLst>
</file>

<file path=ppt/comments/modernComment_144_A274B0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162F68-E8BC-E944-ABEE-7A0170E35EB0}" authorId="{C3D3D13A-A306-8A0C-07BB-5DE3E9C25BD4}" created="2023-11-14T02:31:59.2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25556285" sldId="324"/>
      <ac:spMk id="35" creationId="{50D3D926-7131-0D2F-40EF-9491D9D5AB60}"/>
    </ac:deMkLst>
    <p188:txBody>
      <a:bodyPr/>
      <a:lstStyle/>
      <a:p>
        <a:r>
          <a:rPr lang="en-US"/>
          <a:t>Include abbreviation for HER2 (people will know it!)</a:t>
        </a:r>
      </a:p>
    </p188:txBody>
  </p188:cm>
  <p188:cm id="{3B3C8A07-0C88-D24A-8364-B8AD1E3AF84C}" authorId="{C3D3D13A-A306-8A0C-07BB-5DE3E9C25BD4}" created="2023-11-14T02:36:27.5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25556285" sldId="324"/>
      <ac:spMk id="45" creationId="{9FDED994-8EB1-8A54-9169-CFCB105CF60A}"/>
    </ac:deMkLst>
    <p188:txBody>
      <a:bodyPr/>
      <a:lstStyle/>
      <a:p>
        <a:r>
          <a:rPr lang="en-US"/>
          <a:t>I would represent this as  a bar graph for the different stages. Also presenting “lethality rate” instead of survival rate might help as one’s eye is naturally drawn to the larger bars.</a:t>
        </a:r>
      </a:p>
    </p188:txBody>
  </p188:cm>
  <p188:cm id="{446A4FCD-EC25-4C64-BC3A-45DF58A73D40}" authorId="{9621423C-6F09-062A-DD64-DE827DE3B9F8}" created="2023-11-14T15:28:49.0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25556285" sldId="324"/>
      <ac:spMk id="2" creationId="{978961EB-F67E-AF47-BEED-C2FBC7029FB2}"/>
    </ac:deMkLst>
    <p188:txBody>
      <a:bodyPr/>
      <a:lstStyle/>
      <a:p>
        <a:r>
          <a:rPr lang="en-US"/>
          <a:t>Proposal to consolidate w/animation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AA00-58A4-FC49-828F-B20FBC6130E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821E-4B79-6B4F-AE87-9B346A99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2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Disparity: African American women are significantly more likely to die from TNBC than white women.</a:t>
            </a:r>
          </a:p>
          <a:p>
            <a:endParaRPr lang="en-US" dirty="0"/>
          </a:p>
          <a:p>
            <a:r>
              <a:rPr lang="en-US" dirty="0"/>
              <a:t>Source for numbers in bar </a:t>
            </a:r>
            <a:r>
              <a:rPr lang="en-US"/>
              <a:t>graph: https</a:t>
            </a:r>
            <a:r>
              <a:rPr lang="en-US" dirty="0"/>
              <a:t>://www.komen.org/breast-cancer/facts-statistics/breast-cancer-statistics/survival-rates/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F821E-4B79-6B4F-AE87-9B346A99AB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DE5AF-A517-2741-97A9-0408C216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04127-83F2-D346-AF2A-FA451D0C1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C29E-0084-7242-9A35-8EA46F15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9DEB5-43BD-F141-86A2-6376693A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A67E-E819-0843-94D3-5666CACB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BAF9-79F3-344D-B063-C28E2ACA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21D3A-3DE5-684B-A2B4-34DD1347D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E5F7-F546-8D4C-83F7-7BADD04B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7BBB9-6C63-ED40-B022-BF5AAA4A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C50F-B177-5A47-8F17-69CAAC07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9C6247-05BC-3148-BD47-4EC69222C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87420-1051-4842-83E5-88889DFAC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9794-4F73-FC40-819C-7BE25450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66FB-43C4-A74B-A6B8-39F9842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F7C25-1BF1-B544-8F4A-9596E8D1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85FD8-A2F2-E644-BDAE-21FA6DFF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9753"/>
            <a:ext cx="11430000" cy="7482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4AF44-E2EF-3042-A4E5-30C7CD52F1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00752"/>
            <a:ext cx="11430000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FC6E-2B62-F44F-A2A7-A239FC27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FEF0-A442-8A4E-8CB2-6C51841E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17F7A-844D-C645-9A77-910D4BC4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1000" y="1071857"/>
            <a:ext cx="11430000" cy="0"/>
            <a:chOff x="381000" y="1071857"/>
            <a:chExt cx="11430000" cy="0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381000" y="1071857"/>
              <a:ext cx="9269437" cy="0"/>
            </a:xfrm>
            <a:prstGeom prst="line">
              <a:avLst/>
            </a:prstGeom>
            <a:noFill/>
            <a:ln w="25400" cap="flat">
              <a:solidFill>
                <a:schemeClr val="accent3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9146345" y="1071857"/>
              <a:ext cx="2664655" cy="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1" name="Straight Connector 10"/>
          <p:cNvCxnSpPr/>
          <p:nvPr userDrawn="1"/>
        </p:nvCxnSpPr>
        <p:spPr>
          <a:xfrm>
            <a:off x="381000" y="6234550"/>
            <a:ext cx="11430000" cy="0"/>
          </a:xfrm>
          <a:prstGeom prst="line">
            <a:avLst/>
          </a:prstGeom>
          <a:noFill/>
          <a:ln w="31750" cap="flat">
            <a:solidFill>
              <a:schemeClr val="tx2">
                <a:lumMod val="75000"/>
                <a:lumOff val="2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8806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08C0D-FE45-AB42-A806-318AA341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087E2-F8ED-0F42-8B08-029BD36D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56A33-9285-7741-8E76-C71CB5E9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2C27D-3007-5E42-8B26-867A6691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215B-4E12-7D40-B314-5F9C1481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2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5108-4270-5944-B77C-40CC8B31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AE72D-BABC-694B-AD54-0875BBD2D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9AA03-9346-774A-8FB8-0ECA22D18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F7CB9-5837-B446-947C-CAF46D650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AA4BB-1984-D740-A464-15FCAAF7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ABE13-707C-C842-92F8-FF9DA60A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D94B4-42DC-0C4F-A873-E8861283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D6E89-4F67-CE44-AA7B-37BD221F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1317F-2FEE-1C43-9B41-B7F347CE4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F38CE-BB7A-B749-9FAD-0050A7EB9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9FADE-15D6-FB4F-8625-3A430A4CB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ED180-E801-9748-8760-19675CF31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903FF-6824-2F47-BFBE-9870E772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BCE1F-D1B6-7445-9CC5-76209487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55A4-A287-9F49-ABD6-F312B685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D980C-0D47-A64F-B6B7-8F35B288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DEB87A-07BD-6D4E-98B9-9EED4868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EA7DC-BBCD-464B-B589-7173C0A0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5E1FA-2DE8-5047-BD38-7E550B87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47F1E-D521-C842-A750-7A0EF538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DFC21-8DCE-B74C-9677-5D831D69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3CF1-5788-E342-A6B5-57969F9C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0E2A-93D9-F64C-AEC7-83473FEA5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46927-44A8-4746-8B3E-AD280C85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960D4-CADC-6940-98E3-4ADA4026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258FC-5786-874C-9E1B-C482EC05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57E43-E61D-F744-B65E-4B962017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0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07A0-4EE2-814D-8DF5-BAD19B39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FDBBF-9671-CA43-88C8-4B04F3793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77347-82E2-E646-8DDF-7257634F9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4EFD5-FBAF-E549-A882-3F3CF43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3328C-B45E-844D-B6C3-18B54DB9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529AE-AF89-D94B-BA3A-9D2FBE40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3B830-DC4B-834F-9C5C-A4FB8FDC8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48470-7B45-D14E-AA36-2022417C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CE91-72B2-9948-8CD9-A60243BE2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13E-7117-124C-A513-6D978C1A252F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4EDF3-F626-6E4B-B153-3059F8581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47309-FB6F-BF46-8E27-D4A5DE2333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4E407-906E-8F48-85F6-D9F52E940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lewin@yale.edu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microsoft.com/office/2018/10/relationships/comments" Target="../comments/modernComment_141_B38CC68A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18/10/relationships/comments" Target="../comments/modernComment_144_A274B03D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2CA0F4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55">
            <a:extLst>
              <a:ext uri="{FF2B5EF4-FFF2-40B4-BE49-F238E27FC236}">
                <a16:creationId xmlns:a16="http://schemas.microsoft.com/office/drawing/2014/main" id="{4BE6AD26-0E83-6519-D7CD-34BB464920B2}"/>
              </a:ext>
            </a:extLst>
          </p:cNvPr>
          <p:cNvSpPr/>
          <p:nvPr/>
        </p:nvSpPr>
        <p:spPr>
          <a:xfrm>
            <a:off x="1123950" y="2342129"/>
            <a:ext cx="9944099" cy="3567355"/>
          </a:xfrm>
          <a:prstGeom prst="roundRect">
            <a:avLst>
              <a:gd name="adj" fmla="val 9183"/>
            </a:avLst>
          </a:prstGeom>
          <a:solidFill>
            <a:srgbClr val="36503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01C230-6A75-670E-61EF-ADF4490BA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203649"/>
            <a:ext cx="10556789" cy="1544638"/>
          </a:xfrm>
        </p:spPr>
        <p:txBody>
          <a:bodyPr vert="horz">
            <a:normAutofit/>
          </a:bodyPr>
          <a:lstStyle/>
          <a:p>
            <a:r>
              <a:rPr lang="en-US" sz="4000" b="1" dirty="0" err="1">
                <a:latin typeface="Helvetica" pitchFamily="2" charset="0"/>
              </a:rPr>
              <a:t>RiboRupt</a:t>
            </a:r>
            <a:r>
              <a:rPr lang="en-US" sz="4000" b="1" dirty="0">
                <a:latin typeface="Helvetica" pitchFamily="2" charset="0"/>
              </a:rPr>
              <a:t> Biotech</a:t>
            </a:r>
            <a:r>
              <a:rPr lang="en-US" sz="4000" dirty="0">
                <a:latin typeface="Helvetica" pitchFamily="2" charset="0"/>
              </a:rPr>
              <a:t>: Targeting RNA polymerase I for breast cancer therapy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58717679-1339-8362-EFF2-444283BF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4594" y="3964595"/>
            <a:ext cx="9144000" cy="2019952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Helvetica" pitchFamily="2" charset="0"/>
                <a:cs typeface="Arial" panose="020B0604020202020204" pitchFamily="34" charset="0"/>
              </a:rPr>
              <a:t>Susan J. </a:t>
            </a:r>
            <a:r>
              <a:rPr lang="en-US" sz="2300" b="1" dirty="0" err="1">
                <a:latin typeface="Helvetica" pitchFamily="2" charset="0"/>
                <a:cs typeface="Arial" panose="020B0604020202020204" pitchFamily="34" charset="0"/>
              </a:rPr>
              <a:t>Baserga</a:t>
            </a:r>
            <a:r>
              <a:rPr lang="en-US" sz="2300" b="1" dirty="0">
                <a:latin typeface="Helvetica" pitchFamily="2" charset="0"/>
                <a:cs typeface="Arial" panose="020B0604020202020204" pitchFamily="34" charset="0"/>
              </a:rPr>
              <a:t>, MD, PhD</a:t>
            </a:r>
          </a:p>
          <a:p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William H. Fleming MD Professor of Molecular Biophysics &amp; Biochemistry</a:t>
            </a:r>
          </a:p>
          <a:p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Professor of Genetics, Therapeutic Radiology</a:t>
            </a:r>
          </a:p>
          <a:p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Yale University and the Yale School of Medicine</a:t>
            </a:r>
          </a:p>
          <a:p>
            <a:r>
              <a:rPr lang="en-US" sz="1800" dirty="0">
                <a:latin typeface="Helvetica" pitchFamily="2" charset="0"/>
                <a:cs typeface="Arial" panose="020B0604020202020204" pitchFamily="34" charset="0"/>
              </a:rPr>
              <a:t>susan.baserga@yale.edu</a:t>
            </a:r>
          </a:p>
          <a:p>
            <a:endParaRPr lang="en-US" dirty="0"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1FC10FBC-71C9-9F81-F847-036146331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</a:blip>
          <a:srcRect l="2466" r="32160" b="-2"/>
          <a:stretch/>
        </p:blipFill>
        <p:spPr bwMode="auto">
          <a:xfrm>
            <a:off x="5886716" y="125050"/>
            <a:ext cx="2101469" cy="2108289"/>
          </a:xfrm>
          <a:prstGeom prst="ellipse">
            <a:avLst/>
          </a:prstGeom>
          <a:noFill/>
        </p:spPr>
      </p:pic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DAA81C02-1471-2AED-F544-FC2A03DB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133" y="256461"/>
            <a:ext cx="2558583" cy="191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9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097B-94B9-574B-9A80-7DAD2F54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DF092-5865-524F-9D56-568014061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745-46A8-4048-9BEE-9DF41B8C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RiboRupt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Biotech Launch Team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BECBBDE-2FA3-47A4-B065-FA5108F1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AD37EF-7AE5-4364-9677-49C8DF43B5CF}"/>
              </a:ext>
            </a:extLst>
          </p:cNvPr>
          <p:cNvSpPr/>
          <p:nvPr/>
        </p:nvSpPr>
        <p:spPr>
          <a:xfrm>
            <a:off x="1160060" y="586535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RiboRupt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Biotech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6B2DD-EBC8-914F-816B-E602E77236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30"/>
          <a:stretch/>
        </p:blipFill>
        <p:spPr>
          <a:xfrm>
            <a:off x="5102319" y="1271134"/>
            <a:ext cx="1987362" cy="1888738"/>
          </a:xfrm>
          <a:prstGeom prst="ellipse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98A9118-27A7-DA07-815D-ABB00FE44D20}"/>
              </a:ext>
            </a:extLst>
          </p:cNvPr>
          <p:cNvSpPr txBox="1">
            <a:spLocks/>
          </p:cNvSpPr>
          <p:nvPr/>
        </p:nvSpPr>
        <p:spPr>
          <a:xfrm>
            <a:off x="4482930" y="3224631"/>
            <a:ext cx="2926786" cy="2062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Susan J </a:t>
            </a:r>
            <a:r>
              <a:rPr lang="en-US" sz="1720" b="1" kern="1200" dirty="0" err="1">
                <a:solidFill>
                  <a:srgbClr val="002060"/>
                </a:solidFill>
                <a:latin typeface="Helvetica" pitchFamily="2" charset="0"/>
              </a:rPr>
              <a:t>Baserga</a:t>
            </a: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, MD PhD</a:t>
            </a:r>
          </a:p>
          <a:p>
            <a:r>
              <a:rPr lang="en-US" sz="1000" dirty="0"/>
              <a:t>William H. Fleming MD Professor of Molecular Biophysics &amp; Biochemistry, Genetics and Therapeutic Radiology at Yale</a:t>
            </a:r>
          </a:p>
          <a:p>
            <a:r>
              <a:rPr lang="en-US" sz="1000" dirty="0"/>
              <a:t>KOL in the cell biology and biochemistry of the nucleolus and ribosome biogenesis (108+ papers)</a:t>
            </a:r>
          </a:p>
          <a:p>
            <a:r>
              <a:rPr lang="en-US" sz="1000" dirty="0"/>
              <a:t>Licensed technology to 2 biotech companies and inventor on 3 patents.</a:t>
            </a:r>
          </a:p>
          <a:p>
            <a:r>
              <a:rPr lang="en-US" sz="1000" dirty="0"/>
              <a:t>Elected to the National Academy of Inventors in 2018.</a:t>
            </a:r>
          </a:p>
          <a:p>
            <a:r>
              <a:rPr lang="en-US" sz="1000" dirty="0"/>
              <a:t>Elected to the National Academy of Medicine in 2023.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6D74F8D-72F9-A735-ACC5-D940F5A26C6E}"/>
              </a:ext>
            </a:extLst>
          </p:cNvPr>
          <p:cNvSpPr txBox="1">
            <a:spLocks/>
          </p:cNvSpPr>
          <p:nvPr/>
        </p:nvSpPr>
        <p:spPr>
          <a:xfrm>
            <a:off x="388670" y="2765491"/>
            <a:ext cx="3472178" cy="82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Yulia </a:t>
            </a:r>
            <a:r>
              <a:rPr lang="en-US" sz="1720" b="1" kern="1200" dirty="0" err="1">
                <a:solidFill>
                  <a:srgbClr val="002060"/>
                </a:solidFill>
                <a:latin typeface="Helvetica" pitchFamily="2" charset="0"/>
              </a:rPr>
              <a:t>Surovsteva</a:t>
            </a: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, PhD</a:t>
            </a:r>
          </a:p>
          <a:p>
            <a:r>
              <a:rPr lang="en-US" sz="1000" dirty="0"/>
              <a:t>Director of Biology, Yale Center for Molecular Discovery</a:t>
            </a:r>
          </a:p>
        </p:txBody>
      </p:sp>
      <p:pic>
        <p:nvPicPr>
          <p:cNvPr id="19" name="Picture 18" descr="A person in a white shirt&#10;&#10;Description automatically generated">
            <a:extLst>
              <a:ext uri="{FF2B5EF4-FFF2-40B4-BE49-F238E27FC236}">
                <a16:creationId xmlns:a16="http://schemas.microsoft.com/office/drawing/2014/main" id="{03E351A6-2414-1758-EBCC-CA5BDF81C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173" y="1271134"/>
            <a:ext cx="1445467" cy="1445467"/>
          </a:xfrm>
          <a:prstGeom prst="ellipse">
            <a:avLst/>
          </a:prstGeom>
        </p:spPr>
      </p:pic>
      <p:pic>
        <p:nvPicPr>
          <p:cNvPr id="5" name="Picture 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A6E3971E-EDB4-4FF5-6CA5-2C818DEF49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2854"/>
          <a:stretch/>
        </p:blipFill>
        <p:spPr>
          <a:xfrm>
            <a:off x="1255173" y="3458245"/>
            <a:ext cx="1436166" cy="1385782"/>
          </a:xfrm>
          <a:prstGeom prst="ellipse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87C48C-174A-69AD-0E94-B592B49A1DE2}"/>
              </a:ext>
            </a:extLst>
          </p:cNvPr>
          <p:cNvSpPr txBox="1">
            <a:spLocks/>
          </p:cNvSpPr>
          <p:nvPr/>
        </p:nvSpPr>
        <p:spPr>
          <a:xfrm>
            <a:off x="385017" y="4859391"/>
            <a:ext cx="3472178" cy="82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Marcus </a:t>
            </a:r>
            <a:r>
              <a:rPr lang="en-US" sz="1720" b="1" kern="1200" dirty="0" err="1">
                <a:solidFill>
                  <a:srgbClr val="002060"/>
                </a:solidFill>
                <a:latin typeface="Helvetica" pitchFamily="2" charset="0"/>
              </a:rPr>
              <a:t>Bosenberg</a:t>
            </a: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, MD-PhD</a:t>
            </a:r>
          </a:p>
          <a:p>
            <a:r>
              <a:rPr lang="en-US" sz="1000" dirty="0"/>
              <a:t>Anthony N. Brady Professor of Dermatology, Pathology and Immunobiology</a:t>
            </a:r>
          </a:p>
          <a:p>
            <a:r>
              <a:rPr lang="en-US" sz="1000" dirty="0"/>
              <a:t>Director, Yale Center for Immuno-Oncology</a:t>
            </a:r>
          </a:p>
        </p:txBody>
      </p:sp>
      <p:pic>
        <p:nvPicPr>
          <p:cNvPr id="20" name="Picture 19" descr="Medium shot of a person&#10;&#10;Description automatically generated">
            <a:extLst>
              <a:ext uri="{FF2B5EF4-FFF2-40B4-BE49-F238E27FC236}">
                <a16:creationId xmlns:a16="http://schemas.microsoft.com/office/drawing/2014/main" id="{8DE8E015-2EFF-3A78-3A93-4B48BDB82F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111" r="4324" b="35904"/>
          <a:stretch/>
        </p:blipFill>
        <p:spPr>
          <a:xfrm>
            <a:off x="9298212" y="1271134"/>
            <a:ext cx="1565729" cy="1458687"/>
          </a:xfrm>
          <a:prstGeom prst="ellipse">
            <a:avLst/>
          </a:prstGeom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11EA8C4-3111-1BFE-E9CA-770BF486388A}"/>
              </a:ext>
            </a:extLst>
          </p:cNvPr>
          <p:cNvSpPr txBox="1">
            <a:spLocks/>
          </p:cNvSpPr>
          <p:nvPr/>
        </p:nvSpPr>
        <p:spPr>
          <a:xfrm>
            <a:off x="8331152" y="2774760"/>
            <a:ext cx="3607865" cy="82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Vish Muthusamy, PhD</a:t>
            </a:r>
          </a:p>
          <a:p>
            <a:r>
              <a:rPr lang="en-US" sz="1000" dirty="0"/>
              <a:t>Research Scientist; Director, Center for Precision Cancer Modeling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770A1B3-95A7-C0C2-1D62-9BA71262BFDE}"/>
              </a:ext>
            </a:extLst>
          </p:cNvPr>
          <p:cNvSpPr txBox="1">
            <a:spLocks/>
          </p:cNvSpPr>
          <p:nvPr/>
        </p:nvSpPr>
        <p:spPr>
          <a:xfrm>
            <a:off x="8331152" y="4471283"/>
            <a:ext cx="3607865" cy="822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&amp;</a:t>
            </a:r>
          </a:p>
          <a:p>
            <a:pPr marL="0" indent="0" algn="ctr" defTabSz="786384">
              <a:spcBef>
                <a:spcPts val="0"/>
              </a:spcBef>
              <a:buNone/>
            </a:pPr>
            <a:r>
              <a:rPr lang="en-US" sz="1720" b="1" kern="1200" dirty="0">
                <a:solidFill>
                  <a:srgbClr val="002060"/>
                </a:solidFill>
                <a:latin typeface="Helvetica" pitchFamily="2" charset="0"/>
              </a:rPr>
              <a:t>David Lewin, PhD</a:t>
            </a:r>
          </a:p>
          <a:p>
            <a:pPr marL="0" indent="0" algn="ctr" defTabSz="786384">
              <a:spcBef>
                <a:spcPts val="0"/>
              </a:spcBef>
              <a:buNone/>
            </a:pPr>
            <a:r>
              <a:rPr lang="en-US" sz="1800" dirty="0">
                <a:effectLst/>
                <a:latin typeface="Segoe UI" panose="020B0502040204020203" pitchFamily="34" charset="0"/>
              </a:rPr>
              <a:t>Business Development and Intellectual </a:t>
            </a:r>
            <a:r>
              <a:rPr lang="en-US" sz="1800">
                <a:effectLst/>
                <a:latin typeface="Segoe UI" panose="020B0502040204020203" pitchFamily="34" charset="0"/>
              </a:rPr>
              <a:t>Property Support </a:t>
            </a:r>
            <a:r>
              <a:rPr lang="en-US" sz="1800" dirty="0">
                <a:effectLst/>
                <a:latin typeface="Segoe UI" panose="020B0502040204020203" pitchFamily="34" charset="0"/>
                <a:hlinkClick r:id="rId8"/>
              </a:rPr>
              <a:t>david.lewin@yale</a:t>
            </a:r>
            <a:r>
              <a:rPr lang="en-US" sz="1800">
                <a:effectLst/>
                <a:latin typeface="Segoe UI" panose="020B0502040204020203" pitchFamily="34" charset="0"/>
                <a:hlinkClick r:id="rId8"/>
              </a:rPr>
              <a:t>.edu</a:t>
            </a:r>
            <a:r>
              <a:rPr lang="en-US" sz="1800">
                <a:effectLst/>
                <a:latin typeface="Segoe UI" panose="020B0502040204020203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indent="0" algn="ctr" defTabSz="786384">
              <a:spcBef>
                <a:spcPts val="0"/>
              </a:spcBef>
              <a:buNone/>
            </a:pPr>
            <a:endParaRPr lang="en-US" sz="1720" b="1" kern="1200" dirty="0">
              <a:solidFill>
                <a:srgbClr val="002060"/>
              </a:solidFill>
              <a:latin typeface="Helvetica" pitchFamily="2" charset="0"/>
            </a:endParaRPr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4B54C-3B68-42D5-3E6B-1F8043DCF1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9391" y="4010885"/>
            <a:ext cx="2423370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753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61EB-F67E-AF47-BEED-C2FBC702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0096"/>
            <a:ext cx="11430000" cy="748245"/>
          </a:xfrm>
        </p:spPr>
        <p:txBody>
          <a:bodyPr>
            <a:noAutofit/>
          </a:bodyPr>
          <a:lstStyle/>
          <a:p>
            <a:r>
              <a:rPr 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High unmet need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 15% of all breast cancers are TNBC</a:t>
            </a:r>
          </a:p>
        </p:txBody>
      </p:sp>
      <p:pic>
        <p:nvPicPr>
          <p:cNvPr id="13" name="Picture 12" descr="A black background with pink symbols&#10;&#10;Description automatically generated">
            <a:extLst>
              <a:ext uri="{FF2B5EF4-FFF2-40B4-BE49-F238E27FC236}">
                <a16:creationId xmlns:a16="http://schemas.microsoft.com/office/drawing/2014/main" id="{DC7ECD67-DA52-B434-CBE0-2D6F2D0BB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83" y="1537986"/>
            <a:ext cx="3245486" cy="27051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3D5BAC-2F33-29EB-A122-6A4B77BD868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653083" y="3984171"/>
            <a:ext cx="632913" cy="65937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94DF8D-38A7-EF0E-35BB-919BD071BC06}"/>
              </a:ext>
            </a:extLst>
          </p:cNvPr>
          <p:cNvCxnSpPr>
            <a:cxnSpLocks/>
          </p:cNvCxnSpPr>
          <p:nvPr/>
        </p:nvCxnSpPr>
        <p:spPr>
          <a:xfrm>
            <a:off x="2275826" y="3984171"/>
            <a:ext cx="0" cy="65937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1B53160-6DB5-726C-0D3A-3C89510F5A9A}"/>
              </a:ext>
            </a:extLst>
          </p:cNvPr>
          <p:cNvSpPr txBox="1"/>
          <p:nvPr/>
        </p:nvSpPr>
        <p:spPr>
          <a:xfrm>
            <a:off x="193161" y="4643542"/>
            <a:ext cx="91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Estrogen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receptor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8E24F-9D64-9F34-939D-F6F039CC5192}"/>
              </a:ext>
            </a:extLst>
          </p:cNvPr>
          <p:cNvSpPr txBox="1"/>
          <p:nvPr/>
        </p:nvSpPr>
        <p:spPr>
          <a:xfrm>
            <a:off x="1643685" y="4643542"/>
            <a:ext cx="127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Progesterone receptor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0D3D926-7131-0D2F-40EF-9491D9D5AB60}"/>
              </a:ext>
            </a:extLst>
          </p:cNvPr>
          <p:cNvSpPr txBox="1"/>
          <p:nvPr/>
        </p:nvSpPr>
        <p:spPr>
          <a:xfrm>
            <a:off x="3446043" y="4857242"/>
            <a:ext cx="1782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HER2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A5101C7-4C7D-8A2C-1968-6F69171A9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98569" y="5593100"/>
            <a:ext cx="1800225" cy="5238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105151-A99E-9325-F259-90478834630A}"/>
              </a:ext>
            </a:extLst>
          </p:cNvPr>
          <p:cNvSpPr/>
          <p:nvPr/>
        </p:nvSpPr>
        <p:spPr>
          <a:xfrm>
            <a:off x="267402" y="1461783"/>
            <a:ext cx="3631167" cy="44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6B782-D58C-63B5-259E-0DCE40302AB2}"/>
              </a:ext>
            </a:extLst>
          </p:cNvPr>
          <p:cNvSpPr txBox="1"/>
          <p:nvPr/>
        </p:nvSpPr>
        <p:spPr>
          <a:xfrm>
            <a:off x="1690511" y="1199643"/>
            <a:ext cx="591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232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negative breast cancer (TNBC)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205272-36A8-2D09-BC96-178AE8F511EC}"/>
              </a:ext>
            </a:extLst>
          </p:cNvPr>
          <p:cNvGrpSpPr/>
          <p:nvPr/>
        </p:nvGrpSpPr>
        <p:grpSpPr>
          <a:xfrm>
            <a:off x="3665231" y="1675956"/>
            <a:ext cx="4198440" cy="3149099"/>
            <a:chOff x="3283525" y="1537986"/>
            <a:chExt cx="4198440" cy="314909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400B72-8244-D030-D070-14B3A9792228}"/>
                </a:ext>
              </a:extLst>
            </p:cNvPr>
            <p:cNvCxnSpPr>
              <a:cxnSpLocks/>
            </p:cNvCxnSpPr>
            <p:nvPr/>
          </p:nvCxnSpPr>
          <p:spPr>
            <a:xfrm>
              <a:off x="3283525" y="3984171"/>
              <a:ext cx="636816" cy="702914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FDED994-8EB1-8A54-9169-CFCB105CF60A}"/>
                </a:ext>
              </a:extLst>
            </p:cNvPr>
            <p:cNvSpPr txBox="1"/>
            <p:nvPr/>
          </p:nvSpPr>
          <p:spPr>
            <a:xfrm>
              <a:off x="4787680" y="2106055"/>
              <a:ext cx="1857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7232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TNBC Lethality Rate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163B98A7-373A-9023-CDE2-C1DF65092A5F}"/>
                </a:ext>
              </a:extLst>
            </p:cNvPr>
            <p:cNvGraphicFramePr/>
            <p:nvPr/>
          </p:nvGraphicFramePr>
          <p:xfrm>
            <a:off x="3951270" y="1537986"/>
            <a:ext cx="3530695" cy="27249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46E3061B-7DEC-507A-7154-B4800CAF3D04}"/>
              </a:ext>
            </a:extLst>
          </p:cNvPr>
          <p:cNvSpPr/>
          <p:nvPr/>
        </p:nvSpPr>
        <p:spPr>
          <a:xfrm>
            <a:off x="978630" y="3453516"/>
            <a:ext cx="643891" cy="659371"/>
          </a:xfrm>
          <a:prstGeom prst="noSmoking">
            <a:avLst/>
          </a:prstGeom>
          <a:solidFill>
            <a:srgbClr val="FF0000">
              <a:alpha val="0"/>
            </a:srgbClr>
          </a:solidFill>
          <a:ln>
            <a:solidFill>
              <a:schemeClr val="accent1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5571AA41-1453-DC3D-4CEF-B27F24420842}"/>
              </a:ext>
            </a:extLst>
          </p:cNvPr>
          <p:cNvSpPr/>
          <p:nvPr/>
        </p:nvSpPr>
        <p:spPr>
          <a:xfrm>
            <a:off x="1946691" y="3432061"/>
            <a:ext cx="643891" cy="659371"/>
          </a:xfrm>
          <a:prstGeom prst="noSmoking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E2440F17-5B8D-8911-3F0B-D1184B55D89D}"/>
              </a:ext>
            </a:extLst>
          </p:cNvPr>
          <p:cNvSpPr/>
          <p:nvPr/>
        </p:nvSpPr>
        <p:spPr>
          <a:xfrm>
            <a:off x="2947109" y="3432061"/>
            <a:ext cx="643891" cy="659371"/>
          </a:xfrm>
          <a:prstGeom prst="noSmoking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15000"/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5BA1FB-3D5F-8FC4-4FB0-C59EFD7B81D4}"/>
              </a:ext>
            </a:extLst>
          </p:cNvPr>
          <p:cNvGrpSpPr/>
          <p:nvPr/>
        </p:nvGrpSpPr>
        <p:grpSpPr>
          <a:xfrm>
            <a:off x="8293433" y="1865302"/>
            <a:ext cx="3443113" cy="3150170"/>
            <a:chOff x="8095804" y="1646914"/>
            <a:chExt cx="3675517" cy="3150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A138EC-E6CF-7991-5871-31AE2BE84404}"/>
                </a:ext>
              </a:extLst>
            </p:cNvPr>
            <p:cNvSpPr txBox="1"/>
            <p:nvPr/>
          </p:nvSpPr>
          <p:spPr>
            <a:xfrm>
              <a:off x="8151091" y="2211761"/>
              <a:ext cx="353016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>
                  <a:solidFill>
                    <a:srgbClr val="72324A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2.1 million TNBC diagnosis world wide in 2018.</a:t>
              </a:r>
            </a:p>
            <a:p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Incidence of TNBC is increasing.</a:t>
              </a:r>
            </a:p>
            <a:p>
              <a:endParaRPr lang="en-US" sz="18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/>
                <a:t>Current treatment market is $614M and greater than $900M </a:t>
              </a:r>
              <a:r>
                <a:rPr lang="en-US" sz="1800"/>
                <a:t>by 2033</a:t>
              </a:r>
              <a:r>
                <a:rPr lang="en-US" sz="1800" baseline="30000"/>
                <a:t>1</a:t>
              </a:r>
              <a:r>
                <a:rPr lang="en-US" sz="1800"/>
                <a:t>.</a:t>
              </a:r>
              <a:endParaRPr lang="en-US" sz="1800" baseline="30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89A62B-3691-0BA3-97D7-42BCF650BB9F}"/>
                </a:ext>
              </a:extLst>
            </p:cNvPr>
            <p:cNvSpPr txBox="1"/>
            <p:nvPr/>
          </p:nvSpPr>
          <p:spPr>
            <a:xfrm>
              <a:off x="8095804" y="1646914"/>
              <a:ext cx="36755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2324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Opportunity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96C6362-6365-CDB0-59E3-8E4E5A3D59EA}"/>
              </a:ext>
            </a:extLst>
          </p:cNvPr>
          <p:cNvSpPr txBox="1"/>
          <p:nvPr/>
        </p:nvSpPr>
        <p:spPr>
          <a:xfrm>
            <a:off x="9933563" y="5908078"/>
            <a:ext cx="1877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 Persistence Market Research </a:t>
            </a:r>
          </a:p>
        </p:txBody>
      </p:sp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AA6E8A94-498A-CB40-84E5-1D75CC29E6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0B2669D-2AE1-CF4E-9A01-FBAD8C5660E5}"/>
              </a:ext>
            </a:extLst>
          </p:cNvPr>
          <p:cNvSpPr/>
          <p:nvPr/>
        </p:nvSpPr>
        <p:spPr>
          <a:xfrm>
            <a:off x="1160060" y="586535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RiboRupt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Biotech</a:t>
            </a:r>
          </a:p>
        </p:txBody>
      </p:sp>
    </p:spTree>
    <p:extLst>
      <p:ext uri="{BB962C8B-B14F-4D97-AF65-F5344CB8AC3E}">
        <p14:creationId xmlns:p14="http://schemas.microsoft.com/office/powerpoint/2010/main" val="27255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4228" y="1354186"/>
            <a:ext cx="4876294" cy="13101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Robust, high throughput phenotypic (image-based) assay for nucleolar function in human cells.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Thoroughly validated.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HelveticaNeueLT Std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4206" y="249187"/>
            <a:ext cx="12157129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Why now? We have developed a novel screening platform for RNA polymerase I function in the nucleolus to discover new anti-TNBC drugs.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05E68C-415B-4552-BF96-BCD5AB19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" t="1365" r="4057" b="1999"/>
          <a:stretch/>
        </p:blipFill>
        <p:spPr>
          <a:xfrm>
            <a:off x="6287715" y="1320734"/>
            <a:ext cx="3393314" cy="4869502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09C6B-6A28-4BF2-B1EB-A003B6F98B66}"/>
              </a:ext>
            </a:extLst>
          </p:cNvPr>
          <p:cNvSpPr txBox="1"/>
          <p:nvPr/>
        </p:nvSpPr>
        <p:spPr>
          <a:xfrm>
            <a:off x="4185045" y="2828331"/>
            <a:ext cx="1910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NeueLT Std" panose="020B0604020202020204" pitchFamily="34" charset="0"/>
                <a:cs typeface="Arial" panose="020B0604020202020204" pitchFamily="34" charset="0"/>
              </a:rPr>
              <a:t>siRNA screen published in </a:t>
            </a:r>
            <a:r>
              <a:rPr lang="en-US" i="1" dirty="0">
                <a:latin typeface="HelveticaNeueLT Std" panose="020B0604020202020204" pitchFamily="34" charset="0"/>
                <a:cs typeface="Arial" panose="020B0604020202020204" pitchFamily="34" charset="0"/>
              </a:rPr>
              <a:t>Cell Reports, </a:t>
            </a:r>
            <a:r>
              <a:rPr lang="en-US" dirty="0">
                <a:latin typeface="HelveticaNeueLT Std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E4A19-C809-4826-8420-22E7A4F2AAA2}"/>
              </a:ext>
            </a:extLst>
          </p:cNvPr>
          <p:cNvSpPr txBox="1"/>
          <p:nvPr/>
        </p:nvSpPr>
        <p:spPr>
          <a:xfrm>
            <a:off x="9872744" y="2828331"/>
            <a:ext cx="1952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NeueLT Std" panose="020B0604020202020204" pitchFamily="34" charset="0"/>
                <a:cs typeface="Arial" panose="020B0604020202020204" pitchFamily="34" charset="0"/>
              </a:rPr>
              <a:t>published in </a:t>
            </a:r>
            <a:r>
              <a:rPr lang="en-US" i="1" dirty="0">
                <a:latin typeface="HelveticaNeueLT Std" panose="020B0604020202020204" pitchFamily="34" charset="0"/>
                <a:cs typeface="Arial" panose="020B0604020202020204" pitchFamily="34" charset="0"/>
              </a:rPr>
              <a:t>Mol.</a:t>
            </a:r>
          </a:p>
          <a:p>
            <a:pPr algn="ctr"/>
            <a:r>
              <a:rPr lang="en-US" i="1" dirty="0">
                <a:latin typeface="HelveticaNeueLT Std" panose="020B0604020202020204" pitchFamily="34" charset="0"/>
                <a:cs typeface="Arial" panose="020B0604020202020204" pitchFamily="34" charset="0"/>
              </a:rPr>
              <a:t>Biol. of the Cell</a:t>
            </a:r>
          </a:p>
          <a:p>
            <a:pPr algn="ctr"/>
            <a:r>
              <a:rPr lang="en-US" dirty="0">
                <a:latin typeface="HelveticaNeueLT Std" panose="020B0604020202020204" pitchFamily="34" charset="0"/>
                <a:cs typeface="Arial" panose="020B0604020202020204" pitchFamily="34" charset="0"/>
              </a:rPr>
              <a:t>March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80ABBE-D050-4644-AE4A-CE8A709E6127}"/>
              </a:ext>
            </a:extLst>
          </p:cNvPr>
          <p:cNvSpPr txBox="1"/>
          <p:nvPr/>
        </p:nvSpPr>
        <p:spPr>
          <a:xfrm>
            <a:off x="1286933" y="6352143"/>
            <a:ext cx="342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With the Yale Center for Molecular Discovery</a:t>
            </a:r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1A1B81DA-1637-42CE-86FE-6542E45CD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95C35CD-638D-4BD2-B485-AA2018FC3810}"/>
              </a:ext>
            </a:extLst>
          </p:cNvPr>
          <p:cNvSpPr/>
          <p:nvPr/>
        </p:nvSpPr>
        <p:spPr>
          <a:xfrm>
            <a:off x="1160060" y="5865358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RiboRupt</a:t>
            </a:r>
            <a:r>
              <a:rPr lang="en-US" b="1" dirty="0"/>
              <a:t> Biotech</a:t>
            </a:r>
          </a:p>
        </p:txBody>
      </p:sp>
    </p:spTree>
    <p:extLst>
      <p:ext uri="{BB962C8B-B14F-4D97-AF65-F5344CB8AC3E}">
        <p14:creationId xmlns:p14="http://schemas.microsoft.com/office/powerpoint/2010/main" val="11079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4E407-906E-8F48-85F6-D9F52E94037A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510B51-B6B8-8041-88B1-2CFE49CA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2224"/>
            <a:ext cx="11430000" cy="74824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Solution. We have discovered </a:t>
            </a:r>
            <a:r>
              <a:rPr lang="en-US" sz="2800" b="1" u="sng" dirty="0">
                <a:latin typeface="+mn-lt"/>
              </a:rPr>
              <a:t>new</a:t>
            </a:r>
            <a:r>
              <a:rPr lang="en-US" sz="2800" b="1" dirty="0">
                <a:latin typeface="+mn-lt"/>
              </a:rPr>
              <a:t> small molecules (screen actives) that target the nucleolus via our novel screening platform. </a:t>
            </a:r>
            <a:br>
              <a:rPr lang="en-US" sz="2800" b="1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BAC443-2FAB-3F43-892D-6D2D2C8F499F}"/>
              </a:ext>
            </a:extLst>
          </p:cNvPr>
          <p:cNvSpPr txBox="1">
            <a:spLocks/>
          </p:cNvSpPr>
          <p:nvPr/>
        </p:nvSpPr>
        <p:spPr>
          <a:xfrm>
            <a:off x="723756" y="1632305"/>
            <a:ext cx="5694576" cy="41797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 panose="020B0604020202020204" pitchFamily="34" charset="0"/>
              <a:buNone/>
            </a:pPr>
            <a:r>
              <a:rPr lang="en-US" b="1" dirty="0"/>
              <a:t>Screened 25,246 compounds from a Life Chemicals Fsp3 library at 10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  <a:p>
            <a:pPr marL="800100" indent="-342900"/>
            <a:r>
              <a:rPr lang="en-US" sz="2400" dirty="0"/>
              <a:t>Average Z’ = 0.53</a:t>
            </a:r>
          </a:p>
          <a:p>
            <a:pPr marL="800100" indent="-342900"/>
            <a:r>
              <a:rPr lang="en-US" sz="2400" dirty="0"/>
              <a:t>Average S/B = 3.2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Identified 202 active compounds</a:t>
            </a:r>
          </a:p>
          <a:p>
            <a:pPr marL="744538" lvl="1" indent="-287338">
              <a:lnSpc>
                <a:spcPct val="120000"/>
              </a:lnSpc>
            </a:pPr>
            <a:r>
              <a:rPr lang="en-US" dirty="0"/>
              <a:t>Cut-off = Median + 3 SD</a:t>
            </a:r>
          </a:p>
          <a:p>
            <a:pPr marL="744538" lvl="1" indent="-287338">
              <a:lnSpc>
                <a:spcPct val="120000"/>
              </a:lnSpc>
            </a:pPr>
            <a:r>
              <a:rPr lang="en-US" b="1" dirty="0"/>
              <a:t>137 compounds showed reproducible activity</a:t>
            </a:r>
          </a:p>
          <a:p>
            <a:pPr marL="744538" lvl="1" indent="-287338">
              <a:lnSpc>
                <a:spcPct val="120000"/>
              </a:lnSpc>
            </a:pPr>
            <a:r>
              <a:rPr lang="en-US" dirty="0"/>
              <a:t>Most have anti-RNA polymerase I activity at 10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lvl="1" indent="0">
              <a:buNone/>
            </a:pPr>
            <a:r>
              <a:rPr lang="en-US" sz="2800" b="1" dirty="0"/>
              <a:t>11 representative screen actives from structure clusters using </a:t>
            </a:r>
            <a:r>
              <a:rPr lang="en-US" sz="2800" b="1" dirty="0" err="1"/>
              <a:t>DataWarrior</a:t>
            </a:r>
            <a:r>
              <a:rPr lang="en-US" sz="2800" b="1" dirty="0"/>
              <a:t> software</a:t>
            </a:r>
          </a:p>
          <a:p>
            <a:pPr marL="800100" lvl="2" indent="-342900">
              <a:lnSpc>
                <a:spcPct val="120000"/>
              </a:lnSpc>
            </a:pPr>
            <a:r>
              <a:rPr lang="en-US" sz="2400" dirty="0"/>
              <a:t>The majority are grouped in a cluster of heterocyclic sulfur-containing compounds</a:t>
            </a:r>
          </a:p>
          <a:p>
            <a:pPr marL="457200" lvl="2" indent="0">
              <a:lnSpc>
                <a:spcPct val="120000"/>
              </a:lnSpc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89D37-1CDF-534D-A7CF-CFA9A3088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5" t="12363"/>
          <a:stretch/>
        </p:blipFill>
        <p:spPr>
          <a:xfrm>
            <a:off x="6880669" y="2055096"/>
            <a:ext cx="4151784" cy="3055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5D4C5E-9F4D-5F4B-BAC9-50C5856EBD18}"/>
              </a:ext>
            </a:extLst>
          </p:cNvPr>
          <p:cNvSpPr txBox="1"/>
          <p:nvPr/>
        </p:nvSpPr>
        <p:spPr>
          <a:xfrm>
            <a:off x="7498469" y="1654986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One nucleolus phenotype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CE407-9FDA-EA42-A3EB-058D41AF215F}"/>
              </a:ext>
            </a:extLst>
          </p:cNvPr>
          <p:cNvSpPr txBox="1"/>
          <p:nvPr/>
        </p:nvSpPr>
        <p:spPr>
          <a:xfrm>
            <a:off x="10371073" y="3497427"/>
            <a:ext cx="182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Inactive compounds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8A59A-41D2-8C4F-AA8D-CA26F928F523}"/>
              </a:ext>
            </a:extLst>
          </p:cNvPr>
          <p:cNvSpPr txBox="1"/>
          <p:nvPr/>
        </p:nvSpPr>
        <p:spPr>
          <a:xfrm>
            <a:off x="10619876" y="2530307"/>
            <a:ext cx="132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Active compounds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44C34-F999-7D40-91F7-3258709DB293}"/>
              </a:ext>
            </a:extLst>
          </p:cNvPr>
          <p:cNvSpPr txBox="1"/>
          <p:nvPr/>
        </p:nvSpPr>
        <p:spPr>
          <a:xfrm>
            <a:off x="6266384" y="6364358"/>
            <a:ext cx="484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Lisa Ogawa McLean and the Yale Center for Molecular Discovery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AA3B8-0CA0-FA48-9165-1714C78A7D12}"/>
              </a:ext>
            </a:extLst>
          </p:cNvPr>
          <p:cNvSpPr/>
          <p:nvPr/>
        </p:nvSpPr>
        <p:spPr>
          <a:xfrm>
            <a:off x="3165784" y="6364358"/>
            <a:ext cx="2848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funded by the Breast Cancer Alliance</a:t>
            </a:r>
          </a:p>
        </p:txBody>
      </p: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28304A8F-940C-4A4B-9108-1E4230ABA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671B850-182F-A548-ABAB-47F436BF0D52}"/>
              </a:ext>
            </a:extLst>
          </p:cNvPr>
          <p:cNvSpPr/>
          <p:nvPr/>
        </p:nvSpPr>
        <p:spPr>
          <a:xfrm>
            <a:off x="1160060" y="5865358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RiboRupt</a:t>
            </a:r>
            <a:r>
              <a:rPr lang="en-US" b="1" dirty="0"/>
              <a:t> Biotech</a:t>
            </a:r>
          </a:p>
        </p:txBody>
      </p:sp>
    </p:spTree>
    <p:extLst>
      <p:ext uri="{BB962C8B-B14F-4D97-AF65-F5344CB8AC3E}">
        <p14:creationId xmlns:p14="http://schemas.microsoft.com/office/powerpoint/2010/main" val="139684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FDB6-F393-4C50-BA61-31F485C9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9843"/>
            <a:ext cx="11811000" cy="74824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Solution. RNA polymerase I is the drug target for most screen actives.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0A1372-CA6E-4E77-B188-AEFC8EE3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026" y="1690688"/>
            <a:ext cx="2676899" cy="40201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AC7C41-A991-4514-91A1-EF8983D386E3}"/>
              </a:ext>
            </a:extLst>
          </p:cNvPr>
          <p:cNvSpPr txBox="1"/>
          <p:nvPr/>
        </p:nvSpPr>
        <p:spPr>
          <a:xfrm>
            <a:off x="7179925" y="2861758"/>
            <a:ext cx="452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BMH-21 (known inhibitor of RNA polymerase I</a:t>
            </a:r>
          </a:p>
          <a:p>
            <a:r>
              <a:rPr lang="en-US" dirty="0"/>
              <a:t>                 being developed at Johns Hopkins)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962F2-AB7C-46C8-ABF1-DA5A90171072}"/>
              </a:ext>
            </a:extLst>
          </p:cNvPr>
          <p:cNvSpPr txBox="1"/>
          <p:nvPr/>
        </p:nvSpPr>
        <p:spPr>
          <a:xfrm>
            <a:off x="7179925" y="342900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DMSO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CD9EA6-EBF4-4EC6-A745-B03552BF8540}"/>
              </a:ext>
            </a:extLst>
          </p:cNvPr>
          <p:cNvSpPr txBox="1"/>
          <p:nvPr/>
        </p:nvSpPr>
        <p:spPr>
          <a:xfrm>
            <a:off x="8350998" y="5110634"/>
            <a:ext cx="384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190 unique compounds (FDA-approved drugs and Life Chemicals)</a:t>
            </a:r>
          </a:p>
          <a:p>
            <a:r>
              <a:rPr lang="en-US" dirty="0"/>
              <a:t>n = 3 biological replicates</a:t>
            </a:r>
          </a:p>
          <a:p>
            <a:r>
              <a:rPr lang="en-US" dirty="0"/>
              <a:t>48 h; Bryant et al; </a:t>
            </a:r>
            <a:r>
              <a:rPr lang="en-US" i="1" dirty="0"/>
              <a:t>Open Biology </a:t>
            </a:r>
            <a:r>
              <a:rPr lang="en-US" dirty="0"/>
              <a:t>2022.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D81A24E6-A946-4E47-8471-0A9DD0DE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CA5CC3-1D03-F34E-A9D8-08558CDFBCB3}"/>
              </a:ext>
            </a:extLst>
          </p:cNvPr>
          <p:cNvSpPr/>
          <p:nvPr/>
        </p:nvSpPr>
        <p:spPr>
          <a:xfrm>
            <a:off x="1160060" y="5865358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RiboRupt</a:t>
            </a:r>
            <a:r>
              <a:rPr lang="en-US" b="1" dirty="0"/>
              <a:t> Biotech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84D7E-AF41-DE4B-AFB1-1467E3A449F4}"/>
              </a:ext>
            </a:extLst>
          </p:cNvPr>
          <p:cNvSpPr txBox="1"/>
          <p:nvPr/>
        </p:nvSpPr>
        <p:spPr>
          <a:xfrm>
            <a:off x="5893313" y="1533893"/>
            <a:ext cx="488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RiboRupt</a:t>
            </a:r>
            <a:r>
              <a:rPr lang="en-US" dirty="0"/>
              <a:t> Biotech representative 11 screen actives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1D9398-557D-AD49-92BC-1E4F6E62E337}"/>
              </a:ext>
            </a:extLst>
          </p:cNvPr>
          <p:cNvSpPr/>
          <p:nvPr/>
        </p:nvSpPr>
        <p:spPr>
          <a:xfrm>
            <a:off x="6096000" y="2160745"/>
            <a:ext cx="450160" cy="45016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9BE9FD-8855-834F-AAEC-8C1368921191}"/>
              </a:ext>
            </a:extLst>
          </p:cNvPr>
          <p:cNvCxnSpPr>
            <a:cxnSpLocks/>
          </p:cNvCxnSpPr>
          <p:nvPr/>
        </p:nvCxnSpPr>
        <p:spPr>
          <a:xfrm flipH="1">
            <a:off x="6697850" y="1903225"/>
            <a:ext cx="2545903" cy="367838"/>
          </a:xfrm>
          <a:prstGeom prst="straightConnector1">
            <a:avLst/>
          </a:prstGeom>
          <a:ln w="603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4007-B9B7-0040-8F34-37AD1A74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9187"/>
            <a:ext cx="11811001" cy="74824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Solution. Therapeutic index: screen actives preferentially kill a triple negative breast cancer (TNBC) cell line </a:t>
            </a:r>
            <a:r>
              <a:rPr lang="en-US" sz="2800" b="1" i="1" dirty="0">
                <a:latin typeface="+mn-lt"/>
              </a:rPr>
              <a:t>in vitro</a:t>
            </a:r>
            <a:r>
              <a:rPr lang="en-US" sz="2800" b="1" dirty="0">
                <a:latin typeface="+mn-lt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2FC03-2AC0-7D4F-8EF8-3CF3EC5EDC84}"/>
              </a:ext>
            </a:extLst>
          </p:cNvPr>
          <p:cNvSpPr txBox="1"/>
          <p:nvPr/>
        </p:nvSpPr>
        <p:spPr>
          <a:xfrm>
            <a:off x="6611521" y="6427811"/>
            <a:ext cx="440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the Yale Center for Molecular Discovery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79EF061-C997-B74E-8295-C4CD5EDB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28259"/>
              </p:ext>
            </p:extLst>
          </p:nvPr>
        </p:nvGraphicFramePr>
        <p:xfrm>
          <a:off x="1661842" y="1561408"/>
          <a:ext cx="8536043" cy="3830463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844739">
                  <a:extLst>
                    <a:ext uri="{9D8B030D-6E8A-4147-A177-3AD203B41FA5}">
                      <a16:colId xmlns:a16="http://schemas.microsoft.com/office/drawing/2014/main" val="1446990617"/>
                    </a:ext>
                  </a:extLst>
                </a:gridCol>
                <a:gridCol w="2845652">
                  <a:extLst>
                    <a:ext uri="{9D8B030D-6E8A-4147-A177-3AD203B41FA5}">
                      <a16:colId xmlns:a16="http://schemas.microsoft.com/office/drawing/2014/main" val="1531648823"/>
                    </a:ext>
                  </a:extLst>
                </a:gridCol>
                <a:gridCol w="2845652">
                  <a:extLst>
                    <a:ext uri="{9D8B030D-6E8A-4147-A177-3AD203B41FA5}">
                      <a16:colId xmlns:a16="http://schemas.microsoft.com/office/drawing/2014/main" val="3150728165"/>
                    </a:ext>
                  </a:extLst>
                </a:gridCol>
              </a:tblGrid>
              <a:tr h="1696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Screen active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Near normal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MCF10A cells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IC50 (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Triple negative breast cancer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MDA MB-468 cells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IC50 (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</a:rPr>
                        <a:t>M)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2675621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RRT-01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11540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RRT-02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198096"/>
                  </a:ext>
                </a:extLst>
              </a:tr>
              <a:tr h="565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RRT-03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39656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73F151FA-41B3-304A-990F-EFAC6E07F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6929D3-C8E9-7443-8406-EAB2D552F2EC}"/>
              </a:ext>
            </a:extLst>
          </p:cNvPr>
          <p:cNvSpPr/>
          <p:nvPr/>
        </p:nvSpPr>
        <p:spPr>
          <a:xfrm>
            <a:off x="1160060" y="5865358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RiboRupt</a:t>
            </a:r>
            <a:r>
              <a:rPr lang="en-US" b="1" dirty="0"/>
              <a:t> Biotech</a:t>
            </a:r>
          </a:p>
        </p:txBody>
      </p:sp>
    </p:spTree>
    <p:extLst>
      <p:ext uri="{BB962C8B-B14F-4D97-AF65-F5344CB8AC3E}">
        <p14:creationId xmlns:p14="http://schemas.microsoft.com/office/powerpoint/2010/main" val="192437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1360" y="249187"/>
            <a:ext cx="11651344" cy="7482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Competition. The limited targeting of RNA polymerase I, including drug in Phase l/II, validates our approach.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DF40465D-018F-4F16-AD63-47CE3C8AC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2800"/>
            <a:ext cx="1286933" cy="965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97488E-43B7-47CD-86A2-3B6AAC8633EE}"/>
              </a:ext>
            </a:extLst>
          </p:cNvPr>
          <p:cNvSpPr/>
          <p:nvPr/>
        </p:nvSpPr>
        <p:spPr>
          <a:xfrm>
            <a:off x="1160059" y="6239481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err="1"/>
              <a:t>RiboRupt</a:t>
            </a:r>
            <a:r>
              <a:rPr lang="en-US" b="1" dirty="0"/>
              <a:t> Biotech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202196-C148-BB4E-B99E-C196DB270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409994"/>
              </p:ext>
            </p:extLst>
          </p:nvPr>
        </p:nvGraphicFramePr>
        <p:xfrm>
          <a:off x="1715963" y="1150580"/>
          <a:ext cx="9022138" cy="519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5" imgW="6172200" imgH="3556000" progId="Word.Document.12">
                  <p:embed/>
                </p:oleObj>
              </mc:Choice>
              <mc:Fallback>
                <p:oleObj name="Document" r:id="rId5" imgW="61722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5963" y="1150580"/>
                        <a:ext cx="9022138" cy="5197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9995F332-21DF-F848-80B0-58FDBB6B7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663" y="4914680"/>
            <a:ext cx="1286933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57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F35A72-9919-BBFA-E3B5-143C5CD35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59"/>
          <a:stretch/>
        </p:blipFill>
        <p:spPr>
          <a:xfrm>
            <a:off x="716486" y="2322785"/>
            <a:ext cx="11009376" cy="243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775DFC-D3C4-CE47-84FB-00A5AD6FA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7" y="279932"/>
            <a:ext cx="12275457" cy="748245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Plan for use of </a:t>
            </a:r>
            <a:r>
              <a:rPr lang="en-US" b="1" dirty="0" err="1">
                <a:latin typeface="+mn-lt"/>
              </a:rPr>
              <a:t>Blavatnik</a:t>
            </a:r>
            <a:r>
              <a:rPr lang="en-US" b="1" dirty="0">
                <a:latin typeface="+mn-lt"/>
              </a:rPr>
              <a:t> Funds</a:t>
            </a:r>
            <a:endParaRPr lang="en-US" dirty="0"/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B46256F-1188-A14B-B0D3-788CA5B24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2090"/>
            <a:ext cx="1286933" cy="965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6252B-01A1-754F-9E9D-645ED3D296C4}"/>
              </a:ext>
            </a:extLst>
          </p:cNvPr>
          <p:cNvSpPr/>
          <p:nvPr/>
        </p:nvSpPr>
        <p:spPr>
          <a:xfrm>
            <a:off x="1160060" y="5865358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RiboRupt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Biotech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7BD9DC-6025-ED59-60EB-2F647E2AF147}"/>
              </a:ext>
            </a:extLst>
          </p:cNvPr>
          <p:cNvSpPr/>
          <p:nvPr/>
        </p:nvSpPr>
        <p:spPr>
          <a:xfrm>
            <a:off x="5093302" y="5400760"/>
            <a:ext cx="2005397" cy="702660"/>
          </a:xfrm>
          <a:prstGeom prst="roundRect">
            <a:avLst/>
          </a:prstGeom>
          <a:solidFill>
            <a:srgbClr val="299A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ask: $300K</a:t>
            </a:r>
          </a:p>
        </p:txBody>
      </p:sp>
      <p:sp>
        <p:nvSpPr>
          <p:cNvPr id="17" name="Arrow: Notched Right 16">
            <a:extLst>
              <a:ext uri="{FF2B5EF4-FFF2-40B4-BE49-F238E27FC236}">
                <a16:creationId xmlns:a16="http://schemas.microsoft.com/office/drawing/2014/main" id="{62DCBABA-BF5C-FA28-09F7-4444B723FFD6}"/>
              </a:ext>
            </a:extLst>
          </p:cNvPr>
          <p:cNvSpPr/>
          <p:nvPr/>
        </p:nvSpPr>
        <p:spPr>
          <a:xfrm>
            <a:off x="467434" y="1343501"/>
            <a:ext cx="11243139" cy="501437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15E1E7-EFA6-40D3-8D46-12DEA68372BD}"/>
              </a:ext>
            </a:extLst>
          </p:cNvPr>
          <p:cNvGrpSpPr/>
          <p:nvPr/>
        </p:nvGrpSpPr>
        <p:grpSpPr>
          <a:xfrm>
            <a:off x="7092815" y="1464738"/>
            <a:ext cx="1380462" cy="845173"/>
            <a:chOff x="4604703" y="1464738"/>
            <a:chExt cx="1380462" cy="84517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462BB56-6C82-3682-03BD-47C1303D89A4}"/>
                </a:ext>
              </a:extLst>
            </p:cNvPr>
            <p:cNvSpPr/>
            <p:nvPr/>
          </p:nvSpPr>
          <p:spPr>
            <a:xfrm>
              <a:off x="5170240" y="1464738"/>
              <a:ext cx="249388" cy="2405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92E20EF-36F4-D0F4-7481-CEE832642248}"/>
                </a:ext>
              </a:extLst>
            </p:cNvPr>
            <p:cNvCxnSpPr>
              <a:cxnSpLocks/>
            </p:cNvCxnSpPr>
            <p:nvPr/>
          </p:nvCxnSpPr>
          <p:spPr>
            <a:xfrm>
              <a:off x="5294934" y="1705253"/>
              <a:ext cx="0" cy="249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702A11A-5EC9-E147-8E25-A190FBA4F816}"/>
                </a:ext>
              </a:extLst>
            </p:cNvPr>
            <p:cNvSpPr txBox="1"/>
            <p:nvPr/>
          </p:nvSpPr>
          <p:spPr>
            <a:xfrm>
              <a:off x="4604703" y="1971357"/>
              <a:ext cx="1380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11-18 months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CA7A69-0C36-9B9F-7ED9-19E5B4097E6C}"/>
              </a:ext>
            </a:extLst>
          </p:cNvPr>
          <p:cNvGrpSpPr/>
          <p:nvPr/>
        </p:nvGrpSpPr>
        <p:grpSpPr>
          <a:xfrm>
            <a:off x="3613410" y="1468787"/>
            <a:ext cx="1239454" cy="829208"/>
            <a:chOff x="2689100" y="1468787"/>
            <a:chExt cx="1239454" cy="82920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2AFABC-BCFF-FA23-CEFF-FF218311EF93}"/>
                </a:ext>
              </a:extLst>
            </p:cNvPr>
            <p:cNvSpPr/>
            <p:nvPr/>
          </p:nvSpPr>
          <p:spPr>
            <a:xfrm>
              <a:off x="3184133" y="1468787"/>
              <a:ext cx="249388" cy="2405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650EE58-7227-359A-95ED-FBFA98B61342}"/>
                </a:ext>
              </a:extLst>
            </p:cNvPr>
            <p:cNvCxnSpPr>
              <a:cxnSpLocks/>
            </p:cNvCxnSpPr>
            <p:nvPr/>
          </p:nvCxnSpPr>
          <p:spPr>
            <a:xfrm>
              <a:off x="3308827" y="1709302"/>
              <a:ext cx="0" cy="249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820C52-DE7A-B673-2B11-D8BA002D5F58}"/>
                </a:ext>
              </a:extLst>
            </p:cNvPr>
            <p:cNvSpPr txBox="1"/>
            <p:nvPr/>
          </p:nvSpPr>
          <p:spPr>
            <a:xfrm>
              <a:off x="2689100" y="1959441"/>
              <a:ext cx="1239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5-10 months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AF1F602-AAB1-95B2-1918-573C1EC2148B}"/>
              </a:ext>
            </a:extLst>
          </p:cNvPr>
          <p:cNvGrpSpPr/>
          <p:nvPr/>
        </p:nvGrpSpPr>
        <p:grpSpPr>
          <a:xfrm>
            <a:off x="850424" y="1468511"/>
            <a:ext cx="1135458" cy="817018"/>
            <a:chOff x="671688" y="1468511"/>
            <a:chExt cx="1135458" cy="81701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049611-99E8-5521-2A76-8D882CF85481}"/>
                </a:ext>
              </a:extLst>
            </p:cNvPr>
            <p:cNvCxnSpPr>
              <a:cxnSpLocks/>
            </p:cNvCxnSpPr>
            <p:nvPr/>
          </p:nvCxnSpPr>
          <p:spPr>
            <a:xfrm>
              <a:off x="1239417" y="1713251"/>
              <a:ext cx="0" cy="249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8FC09F-B2B1-0F37-A8C6-F9ED223FEC0D}"/>
                </a:ext>
              </a:extLst>
            </p:cNvPr>
            <p:cNvSpPr txBox="1"/>
            <p:nvPr/>
          </p:nvSpPr>
          <p:spPr>
            <a:xfrm>
              <a:off x="671688" y="1946975"/>
              <a:ext cx="1135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3-4 months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6065BDE-93A7-F7C8-4498-F25778AD28E3}"/>
                </a:ext>
              </a:extLst>
            </p:cNvPr>
            <p:cNvSpPr/>
            <p:nvPr/>
          </p:nvSpPr>
          <p:spPr>
            <a:xfrm>
              <a:off x="1114723" y="1468511"/>
              <a:ext cx="249388" cy="2405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CD9F973-DDDF-9DEF-CD64-BB54DD0DBD73}"/>
              </a:ext>
            </a:extLst>
          </p:cNvPr>
          <p:cNvGrpSpPr/>
          <p:nvPr/>
        </p:nvGrpSpPr>
        <p:grpSpPr>
          <a:xfrm>
            <a:off x="10233445" y="1484827"/>
            <a:ext cx="1342824" cy="821528"/>
            <a:chOff x="10187349" y="1468511"/>
            <a:chExt cx="1342824" cy="82152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581745-FAA0-80F0-F1A8-C5FBB9FB2AEF}"/>
                </a:ext>
              </a:extLst>
            </p:cNvPr>
            <p:cNvSpPr txBox="1"/>
            <p:nvPr/>
          </p:nvSpPr>
          <p:spPr>
            <a:xfrm>
              <a:off x="10187349" y="1951485"/>
              <a:ext cx="1342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19-24 months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0308A0-DAE3-ECF4-13C4-56D073F1BE0D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761" y="1726017"/>
              <a:ext cx="0" cy="249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8CCCB26-D62F-DB49-624C-01A79273646D}"/>
                </a:ext>
              </a:extLst>
            </p:cNvPr>
            <p:cNvSpPr/>
            <p:nvPr/>
          </p:nvSpPr>
          <p:spPr>
            <a:xfrm>
              <a:off x="10734067" y="1468511"/>
              <a:ext cx="249388" cy="24051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197FEB-0B0A-9DD8-6D22-4EAE0FE245CA}"/>
              </a:ext>
            </a:extLst>
          </p:cNvPr>
          <p:cNvSpPr/>
          <p:nvPr/>
        </p:nvSpPr>
        <p:spPr>
          <a:xfrm>
            <a:off x="538493" y="4819684"/>
            <a:ext cx="1773790" cy="5014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$30K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BFBD053-D94D-3B11-0A62-E845A480C63C}"/>
              </a:ext>
            </a:extLst>
          </p:cNvPr>
          <p:cNvSpPr/>
          <p:nvPr/>
        </p:nvSpPr>
        <p:spPr>
          <a:xfrm>
            <a:off x="3342349" y="4832796"/>
            <a:ext cx="1773790" cy="5014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$110K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A415E29-BEF6-3367-5BD0-0241F5F2E8C7}"/>
              </a:ext>
            </a:extLst>
          </p:cNvPr>
          <p:cNvSpPr/>
          <p:nvPr/>
        </p:nvSpPr>
        <p:spPr>
          <a:xfrm>
            <a:off x="6900996" y="4819684"/>
            <a:ext cx="1773790" cy="5014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$80K</a:t>
            </a:r>
          </a:p>
        </p:txBody>
      </p:sp>
      <p:sp>
        <p:nvSpPr>
          <p:cNvPr id="51" name="Rectangle: Rounded Corners 49">
            <a:extLst>
              <a:ext uri="{FF2B5EF4-FFF2-40B4-BE49-F238E27FC236}">
                <a16:creationId xmlns:a16="http://schemas.microsoft.com/office/drawing/2014/main" id="{667802CE-C4D7-5A49-81D2-4F5C036483CD}"/>
              </a:ext>
            </a:extLst>
          </p:cNvPr>
          <p:cNvSpPr/>
          <p:nvPr/>
        </p:nvSpPr>
        <p:spPr>
          <a:xfrm>
            <a:off x="10263156" y="4819683"/>
            <a:ext cx="1313508" cy="5014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0K</a:t>
            </a:r>
          </a:p>
        </p:txBody>
      </p:sp>
    </p:spTree>
    <p:extLst>
      <p:ext uri="{BB962C8B-B14F-4D97-AF65-F5344CB8AC3E}">
        <p14:creationId xmlns:p14="http://schemas.microsoft.com/office/powerpoint/2010/main" val="1817173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9851</TotalTime>
  <Words>675</Words>
  <Application>Microsoft Macintosh PowerPoint</Application>
  <PresentationFormat>Widescreen</PresentationFormat>
  <Paragraphs>116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HelveticaNeueLT Std</vt:lpstr>
      <vt:lpstr>Segoe UI</vt:lpstr>
      <vt:lpstr>Symbol</vt:lpstr>
      <vt:lpstr>Office Theme</vt:lpstr>
      <vt:lpstr>Document</vt:lpstr>
      <vt:lpstr>RiboRupt Biotech: Targeting RNA polymerase I for breast cancer therapy</vt:lpstr>
      <vt:lpstr> The RiboRupt Biotech Launch Team</vt:lpstr>
      <vt:lpstr>High unmet need – 15% of all breast cancers are TNBC</vt:lpstr>
      <vt:lpstr>PowerPoint Presentation</vt:lpstr>
      <vt:lpstr>Solution. We have discovered new small molecules (screen actives) that target the nucleolus via our novel screening platform.  </vt:lpstr>
      <vt:lpstr>Solution. RNA polymerase I is the drug target for most screen actives. </vt:lpstr>
      <vt:lpstr>Solution. Therapeutic index: screen actives preferentially kill a triple negative breast cancer (TNBC) cell line in vitro. </vt:lpstr>
      <vt:lpstr>Competition. The limited targeting of RNA polymerase I, including drug in Phase l/II, validates our approach.</vt:lpstr>
      <vt:lpstr>Plan for use of Blavatnik Funds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Lewin, David</dc:creator>
  <cp:lastModifiedBy>Baserga, Susan</cp:lastModifiedBy>
  <cp:revision>215</cp:revision>
  <dcterms:created xsi:type="dcterms:W3CDTF">2019-11-20T16:47:03Z</dcterms:created>
  <dcterms:modified xsi:type="dcterms:W3CDTF">2023-12-06T00:14:54Z</dcterms:modified>
</cp:coreProperties>
</file>