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7"/>
  </p:notesMasterIdLst>
  <p:sldIdLst>
    <p:sldId id="256" r:id="rId2"/>
    <p:sldId id="257" r:id="rId3"/>
    <p:sldId id="258" r:id="rId4"/>
    <p:sldId id="260" r:id="rId5"/>
    <p:sldId id="259" r:id="rId6"/>
    <p:sldId id="262" r:id="rId7"/>
    <p:sldId id="263" r:id="rId8"/>
    <p:sldId id="267" r:id="rId9"/>
    <p:sldId id="261" r:id="rId10"/>
    <p:sldId id="268" r:id="rId11"/>
    <p:sldId id="265" r:id="rId12"/>
    <p:sldId id="266" r:id="rId13"/>
    <p:sldId id="264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621423C-6F09-062A-DD64-DE827DE3B9F8}" name="Lewin, David" initials="DAL" userId="Lewin, David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37"/>
    <p:restoredTop sz="78707"/>
  </p:normalViewPr>
  <p:slideViewPr>
    <p:cSldViewPr snapToGrid="0">
      <p:cViewPr varScale="1">
        <p:scale>
          <a:sx n="99" d="100"/>
          <a:sy n="99" d="100"/>
        </p:scale>
        <p:origin x="175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8/10/relationships/authors" Target="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EA5504-301A-4E5C-99B3-6F8D755B231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D63FA78-280D-415E-A627-4DED596BD34F}">
      <dgm:prSet/>
      <dgm:spPr/>
      <dgm:t>
        <a:bodyPr/>
        <a:lstStyle/>
        <a:p>
          <a:r>
            <a:rPr lang="en-US" dirty="0"/>
            <a:t>The RTK ROS1 is selectively expressed on the surface of invasive cancers including ILC, HDGC and metastatic SCC</a:t>
          </a:r>
        </a:p>
      </dgm:t>
    </dgm:pt>
    <dgm:pt modelId="{6F0C3A13-859E-43E9-839D-3B697D69EC9F}" type="parTrans" cxnId="{B1EA0F1B-C437-4C1C-A4F5-AA26D52A60D3}">
      <dgm:prSet/>
      <dgm:spPr/>
      <dgm:t>
        <a:bodyPr/>
        <a:lstStyle/>
        <a:p>
          <a:endParaRPr lang="en-US"/>
        </a:p>
      </dgm:t>
    </dgm:pt>
    <dgm:pt modelId="{4CBCEA0D-2172-458A-B80F-7071C17A4683}" type="sibTrans" cxnId="{B1EA0F1B-C437-4C1C-A4F5-AA26D52A60D3}">
      <dgm:prSet/>
      <dgm:spPr/>
      <dgm:t>
        <a:bodyPr/>
        <a:lstStyle/>
        <a:p>
          <a:endParaRPr lang="en-US"/>
        </a:p>
      </dgm:t>
    </dgm:pt>
    <dgm:pt modelId="{49C2837F-7414-42EA-8034-310A791C7544}">
      <dgm:prSet/>
      <dgm:spPr/>
      <dgm:t>
        <a:bodyPr/>
        <a:lstStyle/>
        <a:p>
          <a:r>
            <a:rPr lang="en-US" dirty="0"/>
            <a:t>Knockdown or inhibition of ROS1 in invasive cancers leads to cell death</a:t>
          </a:r>
        </a:p>
      </dgm:t>
    </dgm:pt>
    <dgm:pt modelId="{3E3C40F6-651A-46EC-9862-3F9E299BF8E8}" type="parTrans" cxnId="{0C402448-073D-4BDE-A46A-E79AF84A2969}">
      <dgm:prSet/>
      <dgm:spPr/>
      <dgm:t>
        <a:bodyPr/>
        <a:lstStyle/>
        <a:p>
          <a:endParaRPr lang="en-US"/>
        </a:p>
      </dgm:t>
    </dgm:pt>
    <dgm:pt modelId="{62F035A1-884C-4828-AA79-6ED31E7E33FF}" type="sibTrans" cxnId="{0C402448-073D-4BDE-A46A-E79AF84A2969}">
      <dgm:prSet/>
      <dgm:spPr/>
      <dgm:t>
        <a:bodyPr/>
        <a:lstStyle/>
        <a:p>
          <a:endParaRPr lang="en-US"/>
        </a:p>
      </dgm:t>
    </dgm:pt>
    <dgm:pt modelId="{460BE6E8-BC06-4DDA-A8EC-6374E263F3D5}">
      <dgm:prSet/>
      <dgm:spPr/>
      <dgm:t>
        <a:bodyPr/>
        <a:lstStyle/>
        <a:p>
          <a:r>
            <a:rPr lang="en-US" dirty="0"/>
            <a:t>2 clinical trials underway to test efficacy of ROS1 inhibition</a:t>
          </a:r>
        </a:p>
        <a:p>
          <a:r>
            <a:rPr lang="en-US" dirty="0"/>
            <a:t>-</a:t>
          </a:r>
          <a:r>
            <a:rPr lang="en-US" b="1" dirty="0"/>
            <a:t>But no specific ROS1 inhibitors available</a:t>
          </a:r>
        </a:p>
      </dgm:t>
    </dgm:pt>
    <dgm:pt modelId="{02889B7D-AC45-485E-A156-237F30EE2C34}" type="parTrans" cxnId="{DF141D01-73A2-4908-AE56-0DE91D715889}">
      <dgm:prSet/>
      <dgm:spPr/>
      <dgm:t>
        <a:bodyPr/>
        <a:lstStyle/>
        <a:p>
          <a:endParaRPr lang="en-US"/>
        </a:p>
      </dgm:t>
    </dgm:pt>
    <dgm:pt modelId="{0A96A129-2039-45C4-8829-7E951252105E}" type="sibTrans" cxnId="{DF141D01-73A2-4908-AE56-0DE91D715889}">
      <dgm:prSet/>
      <dgm:spPr/>
      <dgm:t>
        <a:bodyPr/>
        <a:lstStyle/>
        <a:p>
          <a:endParaRPr lang="en-US"/>
        </a:p>
      </dgm:t>
    </dgm:pt>
    <dgm:pt modelId="{81DF4E96-D2FF-4A96-9D62-1D0C0F58EEC4}">
      <dgm:prSet/>
      <dgm:spPr/>
      <dgm:t>
        <a:bodyPr/>
        <a:lstStyle/>
        <a:p>
          <a:r>
            <a:rPr lang="en-US" dirty="0"/>
            <a:t>ROS1-focused clinical trials with non-specific ROS1 inhibitors pave the way for design of ROS1-specific agents</a:t>
          </a:r>
        </a:p>
      </dgm:t>
    </dgm:pt>
    <dgm:pt modelId="{D53981D4-3B94-4DFC-90C4-6F9F2B85009D}" type="parTrans" cxnId="{0A67B3DF-C41B-4A1D-87E7-36DEA633AA01}">
      <dgm:prSet/>
      <dgm:spPr/>
      <dgm:t>
        <a:bodyPr/>
        <a:lstStyle/>
        <a:p>
          <a:endParaRPr lang="en-US"/>
        </a:p>
      </dgm:t>
    </dgm:pt>
    <dgm:pt modelId="{24446616-00FE-42D5-A54E-DB607213CA2D}" type="sibTrans" cxnId="{0A67B3DF-C41B-4A1D-87E7-36DEA633AA01}">
      <dgm:prSet/>
      <dgm:spPr/>
      <dgm:t>
        <a:bodyPr/>
        <a:lstStyle/>
        <a:p>
          <a:endParaRPr lang="en-US"/>
        </a:p>
      </dgm:t>
    </dgm:pt>
    <dgm:pt modelId="{E981462C-9BF2-DF49-A14B-F63B7600D2B7}" type="pres">
      <dgm:prSet presAssocID="{23EA5504-301A-4E5C-99B3-6F8D755B2313}" presName="linear" presStyleCnt="0">
        <dgm:presLayoutVars>
          <dgm:animLvl val="lvl"/>
          <dgm:resizeHandles val="exact"/>
        </dgm:presLayoutVars>
      </dgm:prSet>
      <dgm:spPr/>
    </dgm:pt>
    <dgm:pt modelId="{AF6CAF14-845D-0D4E-BC50-C2001813351A}" type="pres">
      <dgm:prSet presAssocID="{ED63FA78-280D-415E-A627-4DED596BD34F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096A18BB-211B-C342-A78B-3858BEF7995A}" type="pres">
      <dgm:prSet presAssocID="{4CBCEA0D-2172-458A-B80F-7071C17A4683}" presName="spacer" presStyleCnt="0"/>
      <dgm:spPr/>
    </dgm:pt>
    <dgm:pt modelId="{1F0794C3-1C56-5D47-B668-C7E7AD293191}" type="pres">
      <dgm:prSet presAssocID="{49C2837F-7414-42EA-8034-310A791C7544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1BA6AF1-705E-B746-B803-59F02876786D}" type="pres">
      <dgm:prSet presAssocID="{62F035A1-884C-4828-AA79-6ED31E7E33FF}" presName="spacer" presStyleCnt="0"/>
      <dgm:spPr/>
    </dgm:pt>
    <dgm:pt modelId="{4CCFDDEF-8CB2-4744-835E-969A0FE02C81}" type="pres">
      <dgm:prSet presAssocID="{460BE6E8-BC06-4DDA-A8EC-6374E263F3D5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A18A75F-7487-4730-B3FF-EF7D1B2E6801}" type="pres">
      <dgm:prSet presAssocID="{0A96A129-2039-45C4-8829-7E951252105E}" presName="spacer" presStyleCnt="0"/>
      <dgm:spPr/>
    </dgm:pt>
    <dgm:pt modelId="{1AEB0E14-D507-4A0B-958C-BB35BE56387A}" type="pres">
      <dgm:prSet presAssocID="{81DF4E96-D2FF-4A96-9D62-1D0C0F58EEC4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DF141D01-73A2-4908-AE56-0DE91D715889}" srcId="{23EA5504-301A-4E5C-99B3-6F8D755B2313}" destId="{460BE6E8-BC06-4DDA-A8EC-6374E263F3D5}" srcOrd="2" destOrd="0" parTransId="{02889B7D-AC45-485E-A156-237F30EE2C34}" sibTransId="{0A96A129-2039-45C4-8829-7E951252105E}"/>
    <dgm:cxn modelId="{E0273D11-EE18-2345-9569-EBE16A6BDD7B}" type="presOf" srcId="{460BE6E8-BC06-4DDA-A8EC-6374E263F3D5}" destId="{4CCFDDEF-8CB2-4744-835E-969A0FE02C81}" srcOrd="0" destOrd="0" presId="urn:microsoft.com/office/officeart/2005/8/layout/vList2"/>
    <dgm:cxn modelId="{B1EA0F1B-C437-4C1C-A4F5-AA26D52A60D3}" srcId="{23EA5504-301A-4E5C-99B3-6F8D755B2313}" destId="{ED63FA78-280D-415E-A627-4DED596BD34F}" srcOrd="0" destOrd="0" parTransId="{6F0C3A13-859E-43E9-839D-3B697D69EC9F}" sibTransId="{4CBCEA0D-2172-458A-B80F-7071C17A4683}"/>
    <dgm:cxn modelId="{0F8CF726-7C83-F747-8D73-667E455AA451}" type="presOf" srcId="{ED63FA78-280D-415E-A627-4DED596BD34F}" destId="{AF6CAF14-845D-0D4E-BC50-C2001813351A}" srcOrd="0" destOrd="0" presId="urn:microsoft.com/office/officeart/2005/8/layout/vList2"/>
    <dgm:cxn modelId="{0C402448-073D-4BDE-A46A-E79AF84A2969}" srcId="{23EA5504-301A-4E5C-99B3-6F8D755B2313}" destId="{49C2837F-7414-42EA-8034-310A791C7544}" srcOrd="1" destOrd="0" parTransId="{3E3C40F6-651A-46EC-9862-3F9E299BF8E8}" sibTransId="{62F035A1-884C-4828-AA79-6ED31E7E33FF}"/>
    <dgm:cxn modelId="{C176776C-F457-4041-94F7-6DBF4734F489}" type="presOf" srcId="{49C2837F-7414-42EA-8034-310A791C7544}" destId="{1F0794C3-1C56-5D47-B668-C7E7AD293191}" srcOrd="0" destOrd="0" presId="urn:microsoft.com/office/officeart/2005/8/layout/vList2"/>
    <dgm:cxn modelId="{042A6F87-AC8F-4DC9-B3A3-768CD815E37E}" type="presOf" srcId="{81DF4E96-D2FF-4A96-9D62-1D0C0F58EEC4}" destId="{1AEB0E14-D507-4A0B-958C-BB35BE56387A}" srcOrd="0" destOrd="0" presId="urn:microsoft.com/office/officeart/2005/8/layout/vList2"/>
    <dgm:cxn modelId="{0A67B3DF-C41B-4A1D-87E7-36DEA633AA01}" srcId="{23EA5504-301A-4E5C-99B3-6F8D755B2313}" destId="{81DF4E96-D2FF-4A96-9D62-1D0C0F58EEC4}" srcOrd="3" destOrd="0" parTransId="{D53981D4-3B94-4DFC-90C4-6F9F2B85009D}" sibTransId="{24446616-00FE-42D5-A54E-DB607213CA2D}"/>
    <dgm:cxn modelId="{27E0ABE1-4C64-8148-8EE0-5ACC890DFA00}" type="presOf" srcId="{23EA5504-301A-4E5C-99B3-6F8D755B2313}" destId="{E981462C-9BF2-DF49-A14B-F63B7600D2B7}" srcOrd="0" destOrd="0" presId="urn:microsoft.com/office/officeart/2005/8/layout/vList2"/>
    <dgm:cxn modelId="{FD13F6D4-35F7-EB4F-BF44-ACED37047447}" type="presParOf" srcId="{E981462C-9BF2-DF49-A14B-F63B7600D2B7}" destId="{AF6CAF14-845D-0D4E-BC50-C2001813351A}" srcOrd="0" destOrd="0" presId="urn:microsoft.com/office/officeart/2005/8/layout/vList2"/>
    <dgm:cxn modelId="{492D52E4-A980-EB4D-A4A6-EB05836E4692}" type="presParOf" srcId="{E981462C-9BF2-DF49-A14B-F63B7600D2B7}" destId="{096A18BB-211B-C342-A78B-3858BEF7995A}" srcOrd="1" destOrd="0" presId="urn:microsoft.com/office/officeart/2005/8/layout/vList2"/>
    <dgm:cxn modelId="{6E31A173-614C-8F42-879C-D8B6293D476B}" type="presParOf" srcId="{E981462C-9BF2-DF49-A14B-F63B7600D2B7}" destId="{1F0794C3-1C56-5D47-B668-C7E7AD293191}" srcOrd="2" destOrd="0" presId="urn:microsoft.com/office/officeart/2005/8/layout/vList2"/>
    <dgm:cxn modelId="{D066AC27-0CBD-CF49-8C01-B079ED49E3D2}" type="presParOf" srcId="{E981462C-9BF2-DF49-A14B-F63B7600D2B7}" destId="{E1BA6AF1-705E-B746-B803-59F02876786D}" srcOrd="3" destOrd="0" presId="urn:microsoft.com/office/officeart/2005/8/layout/vList2"/>
    <dgm:cxn modelId="{36483A40-EAAA-4E4E-9650-D08EE79FFB39}" type="presParOf" srcId="{E981462C-9BF2-DF49-A14B-F63B7600D2B7}" destId="{4CCFDDEF-8CB2-4744-835E-969A0FE02C81}" srcOrd="4" destOrd="0" presId="urn:microsoft.com/office/officeart/2005/8/layout/vList2"/>
    <dgm:cxn modelId="{8CC36012-C63D-48E5-9A15-5BAAA8961FC3}" type="presParOf" srcId="{E981462C-9BF2-DF49-A14B-F63B7600D2B7}" destId="{3A18A75F-7487-4730-B3FF-EF7D1B2E6801}" srcOrd="5" destOrd="0" presId="urn:microsoft.com/office/officeart/2005/8/layout/vList2"/>
    <dgm:cxn modelId="{1B69F20F-22C8-4048-9824-2AA580A081D2}" type="presParOf" srcId="{E981462C-9BF2-DF49-A14B-F63B7600D2B7}" destId="{1AEB0E14-D507-4A0B-958C-BB35BE56387A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6CAF14-845D-0D4E-BC50-C2001813351A}">
      <dsp:nvSpPr>
        <dsp:cNvPr id="0" name=""/>
        <dsp:cNvSpPr/>
      </dsp:nvSpPr>
      <dsp:spPr>
        <a:xfrm>
          <a:off x="0" y="680853"/>
          <a:ext cx="6650991" cy="880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The RTK ROS1 is selectively expressed on the surface of invasive cancers including ILC, HDGC and metastatic SCC</a:t>
          </a:r>
        </a:p>
      </dsp:txBody>
      <dsp:txXfrm>
        <a:off x="42991" y="723844"/>
        <a:ext cx="6565009" cy="794698"/>
      </dsp:txXfrm>
    </dsp:sp>
    <dsp:sp modelId="{1F0794C3-1C56-5D47-B668-C7E7AD293191}">
      <dsp:nvSpPr>
        <dsp:cNvPr id="0" name=""/>
        <dsp:cNvSpPr/>
      </dsp:nvSpPr>
      <dsp:spPr>
        <a:xfrm>
          <a:off x="0" y="1622014"/>
          <a:ext cx="6650991" cy="880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Knockdown or inhibition of ROS1 in invasive cancers leads to cell death</a:t>
          </a:r>
        </a:p>
      </dsp:txBody>
      <dsp:txXfrm>
        <a:off x="42991" y="1665005"/>
        <a:ext cx="6565009" cy="794698"/>
      </dsp:txXfrm>
    </dsp:sp>
    <dsp:sp modelId="{4CCFDDEF-8CB2-4744-835E-969A0FE02C81}">
      <dsp:nvSpPr>
        <dsp:cNvPr id="0" name=""/>
        <dsp:cNvSpPr/>
      </dsp:nvSpPr>
      <dsp:spPr>
        <a:xfrm>
          <a:off x="0" y="2563175"/>
          <a:ext cx="6650991" cy="880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2 clinical trials underway to test efficacy of ROS1 inhibition</a:t>
          </a:r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-</a:t>
          </a:r>
          <a:r>
            <a:rPr lang="en-US" sz="2100" b="1" kern="1200" dirty="0"/>
            <a:t>But no specific ROS1 inhibitors available</a:t>
          </a:r>
        </a:p>
      </dsp:txBody>
      <dsp:txXfrm>
        <a:off x="42991" y="2606166"/>
        <a:ext cx="6565009" cy="794698"/>
      </dsp:txXfrm>
    </dsp:sp>
    <dsp:sp modelId="{1AEB0E14-D507-4A0B-958C-BB35BE56387A}">
      <dsp:nvSpPr>
        <dsp:cNvPr id="0" name=""/>
        <dsp:cNvSpPr/>
      </dsp:nvSpPr>
      <dsp:spPr>
        <a:xfrm>
          <a:off x="0" y="3504336"/>
          <a:ext cx="6650991" cy="880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ROS1-focused clinical trials with non-specific ROS1 inhibitors pave the way for design of ROS1-specific agents</a:t>
          </a:r>
        </a:p>
      </dsp:txBody>
      <dsp:txXfrm>
        <a:off x="42991" y="3547327"/>
        <a:ext cx="6565009" cy="7946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BE841A-4902-0A4A-ACFE-E229279B4E58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D00089-6517-614D-8A8D-9461DA3C54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534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00089-6517-614D-8A8D-9461DA3C54E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1521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00089-6517-614D-8A8D-9461DA3C54E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8935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00089-6517-614D-8A8D-9461DA3C54E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7356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00089-6517-614D-8A8D-9461DA3C54E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0088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00089-6517-614D-8A8D-9461DA3C54E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5867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00089-6517-614D-8A8D-9461DA3C54E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0399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00089-6517-614D-8A8D-9461DA3C54E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075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00089-6517-614D-8A8D-9461DA3C54E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524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00089-6517-614D-8A8D-9461DA3C54E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494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00089-6517-614D-8A8D-9461DA3C54E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374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00089-6517-614D-8A8D-9461DA3C54E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8560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00089-6517-614D-8A8D-9461DA3C54E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531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00089-6517-614D-8A8D-9461DA3C54E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1979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00089-6517-614D-8A8D-9461DA3C54E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0997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00089-6517-614D-8A8D-9461DA3C54E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366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11/29/23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047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11/29/23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812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11/29/23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246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11/29/23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573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11/29/23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915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11/29/23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2114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11/29/23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264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11/29/23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382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11/29/23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961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t>11/29/23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885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11/29/23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703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11/29/23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50331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32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26E0BFB-CDF1-4990-8C11-AC849311E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 descr="Person In A Lab">
            <a:extLst>
              <a:ext uri="{FF2B5EF4-FFF2-40B4-BE49-F238E27FC236}">
                <a16:creationId xmlns:a16="http://schemas.microsoft.com/office/drawing/2014/main" id="{13E5F875-8F60-DF06-BAD0-C0E3C7FF3D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r="1" b="285"/>
          <a:stretch/>
        </p:blipFill>
        <p:spPr>
          <a:xfrm>
            <a:off x="-2" y="10"/>
            <a:ext cx="1219200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069A1F8-9BEB-4786-9694-FC48B2D7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8244" y="0"/>
            <a:ext cx="9403756" cy="6858000"/>
          </a:xfrm>
          <a:prstGeom prst="rect">
            <a:avLst/>
          </a:prstGeom>
          <a:gradFill>
            <a:gsLst>
              <a:gs pos="58000">
                <a:schemeClr val="tx1">
                  <a:alpha val="30000"/>
                </a:schemeClr>
              </a:gs>
              <a:gs pos="30000">
                <a:schemeClr val="tx1">
                  <a:alpha val="2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1AF3D7-661E-ACF3-4751-22E50865B8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71786" y="1597411"/>
            <a:ext cx="5953074" cy="2807208"/>
          </a:xfrm>
        </p:spPr>
        <p:txBody>
          <a:bodyPr anchor="b"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               </a:t>
            </a:r>
            <a:r>
              <a:rPr lang="en-US" sz="3200" dirty="0">
                <a:solidFill>
                  <a:schemeClr val="bg1"/>
                </a:solidFill>
              </a:rPr>
              <a:t>(“</a:t>
            </a:r>
            <a:r>
              <a:rPr lang="en-US" sz="3200" dirty="0" err="1">
                <a:solidFill>
                  <a:schemeClr val="bg1"/>
                </a:solidFill>
              </a:rPr>
              <a:t>ROZIQuMAB</a:t>
            </a:r>
            <a:r>
              <a:rPr lang="en-US" sz="3200" dirty="0">
                <a:solidFill>
                  <a:schemeClr val="bg1"/>
                </a:solidFill>
              </a:rPr>
              <a:t>”)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a ROS1 biologic 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for invasive cancers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E1A100-0D94-907C-A194-8597AA3E25E9}"/>
              </a:ext>
            </a:extLst>
          </p:cNvPr>
          <p:cNvSpPr txBox="1"/>
          <p:nvPr/>
        </p:nvSpPr>
        <p:spPr>
          <a:xfrm>
            <a:off x="924657" y="6366996"/>
            <a:ext cx="37271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YALE PITCHFEST 2023</a:t>
            </a:r>
          </a:p>
        </p:txBody>
      </p:sp>
      <p:pic>
        <p:nvPicPr>
          <p:cNvPr id="3" name="Picture 2" descr="A close-up of a logo&#10;&#10;Description automatically generated">
            <a:extLst>
              <a:ext uri="{FF2B5EF4-FFF2-40B4-BE49-F238E27FC236}">
                <a16:creationId xmlns:a16="http://schemas.microsoft.com/office/drawing/2014/main" id="{8D5207E5-793F-5CD1-B45B-AC968744B5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5139" y="2426513"/>
            <a:ext cx="180594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96219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mute="1">
                <p:cTn id="2" repeatCount="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-up of a logo&#10;&#10;Description automatically generated">
            <a:extLst>
              <a:ext uri="{FF2B5EF4-FFF2-40B4-BE49-F238E27FC236}">
                <a16:creationId xmlns:a16="http://schemas.microsoft.com/office/drawing/2014/main" id="{4C11966E-1308-4A0F-4CAE-82EC09B0BE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715" y="1843449"/>
            <a:ext cx="1805940" cy="7315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7DDFCF-D79F-2537-FC9A-ED75EF5F2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669" y="830193"/>
            <a:ext cx="11029616" cy="988332"/>
          </a:xfrm>
        </p:spPr>
        <p:txBody>
          <a:bodyPr>
            <a:normAutofit fontScale="90000"/>
          </a:bodyPr>
          <a:lstStyle/>
          <a:p>
            <a:r>
              <a:rPr lang="en-US" dirty="0"/>
              <a:t>Introducing the World’s first ros1 biologic </a:t>
            </a:r>
            <a:br>
              <a:rPr lang="en-US" dirty="0"/>
            </a:br>
            <a:r>
              <a:rPr lang="en-US" sz="2700" dirty="0"/>
              <a:t>(“</a:t>
            </a:r>
            <a:r>
              <a:rPr lang="en-US" sz="2700" b="1" dirty="0"/>
              <a:t>ROZIQUMAB”)  </a:t>
            </a:r>
          </a:p>
        </p:txBody>
      </p:sp>
      <p:pic>
        <p:nvPicPr>
          <p:cNvPr id="6" name="Content Placeholder 5" descr="A blue and purple tubes&#10;&#10;Description automatically generated">
            <a:extLst>
              <a:ext uri="{FF2B5EF4-FFF2-40B4-BE49-F238E27FC236}">
                <a16:creationId xmlns:a16="http://schemas.microsoft.com/office/drawing/2014/main" id="{9B5B355B-A4F1-CF98-6B19-07783EE6A42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 rot="10800000">
            <a:off x="4242483" y="2395164"/>
            <a:ext cx="3453990" cy="3633787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3DFD65E-69F0-6DB8-57A8-681C92DBFC86}"/>
              </a:ext>
            </a:extLst>
          </p:cNvPr>
          <p:cNvSpPr txBox="1"/>
          <p:nvPr/>
        </p:nvSpPr>
        <p:spPr>
          <a:xfrm>
            <a:off x="584079" y="3102915"/>
            <a:ext cx="30214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Antibody framework</a:t>
            </a:r>
          </a:p>
          <a:p>
            <a:r>
              <a:rPr lang="en-US" dirty="0"/>
              <a:t>based on the blockbuster</a:t>
            </a:r>
          </a:p>
          <a:p>
            <a:r>
              <a:rPr lang="en-US" dirty="0" err="1"/>
              <a:t>mAb</a:t>
            </a:r>
            <a:r>
              <a:rPr lang="en-US" dirty="0"/>
              <a:t> Herceptin (Trastuzumab)</a:t>
            </a:r>
          </a:p>
          <a:p>
            <a:r>
              <a:rPr lang="en-US" dirty="0"/>
              <a:t>Target: ErbB2, HER2</a:t>
            </a:r>
          </a:p>
        </p:txBody>
      </p:sp>
      <p:pic>
        <p:nvPicPr>
          <p:cNvPr id="12" name="Picture 11" descr="A close-up of a test results&#10;&#10;Description automatically generated">
            <a:extLst>
              <a:ext uri="{FF2B5EF4-FFF2-40B4-BE49-F238E27FC236}">
                <a16:creationId xmlns:a16="http://schemas.microsoft.com/office/drawing/2014/main" id="{E7B30F31-5AA9-97A2-C648-5A3FE7D7B4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0434" y="2466915"/>
            <a:ext cx="3238500" cy="3238500"/>
          </a:xfrm>
          <a:prstGeom prst="rect">
            <a:avLst/>
          </a:prstGeom>
        </p:spPr>
      </p:pic>
      <p:pic>
        <p:nvPicPr>
          <p:cNvPr id="14" name="Picture 1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E86A2980-56C8-222A-0117-E0563C3602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50600" y="2950694"/>
            <a:ext cx="1041400" cy="27051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03AF865-B410-7231-F1A1-63FAF72B9A10}"/>
              </a:ext>
            </a:extLst>
          </p:cNvPr>
          <p:cNvSpPr/>
          <p:nvPr/>
        </p:nvSpPr>
        <p:spPr>
          <a:xfrm>
            <a:off x="7957751" y="2466915"/>
            <a:ext cx="345990" cy="3427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E00FA0-2CFD-34AE-8DDB-DC319122C2A0}"/>
              </a:ext>
            </a:extLst>
          </p:cNvPr>
          <p:cNvSpPr txBox="1"/>
          <p:nvPr/>
        </p:nvSpPr>
        <p:spPr>
          <a:xfrm>
            <a:off x="11201744" y="2737155"/>
            <a:ext cx="870808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ligand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8A18B4E-1493-CADF-7532-4428434C8A68}"/>
              </a:ext>
            </a:extLst>
          </p:cNvPr>
          <p:cNvSpPr txBox="1"/>
          <p:nvPr/>
        </p:nvSpPr>
        <p:spPr>
          <a:xfrm>
            <a:off x="10851635" y="2441833"/>
            <a:ext cx="1322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Rosevix</a:t>
            </a:r>
            <a:r>
              <a:rPr lang="en-US" dirty="0"/>
              <a:t> Fab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91116D-58BE-A679-A215-BA762D768BB2}"/>
              </a:ext>
            </a:extLst>
          </p:cNvPr>
          <p:cNvSpPr txBox="1"/>
          <p:nvPr/>
        </p:nvSpPr>
        <p:spPr>
          <a:xfrm>
            <a:off x="376163" y="82339"/>
            <a:ext cx="6813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Conception to Activity – Yale’s “ROSIQUMAB” Designed for the Clinic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82BF81-C544-42EB-3023-EEC8110CC70C}"/>
              </a:ext>
            </a:extLst>
          </p:cNvPr>
          <p:cNvSpPr txBox="1"/>
          <p:nvPr/>
        </p:nvSpPr>
        <p:spPr>
          <a:xfrm>
            <a:off x="8274541" y="5894173"/>
            <a:ext cx="3053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Klein Lab – Unpublished Results</a:t>
            </a:r>
          </a:p>
        </p:txBody>
      </p:sp>
    </p:spTree>
    <p:extLst>
      <p:ext uri="{BB962C8B-B14F-4D97-AF65-F5344CB8AC3E}">
        <p14:creationId xmlns:p14="http://schemas.microsoft.com/office/powerpoint/2010/main" val="10046681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-up of a logo&#10;&#10;Description automatically generated">
            <a:extLst>
              <a:ext uri="{FF2B5EF4-FFF2-40B4-BE49-F238E27FC236}">
                <a16:creationId xmlns:a16="http://schemas.microsoft.com/office/drawing/2014/main" id="{4C11966E-1308-4A0F-4CAE-82EC09B0BE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715" y="1846608"/>
            <a:ext cx="1805940" cy="7315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7DDFCF-D79F-2537-FC9A-ED75EF5F2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669" y="830193"/>
            <a:ext cx="11029616" cy="988332"/>
          </a:xfrm>
        </p:spPr>
        <p:txBody>
          <a:bodyPr>
            <a:normAutofit fontScale="90000"/>
          </a:bodyPr>
          <a:lstStyle/>
          <a:p>
            <a:r>
              <a:rPr lang="en-US" dirty="0"/>
              <a:t>Introducing the World’s first ros1 biologic </a:t>
            </a:r>
            <a:br>
              <a:rPr lang="en-US" dirty="0"/>
            </a:br>
            <a:r>
              <a:rPr lang="en-US" sz="2700" dirty="0"/>
              <a:t>(</a:t>
            </a:r>
            <a:r>
              <a:rPr lang="en-US" sz="2700" b="1" dirty="0"/>
              <a:t>ROZIQUMAB)  </a:t>
            </a:r>
          </a:p>
        </p:txBody>
      </p:sp>
      <p:pic>
        <p:nvPicPr>
          <p:cNvPr id="6" name="Content Placeholder 5" descr="A blue and purple tubes&#10;&#10;Description automatically generated">
            <a:extLst>
              <a:ext uri="{FF2B5EF4-FFF2-40B4-BE49-F238E27FC236}">
                <a16:creationId xmlns:a16="http://schemas.microsoft.com/office/drawing/2014/main" id="{9B5B355B-A4F1-CF98-6B19-07783EE6A42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 rot="10800000">
            <a:off x="4242483" y="2395164"/>
            <a:ext cx="3453990" cy="3633787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3DFD65E-69F0-6DB8-57A8-681C92DBFC86}"/>
              </a:ext>
            </a:extLst>
          </p:cNvPr>
          <p:cNvSpPr txBox="1"/>
          <p:nvPr/>
        </p:nvSpPr>
        <p:spPr>
          <a:xfrm>
            <a:off x="584079" y="3102915"/>
            <a:ext cx="30214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Antibody framework</a:t>
            </a:r>
          </a:p>
          <a:p>
            <a:r>
              <a:rPr lang="en-US" dirty="0"/>
              <a:t>based on the blockbuster</a:t>
            </a:r>
          </a:p>
          <a:p>
            <a:r>
              <a:rPr lang="en-US" dirty="0" err="1"/>
              <a:t>mAb</a:t>
            </a:r>
            <a:r>
              <a:rPr lang="en-US" dirty="0"/>
              <a:t> Herceptin (Trastuzumab)</a:t>
            </a:r>
          </a:p>
          <a:p>
            <a:r>
              <a:rPr lang="en-US" dirty="0"/>
              <a:t>Target: ErbB2, HER2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7B30F31-5AA9-97A2-C648-5A3FE7D7B49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066911" y="2466915"/>
            <a:ext cx="3225546" cy="3238500"/>
          </a:xfrm>
          <a:prstGeom prst="rect">
            <a:avLst/>
          </a:prstGeom>
        </p:spPr>
      </p:pic>
      <p:pic>
        <p:nvPicPr>
          <p:cNvPr id="14" name="Picture 1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E86A2980-56C8-222A-0117-E0563C3602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50600" y="2950694"/>
            <a:ext cx="1041400" cy="27051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03AF865-B410-7231-F1A1-63FAF72B9A10}"/>
              </a:ext>
            </a:extLst>
          </p:cNvPr>
          <p:cNvSpPr/>
          <p:nvPr/>
        </p:nvSpPr>
        <p:spPr>
          <a:xfrm>
            <a:off x="7979017" y="2466915"/>
            <a:ext cx="345990" cy="3427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E00FA0-2CFD-34AE-8DDB-DC319122C2A0}"/>
              </a:ext>
            </a:extLst>
          </p:cNvPr>
          <p:cNvSpPr txBox="1"/>
          <p:nvPr/>
        </p:nvSpPr>
        <p:spPr>
          <a:xfrm>
            <a:off x="11201744" y="2737155"/>
            <a:ext cx="870808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ligand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8A18B4E-1493-CADF-7532-4428434C8A68}"/>
              </a:ext>
            </a:extLst>
          </p:cNvPr>
          <p:cNvSpPr txBox="1"/>
          <p:nvPr/>
        </p:nvSpPr>
        <p:spPr>
          <a:xfrm>
            <a:off x="10950491" y="2392405"/>
            <a:ext cx="1322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Rosevix</a:t>
            </a:r>
            <a:r>
              <a:rPr lang="en-US" dirty="0"/>
              <a:t> IgG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057747-50F2-7A99-C620-6A9E695B1367}"/>
              </a:ext>
            </a:extLst>
          </p:cNvPr>
          <p:cNvSpPr txBox="1"/>
          <p:nvPr/>
        </p:nvSpPr>
        <p:spPr>
          <a:xfrm>
            <a:off x="376163" y="82339"/>
            <a:ext cx="6813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Conception to Activity – Yale’s “ROSIQUMAB” Designed for the Clinic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EF7C54-AB4B-F531-8F0A-2475094086BE}"/>
              </a:ext>
            </a:extLst>
          </p:cNvPr>
          <p:cNvSpPr txBox="1"/>
          <p:nvPr/>
        </p:nvSpPr>
        <p:spPr>
          <a:xfrm>
            <a:off x="8236579" y="5843141"/>
            <a:ext cx="3053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Klein Lab – Unpublished Results</a:t>
            </a:r>
          </a:p>
        </p:txBody>
      </p:sp>
    </p:spTree>
    <p:extLst>
      <p:ext uri="{BB962C8B-B14F-4D97-AF65-F5344CB8AC3E}">
        <p14:creationId xmlns:p14="http://schemas.microsoft.com/office/powerpoint/2010/main" val="9274956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-up of a logo&#10;&#10;Description automatically generated">
            <a:extLst>
              <a:ext uri="{FF2B5EF4-FFF2-40B4-BE49-F238E27FC236}">
                <a16:creationId xmlns:a16="http://schemas.microsoft.com/office/drawing/2014/main" id="{4C11966E-1308-4A0F-4CAE-82EC09B0BE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715" y="1858965"/>
            <a:ext cx="1805940" cy="7315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7DDFCF-D79F-2537-FC9A-ED75EF5F2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669" y="830193"/>
            <a:ext cx="11029616" cy="988332"/>
          </a:xfrm>
        </p:spPr>
        <p:txBody>
          <a:bodyPr>
            <a:normAutofit fontScale="90000"/>
          </a:bodyPr>
          <a:lstStyle/>
          <a:p>
            <a:r>
              <a:rPr lang="en-US" dirty="0"/>
              <a:t>Introducing the World’s first ros1 biologic </a:t>
            </a:r>
            <a:br>
              <a:rPr lang="en-US" dirty="0"/>
            </a:br>
            <a:r>
              <a:rPr lang="en-US" sz="2700" dirty="0"/>
              <a:t>(</a:t>
            </a:r>
            <a:r>
              <a:rPr lang="en-US" sz="2700" b="1" dirty="0"/>
              <a:t>ROZIQUMAB)  </a:t>
            </a:r>
          </a:p>
        </p:txBody>
      </p:sp>
      <p:pic>
        <p:nvPicPr>
          <p:cNvPr id="6" name="Content Placeholder 5" descr="A blue and purple tubes&#10;&#10;Description automatically generated">
            <a:extLst>
              <a:ext uri="{FF2B5EF4-FFF2-40B4-BE49-F238E27FC236}">
                <a16:creationId xmlns:a16="http://schemas.microsoft.com/office/drawing/2014/main" id="{9B5B355B-A4F1-CF98-6B19-07783EE6A42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 rot="10800000">
            <a:off x="4242483" y="2395164"/>
            <a:ext cx="3453990" cy="3633787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83EBDF-E658-F299-EC5B-45AEEF475D57}"/>
              </a:ext>
            </a:extLst>
          </p:cNvPr>
          <p:cNvSpPr txBox="1"/>
          <p:nvPr/>
        </p:nvSpPr>
        <p:spPr>
          <a:xfrm>
            <a:off x="584078" y="4600411"/>
            <a:ext cx="30214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Mechanism of action </a:t>
            </a:r>
          </a:p>
          <a:p>
            <a:r>
              <a:rPr lang="en-US" dirty="0"/>
              <a:t>similar to the blockbuster </a:t>
            </a:r>
          </a:p>
          <a:p>
            <a:r>
              <a:rPr lang="en-US" dirty="0" err="1"/>
              <a:t>mAb</a:t>
            </a:r>
            <a:r>
              <a:rPr lang="en-US" dirty="0"/>
              <a:t> Erbitux (Cetuximab)</a:t>
            </a:r>
          </a:p>
          <a:p>
            <a:r>
              <a:rPr lang="en-US" dirty="0"/>
              <a:t>Target: EGFR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DFD65E-69F0-6DB8-57A8-681C92DBFC86}"/>
              </a:ext>
            </a:extLst>
          </p:cNvPr>
          <p:cNvSpPr txBox="1"/>
          <p:nvPr/>
        </p:nvSpPr>
        <p:spPr>
          <a:xfrm>
            <a:off x="584079" y="3102915"/>
            <a:ext cx="30214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Antibody framework</a:t>
            </a:r>
          </a:p>
          <a:p>
            <a:r>
              <a:rPr lang="en-US" dirty="0"/>
              <a:t>based on the blockbuster</a:t>
            </a:r>
          </a:p>
          <a:p>
            <a:r>
              <a:rPr lang="en-US" dirty="0" err="1"/>
              <a:t>mAb</a:t>
            </a:r>
            <a:r>
              <a:rPr lang="en-US" dirty="0"/>
              <a:t> Herceptin (Trastuzumab)</a:t>
            </a:r>
          </a:p>
          <a:p>
            <a:r>
              <a:rPr lang="en-US" dirty="0"/>
              <a:t>Target: ErbB2, HER2</a:t>
            </a:r>
          </a:p>
        </p:txBody>
      </p:sp>
      <p:pic>
        <p:nvPicPr>
          <p:cNvPr id="9" name="Picture 8" descr="A graph of a number of people&#10;&#10;Description automatically generated">
            <a:extLst>
              <a:ext uri="{FF2B5EF4-FFF2-40B4-BE49-F238E27FC236}">
                <a16:creationId xmlns:a16="http://schemas.microsoft.com/office/drawing/2014/main" id="{B0C5229A-6203-2035-5359-64B6574075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2018" y="2466915"/>
            <a:ext cx="2501900" cy="32131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3E979DE-3812-3E3F-0025-480324D9290C}"/>
              </a:ext>
            </a:extLst>
          </p:cNvPr>
          <p:cNvSpPr/>
          <p:nvPr/>
        </p:nvSpPr>
        <p:spPr>
          <a:xfrm>
            <a:off x="7979016" y="5326910"/>
            <a:ext cx="1322173" cy="353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8BA4FE-8F34-DECA-3EEE-14DA826D3886}"/>
              </a:ext>
            </a:extLst>
          </p:cNvPr>
          <p:cNvSpPr txBox="1"/>
          <p:nvPr/>
        </p:nvSpPr>
        <p:spPr>
          <a:xfrm>
            <a:off x="8141511" y="5243107"/>
            <a:ext cx="1322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Rosevix</a:t>
            </a:r>
            <a:r>
              <a:rPr lang="en-US" dirty="0"/>
              <a:t> Fab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EA5764-C0BA-A495-B70C-961366D99A16}"/>
              </a:ext>
            </a:extLst>
          </p:cNvPr>
          <p:cNvSpPr txBox="1"/>
          <p:nvPr/>
        </p:nvSpPr>
        <p:spPr>
          <a:xfrm>
            <a:off x="376163" y="82339"/>
            <a:ext cx="6813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Conception to Activity – Yale’s “ROSIQUMAB” Designed for the Clinic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8CEBD6-A536-AA9F-0471-2AFBFFD40576}"/>
              </a:ext>
            </a:extLst>
          </p:cNvPr>
          <p:cNvSpPr txBox="1"/>
          <p:nvPr/>
        </p:nvSpPr>
        <p:spPr>
          <a:xfrm>
            <a:off x="8141511" y="5959073"/>
            <a:ext cx="3053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Klein Lab – Unpublished Results</a:t>
            </a:r>
          </a:p>
        </p:txBody>
      </p:sp>
    </p:spTree>
    <p:extLst>
      <p:ext uri="{BB962C8B-B14F-4D97-AF65-F5344CB8AC3E}">
        <p14:creationId xmlns:p14="http://schemas.microsoft.com/office/powerpoint/2010/main" val="7059086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artoon of a mouse&#10;&#10;Description automatically generated">
            <a:extLst>
              <a:ext uri="{FF2B5EF4-FFF2-40B4-BE49-F238E27FC236}">
                <a16:creationId xmlns:a16="http://schemas.microsoft.com/office/drawing/2014/main" id="{EA8F0C1C-C49B-69C6-5B83-C26F473623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9918" y="673466"/>
            <a:ext cx="1812151" cy="17373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ADCD30-C880-AD70-9184-428DAA21A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904" y="940484"/>
            <a:ext cx="11029616" cy="988332"/>
          </a:xfrm>
        </p:spPr>
        <p:txBody>
          <a:bodyPr>
            <a:normAutofit fontScale="90000"/>
          </a:bodyPr>
          <a:lstStyle/>
          <a:p>
            <a:r>
              <a:rPr lang="en-US" dirty="0"/>
              <a:t>Blavatnik support </a:t>
            </a:r>
            <a:br>
              <a:rPr lang="en-US" dirty="0"/>
            </a:br>
            <a:r>
              <a:rPr lang="en-US" dirty="0"/>
              <a:t>for translation</a:t>
            </a:r>
          </a:p>
        </p:txBody>
      </p:sp>
      <p:sp>
        <p:nvSpPr>
          <p:cNvPr id="3" name="Google Shape;468;p39">
            <a:extLst>
              <a:ext uri="{FF2B5EF4-FFF2-40B4-BE49-F238E27FC236}">
                <a16:creationId xmlns:a16="http://schemas.microsoft.com/office/drawing/2014/main" id="{34A689F3-87FC-E085-2C67-87EA5330C9C3}"/>
              </a:ext>
            </a:extLst>
          </p:cNvPr>
          <p:cNvSpPr/>
          <p:nvPr/>
        </p:nvSpPr>
        <p:spPr>
          <a:xfrm>
            <a:off x="8815827" y="3370723"/>
            <a:ext cx="2743200" cy="524800"/>
          </a:xfrm>
          <a:prstGeom prst="homePlate">
            <a:avLst>
              <a:gd name="adj" fmla="val 32030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365733" tIns="0" rIns="0" bIns="0" anchor="ctr" anchorCtr="1">
            <a:noAutofit/>
          </a:bodyPr>
          <a:lstStyle/>
          <a:p>
            <a:pPr defTabSz="1219140">
              <a:buClr>
                <a:srgbClr val="000000"/>
              </a:buClr>
              <a:defRPr/>
            </a:pPr>
            <a:r>
              <a:rPr lang="en" sz="1600" b="1" kern="0" dirty="0">
                <a:solidFill>
                  <a:srgbClr val="FFFFFF"/>
                </a:solidFill>
                <a:latin typeface="Heebo" panose="00000500000000000000" pitchFamily="2" charset="-79"/>
                <a:ea typeface="Quattrocento Sans"/>
                <a:cs typeface="Heebo" panose="00000500000000000000" pitchFamily="2" charset="-79"/>
                <a:sym typeface="Quattrocento Sans"/>
              </a:rPr>
              <a:t>ADC results</a:t>
            </a:r>
            <a:endParaRPr sz="1600" b="1" kern="0" dirty="0">
              <a:solidFill>
                <a:srgbClr val="FFFFFF"/>
              </a:solidFill>
              <a:latin typeface="Heebo" panose="00000500000000000000" pitchFamily="2" charset="-79"/>
              <a:ea typeface="Quattrocento Sans"/>
              <a:cs typeface="Heebo" panose="00000500000000000000" pitchFamily="2" charset="-79"/>
              <a:sym typeface="Quattrocento Sans"/>
            </a:endParaRPr>
          </a:p>
        </p:txBody>
      </p:sp>
      <p:sp>
        <p:nvSpPr>
          <p:cNvPr id="4" name="Google Shape;469;p39">
            <a:extLst>
              <a:ext uri="{FF2B5EF4-FFF2-40B4-BE49-F238E27FC236}">
                <a16:creationId xmlns:a16="http://schemas.microsoft.com/office/drawing/2014/main" id="{AB345CF9-83F1-ECAE-3F62-49B404686E6B}"/>
              </a:ext>
            </a:extLst>
          </p:cNvPr>
          <p:cNvSpPr/>
          <p:nvPr/>
        </p:nvSpPr>
        <p:spPr>
          <a:xfrm>
            <a:off x="6227567" y="3370723"/>
            <a:ext cx="2743200" cy="524800"/>
          </a:xfrm>
          <a:prstGeom prst="homePlate">
            <a:avLst>
              <a:gd name="adj" fmla="val 3203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365733" tIns="0" rIns="0" bIns="0" anchor="ctr" anchorCtr="1">
            <a:noAutofit/>
          </a:bodyPr>
          <a:lstStyle/>
          <a:p>
            <a:pPr defTabSz="1219140">
              <a:buClr>
                <a:srgbClr val="000000"/>
              </a:buClr>
              <a:defRPr/>
            </a:pPr>
            <a:r>
              <a:rPr lang="en" sz="1600" b="1" kern="0" dirty="0">
                <a:solidFill>
                  <a:srgbClr val="FFFFFF"/>
                </a:solidFill>
                <a:latin typeface="Heebo" panose="00000500000000000000" pitchFamily="2" charset="-79"/>
                <a:ea typeface="Quattrocento Sans"/>
                <a:cs typeface="Heebo" panose="00000500000000000000" pitchFamily="2" charset="-79"/>
                <a:sym typeface="Quattrocento Sans"/>
              </a:rPr>
              <a:t>ILC results</a:t>
            </a:r>
            <a:endParaRPr sz="1600" b="1" kern="0" dirty="0">
              <a:solidFill>
                <a:srgbClr val="FFFFFF"/>
              </a:solidFill>
              <a:latin typeface="Heebo" panose="00000500000000000000" pitchFamily="2" charset="-79"/>
              <a:ea typeface="Quattrocento Sans"/>
              <a:cs typeface="Heebo" panose="00000500000000000000" pitchFamily="2" charset="-79"/>
              <a:sym typeface="Quattrocento Sans"/>
            </a:endParaRPr>
          </a:p>
        </p:txBody>
      </p:sp>
      <p:sp>
        <p:nvSpPr>
          <p:cNvPr id="5" name="Google Shape;470;p39">
            <a:extLst>
              <a:ext uri="{FF2B5EF4-FFF2-40B4-BE49-F238E27FC236}">
                <a16:creationId xmlns:a16="http://schemas.microsoft.com/office/drawing/2014/main" id="{D52F0FA0-7121-4AD6-0A11-4E80A20E9EBA}"/>
              </a:ext>
            </a:extLst>
          </p:cNvPr>
          <p:cNvSpPr/>
          <p:nvPr/>
        </p:nvSpPr>
        <p:spPr>
          <a:xfrm>
            <a:off x="3709484" y="3370723"/>
            <a:ext cx="2743200" cy="524800"/>
          </a:xfrm>
          <a:prstGeom prst="homePlate">
            <a:avLst>
              <a:gd name="adj" fmla="val 3203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365733" tIns="0" rIns="0" bIns="0" anchor="ctr" anchorCtr="1">
            <a:noAutofit/>
          </a:bodyPr>
          <a:lstStyle/>
          <a:p>
            <a:pPr defTabSz="1219140">
              <a:buClr>
                <a:srgbClr val="000000"/>
              </a:buClr>
              <a:defRPr/>
            </a:pPr>
            <a:r>
              <a:rPr lang="en" sz="1600" b="1" kern="0" dirty="0">
                <a:latin typeface="Heebo" panose="00000500000000000000" pitchFamily="2" charset="-79"/>
                <a:ea typeface="Quattrocento Sans"/>
                <a:cs typeface="Heebo" panose="00000500000000000000" pitchFamily="2" charset="-79"/>
                <a:sym typeface="Quattrocento Sans"/>
              </a:rPr>
              <a:t>ADC</a:t>
            </a:r>
            <a:endParaRPr sz="1600" b="1" kern="0" dirty="0">
              <a:latin typeface="Heebo" panose="00000500000000000000" pitchFamily="2" charset="-79"/>
              <a:ea typeface="Quattrocento Sans"/>
              <a:cs typeface="Heebo" panose="00000500000000000000" pitchFamily="2" charset="-79"/>
              <a:sym typeface="Quattrocento Sans"/>
            </a:endParaRPr>
          </a:p>
        </p:txBody>
      </p:sp>
      <p:sp>
        <p:nvSpPr>
          <p:cNvPr id="6" name="Google Shape;471;p39">
            <a:extLst>
              <a:ext uri="{FF2B5EF4-FFF2-40B4-BE49-F238E27FC236}">
                <a16:creationId xmlns:a16="http://schemas.microsoft.com/office/drawing/2014/main" id="{0C9B8F9A-2414-1373-DB0C-1696D5662FEB}"/>
              </a:ext>
            </a:extLst>
          </p:cNvPr>
          <p:cNvSpPr/>
          <p:nvPr/>
        </p:nvSpPr>
        <p:spPr>
          <a:xfrm>
            <a:off x="1137315" y="3370723"/>
            <a:ext cx="2743200" cy="524800"/>
          </a:xfrm>
          <a:prstGeom prst="homePlate">
            <a:avLst>
              <a:gd name="adj" fmla="val 3203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40">
              <a:buClr>
                <a:srgbClr val="000000"/>
              </a:buClr>
              <a:defRPr/>
            </a:pPr>
            <a:r>
              <a:rPr lang="en-US" sz="1600" b="1" kern="0" dirty="0">
                <a:latin typeface="Arial"/>
                <a:cs typeface="Arial"/>
                <a:sym typeface="Arial"/>
              </a:rPr>
              <a:t>ILC mouse</a:t>
            </a:r>
            <a:endParaRPr sz="1600" b="1" kern="0" dirty="0">
              <a:latin typeface="Arial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85370B-4AE3-A17F-2637-6621E75E5FD4}"/>
              </a:ext>
            </a:extLst>
          </p:cNvPr>
          <p:cNvSpPr txBox="1"/>
          <p:nvPr/>
        </p:nvSpPr>
        <p:spPr>
          <a:xfrm>
            <a:off x="1025236" y="3919177"/>
            <a:ext cx="110296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/>
              <a:t>Step 1: $100K to enable ILC mouse model study of antibody efficacy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Goal: &lt;9 Months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/>
              <a:t>Step 2: $100K to enable antibody drug conjugate (ADC) ILC mouse model study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Goal: &lt;3 Months from completion of Step 1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/>
              <a:t>Next Steps &amp; Fund-raising/partnership (Goal: 12-18 Months from Blavatnik Funding with Partner/Funding)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Expression Optimization and Scale-up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Pre-IND Meeting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IND-enabling Studies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63EAEEB1-75BC-5AA8-AC5D-F1353E10B981}"/>
              </a:ext>
            </a:extLst>
          </p:cNvPr>
          <p:cNvSpPr/>
          <p:nvPr/>
        </p:nvSpPr>
        <p:spPr>
          <a:xfrm>
            <a:off x="1137315" y="2715503"/>
            <a:ext cx="7833452" cy="23441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4D61AF05-90C2-4923-FAC5-B0360033799B}"/>
              </a:ext>
            </a:extLst>
          </p:cNvPr>
          <p:cNvSpPr/>
          <p:nvPr/>
        </p:nvSpPr>
        <p:spPr>
          <a:xfrm>
            <a:off x="8970767" y="2988528"/>
            <a:ext cx="2545126" cy="23441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84FFD1-83A6-BA51-0534-476C30AE52FB}"/>
              </a:ext>
            </a:extLst>
          </p:cNvPr>
          <p:cNvSpPr txBox="1"/>
          <p:nvPr/>
        </p:nvSpPr>
        <p:spPr>
          <a:xfrm>
            <a:off x="4249969" y="2394324"/>
            <a:ext cx="13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Months 1 – 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BB1ACC-D012-47D4-DAE9-C6C78F5B2A85}"/>
              </a:ext>
            </a:extLst>
          </p:cNvPr>
          <p:cNvSpPr txBox="1"/>
          <p:nvPr/>
        </p:nvSpPr>
        <p:spPr>
          <a:xfrm>
            <a:off x="9553077" y="2359747"/>
            <a:ext cx="1507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Months 9 – 12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4583FD-894A-522E-A813-386A6D39DB76}"/>
              </a:ext>
            </a:extLst>
          </p:cNvPr>
          <p:cNvSpPr txBox="1"/>
          <p:nvPr/>
        </p:nvSpPr>
        <p:spPr>
          <a:xfrm>
            <a:off x="376163" y="82339"/>
            <a:ext cx="8595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Translational Support and Deliverables – Setting the Stage for Pre-Clinical Development</a:t>
            </a:r>
          </a:p>
        </p:txBody>
      </p:sp>
    </p:spTree>
    <p:extLst>
      <p:ext uri="{BB962C8B-B14F-4D97-AF65-F5344CB8AC3E}">
        <p14:creationId xmlns:p14="http://schemas.microsoft.com/office/powerpoint/2010/main" val="17076571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B9AB40E-AEEE-9E9F-283C-AC4DB803B63C}"/>
              </a:ext>
            </a:extLst>
          </p:cNvPr>
          <p:cNvSpPr txBox="1"/>
          <p:nvPr/>
        </p:nvSpPr>
        <p:spPr>
          <a:xfrm>
            <a:off x="519764" y="1058779"/>
            <a:ext cx="1125193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Based on the extensive preclinical work supporting the therapeutic potential of ROS1 inhibition in E-cadherin deficient cancers, clinical trials are now in </a:t>
            </a:r>
            <a:r>
              <a:rPr lang="en-US" sz="1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Phase II investigating ROS1 inhibitors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 </a:t>
            </a:r>
          </a:p>
          <a:p>
            <a:endParaRPr lang="en-US" sz="1800" kern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ROLO (NCT03620643)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trial will investigate the kinase inhibitor </a:t>
            </a:r>
            <a:r>
              <a:rPr lang="en-US" sz="1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crizotinib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1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Xalkori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itchFamily="2" charset="2"/>
              </a:rPr>
              <a:t>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for invasive lobular breast cancer. </a:t>
            </a:r>
            <a:endParaRPr lang="en-US" kern="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ROSALINE (NCT04551495)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trial will investigate </a:t>
            </a:r>
            <a:r>
              <a:rPr lang="en-US" sz="1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entrectinib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a potent ROS1 inhibitor, in combination with letrozole.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2D7E53-5056-5623-8FC9-3656D9B0F637}"/>
              </a:ext>
            </a:extLst>
          </p:cNvPr>
          <p:cNvSpPr txBox="1"/>
          <p:nvPr/>
        </p:nvSpPr>
        <p:spPr>
          <a:xfrm>
            <a:off x="376163" y="82339"/>
            <a:ext cx="5646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Current clinical trials with non-selective kinase inhibitors</a:t>
            </a:r>
          </a:p>
        </p:txBody>
      </p:sp>
    </p:spTree>
    <p:extLst>
      <p:ext uri="{BB962C8B-B14F-4D97-AF65-F5344CB8AC3E}">
        <p14:creationId xmlns:p14="http://schemas.microsoft.com/office/powerpoint/2010/main" val="16236757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B3BEC5F-895A-465F-CACD-BBA6E7D00034}"/>
              </a:ext>
            </a:extLst>
          </p:cNvPr>
          <p:cNvSpPr txBox="1"/>
          <p:nvPr/>
        </p:nvSpPr>
        <p:spPr>
          <a:xfrm>
            <a:off x="471638" y="1097280"/>
            <a:ext cx="1126155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Specificity</a:t>
            </a:r>
            <a:r>
              <a:rPr lang="en-US" dirty="0"/>
              <a:t>: Biologics often have higher specificity for their target, reducing the likelihood of off-target effects compared to small molecules.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Reduced Drug Resistance</a:t>
            </a:r>
            <a:r>
              <a:rPr lang="en-US" dirty="0"/>
              <a:t>: Biologics may be less prone to resistance mechanisms, such as mutation of the target kinase, a common issue with small molecule inhibitors.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Lower Toxicity</a:t>
            </a:r>
            <a:r>
              <a:rPr lang="en-US" dirty="0"/>
              <a:t>: Due to their specificity, biologics can have lower general toxicity, improving patient tolerance and quality of life.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Modifiable Properties</a:t>
            </a:r>
            <a:r>
              <a:rPr lang="en-US" dirty="0"/>
              <a:t>: Biologics can be engineered to have desired properties like longer half-life or enhanced tissue penetration.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Multiple Mechanisms of Action</a:t>
            </a:r>
            <a:r>
              <a:rPr lang="en-US" dirty="0"/>
              <a:t>: Biologics can be designed to act through various mechanisms (e.g., antibody-drug conjugates (ADC), CAR-T), whereas small molecules usually have a single mode of action.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Immunomodulatory Effects</a:t>
            </a:r>
            <a:r>
              <a:rPr lang="en-US" dirty="0"/>
              <a:t>: Some biologics can modulate the immune system to enhance anti-cancer effects, a feature not typically seen with small molecules.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Large Targets Accessibility</a:t>
            </a:r>
            <a:r>
              <a:rPr lang="en-US" dirty="0"/>
              <a:t>: Biologics can target large and complex proteins that are difficult for small molecules to interact with effectively.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72E485-1A49-97C8-61A3-A395C07B2C01}"/>
              </a:ext>
            </a:extLst>
          </p:cNvPr>
          <p:cNvSpPr txBox="1"/>
          <p:nvPr/>
        </p:nvSpPr>
        <p:spPr>
          <a:xfrm>
            <a:off x="376163" y="82339"/>
            <a:ext cx="464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Advantages of Biologics over kinase inhibitors</a:t>
            </a:r>
          </a:p>
        </p:txBody>
      </p:sp>
    </p:spTree>
    <p:extLst>
      <p:ext uri="{BB962C8B-B14F-4D97-AF65-F5344CB8AC3E}">
        <p14:creationId xmlns:p14="http://schemas.microsoft.com/office/powerpoint/2010/main" val="17575173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glasses and a suit&#10;&#10;Description automatically generated">
            <a:extLst>
              <a:ext uri="{FF2B5EF4-FFF2-40B4-BE49-F238E27FC236}">
                <a16:creationId xmlns:a16="http://schemas.microsoft.com/office/drawing/2014/main" id="{2577AD84-5396-4DA7-A725-302A07AC99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607" y="1073551"/>
            <a:ext cx="2426567" cy="3383280"/>
          </a:xfrm>
          <a:prstGeom prst="rect">
            <a:avLst/>
          </a:prstGeom>
        </p:spPr>
      </p:pic>
      <p:pic>
        <p:nvPicPr>
          <p:cNvPr id="5" name="Picture 4" descr="A person wearing glasses and a suit&#10;&#10;Description automatically generated">
            <a:extLst>
              <a:ext uri="{FF2B5EF4-FFF2-40B4-BE49-F238E27FC236}">
                <a16:creationId xmlns:a16="http://schemas.microsoft.com/office/drawing/2014/main" id="{AED41852-ADAA-9F28-A406-08642BFFC5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9237" y="1073551"/>
            <a:ext cx="2453526" cy="3383280"/>
          </a:xfrm>
          <a:prstGeom prst="rect">
            <a:avLst/>
          </a:prstGeom>
        </p:spPr>
      </p:pic>
      <p:pic>
        <p:nvPicPr>
          <p:cNvPr id="7" name="Picture 6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CA85BB37-C8CE-37B2-9634-6B680F1FF6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7465" y="1073551"/>
            <a:ext cx="2432539" cy="33832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727E20B-5297-ABE2-A44C-8DDD2A43F658}"/>
              </a:ext>
            </a:extLst>
          </p:cNvPr>
          <p:cNvSpPr txBox="1"/>
          <p:nvPr/>
        </p:nvSpPr>
        <p:spPr>
          <a:xfrm>
            <a:off x="568763" y="4660536"/>
            <a:ext cx="31662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Associate Professor of Pharmacology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Yale Cancer Biology Institute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Expert structural biology and antibody development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7598B1-0117-EBCE-4954-D8984959F032}"/>
              </a:ext>
            </a:extLst>
          </p:cNvPr>
          <p:cNvSpPr txBox="1"/>
          <p:nvPr/>
        </p:nvSpPr>
        <p:spPr>
          <a:xfrm>
            <a:off x="4549647" y="4660536"/>
            <a:ext cx="30927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Assistant Professor of Pharmacology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Yale Cancer Biology Institute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Expert in mouse models, genetics and signaling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19DCD8-FBEC-DD27-EF10-542E62EED6F0}"/>
              </a:ext>
            </a:extLst>
          </p:cNvPr>
          <p:cNvSpPr txBox="1"/>
          <p:nvPr/>
        </p:nvSpPr>
        <p:spPr>
          <a:xfrm>
            <a:off x="8320559" y="4660536"/>
            <a:ext cx="30263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Professor of Medical Oncology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Yale Cancer Center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Expert Clinical Trialist for  breast cancer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A60CB7-4F5B-46AC-354E-AFCB3464DFFA}"/>
              </a:ext>
            </a:extLst>
          </p:cNvPr>
          <p:cNvSpPr txBox="1"/>
          <p:nvPr/>
        </p:nvSpPr>
        <p:spPr>
          <a:xfrm>
            <a:off x="890397" y="654524"/>
            <a:ext cx="268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Daryl E. Klein, MD, PhD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8690FE-A892-0427-6B16-25F6E46A5044}"/>
              </a:ext>
            </a:extLst>
          </p:cNvPr>
          <p:cNvSpPr txBox="1"/>
          <p:nvPr/>
        </p:nvSpPr>
        <p:spPr>
          <a:xfrm>
            <a:off x="4848660" y="654524"/>
            <a:ext cx="268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Claudio R. Alarcon, PhD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FE74D8-D2DD-F510-9313-2AF24F5CDF59}"/>
              </a:ext>
            </a:extLst>
          </p:cNvPr>
          <p:cNvSpPr txBox="1"/>
          <p:nvPr/>
        </p:nvSpPr>
        <p:spPr>
          <a:xfrm>
            <a:off x="8491665" y="654524"/>
            <a:ext cx="268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Lajos Pusztai, MD, DPhil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291288-B287-6884-94C7-CCF958BC8F47}"/>
              </a:ext>
            </a:extLst>
          </p:cNvPr>
          <p:cNvSpPr txBox="1"/>
          <p:nvPr/>
        </p:nvSpPr>
        <p:spPr>
          <a:xfrm>
            <a:off x="347287" y="75679"/>
            <a:ext cx="2937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ROS1 Antibody Project Team</a:t>
            </a:r>
          </a:p>
        </p:txBody>
      </p:sp>
    </p:spTree>
    <p:extLst>
      <p:ext uri="{BB962C8B-B14F-4D97-AF65-F5344CB8AC3E}">
        <p14:creationId xmlns:p14="http://schemas.microsoft.com/office/powerpoint/2010/main" val="4006028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F27D3-6417-E8B6-8E55-023FDAAF4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946" y="2280986"/>
            <a:ext cx="3227673" cy="1722419"/>
          </a:xfrm>
        </p:spPr>
        <p:txBody>
          <a:bodyPr>
            <a:normAutofit/>
          </a:bodyPr>
          <a:lstStyle/>
          <a:p>
            <a:r>
              <a:rPr lang="en-US" dirty="0"/>
              <a:t>Unmet medical need: </a:t>
            </a:r>
            <a:br>
              <a:rPr lang="en-US" dirty="0"/>
            </a:br>
            <a:r>
              <a:rPr lang="en-US" dirty="0"/>
              <a:t>TREATMENT for Invasive cancers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24F8BD-6611-C252-06EF-B71ACA3960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4733" y="1179830"/>
            <a:ext cx="6650991" cy="4658216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/>
              <a:t>Few available targeted treatment options for invasive cancers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ILC (Invasive Lobular Carcinoma) is 2</a:t>
            </a:r>
            <a:r>
              <a:rPr lang="en-US" sz="2400" baseline="30000" dirty="0"/>
              <a:t>nd</a:t>
            </a:r>
            <a:r>
              <a:rPr lang="en-US" sz="2400" dirty="0"/>
              <a:t> most common breast cancer (~44K US pts/yr.)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Metastatic, Oral Squamous Cell Carcinoma is the most common cancer of head and neck (~61K US pts/yr.).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Hereditary Diffuse Gastric Cancer (HDGC) is a rare malignancy.</a:t>
            </a:r>
          </a:p>
          <a:p>
            <a:r>
              <a:rPr lang="en-US" sz="2800" dirty="0"/>
              <a:t>FDA’s Oncology Center of Excellence supports rare cancer (&lt;40K US pts/yr.) programs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419A28-8808-56E4-488E-9450AF81523A}"/>
              </a:ext>
            </a:extLst>
          </p:cNvPr>
          <p:cNvSpPr txBox="1"/>
          <p:nvPr/>
        </p:nvSpPr>
        <p:spPr>
          <a:xfrm>
            <a:off x="376163" y="82339"/>
            <a:ext cx="5426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Opportunity to Target Both Prevalent and Rare Cancers</a:t>
            </a:r>
          </a:p>
        </p:txBody>
      </p:sp>
    </p:spTree>
    <p:extLst>
      <p:ext uri="{BB962C8B-B14F-4D97-AF65-F5344CB8AC3E}">
        <p14:creationId xmlns:p14="http://schemas.microsoft.com/office/powerpoint/2010/main" val="1169641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73ADE-6514-BF7C-56AD-79DD485D0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857" y="933451"/>
            <a:ext cx="3031852" cy="1451940"/>
          </a:xfrm>
        </p:spPr>
        <p:txBody>
          <a:bodyPr>
            <a:normAutofit fontScale="90000"/>
          </a:bodyPr>
          <a:lstStyle/>
          <a:p>
            <a:r>
              <a:rPr lang="en-US" dirty="0"/>
              <a:t>ROS1</a:t>
            </a:r>
            <a:br>
              <a:rPr lang="en-US" dirty="0"/>
            </a:br>
            <a:r>
              <a:rPr lang="en-US" dirty="0"/>
              <a:t>A precision target for invasive cancers</a:t>
            </a:r>
          </a:p>
        </p:txBody>
      </p:sp>
      <p:graphicFrame>
        <p:nvGraphicFramePr>
          <p:cNvPr id="10" name="Content Placeholder 2">
            <a:extLst>
              <a:ext uri="{FF2B5EF4-FFF2-40B4-BE49-F238E27FC236}">
                <a16:creationId xmlns:a16="http://schemas.microsoft.com/office/drawing/2014/main" id="{C0019B99-E586-B3C1-262F-89CAAB03DDC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4061271"/>
              </p:ext>
            </p:extLst>
          </p:nvPr>
        </p:nvGraphicFramePr>
        <p:xfrm>
          <a:off x="4480396" y="661161"/>
          <a:ext cx="6650991" cy="50658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237B43-DFDA-7A27-EDED-26F9F45004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7856" y="2385391"/>
            <a:ext cx="3207795" cy="345265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ROS1</a:t>
            </a:r>
          </a:p>
          <a:p>
            <a:r>
              <a:rPr lang="en-US" dirty="0"/>
              <a:t>Rochester Sarcoma Virus Oncogene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 receptor tyrosine kinase (RTK), similar to other RTK oncogenes (e.g. EGFR, </a:t>
            </a:r>
            <a:r>
              <a:rPr lang="en-US" dirty="0" err="1"/>
              <a:t>ErbB</a:t>
            </a:r>
            <a:r>
              <a:rPr lang="en-US" dirty="0"/>
              <a:t>, HER2 et cetera)</a:t>
            </a:r>
          </a:p>
        </p:txBody>
      </p:sp>
      <p:pic>
        <p:nvPicPr>
          <p:cNvPr id="6" name="Picture 5" descr="A blue sphere with white spots&#10;&#10;Description automatically generated">
            <a:extLst>
              <a:ext uri="{FF2B5EF4-FFF2-40B4-BE49-F238E27FC236}">
                <a16:creationId xmlns:a16="http://schemas.microsoft.com/office/drawing/2014/main" id="{5F7073CA-DE49-A39C-2346-A4FDF0014D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2725" y="3305602"/>
            <a:ext cx="1821951" cy="16122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F1DC65-5B2B-7C34-442F-6E8D5ACCE8CC}"/>
              </a:ext>
            </a:extLst>
          </p:cNvPr>
          <p:cNvSpPr txBox="1"/>
          <p:nvPr/>
        </p:nvSpPr>
        <p:spPr>
          <a:xfrm>
            <a:off x="376163" y="82339"/>
            <a:ext cx="4548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Urgent Need for an ROS1-specific Therapeutic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09D34A-4F2F-F9BA-EA72-5B3C663D2BB7}"/>
              </a:ext>
            </a:extLst>
          </p:cNvPr>
          <p:cNvSpPr txBox="1"/>
          <p:nvPr/>
        </p:nvSpPr>
        <p:spPr>
          <a:xfrm>
            <a:off x="4480396" y="5640404"/>
            <a:ext cx="72267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“there are also rare subsets of some more common cancers, such as lung cancer or breast cancer. These subsets can be defined based upon molecular subtype (</a:t>
            </a:r>
            <a:r>
              <a:rPr lang="en-US" b="1" i="1" u="sng" dirty="0"/>
              <a:t>such as ROS-1 positive lung cancer</a:t>
            </a:r>
            <a:r>
              <a:rPr lang="en-US" dirty="0"/>
              <a:t>)” – FDA’s OCE Home Page</a:t>
            </a:r>
          </a:p>
        </p:txBody>
      </p:sp>
    </p:spTree>
    <p:extLst>
      <p:ext uri="{BB962C8B-B14F-4D97-AF65-F5344CB8AC3E}">
        <p14:creationId xmlns:p14="http://schemas.microsoft.com/office/powerpoint/2010/main" val="241983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6125BB-6E88-D3FB-1686-2E2F984FE1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161960"/>
            <a:ext cx="5342530" cy="36344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No commercial or pre-clinical ROS1 antibodies available</a:t>
            </a:r>
          </a:p>
          <a:p>
            <a:r>
              <a:rPr lang="en-US" dirty="0"/>
              <a:t>ROS1 is extremely large and difficult to produce</a:t>
            </a:r>
          </a:p>
          <a:p>
            <a:r>
              <a:rPr lang="en-US" dirty="0"/>
              <a:t>No structures are available for ROS1, leaving its regulation a mystery</a:t>
            </a:r>
          </a:p>
          <a:p>
            <a:r>
              <a:rPr lang="en-US" dirty="0"/>
              <a:t>No bone-fide ligand known that stimulates ROS1</a:t>
            </a:r>
          </a:p>
          <a:p>
            <a:r>
              <a:rPr lang="en-US" dirty="0"/>
              <a:t>No cellular system to study ROS1 activity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94195C-3B52-8683-237F-C8776473E0AB}"/>
              </a:ext>
            </a:extLst>
          </p:cNvPr>
          <p:cNvSpPr txBox="1"/>
          <p:nvPr/>
        </p:nvSpPr>
        <p:spPr>
          <a:xfrm>
            <a:off x="376163" y="82339"/>
            <a:ext cx="3499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Why are there no ROS1 Biologics?</a:t>
            </a:r>
          </a:p>
        </p:txBody>
      </p:sp>
    </p:spTree>
    <p:extLst>
      <p:ext uri="{BB962C8B-B14F-4D97-AF65-F5344CB8AC3E}">
        <p14:creationId xmlns:p14="http://schemas.microsoft.com/office/powerpoint/2010/main" val="5516824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6125BB-6E88-D3FB-1686-2E2F984FE1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161960"/>
            <a:ext cx="5342530" cy="36344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No commercial or pre-clinical ROS1 antibodies available</a:t>
            </a:r>
          </a:p>
          <a:p>
            <a:r>
              <a:rPr lang="en-US" dirty="0"/>
              <a:t>ROS1 is extremely large and difficult to produce</a:t>
            </a:r>
          </a:p>
          <a:p>
            <a:r>
              <a:rPr lang="en-US" dirty="0"/>
              <a:t>No structures are available for ROS1, leaving its regulation a mystery</a:t>
            </a:r>
          </a:p>
          <a:p>
            <a:r>
              <a:rPr lang="en-US" dirty="0"/>
              <a:t>No bone-fide ligand known that stimulates ROS1</a:t>
            </a:r>
          </a:p>
          <a:p>
            <a:r>
              <a:rPr lang="en-US" dirty="0"/>
              <a:t>No cellular system to study ROS1 activity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E9257CB-C127-59BA-EAE1-25B8CEFE11F8}"/>
              </a:ext>
            </a:extLst>
          </p:cNvPr>
          <p:cNvSpPr txBox="1">
            <a:spLocks/>
          </p:cNvSpPr>
          <p:nvPr/>
        </p:nvSpPr>
        <p:spPr>
          <a:xfrm>
            <a:off x="6268277" y="2161960"/>
            <a:ext cx="5342530" cy="36344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srgbClr val="0070C0"/>
                </a:solidFill>
              </a:rPr>
              <a:t>Over the past 7 years we have overcome each of these roadblocks</a:t>
            </a:r>
          </a:p>
          <a:p>
            <a:r>
              <a:rPr lang="en-US" dirty="0">
                <a:solidFill>
                  <a:srgbClr val="0070C0"/>
                </a:solidFill>
              </a:rPr>
              <a:t>We produced high quality pure ROS1 </a:t>
            </a:r>
          </a:p>
          <a:p>
            <a:r>
              <a:rPr lang="en-US" dirty="0">
                <a:solidFill>
                  <a:srgbClr val="0070C0"/>
                </a:solidFill>
              </a:rPr>
              <a:t>We solved high resolution structure of ROS1</a:t>
            </a:r>
          </a:p>
          <a:p>
            <a:r>
              <a:rPr lang="en-US" dirty="0">
                <a:solidFill>
                  <a:srgbClr val="0070C0"/>
                </a:solidFill>
              </a:rPr>
              <a:t>We solved high resolution structure of ROS1 with ligand bound revealing critical epitopes</a:t>
            </a:r>
          </a:p>
          <a:p>
            <a:r>
              <a:rPr lang="en-US" dirty="0">
                <a:solidFill>
                  <a:srgbClr val="0070C0"/>
                </a:solidFill>
              </a:rPr>
              <a:t>We developed the first ROS1 cell-based system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2831A9-EB1B-7A0C-8411-5410BA00D9A3}"/>
              </a:ext>
            </a:extLst>
          </p:cNvPr>
          <p:cNvSpPr txBox="1"/>
          <p:nvPr/>
        </p:nvSpPr>
        <p:spPr>
          <a:xfrm>
            <a:off x="376163" y="82339"/>
            <a:ext cx="3499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Why are there no ROS1 Biologics?</a:t>
            </a:r>
          </a:p>
        </p:txBody>
      </p:sp>
    </p:spTree>
    <p:extLst>
      <p:ext uri="{BB962C8B-B14F-4D97-AF65-F5344CB8AC3E}">
        <p14:creationId xmlns:p14="http://schemas.microsoft.com/office/powerpoint/2010/main" val="21932895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CD69F70-8779-682B-156B-92CD82B941E1}"/>
              </a:ext>
            </a:extLst>
          </p:cNvPr>
          <p:cNvSpPr txBox="1">
            <a:spLocks/>
          </p:cNvSpPr>
          <p:nvPr/>
        </p:nvSpPr>
        <p:spPr>
          <a:xfrm>
            <a:off x="585864" y="871870"/>
            <a:ext cx="4118398" cy="155316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High resolution view of ros1 </a:t>
            </a:r>
          </a:p>
          <a:p>
            <a:r>
              <a:rPr lang="en-US" dirty="0"/>
              <a:t>&amp; ros1 bound to activating ligand</a:t>
            </a:r>
          </a:p>
        </p:txBody>
      </p:sp>
      <p:pic>
        <p:nvPicPr>
          <p:cNvPr id="10" name="Picture 9" descr="A green and blue structure&#10;&#10;Description automatically generated with medium confidence">
            <a:extLst>
              <a:ext uri="{FF2B5EF4-FFF2-40B4-BE49-F238E27FC236}">
                <a16:creationId xmlns:a16="http://schemas.microsoft.com/office/drawing/2014/main" id="{33CDF0FF-E3CB-D111-9CD2-55584AFC0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357" y="2822711"/>
            <a:ext cx="4472328" cy="32205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27ACDC-498C-7B5F-CCC4-6EAFCE637899}"/>
              </a:ext>
            </a:extLst>
          </p:cNvPr>
          <p:cNvSpPr txBox="1"/>
          <p:nvPr/>
        </p:nvSpPr>
        <p:spPr>
          <a:xfrm>
            <a:off x="376163" y="82339"/>
            <a:ext cx="5777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Novel Structural Insights for anti-ROS1 Discovery &amp; Design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1C7343-9F53-EAC2-6275-C8BEBDBC83D1}"/>
              </a:ext>
            </a:extLst>
          </p:cNvPr>
          <p:cNvSpPr txBox="1"/>
          <p:nvPr/>
        </p:nvSpPr>
        <p:spPr>
          <a:xfrm>
            <a:off x="585864" y="6256242"/>
            <a:ext cx="3053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Klein Lab – Unpublished Results</a:t>
            </a:r>
          </a:p>
        </p:txBody>
      </p:sp>
    </p:spTree>
    <p:extLst>
      <p:ext uri="{BB962C8B-B14F-4D97-AF65-F5344CB8AC3E}">
        <p14:creationId xmlns:p14="http://schemas.microsoft.com/office/powerpoint/2010/main" val="3623886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BFBA8-26EC-2D07-DB0D-B22467C71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7738" y="871870"/>
            <a:ext cx="4118398" cy="988332"/>
          </a:xfrm>
        </p:spPr>
        <p:txBody>
          <a:bodyPr>
            <a:normAutofit fontScale="90000"/>
          </a:bodyPr>
          <a:lstStyle/>
          <a:p>
            <a:r>
              <a:rPr lang="en-US" dirty="0"/>
              <a:t>A cell-based system to study ros1 activity</a:t>
            </a:r>
          </a:p>
        </p:txBody>
      </p:sp>
      <p:pic>
        <p:nvPicPr>
          <p:cNvPr id="6" name="Content Placeholder 5" descr="A close-up of several test results&#10;&#10;Description automatically generated">
            <a:extLst>
              <a:ext uri="{FF2B5EF4-FFF2-40B4-BE49-F238E27FC236}">
                <a16:creationId xmlns:a16="http://schemas.microsoft.com/office/drawing/2014/main" id="{966F8893-956C-3D42-64D2-272081943D9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402953" y="2716363"/>
            <a:ext cx="4203183" cy="3633787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0DBE24-C8BD-5E6A-C7B8-5E8D9EFDE356}"/>
              </a:ext>
            </a:extLst>
          </p:cNvPr>
          <p:cNvSpPr txBox="1"/>
          <p:nvPr/>
        </p:nvSpPr>
        <p:spPr>
          <a:xfrm>
            <a:off x="9335584" y="2350603"/>
            <a:ext cx="870808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ligand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CD69F70-8779-682B-156B-92CD82B941E1}"/>
              </a:ext>
            </a:extLst>
          </p:cNvPr>
          <p:cNvSpPr txBox="1">
            <a:spLocks/>
          </p:cNvSpPr>
          <p:nvPr/>
        </p:nvSpPr>
        <p:spPr>
          <a:xfrm>
            <a:off x="585864" y="871870"/>
            <a:ext cx="4118398" cy="155316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High resolution view of ros1 </a:t>
            </a:r>
          </a:p>
          <a:p>
            <a:r>
              <a:rPr lang="en-US" dirty="0"/>
              <a:t>&amp; ros1 bound to activating ligand</a:t>
            </a:r>
          </a:p>
        </p:txBody>
      </p:sp>
      <p:pic>
        <p:nvPicPr>
          <p:cNvPr id="10" name="Picture 9" descr="A green and blue structure&#10;&#10;Description automatically generated with medium confidence">
            <a:extLst>
              <a:ext uri="{FF2B5EF4-FFF2-40B4-BE49-F238E27FC236}">
                <a16:creationId xmlns:a16="http://schemas.microsoft.com/office/drawing/2014/main" id="{33CDF0FF-E3CB-D111-9CD2-55584AFC0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357" y="2822711"/>
            <a:ext cx="4472328" cy="32205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0B1AF8-3376-C781-1705-BFDA649BFB36}"/>
              </a:ext>
            </a:extLst>
          </p:cNvPr>
          <p:cNvSpPr txBox="1"/>
          <p:nvPr/>
        </p:nvSpPr>
        <p:spPr>
          <a:xfrm>
            <a:off x="376163" y="82339"/>
            <a:ext cx="8225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Novel Structural Insights for anti-ROS1 Discovery &amp; Design – In Vitro Activity Assay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304ED7-5321-2679-C0DD-BAFF926E2D6C}"/>
              </a:ext>
            </a:extLst>
          </p:cNvPr>
          <p:cNvSpPr txBox="1"/>
          <p:nvPr/>
        </p:nvSpPr>
        <p:spPr>
          <a:xfrm>
            <a:off x="585864" y="6256242"/>
            <a:ext cx="3053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Klein Lab – Unpublished Results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29E397-1E83-C5AF-BC6D-CF0E485AC6D5}"/>
              </a:ext>
            </a:extLst>
          </p:cNvPr>
          <p:cNvSpPr txBox="1"/>
          <p:nvPr/>
        </p:nvSpPr>
        <p:spPr>
          <a:xfrm>
            <a:off x="8176556" y="6261826"/>
            <a:ext cx="3053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Klein Lab – Unpublished Results</a:t>
            </a:r>
          </a:p>
        </p:txBody>
      </p:sp>
    </p:spTree>
    <p:extLst>
      <p:ext uri="{BB962C8B-B14F-4D97-AF65-F5344CB8AC3E}">
        <p14:creationId xmlns:p14="http://schemas.microsoft.com/office/powerpoint/2010/main" val="41234531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-up of a logo&#10;&#10;Description automatically generated">
            <a:extLst>
              <a:ext uri="{FF2B5EF4-FFF2-40B4-BE49-F238E27FC236}">
                <a16:creationId xmlns:a16="http://schemas.microsoft.com/office/drawing/2014/main" id="{4C11966E-1308-4A0F-4CAE-82EC09B0BE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715" y="1843449"/>
            <a:ext cx="1805940" cy="7315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7DDFCF-D79F-2537-FC9A-ED75EF5F2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669" y="830193"/>
            <a:ext cx="11029616" cy="988332"/>
          </a:xfrm>
        </p:spPr>
        <p:txBody>
          <a:bodyPr>
            <a:normAutofit fontScale="90000"/>
          </a:bodyPr>
          <a:lstStyle/>
          <a:p>
            <a:r>
              <a:rPr lang="en-US" dirty="0"/>
              <a:t>Introducing the World’s first ros1 biologic </a:t>
            </a:r>
            <a:br>
              <a:rPr lang="en-US" dirty="0"/>
            </a:br>
            <a:r>
              <a:rPr lang="en-US" sz="2700" dirty="0"/>
              <a:t>(“</a:t>
            </a:r>
            <a:r>
              <a:rPr lang="en-US" sz="2700" b="1" dirty="0"/>
              <a:t>ROZIQUMAB”)  </a:t>
            </a:r>
          </a:p>
        </p:txBody>
      </p:sp>
      <p:pic>
        <p:nvPicPr>
          <p:cNvPr id="6" name="Content Placeholder 5" descr="A blue and purple tubes&#10;&#10;Description automatically generated">
            <a:extLst>
              <a:ext uri="{FF2B5EF4-FFF2-40B4-BE49-F238E27FC236}">
                <a16:creationId xmlns:a16="http://schemas.microsoft.com/office/drawing/2014/main" id="{9B5B355B-A4F1-CF98-6B19-07783EE6A42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 rot="10800000">
            <a:off x="4242483" y="2395164"/>
            <a:ext cx="3453990" cy="3633787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3DFD65E-69F0-6DB8-57A8-681C92DBFC86}"/>
              </a:ext>
            </a:extLst>
          </p:cNvPr>
          <p:cNvSpPr txBox="1"/>
          <p:nvPr/>
        </p:nvSpPr>
        <p:spPr>
          <a:xfrm>
            <a:off x="584079" y="3102915"/>
            <a:ext cx="30214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Antibody framework</a:t>
            </a:r>
          </a:p>
          <a:p>
            <a:r>
              <a:rPr lang="en-US" dirty="0"/>
              <a:t>based on the blockbuster</a:t>
            </a:r>
          </a:p>
          <a:p>
            <a:r>
              <a:rPr lang="en-US" dirty="0" err="1"/>
              <a:t>mAb</a:t>
            </a:r>
            <a:r>
              <a:rPr lang="en-US" dirty="0"/>
              <a:t> Herceptin (Trastuzumab)</a:t>
            </a:r>
          </a:p>
          <a:p>
            <a:r>
              <a:rPr lang="en-US" dirty="0"/>
              <a:t>Target: ErbB2, HER2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03AF865-B410-7231-F1A1-63FAF72B9A10}"/>
              </a:ext>
            </a:extLst>
          </p:cNvPr>
          <p:cNvSpPr/>
          <p:nvPr/>
        </p:nvSpPr>
        <p:spPr>
          <a:xfrm>
            <a:off x="7957751" y="2466915"/>
            <a:ext cx="345990" cy="3427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91116D-58BE-A679-A215-BA762D768BB2}"/>
              </a:ext>
            </a:extLst>
          </p:cNvPr>
          <p:cNvSpPr txBox="1"/>
          <p:nvPr/>
        </p:nvSpPr>
        <p:spPr>
          <a:xfrm>
            <a:off x="376163" y="82339"/>
            <a:ext cx="6813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Conception to Activity – Yale’s “ROSIQUMAB” Designed for the Clinic</a:t>
            </a:r>
          </a:p>
        </p:txBody>
      </p:sp>
    </p:spTree>
    <p:extLst>
      <p:ext uri="{BB962C8B-B14F-4D97-AF65-F5344CB8AC3E}">
        <p14:creationId xmlns:p14="http://schemas.microsoft.com/office/powerpoint/2010/main" val="1220946844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AnalogousFromRegularSeed_2SEEDS">
      <a:dk1>
        <a:srgbClr val="000000"/>
      </a:dk1>
      <a:lt1>
        <a:srgbClr val="FFFFFF"/>
      </a:lt1>
      <a:dk2>
        <a:srgbClr val="36301E"/>
      </a:dk2>
      <a:lt2>
        <a:srgbClr val="E8E6E2"/>
      </a:lt2>
      <a:accent1>
        <a:srgbClr val="3B62B1"/>
      </a:accent1>
      <a:accent2>
        <a:srgbClr val="4DA5C3"/>
      </a:accent2>
      <a:accent3>
        <a:srgbClr val="574DC3"/>
      </a:accent3>
      <a:accent4>
        <a:srgbClr val="B1633B"/>
      </a:accent4>
      <a:accent5>
        <a:srgbClr val="BDA04A"/>
      </a:accent5>
      <a:accent6>
        <a:srgbClr val="99AD39"/>
      </a:accent6>
      <a:hlink>
        <a:srgbClr val="A07D35"/>
      </a:hlink>
      <a:folHlink>
        <a:srgbClr val="7F7F7F"/>
      </a:folHlink>
    </a:clrScheme>
    <a:fontScheme name="Dividend">
      <a:majorFont>
        <a:latin typeface="Tw Cen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22850</TotalTime>
  <Words>1099</Words>
  <Application>Microsoft Macintosh PowerPoint</Application>
  <PresentationFormat>Widescreen</PresentationFormat>
  <Paragraphs>146</Paragraphs>
  <Slides>15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Courier New</vt:lpstr>
      <vt:lpstr>Heebo</vt:lpstr>
      <vt:lpstr>Times New Roman</vt:lpstr>
      <vt:lpstr>Tw Cen MT</vt:lpstr>
      <vt:lpstr>Wingdings 2</vt:lpstr>
      <vt:lpstr>DividendVTI</vt:lpstr>
      <vt:lpstr>               (“ROZIQuMAB”) a ROS1 biologic  for invasive cancers</vt:lpstr>
      <vt:lpstr>PowerPoint Presentation</vt:lpstr>
      <vt:lpstr>Unmet medical need:  TREATMENT for Invasive cancers</vt:lpstr>
      <vt:lpstr>ROS1 A precision target for invasive cancers</vt:lpstr>
      <vt:lpstr>PowerPoint Presentation</vt:lpstr>
      <vt:lpstr>PowerPoint Presentation</vt:lpstr>
      <vt:lpstr>PowerPoint Presentation</vt:lpstr>
      <vt:lpstr>A cell-based system to study ros1 activity</vt:lpstr>
      <vt:lpstr>Introducing the World’s first ros1 biologic  (“ROZIQUMAB”)  </vt:lpstr>
      <vt:lpstr>Introducing the World’s first ros1 biologic  (“ROZIQUMAB”)  </vt:lpstr>
      <vt:lpstr>Introducing the World’s first ros1 biologic  (ROZIQUMAB)  </vt:lpstr>
      <vt:lpstr>Introducing the World’s first ros1 biologic  (ROZIQUMAB)  </vt:lpstr>
      <vt:lpstr>Blavatnik support  for translation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Developing a ROS1 biologic for invasive cancers</dc:title>
  <dc:creator>Klein, Daryl</dc:creator>
  <cp:lastModifiedBy>Klein, Daryl</cp:lastModifiedBy>
  <cp:revision>33</cp:revision>
  <cp:lastPrinted>2023-12-06T15:49:42Z</cp:lastPrinted>
  <dcterms:created xsi:type="dcterms:W3CDTF">2023-10-24T21:09:24Z</dcterms:created>
  <dcterms:modified xsi:type="dcterms:W3CDTF">2023-12-06T15:51:31Z</dcterms:modified>
</cp:coreProperties>
</file>