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914" r:id="rId5"/>
    <p:sldId id="935" r:id="rId6"/>
    <p:sldId id="924" r:id="rId7"/>
    <p:sldId id="918" r:id="rId8"/>
    <p:sldId id="930" r:id="rId9"/>
    <p:sldId id="931" r:id="rId10"/>
    <p:sldId id="932" r:id="rId11"/>
    <p:sldId id="933" r:id="rId12"/>
    <p:sldId id="9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B7D623-5FE0-3D56-2B8F-B1CD980FB8D8}" name="Turczynski, Aaron" initials="TA" userId="S::aaron.turczynski@yale.edu::b8f8ae8f-9c90-46d8-88d2-327898f50228" providerId="AD"/>
  <p188:author id="{48C1C333-47DA-E657-69F6-DC5323659E7A}" name="Oikonomopoulou, Feli" initials="OF" userId="S::feli.oikonomopoulou@yale.edu::c1d87a77-6b5a-4361-9e7f-a84f5c7cf414" providerId="AD"/>
  <p188:author id="{C3D3D13A-A306-8A0C-07BB-5DE3E9C25BD4}" name="Mohr, Manuel" initials="MM" userId="S::manuel.mohr@yale.edu::9de382c6-f89a-47ec-8aff-f95608d1f444" providerId="AD"/>
  <p188:author id="{54C88C8B-54B8-F084-364A-6A20D8AC0C3D}" name="Kundrat, Amy" initials="AK" userId="S::amy.kundrat@yale.edu::e4208eae-a767-4aed-8ae1-9ff0e152179f" providerId="AD"/>
  <p188:author id="{6D4162B1-F490-2490-6EA8-58557FABA457}" name="Hwang, Candy" initials="HC" userId="S::candy.hwang@yale.edu::27d530fc-d6b1-42e0-8a2d-d7c4f0d37d97" providerId="AD"/>
  <p188:author id="{F1E79FC9-802B-888B-9B39-2E5BD7513F45}" name="Makableh, Natalie" initials="MN" userId="S::natalie.makableh@yale.edu::0a761919-ad57-4b01-b7e5-d0585fbf15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9CD"/>
    <a:srgbClr val="20E453"/>
    <a:srgbClr val="19CD48"/>
    <a:srgbClr val="002060"/>
    <a:srgbClr val="EEB104"/>
    <a:srgbClr val="A9D2E6"/>
    <a:srgbClr val="EFAFA8"/>
    <a:srgbClr val="3A122C"/>
    <a:srgbClr val="93B0D6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6:54:13.2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1229 114 24575,'-39'-2'0,"1"-3"0,-1-2 0,-48-15 0,-30-6 0,37 7 0,-4 1 0,14 13 0,-112 5 0,92 4 0,86-2 0,-7 0 0,-21 2 0,28-1 0,0 0 0,0 1 0,0-1 0,0 1 0,1-1 0,-1 1 0,0 1 0,-5 3 0,-2 3 0,-1-2 0,0 0 0,-19 8 0,6-3 0,20-9 0,1 1 0,-1 0 0,1 0 0,0 0 0,-1 0 0,2 1 0,-1 0 0,-5 8 0,-12 14 0,-3-1 0,6-8 0,0 2 0,1 0 0,-15 24 0,28-35 0,0-1 0,1 1 0,0 0 0,0 0 0,-4 17 0,1 1 0,0-3 0,1 1 0,1-1 0,0 1 0,1 25 0,3 102 0,2-64 0,-1-64 0,0-1 0,1 0 0,2 0 0,0 0 0,1 0 0,1 0 0,13 35 0,-11-43 0,1 1 0,0-1 0,1-1 0,20 25 0,10 13 0,-31-38 0,2-1 0,0 0 0,0-1 0,23 19 0,-29-26 0,0 1 0,-1 0 0,1 0 0,-1 0 0,0 1 0,-1 0 0,1 0 0,3 12 0,2 2 0,1-2 0,2 7 0,18 52 0,67 173 0,-94-245 0,37 111 0,-13-34 0,-23-69 0,-1 0 0,0 0 0,0 1 0,-2-1 0,1 18 0,0-6 0,3 42 0,-6 121 0,1-180 0,-1 1 0,0-1 0,-1 0 0,1 0 0,-2 0 0,1 0 0,-1 0 0,0 0 0,-1-1 0,1 0 0,-2 1 0,-4 7 0,3-8 0,1 1 0,-9 18 0,10-16 0,-14 20 0,-4 2 0,2 2 0,0 1 0,-19 48 0,34-70 0,1 0 0,0 1 0,1-1 0,0 1 0,-2 29 0,3-10 0,5 52 0,-3-71 0,2 0 0,0 0 0,4 17 0,-4-26 0,0 0 0,0 1 0,0-1 0,1 0 0,0 0 0,0-1 0,0 1 0,1-1 0,6 8 0,8 8 0,30 27 0,-38-40 0,0-1 0,0 0 0,1 0 0,0-1 0,17 7 0,-23-12 0,12 7 0,1-2 0,-1-1 0,1-1 0,0 0 0,22 0 0,36 3 0,-57-4 0,1-1 0,-1-1 0,1-1 0,23-4 0,-16-3 0,0-1 0,40-19 0,-40 16 0,-19 7 0,-1-1 0,0 0 0,0 0 0,0-1 0,0 0 0,-1 0 0,10-14 0,-2 5 0,-5 4 0,0-1 0,9-16 0,-10 15 0,18-22 0,-21 28 0,1-1 0,-2 0 0,1 0 0,-1 0 0,0-1 0,-1 1 0,0-1 0,0 0 0,0 0 0,-1-1 0,0 1 0,-1-1 0,0 1 0,0-1 0,-1-12 0,0 19 0,-1 1 0,1-1 0,0 1 0,-1 0 0,0-1 0,1 1 0,-1 0 0,0-1 0,0 1 0,0 0 0,0 0 0,0 0 0,-3-3 0,-23-22 0,4 3 0,2-1 0,11 13 0,-16-23 0,23 30 0,1 0 0,-1 0 0,1 0 0,0 0 0,0 0 0,1 0 0,-1-1 0,1 1 0,-1-7 0,1-3 0,1 0 0,1 1 0,0-1 0,0 1 0,1-1 0,1 1 0,6-19 0,3-25 0,-8 43 0,0 0 0,10-27 0,-7 24 0,5-22 0,0-2 0,1 0 0,2 2 0,36-70 0,-21 56 0,7-15 0,51-109 0,3 12 0,-45 86 0,-29 49 0,0-1 0,17-52 0,-31 74 0,0-1 0,-1 0 0,0 0 0,0 0 0,-1-17 0,-2-59 0,-1 64 0,-12-107 0,9 99 0,0-1 0,3 0 0,0 0 0,2-41 0,1 65 0,1-1 0,-1 1 0,1 0 0,1 0 0,-1 0 0,7-13 0,26-43 0,-25 47 0,1-2 0,8-23 0,-7 10 0,-7 17 0,0 0 0,1 1 0,0 0 0,16-25 0,-17 32 0,0-1 0,0 0 0,0-1 0,-1 0 0,0 1 0,0-1 0,-1-1 0,3-12 0,-5 18 0,0-1 0,0 0 0,-1 1 0,0-1 0,0 0 0,0 1 0,0-1 0,-1 0 0,1 1 0,-1-1 0,0 1 0,0-1 0,-1 1 0,1-1 0,-1 1 0,1 0 0,-1 0 0,-1 0 0,-3-6 0,0 2 0,-1-1 0,-1 2 0,1-1 0,-1 1 0,0 0 0,-11-6 0,-56-30 0,65 37 0,-77-35 0,-2 3 0,-1 5 0,-157-32 0,233 61 0,0 2 0,-1 0 0,1 1 0,0 0 0,-1 2 0,1-1 0,-1 2 0,-15 4 0,-26 9-682,-81 10-1,109-23-6143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6:54:14.5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CCD26-7E23-5241-B70D-0AB8BCFC55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6385E-FBDD-F844-8A1A-763CB919F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Examples:</a:t>
            </a:r>
          </a:p>
          <a:p>
            <a:r>
              <a:rPr lang="en-US" err="1"/>
              <a:t>ConsultUS</a:t>
            </a:r>
            <a:r>
              <a:rPr lang="en-US"/>
              <a:t> (https://ventures.yale.edu/pitch/consultus-your-digital-addiction-consultants) –0:32 – 1:31</a:t>
            </a:r>
          </a:p>
          <a:p>
            <a:endParaRPr lang="en-US"/>
          </a:p>
          <a:p>
            <a:r>
              <a:rPr lang="en-US"/>
              <a:t>Medzhitov, Inflammatory (https://ventures.yale.edu/pitch/identify-new-class-therapeutics-inflammatory-diseases) – 0:30-2:17 </a:t>
            </a:r>
          </a:p>
          <a:p>
            <a:endParaRPr lang="en-US"/>
          </a:p>
          <a:p>
            <a:r>
              <a:rPr lang="en-US"/>
              <a:t>Lee/Cortes-Briones, Fetal EEG (https://ventures.yale.edu/yale-technologies/non-invasive-fetal-brain-monitoring) – 0:12-2:25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0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Tran, MIF – D-DT (https://ventures.yale.edu/yale-technologies/bispecific-mif-d-dt-targeting-enhance-immunotherapy-responses) – 0:15-0:36</a:t>
            </a:r>
          </a:p>
          <a:p>
            <a:endParaRPr lang="en-US"/>
          </a:p>
          <a:p>
            <a:r>
              <a:rPr lang="en-US"/>
              <a:t>Manifest (https://ventures.yale.edu/yale-technologies/manifest-technologies-inc) – 0:45-1:00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5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Tran, MIF – D-DT (https://ventures.yale.edu/yale-technologies/bispecific-mif-d-dt-targeting-enhance-immunotherapy-responses) – 0:15-0:36</a:t>
            </a:r>
          </a:p>
          <a:p>
            <a:endParaRPr lang="en-US"/>
          </a:p>
          <a:p>
            <a:r>
              <a:rPr lang="en-US"/>
              <a:t>Manifest (https://ventures.yale.edu/yale-technologies/manifest-technologies-inc) – 0:45-1:00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5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Examples:</a:t>
            </a:r>
          </a:p>
          <a:p>
            <a:r>
              <a:rPr lang="en-US" err="1"/>
              <a:t>ConsultUS</a:t>
            </a:r>
            <a:r>
              <a:rPr lang="en-US"/>
              <a:t> (https://ventures.yale.edu/pitch/consultus-your-digital-addiction-consultants) – Problem setup 0:32 – 1:31</a:t>
            </a:r>
          </a:p>
          <a:p>
            <a:r>
              <a:rPr lang="en-US"/>
              <a:t>Medzhitov, Inflammatory (https://ventures.yale.edu/pitch/identify-new-class-therapeutics-inflammatory-diseases) – 0:30-2:17</a:t>
            </a:r>
          </a:p>
          <a:p>
            <a:r>
              <a:rPr lang="en-US"/>
              <a:t>Lee/Cortes-Briones, Fetal EEG (https://ventures.yale.edu/yale-technologies/non-invasive-fetal-brain-monitoring) – 0:12-2:25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r>
              <a:rPr lang="en-US" dirty="0" err="1"/>
              <a:t>ConsultUS</a:t>
            </a:r>
            <a:r>
              <a:rPr lang="en-US" dirty="0"/>
              <a:t> (https://ventures.yale.edu/pitch/consultus-your-digital-addiction-consultants) – Problem setup 0:32 – 1:31</a:t>
            </a:r>
          </a:p>
          <a:p>
            <a:endParaRPr lang="en-US" dirty="0"/>
          </a:p>
          <a:p>
            <a:r>
              <a:rPr lang="en-US" dirty="0" err="1"/>
              <a:t>Medzhitov</a:t>
            </a:r>
            <a:r>
              <a:rPr lang="en-US" dirty="0"/>
              <a:t>, Inflammatory (https://ventures.yale.edu/pitch/identify-new-class-therapeutics-inflammatory-diseases) – 0:30-2:17</a:t>
            </a:r>
          </a:p>
          <a:p>
            <a:endParaRPr lang="en-US" dirty="0"/>
          </a:p>
          <a:p>
            <a:r>
              <a:rPr lang="en-US" dirty="0"/>
              <a:t>Lee/Cortes-Briones, Fetal EEG (https://ventures.yale.edu/yale-technologies/non-invasive-fetal-brain-monitoring) – 0:12-2:25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Examples:</a:t>
            </a:r>
          </a:p>
          <a:p>
            <a:r>
              <a:rPr lang="en-US" err="1"/>
              <a:t>ConsultUS</a:t>
            </a:r>
            <a:r>
              <a:rPr lang="en-US"/>
              <a:t> (https://ventures.yale.edu/pitch/consultus-your-digital-addiction-consultants) – Problem setup 0:32 – 1:31</a:t>
            </a:r>
          </a:p>
          <a:p>
            <a:endParaRPr lang="en-US"/>
          </a:p>
          <a:p>
            <a:r>
              <a:rPr lang="en-US"/>
              <a:t>Medzhitov, Inflammatory (https://ventures.yale.edu/pitch/identify-new-class-therapeutics-inflammatory-diseases) – 0:30-2:17 </a:t>
            </a:r>
          </a:p>
          <a:p>
            <a:endParaRPr lang="en-US"/>
          </a:p>
          <a:p>
            <a:r>
              <a:rPr lang="en-US"/>
              <a:t>Lee/Cortes-Briones, Fetal EEG (https://ventures.yale.edu/yale-technologies/non-invasive-fetal-brain-monitoring) – 0:12-2:25</a:t>
            </a:r>
          </a:p>
          <a:p>
            <a:endParaRPr lang="en-US"/>
          </a:p>
          <a:p>
            <a:pPr marL="285750" indent="-285750" defTabSz="832104">
              <a:buFont typeface="Arial"/>
              <a:buChar char="•"/>
            </a:pPr>
            <a:endParaRPr lang="en-US" sz="1200">
              <a:solidFill>
                <a:srgbClr val="002060"/>
              </a:solidFill>
              <a:latin typeface="YaleNew"/>
              <a:cs typeface="Arial"/>
            </a:endParaRPr>
          </a:p>
          <a:p>
            <a:pPr marL="285750" indent="-285750" defTabSz="832104">
              <a:buFont typeface="Arial"/>
              <a:buChar char="•"/>
            </a:pPr>
            <a:r>
              <a:rPr lang="en-US" sz="1200">
                <a:solidFill>
                  <a:srgbClr val="002060"/>
                </a:solidFill>
                <a:latin typeface="YaleNew"/>
                <a:cs typeface="Arial"/>
              </a:rPr>
              <a:t>A few questions you could ask yourself, among others: </a:t>
            </a:r>
          </a:p>
          <a:p>
            <a:pPr marL="285750" indent="-285750" defTabSz="832104">
              <a:buFont typeface="Arial"/>
              <a:buChar char="•"/>
            </a:pPr>
            <a:r>
              <a:rPr lang="en-US" sz="1200">
                <a:solidFill>
                  <a:srgbClr val="002060"/>
                </a:solidFill>
                <a:latin typeface="YaleNew"/>
                <a:cs typeface="Arial"/>
              </a:rPr>
              <a:t>Who are your competitors? </a:t>
            </a:r>
          </a:p>
          <a:p>
            <a:pPr marL="285750" indent="-285750" defTabSz="832104">
              <a:buFont typeface="Arial"/>
              <a:buChar char="•"/>
            </a:pPr>
            <a:r>
              <a:rPr lang="en-US" sz="1200">
                <a:solidFill>
                  <a:srgbClr val="002060"/>
                </a:solidFill>
                <a:latin typeface="YaleNew"/>
                <a:cs typeface="Arial"/>
              </a:rPr>
              <a:t>Are they local, regional, national or global? </a:t>
            </a:r>
          </a:p>
          <a:p>
            <a:pPr marL="285750" indent="-285750" defTabSz="832104">
              <a:buFont typeface="Arial"/>
              <a:buChar char="•"/>
            </a:pPr>
            <a:r>
              <a:rPr lang="en-US" sz="1200">
                <a:solidFill>
                  <a:srgbClr val="002060"/>
                </a:solidFill>
                <a:latin typeface="YaleNew"/>
                <a:cs typeface="Arial"/>
              </a:rPr>
              <a:t>Are there any product alternatives to your product? </a:t>
            </a:r>
          </a:p>
          <a:p>
            <a:pPr marL="285750" indent="-285750" defTabSz="832104">
              <a:buFont typeface="Arial"/>
              <a:buChar char="•"/>
            </a:pPr>
            <a:r>
              <a:rPr lang="en-US" sz="1200">
                <a:solidFill>
                  <a:srgbClr val="002060"/>
                </a:solidFill>
                <a:latin typeface="YaleNew"/>
                <a:cs typeface="Arial"/>
              </a:rPr>
              <a:t>What about their IP / technological advantage?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80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endParaRPr lang="en-US" dirty="0"/>
          </a:p>
          <a:p>
            <a:r>
              <a:rPr lang="en-US" dirty="0" err="1"/>
              <a:t>ConsultUS</a:t>
            </a:r>
            <a:r>
              <a:rPr lang="en-US" dirty="0"/>
              <a:t> (https://ventures.yale.edu/pitch/consultus-your-digital-addiction-consultants) – Problem setup 0:32 – 1:31</a:t>
            </a:r>
          </a:p>
          <a:p>
            <a:endParaRPr lang="en-US" dirty="0"/>
          </a:p>
          <a:p>
            <a:r>
              <a:rPr lang="en-US" dirty="0" err="1"/>
              <a:t>Medzhitov</a:t>
            </a:r>
            <a:r>
              <a:rPr lang="en-US" dirty="0"/>
              <a:t>, Inflammatory (https://ventures.yale.edu/pitch/identify-new-class-therapeutics-inflammatory-diseases) – 0:30-2:17</a:t>
            </a:r>
          </a:p>
          <a:p>
            <a:endParaRPr lang="en-US" dirty="0"/>
          </a:p>
          <a:p>
            <a:r>
              <a:rPr lang="en-US" dirty="0"/>
              <a:t>Lee/Cortes-Briones, Fetal EEG (https://ventures.yale.edu/yale-technologies/non-invasive-fetal-brain-monitoring) – 0:12-2:25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33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Examples:</a:t>
            </a:r>
          </a:p>
          <a:p>
            <a:r>
              <a:rPr lang="en-US" err="1"/>
              <a:t>ConsultUS</a:t>
            </a:r>
            <a:r>
              <a:rPr lang="en-US"/>
              <a:t> (https://ventures.yale.edu/pitch/consultus-your-digital-addiction-consultants) – Problem setup 0:32 – 1:31 – the problem setup is great, and particularly like 1:30-2:00 where the solution is described to fit into the problem</a:t>
            </a:r>
          </a:p>
          <a:p>
            <a:endParaRPr lang="en-US"/>
          </a:p>
          <a:p>
            <a:r>
              <a:rPr lang="en-US"/>
              <a:t>Medzhitov, Inflammatory (https://ventures.yale.edu/pitch/identify-new-class-therapeutics-inflammatory-diseases) – 0:30-2:17 – both setup and introduction the solution is good, in both problem and solution Medzhitov simplifies for the audience so they can understand a highly scientific/mechanistic solution</a:t>
            </a:r>
          </a:p>
          <a:p>
            <a:endParaRPr lang="en-US"/>
          </a:p>
          <a:p>
            <a:r>
              <a:rPr lang="en-US"/>
              <a:t>Lee/Cortes-Briones, Fetal EEG (https://ventures.yale.edu/yale-technologies/non-invasive-fetal-brain-monitoring) – 0:12-2:25 – Another example of problem/competitive (Standard of Care) wrapped into one and sets up the solution itself. You get to the end of her personal stories and left wondering “well what can be done?”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1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5DEEAEE-EDFF-CC02-EABE-B4319DEA6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2433" y="1545021"/>
            <a:ext cx="8927134" cy="6184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241F4A-F939-8D68-F903-A4ABC9368220}"/>
              </a:ext>
            </a:extLst>
          </p:cNvPr>
          <p:cNvSpPr/>
          <p:nvPr userDrawn="1"/>
        </p:nvSpPr>
        <p:spPr>
          <a:xfrm>
            <a:off x="-31128" y="3671326"/>
            <a:ext cx="12223128" cy="3186674"/>
          </a:xfrm>
          <a:prstGeom prst="rect">
            <a:avLst/>
          </a:prstGeom>
          <a:solidFill>
            <a:srgbClr val="1F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17E2967-49FB-C08A-6AD0-78B67FF540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8715" y="4853679"/>
            <a:ext cx="1754569" cy="7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5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476D9B-1AC3-5072-DCCB-A939267CD74E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C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37E-2CBE-7EC3-A241-03C6EED5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923"/>
            <a:ext cx="10515600" cy="1325563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2060"/>
                </a:solidFill>
                <a:latin typeface="Montserrat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46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37E-2CBE-7EC3-A241-03C6EED5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923"/>
            <a:ext cx="10515600" cy="1325563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2060"/>
                </a:solidFill>
                <a:latin typeface="Montserrat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91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894F0D-8619-3782-CE00-0FE243C2EF3B}"/>
              </a:ext>
            </a:extLst>
          </p:cNvPr>
          <p:cNvGrpSpPr/>
          <p:nvPr userDrawn="1"/>
        </p:nvGrpSpPr>
        <p:grpSpPr>
          <a:xfrm>
            <a:off x="758650" y="471449"/>
            <a:ext cx="10674699" cy="3836192"/>
            <a:chOff x="1424998" y="1352611"/>
            <a:chExt cx="9170212" cy="32955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07EE14-B08E-469C-1191-DCFEEA24C179}"/>
                </a:ext>
              </a:extLst>
            </p:cNvPr>
            <p:cNvGrpSpPr/>
            <p:nvPr/>
          </p:nvGrpSpPr>
          <p:grpSpPr>
            <a:xfrm>
              <a:off x="1424998" y="1352611"/>
              <a:ext cx="9170212" cy="3295521"/>
              <a:chOff x="1424998" y="1352611"/>
              <a:chExt cx="9170212" cy="3295521"/>
            </a:xfrm>
          </p:grpSpPr>
          <p:pic>
            <p:nvPicPr>
              <p:cNvPr id="5" name="Picture 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7A6631FE-31FE-EEAF-7931-0F102471A3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24998" y="2194637"/>
                <a:ext cx="8456162" cy="1128712"/>
              </a:xfrm>
              <a:prstGeom prst="rect">
                <a:avLst/>
              </a:prstGeom>
            </p:spPr>
          </p:pic>
          <p:pic>
            <p:nvPicPr>
              <p:cNvPr id="6" name="Picture 5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CBBF0659-1348-37EC-F8FB-931BDE7058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32901" y="3274722"/>
                <a:ext cx="8456162" cy="1373410"/>
              </a:xfrm>
              <a:prstGeom prst="rect">
                <a:avLst/>
              </a:prstGeom>
            </p:spPr>
          </p:pic>
          <p:pic>
            <p:nvPicPr>
              <p:cNvPr id="7" name="Picture 6" descr="A white sign with black text&#10;&#10;Description automatically generated with low confidence">
                <a:extLst>
                  <a:ext uri="{FF2B5EF4-FFF2-40B4-BE49-F238E27FC236}">
                    <a16:creationId xmlns:a16="http://schemas.microsoft.com/office/drawing/2014/main" id="{EBC66041-C6BA-5736-9E43-36CE36D40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alphaModFix amt="8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49908" y="2516171"/>
                <a:ext cx="935203" cy="701402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E5D39CA-BD29-B09D-0030-234E5B5AA162}"/>
                  </a:ext>
                </a:extLst>
              </p:cNvPr>
              <p:cNvGrpSpPr/>
              <p:nvPr/>
            </p:nvGrpSpPr>
            <p:grpSpPr>
              <a:xfrm>
                <a:off x="2139048" y="1352611"/>
                <a:ext cx="8456162" cy="927753"/>
                <a:chOff x="2139048" y="1352611"/>
                <a:chExt cx="8456162" cy="927753"/>
              </a:xfrm>
            </p:grpSpPr>
            <p:pic>
              <p:nvPicPr>
                <p:cNvPr id="12" name="Picture 11" descr="Graphical user interface, text, application, email&#10;&#10;Description automatically generated">
                  <a:extLst>
                    <a:ext uri="{FF2B5EF4-FFF2-40B4-BE49-F238E27FC236}">
                      <a16:creationId xmlns:a16="http://schemas.microsoft.com/office/drawing/2014/main" id="{3593032D-DEE2-8B1A-8B1C-041E928230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139048" y="1352611"/>
                  <a:ext cx="8456162" cy="842025"/>
                </a:xfrm>
                <a:prstGeom prst="rect">
                  <a:avLst/>
                </a:prstGeom>
              </p:spPr>
            </p:pic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BEE194-F00F-D31E-C91B-AE81A8A0F8CD}"/>
                    </a:ext>
                  </a:extLst>
                </p:cNvPr>
                <p:cNvSpPr/>
                <p:nvPr/>
              </p:nvSpPr>
              <p:spPr>
                <a:xfrm>
                  <a:off x="6303847" y="1568674"/>
                  <a:ext cx="1668575" cy="7116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1A4D4BA1-6839-590F-3C5B-4F4F4D07F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7171" y="1607105"/>
              <a:ext cx="1785251" cy="530814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82F9EDE-39AD-879D-9167-6D7CEFB62E98}"/>
              </a:ext>
            </a:extLst>
          </p:cNvPr>
          <p:cNvSpPr/>
          <p:nvPr userDrawn="1"/>
        </p:nvSpPr>
        <p:spPr>
          <a:xfrm>
            <a:off x="0" y="4710544"/>
            <a:ext cx="12192000" cy="170662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783720-2B7F-1008-3B54-83F187EDF561}"/>
              </a:ext>
            </a:extLst>
          </p:cNvPr>
          <p:cNvSpPr txBox="1"/>
          <p:nvPr userDrawn="1"/>
        </p:nvSpPr>
        <p:spPr>
          <a:xfrm>
            <a:off x="0" y="5088767"/>
            <a:ext cx="12192000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3000" b="0" i="0" spc="0" baseline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rPr>
              <a:t>A campus-wide initiative, we connect and support </a:t>
            </a:r>
          </a:p>
          <a:p>
            <a:pPr algn="ctr">
              <a:lnSpc>
                <a:spcPts val="2700"/>
              </a:lnSpc>
            </a:pPr>
            <a:r>
              <a:rPr lang="en-US" sz="3000" b="0" i="0" spc="0" baseline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rPr>
              <a:t>Yale’s entrepreneurship and innovation ecosystem.</a:t>
            </a:r>
          </a:p>
        </p:txBody>
      </p:sp>
    </p:spTree>
    <p:extLst>
      <p:ext uri="{BB962C8B-B14F-4D97-AF65-F5344CB8AC3E}">
        <p14:creationId xmlns:p14="http://schemas.microsoft.com/office/powerpoint/2010/main" val="2865716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82F9EDE-39AD-879D-9167-6D7CEFB62E98}"/>
              </a:ext>
            </a:extLst>
          </p:cNvPr>
          <p:cNvSpPr/>
          <p:nvPr userDrawn="1"/>
        </p:nvSpPr>
        <p:spPr>
          <a:xfrm>
            <a:off x="0" y="4710544"/>
            <a:ext cx="12192000" cy="170662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894F0D-8619-3782-CE00-0FE243C2EF3B}"/>
              </a:ext>
            </a:extLst>
          </p:cNvPr>
          <p:cNvGrpSpPr/>
          <p:nvPr userDrawn="1"/>
        </p:nvGrpSpPr>
        <p:grpSpPr>
          <a:xfrm>
            <a:off x="758650" y="471449"/>
            <a:ext cx="10674699" cy="3836192"/>
            <a:chOff x="1424998" y="1352611"/>
            <a:chExt cx="9170212" cy="32955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07EE14-B08E-469C-1191-DCFEEA24C179}"/>
                </a:ext>
              </a:extLst>
            </p:cNvPr>
            <p:cNvGrpSpPr/>
            <p:nvPr/>
          </p:nvGrpSpPr>
          <p:grpSpPr>
            <a:xfrm>
              <a:off x="1424998" y="1352611"/>
              <a:ext cx="9170212" cy="3295521"/>
              <a:chOff x="1424998" y="1352611"/>
              <a:chExt cx="9170212" cy="3295521"/>
            </a:xfrm>
          </p:grpSpPr>
          <p:pic>
            <p:nvPicPr>
              <p:cNvPr id="5" name="Picture 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7A6631FE-31FE-EEAF-7931-0F102471A3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24998" y="2194637"/>
                <a:ext cx="8456162" cy="1128712"/>
              </a:xfrm>
              <a:prstGeom prst="rect">
                <a:avLst/>
              </a:prstGeom>
            </p:spPr>
          </p:pic>
          <p:pic>
            <p:nvPicPr>
              <p:cNvPr id="6" name="Picture 5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CBBF0659-1348-37EC-F8FB-931BDE7058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32901" y="3274722"/>
                <a:ext cx="8456162" cy="1373410"/>
              </a:xfrm>
              <a:prstGeom prst="rect">
                <a:avLst/>
              </a:prstGeom>
            </p:spPr>
          </p:pic>
          <p:pic>
            <p:nvPicPr>
              <p:cNvPr id="7" name="Picture 6" descr="A white sign with black text&#10;&#10;Description automatically generated with low confidence">
                <a:extLst>
                  <a:ext uri="{FF2B5EF4-FFF2-40B4-BE49-F238E27FC236}">
                    <a16:creationId xmlns:a16="http://schemas.microsoft.com/office/drawing/2014/main" id="{EBC66041-C6BA-5736-9E43-36CE36D40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alphaModFix amt="8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49908" y="2516171"/>
                <a:ext cx="935203" cy="701402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E5D39CA-BD29-B09D-0030-234E5B5AA162}"/>
                  </a:ext>
                </a:extLst>
              </p:cNvPr>
              <p:cNvGrpSpPr/>
              <p:nvPr/>
            </p:nvGrpSpPr>
            <p:grpSpPr>
              <a:xfrm>
                <a:off x="2139048" y="1352611"/>
                <a:ext cx="8456162" cy="927753"/>
                <a:chOff x="2139048" y="1352611"/>
                <a:chExt cx="8456162" cy="927753"/>
              </a:xfrm>
            </p:grpSpPr>
            <p:pic>
              <p:nvPicPr>
                <p:cNvPr id="12" name="Picture 11" descr="Graphical user interface, text, application, email&#10;&#10;Description automatically generated">
                  <a:extLst>
                    <a:ext uri="{FF2B5EF4-FFF2-40B4-BE49-F238E27FC236}">
                      <a16:creationId xmlns:a16="http://schemas.microsoft.com/office/drawing/2014/main" id="{3593032D-DEE2-8B1A-8B1C-041E928230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139048" y="1352611"/>
                  <a:ext cx="8456162" cy="842025"/>
                </a:xfrm>
                <a:prstGeom prst="rect">
                  <a:avLst/>
                </a:prstGeom>
              </p:spPr>
            </p:pic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BEE194-F00F-D31E-C91B-AE81A8A0F8CD}"/>
                    </a:ext>
                  </a:extLst>
                </p:cNvPr>
                <p:cNvSpPr/>
                <p:nvPr/>
              </p:nvSpPr>
              <p:spPr>
                <a:xfrm>
                  <a:off x="6303847" y="1568674"/>
                  <a:ext cx="1668575" cy="7116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1A4D4BA1-6839-590F-3C5B-4F4F4D07F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7171" y="1607105"/>
              <a:ext cx="1785251" cy="530814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3040058-AA97-4AC5-F3EA-8AB9E7D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93" y="4909791"/>
            <a:ext cx="10515600" cy="1325563"/>
          </a:xfrm>
        </p:spPr>
        <p:txBody>
          <a:bodyPr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66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82F9EDE-39AD-879D-9167-6D7CEFB62E98}"/>
              </a:ext>
            </a:extLst>
          </p:cNvPr>
          <p:cNvSpPr/>
          <p:nvPr userDrawn="1"/>
        </p:nvSpPr>
        <p:spPr>
          <a:xfrm>
            <a:off x="0" y="4710544"/>
            <a:ext cx="12192000" cy="170662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3040058-AA97-4AC5-F3EA-8AB9E7D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93" y="4909791"/>
            <a:ext cx="10515600" cy="1325563"/>
          </a:xfrm>
        </p:spPr>
        <p:txBody>
          <a:bodyPr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41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82F9EDE-39AD-879D-9167-6D7CEFB62E98}"/>
              </a:ext>
            </a:extLst>
          </p:cNvPr>
          <p:cNvSpPr/>
          <p:nvPr userDrawn="1"/>
        </p:nvSpPr>
        <p:spPr>
          <a:xfrm>
            <a:off x="0" y="0"/>
            <a:ext cx="12192000" cy="170662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3040058-AA97-4AC5-F3EA-8AB9E7D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90" y="190529"/>
            <a:ext cx="10515600" cy="1325563"/>
          </a:xfrm>
        </p:spPr>
        <p:txBody>
          <a:bodyPr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548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5211C-BC5A-187D-B4DB-E260AE80E60B}"/>
              </a:ext>
            </a:extLst>
          </p:cNvPr>
          <p:cNvSpPr/>
          <p:nvPr userDrawn="1"/>
        </p:nvSpPr>
        <p:spPr>
          <a:xfrm>
            <a:off x="7833993" y="-74871"/>
            <a:ext cx="4462272" cy="3225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30B45-8AB3-605B-F5F8-40E96C7E7B21}"/>
              </a:ext>
            </a:extLst>
          </p:cNvPr>
          <p:cNvSpPr/>
          <p:nvPr userDrawn="1"/>
        </p:nvSpPr>
        <p:spPr>
          <a:xfrm>
            <a:off x="3273684" y="3250694"/>
            <a:ext cx="4462272" cy="3166473"/>
          </a:xfrm>
          <a:prstGeom prst="rect">
            <a:avLst/>
          </a:prstGeom>
          <a:solidFill>
            <a:srgbClr val="214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4200A-A316-2A68-39F8-4C73258B2273}"/>
              </a:ext>
            </a:extLst>
          </p:cNvPr>
          <p:cNvSpPr/>
          <p:nvPr userDrawn="1"/>
        </p:nvSpPr>
        <p:spPr>
          <a:xfrm>
            <a:off x="3273684" y="-74871"/>
            <a:ext cx="4462272" cy="3225725"/>
          </a:xfrm>
          <a:prstGeom prst="rect">
            <a:avLst/>
          </a:prstGeom>
          <a:solidFill>
            <a:srgbClr val="00A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ED8F0-F4B7-FEE1-9B7C-54908142DE8A}"/>
              </a:ext>
            </a:extLst>
          </p:cNvPr>
          <p:cNvSpPr/>
          <p:nvPr userDrawn="1"/>
        </p:nvSpPr>
        <p:spPr>
          <a:xfrm>
            <a:off x="7833993" y="3250694"/>
            <a:ext cx="4414876" cy="3166474"/>
          </a:xfrm>
          <a:prstGeom prst="rect">
            <a:avLst/>
          </a:prstGeom>
          <a:solidFill>
            <a:schemeClr val="accent3"/>
          </a:solidFill>
          <a:ln>
            <a:solidFill>
              <a:srgbClr val="CCD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  <a:highlight>
                  <a:srgbClr val="DDDCD8"/>
                </a:highlight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4" y="440832"/>
            <a:ext cx="4012311" cy="2537146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4ADC3-E785-AC7E-552B-F2AC7E48E6E3}"/>
              </a:ext>
            </a:extLst>
          </p:cNvPr>
          <p:cNvSpPr txBox="1"/>
          <p:nvPr userDrawn="1"/>
        </p:nvSpPr>
        <p:spPr>
          <a:xfrm>
            <a:off x="1248032" y="5288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1F5F7-5C64-C23B-BE4C-0E2A664C225C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5A38E8-6C55-41CF-E1A5-F08F3A1675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2296" y="440832"/>
            <a:ext cx="4094757" cy="2527511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BEA940-60E9-530E-BB9D-4065B10D52D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50024" y="3805880"/>
            <a:ext cx="4050344" cy="242447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C45E735-E8D7-5473-46BD-B5F91FBA04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12296" y="3805880"/>
            <a:ext cx="4094757" cy="2424474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EF38FD-38E1-2210-6D24-2C4928810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902D2C-8709-6CE8-B493-F024E9D2D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100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5211C-BC5A-187D-B4DB-E260AE80E60B}"/>
              </a:ext>
            </a:extLst>
          </p:cNvPr>
          <p:cNvSpPr/>
          <p:nvPr userDrawn="1"/>
        </p:nvSpPr>
        <p:spPr>
          <a:xfrm>
            <a:off x="7833993" y="-74871"/>
            <a:ext cx="4462272" cy="3225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30B45-8AB3-605B-F5F8-40E96C7E7B21}"/>
              </a:ext>
            </a:extLst>
          </p:cNvPr>
          <p:cNvSpPr/>
          <p:nvPr userDrawn="1"/>
        </p:nvSpPr>
        <p:spPr>
          <a:xfrm>
            <a:off x="3273684" y="3250694"/>
            <a:ext cx="4462272" cy="3166473"/>
          </a:xfrm>
          <a:prstGeom prst="rect">
            <a:avLst/>
          </a:prstGeom>
          <a:solidFill>
            <a:srgbClr val="214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4200A-A316-2A68-39F8-4C73258B2273}"/>
              </a:ext>
            </a:extLst>
          </p:cNvPr>
          <p:cNvSpPr/>
          <p:nvPr userDrawn="1"/>
        </p:nvSpPr>
        <p:spPr>
          <a:xfrm>
            <a:off x="3273684" y="-74871"/>
            <a:ext cx="4462272" cy="3225725"/>
          </a:xfrm>
          <a:prstGeom prst="rect">
            <a:avLst/>
          </a:prstGeom>
          <a:solidFill>
            <a:srgbClr val="00A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ED8F0-F4B7-FEE1-9B7C-54908142DE8A}"/>
              </a:ext>
            </a:extLst>
          </p:cNvPr>
          <p:cNvSpPr/>
          <p:nvPr userDrawn="1"/>
        </p:nvSpPr>
        <p:spPr>
          <a:xfrm>
            <a:off x="7833993" y="3250694"/>
            <a:ext cx="4414876" cy="3166474"/>
          </a:xfrm>
          <a:prstGeom prst="rect">
            <a:avLst/>
          </a:prstGeom>
          <a:solidFill>
            <a:schemeClr val="accent3"/>
          </a:solidFill>
          <a:ln>
            <a:solidFill>
              <a:srgbClr val="CCD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  <a:highlight>
                  <a:srgbClr val="DDDCD8"/>
                </a:highlight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4" y="440832"/>
            <a:ext cx="4012311" cy="2537146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4ADC3-E785-AC7E-552B-F2AC7E48E6E3}"/>
              </a:ext>
            </a:extLst>
          </p:cNvPr>
          <p:cNvSpPr txBox="1"/>
          <p:nvPr userDrawn="1"/>
        </p:nvSpPr>
        <p:spPr>
          <a:xfrm>
            <a:off x="1248032" y="5288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1F5F7-5C64-C23B-BE4C-0E2A664C225C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5A38E8-6C55-41CF-E1A5-F08F3A1675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2296" y="440832"/>
            <a:ext cx="4094757" cy="2527511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BEA940-60E9-530E-BB9D-4065B10D52D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50024" y="3805880"/>
            <a:ext cx="4050344" cy="242447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C45E735-E8D7-5473-46BD-B5F91FBA04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12296" y="3805880"/>
            <a:ext cx="4094757" cy="2424474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EF38FD-38E1-2210-6D24-2C4928810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902D2C-8709-6CE8-B493-F024E9D2D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505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3E6C0B-BA7F-2300-BBF9-0ADCE1B7058C}"/>
              </a:ext>
            </a:extLst>
          </p:cNvPr>
          <p:cNvSpPr/>
          <p:nvPr userDrawn="1"/>
        </p:nvSpPr>
        <p:spPr>
          <a:xfrm>
            <a:off x="3279911" y="-40944"/>
            <a:ext cx="4462272" cy="3200400"/>
          </a:xfrm>
          <a:prstGeom prst="rect">
            <a:avLst/>
          </a:prstGeom>
          <a:solidFill>
            <a:srgbClr val="DDD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FC1AC"/>
                </a:solidFill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D13D3-7819-17E0-DA10-767928EE2577}"/>
              </a:ext>
            </a:extLst>
          </p:cNvPr>
          <p:cNvSpPr/>
          <p:nvPr userDrawn="1"/>
        </p:nvSpPr>
        <p:spPr>
          <a:xfrm>
            <a:off x="7786597" y="-40944"/>
            <a:ext cx="4462272" cy="3200400"/>
          </a:xfrm>
          <a:prstGeom prst="rect">
            <a:avLst/>
          </a:prstGeom>
          <a:solidFill>
            <a:srgbClr val="93B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418F12-43BA-D9A4-B4D9-F68C09AF90CE}"/>
              </a:ext>
            </a:extLst>
          </p:cNvPr>
          <p:cNvSpPr/>
          <p:nvPr userDrawn="1"/>
        </p:nvSpPr>
        <p:spPr>
          <a:xfrm>
            <a:off x="3279911" y="3216768"/>
            <a:ext cx="4462272" cy="3200400"/>
          </a:xfrm>
          <a:prstGeom prst="rect">
            <a:avLst/>
          </a:prstGeom>
          <a:solidFill>
            <a:srgbClr val="CCD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ED8F0-F4B7-FEE1-9B7C-54908142DE8A}"/>
              </a:ext>
            </a:extLst>
          </p:cNvPr>
          <p:cNvSpPr/>
          <p:nvPr userDrawn="1"/>
        </p:nvSpPr>
        <p:spPr>
          <a:xfrm>
            <a:off x="7786597" y="3216768"/>
            <a:ext cx="4462272" cy="3200400"/>
          </a:xfrm>
          <a:prstGeom prst="rect">
            <a:avLst/>
          </a:prstGeom>
          <a:solidFill>
            <a:srgbClr val="EF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4" y="440832"/>
            <a:ext cx="4012311" cy="2537146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4ADC3-E785-AC7E-552B-F2AC7E48E6E3}"/>
              </a:ext>
            </a:extLst>
          </p:cNvPr>
          <p:cNvSpPr txBox="1"/>
          <p:nvPr userDrawn="1"/>
        </p:nvSpPr>
        <p:spPr>
          <a:xfrm>
            <a:off x="1248032" y="5288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1F5F7-5C64-C23B-BE4C-0E2A664C225C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5A38E8-6C55-41CF-E1A5-F08F3A1675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2296" y="440832"/>
            <a:ext cx="4094757" cy="2527511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BEA940-60E9-530E-BB9D-4065B10D52D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50024" y="3805880"/>
            <a:ext cx="4050344" cy="242447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C45E735-E8D7-5473-46BD-B5F91FBA04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12296" y="3805880"/>
            <a:ext cx="4094757" cy="2424474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00D5FD-5DFF-428B-0052-8001F2146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6BBE07-4F17-2ADB-1605-CD5ED53BCB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28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41A9356-A5B0-74CD-D494-64668D22B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210" y="105269"/>
            <a:ext cx="585641" cy="2395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D8BE70-35D4-73AF-4855-BBE89A27925D}"/>
              </a:ext>
            </a:extLst>
          </p:cNvPr>
          <p:cNvSpPr/>
          <p:nvPr userDrawn="1"/>
        </p:nvSpPr>
        <p:spPr>
          <a:xfrm>
            <a:off x="0" y="-466164"/>
            <a:ext cx="4023360" cy="27721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E05E5A-18B3-CD98-EC56-FD0E34EE8E6A}"/>
              </a:ext>
            </a:extLst>
          </p:cNvPr>
          <p:cNvSpPr/>
          <p:nvPr userDrawn="1"/>
        </p:nvSpPr>
        <p:spPr>
          <a:xfrm>
            <a:off x="4084320" y="-466165"/>
            <a:ext cx="4023360" cy="2772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5013C-2301-A934-4DDD-6A25CAEF94E3}"/>
              </a:ext>
            </a:extLst>
          </p:cNvPr>
          <p:cNvSpPr/>
          <p:nvPr userDrawn="1"/>
        </p:nvSpPr>
        <p:spPr>
          <a:xfrm>
            <a:off x="8162696" y="-466164"/>
            <a:ext cx="4023360" cy="2772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466F7A-AFD0-1E42-CD97-17292ACCA280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060A56-CF58-0E57-7445-DD49C5294370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2677432-5988-6F2C-E475-434417A3B5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2C9D4EB-42FB-8AFA-D3B4-5A0D0714805F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D141683-8DD5-ED0E-B074-6D2CB52817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5901" y="2649680"/>
            <a:ext cx="2714625" cy="199072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7FD0C0D-FA76-06D2-4406-433FE0143B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35483" y="2644943"/>
            <a:ext cx="2714625" cy="199072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DD32B55B-6516-988C-68FB-704C46D283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626" y="2644942"/>
            <a:ext cx="2714625" cy="199072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DFE2AA17-D6A9-5D40-140E-C67D9E4739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973" y="1783992"/>
            <a:ext cx="2714625" cy="199072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B025CB5B-738A-2668-C132-285ABC3BCC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1578" y="1874660"/>
            <a:ext cx="2714625" cy="199072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73F208BF-3712-4FBF-8B9B-7F6F4CA56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483" y="1866732"/>
            <a:ext cx="2714625" cy="199072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2189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241F4A-F939-8D68-F903-A4ABC9368220}"/>
              </a:ext>
            </a:extLst>
          </p:cNvPr>
          <p:cNvSpPr/>
          <p:nvPr userDrawn="1"/>
        </p:nvSpPr>
        <p:spPr>
          <a:xfrm>
            <a:off x="-31128" y="3671326"/>
            <a:ext cx="12223128" cy="3186674"/>
          </a:xfrm>
          <a:prstGeom prst="rect">
            <a:avLst/>
          </a:prstGeom>
          <a:solidFill>
            <a:srgbClr val="1F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4ECD8F-2E18-A484-75BF-C0AF0FA2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636" y="91376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D0E9AF5C-6771-1296-1B17-2213207E53D1}"/>
              </a:ext>
            </a:extLst>
          </p:cNvPr>
          <p:cNvSpPr txBox="1">
            <a:spLocks/>
          </p:cNvSpPr>
          <p:nvPr userDrawn="1"/>
        </p:nvSpPr>
        <p:spPr>
          <a:xfrm>
            <a:off x="838200" y="4351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Montserrat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>
                <a:latin typeface="YaleNew" panose="02000602050000020003" pitchFamily="2" charset="77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5215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2146B6-D35F-A7B8-C251-33A859BDD524}"/>
              </a:ext>
            </a:extLst>
          </p:cNvPr>
          <p:cNvSpPr/>
          <p:nvPr userDrawn="1"/>
        </p:nvSpPr>
        <p:spPr>
          <a:xfrm>
            <a:off x="0" y="0"/>
            <a:ext cx="6096000" cy="64171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9A247-2A02-AA35-F925-1054CB853680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4E6"/>
              </a:solidFill>
              <a:highlight>
                <a:srgbClr val="C0C0C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94888-2245-1A9C-5837-2788AC1C1201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82A2F-F001-E08A-B492-5604823F7216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5BCF2A8-F45C-F1D9-E7A0-9A66C2725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7E2B752-14FE-AEF8-299A-13CD3C135E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958" y="317765"/>
            <a:ext cx="7835348" cy="4623555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rgbClr val="002060"/>
                </a:solidFill>
              </a:defRPr>
            </a:lvl2pPr>
            <a:lvl3pPr marL="914400" indent="0">
              <a:buNone/>
              <a:defRPr sz="1800">
                <a:solidFill>
                  <a:srgbClr val="002060"/>
                </a:solidFill>
              </a:defRPr>
            </a:lvl3pPr>
            <a:lvl4pPr marL="1371600" indent="0">
              <a:buNone/>
              <a:defRPr sz="1800">
                <a:solidFill>
                  <a:srgbClr val="002060"/>
                </a:solidFill>
              </a:defRPr>
            </a:lvl4pPr>
            <a:lvl5pPr marL="1828800" indent="0">
              <a:buNone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73B20D-389D-6530-5A00-28ED23D511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57EA81-8F63-8D2B-04FE-297341CC1E3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343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2146B6-D35F-A7B8-C251-33A859BDD524}"/>
              </a:ext>
            </a:extLst>
          </p:cNvPr>
          <p:cNvSpPr/>
          <p:nvPr userDrawn="1"/>
        </p:nvSpPr>
        <p:spPr>
          <a:xfrm>
            <a:off x="0" y="0"/>
            <a:ext cx="6096000" cy="64171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9A247-2A02-AA35-F925-1054CB853680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4E6"/>
              </a:solidFill>
              <a:highlight>
                <a:srgbClr val="C0C0C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94888-2245-1A9C-5837-2788AC1C1201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82A2F-F001-E08A-B492-5604823F7216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5BCF2A8-F45C-F1D9-E7A0-9A66C2725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14FEBA4-E436-4FAF-7572-B5271964FE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958" y="317765"/>
            <a:ext cx="7835348" cy="4623555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rgbClr val="002060"/>
                </a:solidFill>
              </a:defRPr>
            </a:lvl2pPr>
            <a:lvl3pPr marL="914400" indent="0">
              <a:buNone/>
              <a:defRPr sz="1800">
                <a:solidFill>
                  <a:srgbClr val="002060"/>
                </a:solidFill>
              </a:defRPr>
            </a:lvl3pPr>
            <a:lvl4pPr marL="1371600" indent="0">
              <a:buNone/>
              <a:defRPr sz="1800">
                <a:solidFill>
                  <a:srgbClr val="002060"/>
                </a:solidFill>
              </a:defRPr>
            </a:lvl4pPr>
            <a:lvl5pPr marL="1828800" indent="0">
              <a:buNone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1D6E09-3C29-48D0-CBA3-3F2535BB6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248978-EECB-C8E6-88CA-8559D7CAEB2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706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2146B6-D35F-A7B8-C251-33A859BDD524}"/>
              </a:ext>
            </a:extLst>
          </p:cNvPr>
          <p:cNvSpPr/>
          <p:nvPr userDrawn="1"/>
        </p:nvSpPr>
        <p:spPr>
          <a:xfrm>
            <a:off x="0" y="0"/>
            <a:ext cx="6096000" cy="6417168"/>
          </a:xfrm>
          <a:prstGeom prst="rect">
            <a:avLst/>
          </a:prstGeom>
          <a:solidFill>
            <a:srgbClr val="93B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9A247-2A02-AA35-F925-1054CB853680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4E6"/>
              </a:solidFill>
              <a:highlight>
                <a:srgbClr val="C0C0C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94888-2245-1A9C-5837-2788AC1C1201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82A2F-F001-E08A-B492-5604823F7216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5BCF2A8-F45C-F1D9-E7A0-9A66C2725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EBCCA7-2E8C-EBE0-818D-15A50FF5C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958" y="317765"/>
            <a:ext cx="7835348" cy="4623555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rgbClr val="002060"/>
                </a:solidFill>
              </a:defRPr>
            </a:lvl2pPr>
            <a:lvl3pPr marL="914400" indent="0">
              <a:buNone/>
              <a:defRPr sz="1800">
                <a:solidFill>
                  <a:srgbClr val="002060"/>
                </a:solidFill>
              </a:defRPr>
            </a:lvl3pPr>
            <a:lvl4pPr marL="1371600" indent="0">
              <a:buNone/>
              <a:defRPr sz="1800">
                <a:solidFill>
                  <a:srgbClr val="002060"/>
                </a:solidFill>
              </a:defRPr>
            </a:lvl4pPr>
            <a:lvl5pPr marL="1828800" indent="0">
              <a:buNone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8D754B-1AAC-7601-139F-0A91B529C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7937A6-CB86-A72B-1E0D-9EED44A3AAC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084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C13FBC-CAC2-C2DF-76DC-3054C2142FB3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78598-D4AF-E407-E305-48D13BDDF96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D50924-1672-D974-DDFB-3E0BB71DE0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F2D683-C198-B4A0-19D2-DBA8C7BB86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876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2CF06C-8756-CECF-5855-250C07237E06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DDD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4E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9F4520-A464-D9E1-1CCE-2EA56CA2BA8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3BEDF1-0662-7E18-54B4-711DC382A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D3324A-53EA-D867-23AD-12DEC9C5EEA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605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A7DD14-4FB2-F594-DC2F-33D859A64EE9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4A5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42AC2-15B0-945B-A541-34F6EE5A5D94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82916B-8886-FCDE-31ED-CF41D10B6B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C0D528-DDF7-4ACD-B32F-2AF5CFB7DED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287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EB5371-4E56-513E-500B-D8E3E3DBB812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EF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D8D095-2125-B403-3C58-9BC7888A46A4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D571E1-3FC9-7656-920B-AB3F97484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F1D5C6-7CD9-3A4D-AE90-31308B7540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764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E543E8-C9D4-3487-9C49-1F369D5EFF5B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237995-6376-69DF-286B-F1689D7D11F9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02F71C-494B-539A-C61E-C8264EEF3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0C945F-7DCB-980A-EEA4-7372E74DA8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086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8977B0-73A9-B6A5-2949-2FC58AA897D8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097C8-9D85-7109-3803-CC246D384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9CDCD-4ACD-B319-9B8D-028591A0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A47C0-F74C-E6D0-C81B-A9D27E7208FC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D2DF1-FA89-1FE6-3FCB-B93F6E642D4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FFB9194-EFEB-8979-8569-5D2E6C787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43859-37E3-A860-5715-FB022488954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08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8977B0-73A9-B6A5-2949-2FC58AA897D8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097C8-9D85-7109-3803-CC246D384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9CDCD-4ACD-B319-9B8D-028591A0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A47C0-F74C-E6D0-C81B-A9D27E7208FC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D2DF1-FA89-1FE6-3FCB-B93F6E642D4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FFB9194-EFEB-8979-8569-5D2E6C787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43859-37E3-A860-5715-FB022488954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5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241F4A-F939-8D68-F903-A4ABC9368220}"/>
              </a:ext>
            </a:extLst>
          </p:cNvPr>
          <p:cNvSpPr/>
          <p:nvPr userDrawn="1"/>
        </p:nvSpPr>
        <p:spPr>
          <a:xfrm>
            <a:off x="0" y="3671326"/>
            <a:ext cx="12223128" cy="3186674"/>
          </a:xfrm>
          <a:prstGeom prst="rect">
            <a:avLst/>
          </a:prstGeom>
          <a:solidFill>
            <a:srgbClr val="DDD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C7109160-F1B3-CF1A-4417-59E5DA695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636" y="91376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91D38C47-B043-2A77-B1FF-E1CF4E7DD234}"/>
              </a:ext>
            </a:extLst>
          </p:cNvPr>
          <p:cNvSpPr txBox="1">
            <a:spLocks/>
          </p:cNvSpPr>
          <p:nvPr userDrawn="1"/>
        </p:nvSpPr>
        <p:spPr>
          <a:xfrm>
            <a:off x="838200" y="4351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Montserrat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>
                <a:latin typeface="YaleNew" panose="02000602050000020003" pitchFamily="2" charset="77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875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8977B0-73A9-B6A5-2949-2FC58AA897D8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097C8-9D85-7109-3803-CC246D384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9CDCD-4ACD-B319-9B8D-028591A0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A47C0-F74C-E6D0-C81B-A9D27E7208FC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D2DF1-FA89-1FE6-3FCB-B93F6E642D4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FFB9194-EFEB-8979-8569-5D2E6C787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43859-37E3-A860-5715-FB022488954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4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C6C6DC-DAA9-67C3-2B91-29FD49DE58C2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EF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C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097C8-9D85-7109-3803-CC246D384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9CDCD-4ACD-B319-9B8D-028591A0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A47C0-F74C-E6D0-C81B-A9D27E7208FC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D2DF1-FA89-1FE6-3FCB-B93F6E642D4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FFB9194-EFEB-8979-8569-5D2E6C787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930CC4-B981-008F-A02C-00DF080BD3E9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33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4A9CDF-D8B3-8E27-A10E-0F4B3A83D337}"/>
              </a:ext>
            </a:extLst>
          </p:cNvPr>
          <p:cNvSpPr/>
          <p:nvPr userDrawn="1"/>
        </p:nvSpPr>
        <p:spPr>
          <a:xfrm flipH="1">
            <a:off x="3279913" y="0"/>
            <a:ext cx="8981662" cy="6417168"/>
          </a:xfrm>
          <a:prstGeom prst="rect">
            <a:avLst/>
          </a:prstGeom>
          <a:solidFill>
            <a:srgbClr val="EF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1DFD5-C9E3-162A-0D37-AFFA3142E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13" y="843181"/>
            <a:ext cx="2478674" cy="2962699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3000" b="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>
              <a:defRPr sz="3000" b="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2pPr>
            <a:lvl3pPr>
              <a:defRPr sz="3000" b="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3pPr>
            <a:lvl4pPr>
              <a:defRPr sz="3000" b="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4pPr>
            <a:lvl5pPr>
              <a:defRPr sz="3000" b="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5DD15D-4497-732A-FB2B-100F685CF097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B088A2-A09F-67C2-E69F-86FC592C2EB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9813" y="3965493"/>
            <a:ext cx="3117559" cy="19198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457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759E-3015-984C-94C8-51A35E9090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0A6B4-C02A-5324-CD1C-26F9EC876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79911" y="-123568"/>
            <a:ext cx="8912089" cy="65120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D0C8DD-AA7A-5A9D-5E55-21A8635E2F37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1DCAF5-AFD6-68AF-6538-72FDD1906FA5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FCCEFCA-DED2-B0B5-8D09-14F2762EF4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9EFB76-8273-965F-2098-4409F28CB7E8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5CB629-78C0-EF5B-EA75-0342E60A2AB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7708" y="3429000"/>
            <a:ext cx="3117559" cy="19198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431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37E-2CBE-7EC3-A241-03C6EED5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923"/>
            <a:ext cx="10515600" cy="1325563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059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C13FBC-CAC2-C2DF-76DC-3054C2142FB3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>
              <a:defRPr sz="2400"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>
              <a:defRPr sz="2400"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>
              <a:defRPr sz="2400"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>
              <a:defRPr sz="2400"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78598-D4AF-E407-E305-48D13BDDF96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253BA2-B2D1-D06E-2713-97F86B83A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1FEBF4-085A-BDD1-56B0-1A00ED404D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804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93" y="110231"/>
            <a:ext cx="10634472" cy="2157984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>
              <a:defRPr>
                <a:latin typeface="YaleNew" panose="02000602050000020003" pitchFamily="2" charset="77"/>
                <a:cs typeface="Arial" panose="020B0604020202020204" pitchFamily="34" charset="0"/>
              </a:defRPr>
            </a:lvl2pPr>
            <a:lvl3pPr>
              <a:defRPr>
                <a:latin typeface="YaleNew" panose="02000602050000020003" pitchFamily="2" charset="77"/>
                <a:cs typeface="Arial" panose="020B0604020202020204" pitchFamily="34" charset="0"/>
              </a:defRPr>
            </a:lvl3pPr>
            <a:lvl4pPr>
              <a:defRPr>
                <a:latin typeface="YaleNew" panose="02000602050000020003" pitchFamily="2" charset="77"/>
                <a:cs typeface="Arial" panose="020B0604020202020204" pitchFamily="34" charset="0"/>
              </a:defRPr>
            </a:lvl4pPr>
            <a:lvl5pPr>
              <a:defRPr>
                <a:latin typeface="YaleNew" panose="02000602050000020003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E3389B-0917-A93F-FAF2-334B14065D36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8DB814-EC5A-1B3B-478A-3ED098C9893B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3A2049-6E85-1663-1D49-1D8BAA388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783A8D-35F5-568E-5886-9BB4F00B1B33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34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C13FBC-CAC2-C2DF-76DC-3054C2142FB3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1DFD5-C9E3-162A-0D37-AFFA3142E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13" y="843181"/>
            <a:ext cx="2478674" cy="2876203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78598-D4AF-E407-E305-48D13BDDF96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8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5DEEAEE-EDFF-CC02-EABE-B4319DEA6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2433" y="1545021"/>
            <a:ext cx="8927134" cy="6184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241F4A-F939-8D68-F903-A4ABC9368220}"/>
              </a:ext>
            </a:extLst>
          </p:cNvPr>
          <p:cNvSpPr/>
          <p:nvPr userDrawn="1"/>
        </p:nvSpPr>
        <p:spPr>
          <a:xfrm>
            <a:off x="-31128" y="3671326"/>
            <a:ext cx="12223128" cy="3186674"/>
          </a:xfrm>
          <a:prstGeom prst="rect">
            <a:avLst/>
          </a:prstGeom>
          <a:solidFill>
            <a:srgbClr val="1F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873CC91-1D29-44DD-64D3-D86D481C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9939"/>
            <a:ext cx="10515600" cy="1325563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04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5DEEAEE-EDFF-CC02-EABE-B4319DEA6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2433" y="1545021"/>
            <a:ext cx="8927134" cy="6184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164B2F-BC91-C63C-650F-D0E00321F334}"/>
              </a:ext>
            </a:extLst>
          </p:cNvPr>
          <p:cNvSpPr/>
          <p:nvPr userDrawn="1"/>
        </p:nvSpPr>
        <p:spPr>
          <a:xfrm>
            <a:off x="-31128" y="3671326"/>
            <a:ext cx="12223128" cy="3186674"/>
          </a:xfrm>
          <a:prstGeom prst="rect">
            <a:avLst/>
          </a:prstGeom>
          <a:solidFill>
            <a:srgbClr val="4A5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</a:rPr>
              <a:t> 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DD1640-7007-DD9C-0BD9-73FD793D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9939"/>
            <a:ext cx="10515600" cy="1325563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52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5DEEAEE-EDFF-CC02-EABE-B4319DEA6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2433" y="1545021"/>
            <a:ext cx="8927134" cy="6184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076B16-EE12-03E0-1FEF-2054DEAACE3A}"/>
              </a:ext>
            </a:extLst>
          </p:cNvPr>
          <p:cNvSpPr/>
          <p:nvPr userDrawn="1"/>
        </p:nvSpPr>
        <p:spPr>
          <a:xfrm>
            <a:off x="-31128" y="3671326"/>
            <a:ext cx="12223128" cy="3186674"/>
          </a:xfrm>
          <a:prstGeom prst="rect">
            <a:avLst/>
          </a:prstGeom>
          <a:solidFill>
            <a:srgbClr val="E0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</a:rPr>
              <a:t>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33979-54CA-88A0-E714-F7B7602F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9939"/>
            <a:ext cx="10515600" cy="1325563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47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800D41-DE79-EA5D-5109-29D1B6F4EABE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5317CF-5495-712F-8390-955B993B49AA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EDBD1A-3513-A791-E1B2-57417B4CF8BA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D5129D-1CDE-16CE-533C-750CDC2B6E9E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7A938-D83E-881A-2677-8170192940A1}"/>
              </a:ext>
            </a:extLst>
          </p:cNvPr>
          <p:cNvSpPr txBox="1"/>
          <p:nvPr userDrawn="1"/>
        </p:nvSpPr>
        <p:spPr>
          <a:xfrm>
            <a:off x="912743" y="2392976"/>
            <a:ext cx="10366513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rPr>
              <a:t>Yale Ventures helps develop innovations that impact the world’s greatest challenges.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D6D052D-339D-8F6D-FDB8-59E2C0F56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2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3747C6-95F7-D41D-D1F9-6EABF68095F7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2C8FCA-05F5-F010-D1DA-6A33FD049DAF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37E-2CBE-7EC3-A241-03C6EED5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923"/>
            <a:ext cx="10515600" cy="1325563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8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476D9B-1AC3-5072-DCCB-A939267CD74E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C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37E-2CBE-7EC3-A241-03C6EED5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923"/>
            <a:ext cx="10515600" cy="1325563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Montserrat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5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A27F0D-049C-0F18-C064-5958CCD7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C207D-957B-4EE3-6993-77BA81207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573D-04A3-5B5C-1A56-D9D53EF60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02666-58CA-084C-90CF-487DF68895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BF717-374C-47B8-4FFF-D3AA83A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2F733-57F3-CD96-31A2-C5B56AFED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8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  <p:sldLayoutId id="2147484085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4074" r:id="rId23"/>
    <p:sldLayoutId id="2147484075" r:id="rId24"/>
    <p:sldLayoutId id="2147484076" r:id="rId25"/>
    <p:sldLayoutId id="2147484077" r:id="rId26"/>
    <p:sldLayoutId id="2147484078" r:id="rId27"/>
    <p:sldLayoutId id="2147484079" r:id="rId28"/>
    <p:sldLayoutId id="2147484086" r:id="rId29"/>
    <p:sldLayoutId id="2147484087" r:id="rId30"/>
    <p:sldLayoutId id="2147484080" r:id="rId31"/>
    <p:sldLayoutId id="2147484081" r:id="rId32"/>
    <p:sldLayoutId id="2147484082" r:id="rId33"/>
    <p:sldLayoutId id="2147484038" r:id="rId34"/>
    <p:sldLayoutId id="2147484052" r:id="rId35"/>
    <p:sldLayoutId id="2147484083" r:id="rId36"/>
    <p:sldLayoutId id="2147484084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Montserrat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YaleNew" panose="02000602050000020003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YaleNew" panose="02000602050000020003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YaleNew" panose="02000602050000020003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YaleNew" panose="02000602050000020003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YaleNew" panose="02000602050000020003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emf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6.emf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1.xml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28.emf"/><Relationship Id="rId10" Type="http://schemas.openxmlformats.org/officeDocument/2006/relationships/customXml" Target="../ink/ink2.xml"/><Relationship Id="rId4" Type="http://schemas.openxmlformats.org/officeDocument/2006/relationships/image" Target="../media/image15.svg"/><Relationship Id="rId9" Type="http://schemas.openxmlformats.org/officeDocument/2006/relationships/image" Target="../media/image24.png"/><Relationship Id="rId1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Earth globe: Americas with solid fill">
            <a:extLst>
              <a:ext uri="{FF2B5EF4-FFF2-40B4-BE49-F238E27FC236}">
                <a16:creationId xmlns:a16="http://schemas.microsoft.com/office/drawing/2014/main" id="{530880AD-404D-1979-0A07-898DAA477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055" y="4459802"/>
            <a:ext cx="338378" cy="33837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98E64FE-652A-16F4-5F61-8AB3BF1A3A40}"/>
              </a:ext>
            </a:extLst>
          </p:cNvPr>
          <p:cNvSpPr txBox="1"/>
          <p:nvPr/>
        </p:nvSpPr>
        <p:spPr>
          <a:xfrm>
            <a:off x="140677" y="2384888"/>
            <a:ext cx="11910646" cy="39857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 defTabSz="8321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ea typeface="+mn-ea"/>
                <a:cs typeface="Arial"/>
              </a:rPr>
              <a:t>300,000 Americans have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ea typeface="+mn-ea"/>
                <a:cs typeface="Arial"/>
              </a:rPr>
              <a:t>SSc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 </a:t>
            </a:r>
          </a:p>
          <a:p>
            <a:pPr marL="342900" indent="-342900" algn="just" defTabSz="8321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aleNew"/>
                <a:ea typeface="+mn-ea"/>
                <a:cs typeface="Arial"/>
              </a:rPr>
              <a:t>Highest mortality rheumatologic disease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</a:t>
            </a:r>
          </a:p>
          <a:p>
            <a:pPr algn="just" defTabSz="832104">
              <a:spcAft>
                <a:spcPts val="600"/>
              </a:spcAft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/>
            </a:endParaRPr>
          </a:p>
          <a:p>
            <a:pPr marL="342900" indent="-342900" algn="just" defTabSz="8321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YaleNew"/>
                <a:cs typeface="Arial"/>
              </a:rPr>
              <a:t>Standard-of-care </a:t>
            </a:r>
            <a:r>
              <a:rPr lang="en-US" sz="2400" b="1" dirty="0" err="1">
                <a:latin typeface="YaleNew"/>
                <a:cs typeface="Arial"/>
              </a:rPr>
              <a:t>lymphotoxic</a:t>
            </a:r>
            <a:r>
              <a:rPr lang="en-US" sz="2400" b="1" dirty="0">
                <a:latin typeface="YaleNew"/>
                <a:cs typeface="Arial"/>
              </a:rPr>
              <a:t> drugs: [not effective]</a:t>
            </a:r>
          </a:p>
          <a:p>
            <a:pPr marL="342900" indent="-342900" algn="just" defTabSz="8321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rgbClr val="002060"/>
                </a:solidFill>
                <a:latin typeface="YaleNew"/>
                <a:ea typeface="+mn-ea"/>
                <a:cs typeface="Arial"/>
              </a:rPr>
              <a:t>Stem </a:t>
            </a:r>
            <a:r>
              <a:rPr lang="en-US" sz="2400" b="1" dirty="0">
                <a:solidFill>
                  <a:srgbClr val="002060"/>
                </a:solidFill>
                <a:latin typeface="YaleNew"/>
                <a:cs typeface="Arial"/>
              </a:rPr>
              <a:t>cell transplantation (AHST): [effective but 10% </a:t>
            </a:r>
            <a:r>
              <a:rPr lang="en-US" sz="2400" b="1" kern="1200" dirty="0">
                <a:solidFill>
                  <a:srgbClr val="002060"/>
                </a:solidFill>
                <a:latin typeface="YaleNew"/>
                <a:ea typeface="+mn-ea"/>
                <a:cs typeface="Arial"/>
              </a:rPr>
              <a:t>associated mortality]</a:t>
            </a:r>
          </a:p>
          <a:p>
            <a:pPr algn="just" defTabSz="832104">
              <a:spcAft>
                <a:spcPts val="600"/>
              </a:spcAft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leNew"/>
              <a:cs typeface="Arial"/>
            </a:endParaRPr>
          </a:p>
          <a:p>
            <a:pPr marL="342900" indent="-342900" algn="just" defTabSz="8321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SSc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= progressive scarring of skin and internal organs including lungs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breathing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), esophagus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eating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), kidney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dialysis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), and heart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living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).  </a:t>
            </a:r>
          </a:p>
          <a:p>
            <a:pPr marL="342900" indent="-342900" algn="just" defTabSz="8321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Affected individuals slowly scar themselves to death due to </a:t>
            </a:r>
            <a:r>
              <a:rPr 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pathologic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CD8</a:t>
            </a:r>
            <a:r>
              <a:rPr kumimoji="0" lang="el-GR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γ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19CD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i="1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 cells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leNew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F5E680-64D0-82B5-09C8-0E154BFA9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102" y="1926935"/>
            <a:ext cx="4400221" cy="1972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BCCC7F-0482-D07C-A9C7-03E93075F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7883" y="125087"/>
            <a:ext cx="2054530" cy="12802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84E852-1230-47BB-5E1A-1861ECDFDC59}"/>
              </a:ext>
            </a:extLst>
          </p:cNvPr>
          <p:cNvSpPr txBox="1">
            <a:spLocks/>
          </p:cNvSpPr>
          <p:nvPr/>
        </p:nvSpPr>
        <p:spPr>
          <a:xfrm>
            <a:off x="39544" y="319338"/>
            <a:ext cx="8047200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YaleNew" panose="02000602050000020003" pitchFamily="2" charset="77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Biotherapeutic for Systemic Sclerosis (</a:t>
            </a:r>
            <a:r>
              <a:rPr lang="en-US" sz="3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SSc</a:t>
            </a:r>
            <a:r>
              <a:rPr lang="en-US" sz="3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)</a:t>
            </a:r>
          </a:p>
          <a:p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(Tmem273)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AEBF5B-FAB3-8DDD-23B4-D0E781664443}"/>
              </a:ext>
            </a:extLst>
          </p:cNvPr>
          <p:cNvSpPr txBox="1"/>
          <p:nvPr/>
        </p:nvSpPr>
        <p:spPr>
          <a:xfrm>
            <a:off x="140677" y="1875417"/>
            <a:ext cx="7293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Raymond Johnson, M.D., Ph.D.  Yale Physician Scientist / Mucosal Immunologist</a:t>
            </a:r>
          </a:p>
        </p:txBody>
      </p:sp>
    </p:spTree>
    <p:extLst>
      <p:ext uri="{BB962C8B-B14F-4D97-AF65-F5344CB8AC3E}">
        <p14:creationId xmlns:p14="http://schemas.microsoft.com/office/powerpoint/2010/main" val="259754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Earth globe: Americas with solid fill">
            <a:extLst>
              <a:ext uri="{FF2B5EF4-FFF2-40B4-BE49-F238E27FC236}">
                <a16:creationId xmlns:a16="http://schemas.microsoft.com/office/drawing/2014/main" id="{530880AD-404D-1979-0A07-898DAA477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056" y="4809424"/>
            <a:ext cx="382170" cy="3821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CBB89-9BAC-47F2-C858-B045207B4580}"/>
              </a:ext>
            </a:extLst>
          </p:cNvPr>
          <p:cNvSpPr txBox="1"/>
          <p:nvPr/>
        </p:nvSpPr>
        <p:spPr>
          <a:xfrm>
            <a:off x="143401" y="2363625"/>
            <a:ext cx="11513314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 marL="742950" lvl="1" indent="-28575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2pPr>
          </a:lstStyle>
          <a:p>
            <a:pPr marL="0" indent="0" algn="just" defTabSz="941832">
              <a:buNone/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228600" marR="0" lvl="0" indent="0" algn="just" defTabSz="941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Biomarker on CD8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CD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 cells… for eliminating CD8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CD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 cells</a:t>
            </a:r>
          </a:p>
          <a:p>
            <a:pPr marL="0" indent="0" algn="just" defTabSz="941832">
              <a:buNone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85800" lvl="1" algn="just" defTabSz="941832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Identified 10 years ago</a:t>
            </a:r>
          </a:p>
          <a:p>
            <a:pPr marL="0" indent="0" algn="just" defTabSz="941832">
              <a:buNone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9CD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85800" lvl="1" algn="just" defTabSz="941832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 that time, a hypothetical protein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of unknown validity or function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9CD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00050" lvl="1" indent="0" algn="just" defTabSz="941832">
              <a:buNone/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indent="0" algn="just" defTabSz="941832">
              <a:buNone/>
            </a:pP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267186-B887-0C95-A853-D1922534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825"/>
            <a:ext cx="6658616" cy="1325563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Tmem273?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  <a:cs typeface="Angsana New" panose="020B0502040204020203" pitchFamily="18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E9148-6D1D-6EFC-2197-5298BD8B5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294" y="125195"/>
            <a:ext cx="205453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4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18" y="349112"/>
            <a:ext cx="1284514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Team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C3F55-4947-DA1B-263A-9DF56986D99B}"/>
              </a:ext>
            </a:extLst>
          </p:cNvPr>
          <p:cNvSpPr txBox="1"/>
          <p:nvPr/>
        </p:nvSpPr>
        <p:spPr>
          <a:xfrm>
            <a:off x="4337139" y="1021958"/>
            <a:ext cx="605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Saga    					          Yale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6140B-A1D2-497F-BA8E-9BDFA8E43246}"/>
              </a:ext>
            </a:extLst>
          </p:cNvPr>
          <p:cNvSpPr txBox="1"/>
          <p:nvPr/>
        </p:nvSpPr>
        <p:spPr>
          <a:xfrm>
            <a:off x="1255002" y="6395148"/>
            <a:ext cx="80733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41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Saga Bio, Inc. formed in May of 2022, headquartered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BioLabs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New Haven.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221CE-F0C9-13F9-3373-F5C46F08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02" y="1746430"/>
            <a:ext cx="9681996" cy="452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9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66" y="349111"/>
            <a:ext cx="3313632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Moving Quickly</a:t>
            </a:r>
            <a:endParaRPr lang="en-US" sz="40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1" name="Graphic 10" descr="Earth globe: Americas with solid fill">
            <a:extLst>
              <a:ext uri="{FF2B5EF4-FFF2-40B4-BE49-F238E27FC236}">
                <a16:creationId xmlns:a16="http://schemas.microsoft.com/office/drawing/2014/main" id="{530880AD-404D-1979-0A07-898DAA477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056" y="4809424"/>
            <a:ext cx="382170" cy="382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A31697-174A-7B0F-A845-085CCC318DDC}"/>
              </a:ext>
            </a:extLst>
          </p:cNvPr>
          <p:cNvSpPr txBox="1"/>
          <p:nvPr/>
        </p:nvSpPr>
        <p:spPr>
          <a:xfrm>
            <a:off x="268566" y="1708413"/>
            <a:ext cx="11823907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defTabSz="941832"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Since 2022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we successfully:</a:t>
            </a:r>
          </a:p>
          <a:p>
            <a:pPr algn="just" defTabSz="941832">
              <a:spcAft>
                <a:spcPts val="600"/>
              </a:spcAft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leNew"/>
              <a:cs typeface="Arial"/>
            </a:endParaRPr>
          </a:p>
          <a:p>
            <a:pPr algn="just" defTabSz="94183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YaleNew"/>
                <a:cs typeface="Arial"/>
              </a:rPr>
              <a:t>(1)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Formed Saga Bio, Inc.</a:t>
            </a:r>
          </a:p>
          <a:p>
            <a:pPr algn="just" defTabSz="941832">
              <a:spcAft>
                <a:spcPts val="600"/>
              </a:spcAft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leNew"/>
              <a:cs typeface="Arial"/>
            </a:endParaRPr>
          </a:p>
          <a:p>
            <a:pPr algn="just" defTabSz="94183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YaleNew"/>
                <a:cs typeface="Arial"/>
              </a:rPr>
              <a:t>(2)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Humanized anti-human Tmem273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mAb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YaleNew"/>
                <a:cs typeface="Arial"/>
              </a:rPr>
              <a:t>(the drug)</a:t>
            </a:r>
          </a:p>
          <a:p>
            <a:pPr algn="just" defTabSz="94183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YaleNew"/>
                <a:cs typeface="Arial"/>
              </a:rPr>
              <a:t>(3)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Murinized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an anti-mouse Tmem273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mAb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YaleNew"/>
                <a:cs typeface="Arial"/>
              </a:rPr>
              <a:t>(the animal model)</a:t>
            </a:r>
          </a:p>
          <a:p>
            <a:pPr algn="just" defTabSz="941832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</a:t>
            </a:r>
          </a:p>
          <a:p>
            <a:pPr algn="just" defTabSz="94183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YaleNew"/>
                <a:cs typeface="Arial"/>
              </a:rPr>
              <a:t>(4)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Did preliminary mouse toxicology:  no overt toxicity  </a:t>
            </a:r>
          </a:p>
          <a:p>
            <a:pPr algn="just" defTabSz="94183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YaleNew"/>
                <a:cs typeface="Arial"/>
              </a:rPr>
              <a:t>(5)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SSc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sort/RNAseq human experiment that supports the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</a:rPr>
              <a:t> CD8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</a:rPr>
              <a:t>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CD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</a:rPr>
              <a:t>13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biomarker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leNew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D81FD-ACF5-1C85-6C30-1F6B8C1DF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469" y="147839"/>
            <a:ext cx="205453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62" y="371458"/>
            <a:ext cx="6671391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+mj-lt"/>
                <a:cs typeface="+mj-cs"/>
              </a:rPr>
              <a:t>THE OPPORTUNITY</a:t>
            </a:r>
            <a:endParaRPr lang="en-US" sz="4000" b="1" dirty="0">
              <a:latin typeface="Calibri Light"/>
              <a:cs typeface="Calibri Light"/>
            </a:endParaRPr>
          </a:p>
        </p:txBody>
      </p:sp>
      <p:pic>
        <p:nvPicPr>
          <p:cNvPr id="11" name="Graphic 10" descr="Earth globe: Americas with solid fill">
            <a:extLst>
              <a:ext uri="{FF2B5EF4-FFF2-40B4-BE49-F238E27FC236}">
                <a16:creationId xmlns:a16="http://schemas.microsoft.com/office/drawing/2014/main" id="{530880AD-404D-1979-0A07-898DAA477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055" y="4459802"/>
            <a:ext cx="338378" cy="33837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98E64FE-652A-16F4-5F61-8AB3BF1A3A40}"/>
              </a:ext>
            </a:extLst>
          </p:cNvPr>
          <p:cNvSpPr txBox="1"/>
          <p:nvPr/>
        </p:nvSpPr>
        <p:spPr>
          <a:xfrm>
            <a:off x="67374" y="2310762"/>
            <a:ext cx="8120934" cy="2772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28600" algn="just" defTabSz="832104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Based on US healthcare claims,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23% of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SSc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patients are on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lymphotoxic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drugs. </a:t>
            </a:r>
          </a:p>
          <a:p>
            <a:pPr marL="57150" algn="just" defTabSz="832104">
              <a:lnSpc>
                <a:spcPct val="90000"/>
              </a:lnSpc>
              <a:spcAft>
                <a:spcPts val="600"/>
              </a:spcAft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leNew"/>
              <a:cs typeface="Arial"/>
            </a:endParaRPr>
          </a:p>
          <a:p>
            <a:pPr marL="285750" indent="-228600" algn="just" defTabSz="832104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Tmem273 depleting Ab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is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a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direct competitor for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lymphotoxic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drugs. </a:t>
            </a:r>
          </a:p>
          <a:p>
            <a:pPr marL="57150" algn="just" defTabSz="832104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leNew"/>
              <a:cs typeface="Arial"/>
            </a:endParaRPr>
          </a:p>
          <a:p>
            <a:pPr marL="285750" indent="-228600" algn="just" defTabSz="832104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33% market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= </a:t>
            </a:r>
            <a:r>
              <a:rPr lang="en-US" sz="2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~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25,000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US patients with </a:t>
            </a:r>
            <a:r>
              <a:rPr lang="en-US" sz="2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~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1000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new patients every year.</a:t>
            </a:r>
          </a:p>
          <a:p>
            <a:pPr marL="57150" algn="just" defTabSz="832104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leNew"/>
              <a:cs typeface="Arial"/>
            </a:endParaRPr>
          </a:p>
          <a:p>
            <a:pPr marL="285750" indent="-228600" algn="just" defTabSz="832104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Lymphotoxic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drugs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are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neither safe nor effective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. </a:t>
            </a:r>
            <a:endPara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leNew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39117-45CA-3D4A-ACFB-BF9926579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744" y="1967350"/>
            <a:ext cx="3316882" cy="2249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87FB0-8E18-7CB0-5C6E-EAB647046B5F}"/>
              </a:ext>
            </a:extLst>
          </p:cNvPr>
          <p:cNvSpPr txBox="1"/>
          <p:nvPr/>
        </p:nvSpPr>
        <p:spPr>
          <a:xfrm>
            <a:off x="76392" y="1677357"/>
            <a:ext cx="6760378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8600" algn="just" defTabSz="832104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300,000 patients (US)</a:t>
            </a:r>
            <a:endParaRPr lang="en-US" sz="2400" dirty="0">
              <a:latin typeface="YaleNew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FCC75-ECD6-413C-AA6D-EF68BFEA4EA9}"/>
              </a:ext>
            </a:extLst>
          </p:cNvPr>
          <p:cNvSpPr txBox="1"/>
          <p:nvPr/>
        </p:nvSpPr>
        <p:spPr>
          <a:xfrm>
            <a:off x="-46655" y="5548424"/>
            <a:ext cx="10056340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8600" algn="just" defTabSz="832104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YaleNew"/>
                <a:cs typeface="Arial"/>
              </a:rPr>
              <a:t>Humira®-for-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YaleNew"/>
                <a:cs typeface="Arial"/>
              </a:rPr>
              <a:t>SSc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YaleNew"/>
                <a:cs typeface="Arial"/>
              </a:rPr>
              <a:t> (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YaleNew"/>
                <a:cs typeface="Arial"/>
              </a:rPr>
              <a:t>but safer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YaleNew"/>
                <a:cs typeface="Arial"/>
              </a:rPr>
              <a:t>)  </a:t>
            </a:r>
          </a:p>
          <a:p>
            <a:pPr marL="742950" lvl="1" indent="-228600" algn="just" defTabSz="832104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D9CD"/>
                </a:highlight>
                <a:latin typeface="YaleNew"/>
                <a:cs typeface="Arial"/>
              </a:rPr>
              <a:t>$30,000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D9CD"/>
                </a:highlight>
                <a:latin typeface="YaleNew"/>
                <a:cs typeface="Arial"/>
              </a:rPr>
              <a:t>+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D9CD"/>
                </a:highlight>
                <a:latin typeface="YaleNew"/>
                <a:cs typeface="Arial"/>
              </a:rPr>
              <a:t>/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D9CD"/>
                </a:highlight>
                <a:latin typeface="YaleNew"/>
                <a:cs typeface="Arial"/>
              </a:rPr>
              <a:t>yr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D9CD"/>
                </a:highlight>
                <a:latin typeface="YaleNew"/>
                <a:cs typeface="Arial"/>
              </a:rPr>
              <a:t>/pt =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YaleNew"/>
                <a:cs typeface="Arial"/>
              </a:rPr>
              <a:t>Annual revenue &gt;$900 million per year (US)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YaleNew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3A2DF-55B8-C1CC-005B-B920CB9F095B}"/>
              </a:ext>
            </a:extLst>
          </p:cNvPr>
          <p:cNvSpPr txBox="1"/>
          <p:nvPr/>
        </p:nvSpPr>
        <p:spPr>
          <a:xfrm>
            <a:off x="8463479" y="580263"/>
            <a:ext cx="354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SSc</a:t>
            </a:r>
            <a:r>
              <a:rPr lang="en-US" sz="1200" b="1" dirty="0">
                <a:solidFill>
                  <a:schemeClr val="bg1"/>
                </a:solidFill>
              </a:rPr>
              <a:t> demographics from: 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Curr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Opin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Rheumatol</a:t>
            </a:r>
            <a:r>
              <a:rPr lang="en-US" sz="1200" dirty="0">
                <a:solidFill>
                  <a:schemeClr val="bg1"/>
                </a:solidFill>
              </a:rPr>
              <a:t>. 2020 May; 32(3): 228–237 Rheumatology (Oxford). 2021 Jul; 60(7): 3121–3133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40DBE-FE75-0947-A48F-68DA0C6D0A30}"/>
              </a:ext>
            </a:extLst>
          </p:cNvPr>
          <p:cNvSpPr txBox="1"/>
          <p:nvPr/>
        </p:nvSpPr>
        <p:spPr>
          <a:xfrm>
            <a:off x="9064799" y="4199160"/>
            <a:ext cx="3059827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marR="0" lvl="0" algn="ctr" defTabSz="83210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Market Modeling</a:t>
            </a:r>
            <a:b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</a:b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“real IMT” = lymphotoxins</a:t>
            </a:r>
          </a:p>
          <a:p>
            <a:pPr marL="57150" algn="ctr" defTabSz="832104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aleNew"/>
                <a:ea typeface="+mn-ea"/>
                <a:cs typeface="Arial"/>
              </a:rPr>
              <a:t>[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aleNew"/>
                <a:ea typeface="+mn-ea"/>
                <a:cs typeface="Arial"/>
              </a:rPr>
              <a:t>Rheumatol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aleNew"/>
                <a:ea typeface="+mn-ea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aleNew"/>
                <a:ea typeface="+mn-ea"/>
                <a:cs typeface="Arial"/>
              </a:rPr>
              <a:t>Ther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aleNew"/>
                <a:ea typeface="+mn-ea"/>
                <a:cs typeface="Arial"/>
              </a:rPr>
              <a:t> (2020) 7:89–99]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YaleNew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864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0" y="257574"/>
            <a:ext cx="7894397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LOT OF SCIENCE- listen don’t read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917D8-A990-A50A-FD98-A0338CE1FA71}"/>
              </a:ext>
            </a:extLst>
          </p:cNvPr>
          <p:cNvSpPr txBox="1"/>
          <p:nvPr/>
        </p:nvSpPr>
        <p:spPr>
          <a:xfrm>
            <a:off x="55372" y="4024685"/>
            <a:ext cx="317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Original paper identifying CD8 T cells producing IL-13 as likely cause of </a:t>
            </a:r>
            <a:r>
              <a:rPr lang="en-US" sz="1400" b="1" dirty="0" err="1"/>
              <a:t>SSc</a:t>
            </a:r>
            <a:r>
              <a:rPr lang="en-US" sz="1400" dirty="0"/>
              <a:t> </a:t>
            </a:r>
            <a:r>
              <a:rPr lang="de-DE" sz="800" dirty="0"/>
              <a:t>Arthritis Rheum 2009 Apr;60(4):1119-28. </a:t>
            </a:r>
            <a:endParaRPr lang="en-US" sz="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FC4C2F-C7D2-D871-2802-30133A924FF6}"/>
              </a:ext>
            </a:extLst>
          </p:cNvPr>
          <p:cNvGrpSpPr/>
          <p:nvPr/>
        </p:nvGrpSpPr>
        <p:grpSpPr>
          <a:xfrm>
            <a:off x="234460" y="1606516"/>
            <a:ext cx="2999393" cy="2426501"/>
            <a:chOff x="254740" y="1786209"/>
            <a:chExt cx="5319131" cy="3721797"/>
          </a:xfrm>
        </p:grpSpPr>
        <p:pic>
          <p:nvPicPr>
            <p:cNvPr id="11" name="Graphic 10" descr="Earth globe: Americas with solid fill">
              <a:extLst>
                <a:ext uri="{FF2B5EF4-FFF2-40B4-BE49-F238E27FC236}">
                  <a16:creationId xmlns:a16="http://schemas.microsoft.com/office/drawing/2014/main" id="{530880AD-404D-1979-0A07-898DAA477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81055" y="4459802"/>
              <a:ext cx="338378" cy="33837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68577D-7FDA-00B0-0FC5-4673048E7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740" y="1786209"/>
              <a:ext cx="5319131" cy="367066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FAFB73A-F39A-B691-9634-F06404160910}"/>
                    </a:ext>
                  </a:extLst>
                </p14:cNvPr>
                <p14:cNvContentPartPr/>
                <p14:nvPr/>
              </p14:nvContentPartPr>
              <p14:xfrm>
                <a:off x="1181054" y="3737106"/>
                <a:ext cx="1104945" cy="17709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FAFB73A-F39A-B691-9634-F064041609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0202" y="3727719"/>
                  <a:ext cx="1126648" cy="17896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B8642D-CC73-7028-DD08-B4F5C487AED5}"/>
              </a:ext>
            </a:extLst>
          </p:cNvPr>
          <p:cNvGrpSpPr/>
          <p:nvPr/>
        </p:nvGrpSpPr>
        <p:grpSpPr>
          <a:xfrm>
            <a:off x="300407" y="5044525"/>
            <a:ext cx="2439399" cy="1541149"/>
            <a:chOff x="7067743" y="1432500"/>
            <a:chExt cx="2439399" cy="15411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1289B7-6F19-9A08-FE5F-7CA885634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67743" y="1648601"/>
              <a:ext cx="1325048" cy="132504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400C46-B9AB-8823-609A-F1537883ADBE}"/>
                </a:ext>
              </a:extLst>
            </p:cNvPr>
            <p:cNvSpPr txBox="1"/>
            <p:nvPr/>
          </p:nvSpPr>
          <p:spPr>
            <a:xfrm>
              <a:off x="7931236" y="1432500"/>
              <a:ext cx="157590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Johnson lab: </a:t>
              </a:r>
            </a:p>
            <a:p>
              <a:pPr algn="ctr"/>
              <a:r>
                <a:rPr lang="en-US" sz="1400" b="1" dirty="0"/>
                <a:t>Chlamydia specific CD8</a:t>
              </a:r>
              <a:r>
                <a:rPr lang="el-GR" sz="1400" b="1" dirty="0"/>
                <a:t>γ</a:t>
              </a:r>
              <a:r>
                <a:rPr lang="en-US" sz="1400" b="1" dirty="0">
                  <a:solidFill>
                    <a:srgbClr val="19CD48"/>
                  </a:solidFill>
                </a:rPr>
                <a:t>13</a:t>
              </a:r>
              <a:r>
                <a:rPr lang="en-US" sz="1400" b="1" dirty="0"/>
                <a:t>:</a:t>
              </a:r>
            </a:p>
            <a:p>
              <a:pPr algn="ctr"/>
              <a:r>
                <a:rPr lang="en-US" sz="800" dirty="0"/>
                <a:t>Immunology. 2014 Jun;142(2):248-57. 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123EFA3-9448-F8D5-8B8A-578C3035AF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9967" y="2291757"/>
            <a:ext cx="2589601" cy="20873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934D4E-AE2E-7047-E36B-F14C3F5711C4}"/>
              </a:ext>
            </a:extLst>
          </p:cNvPr>
          <p:cNvSpPr txBox="1"/>
          <p:nvPr/>
        </p:nvSpPr>
        <p:spPr>
          <a:xfrm>
            <a:off x="4218572" y="1586266"/>
            <a:ext cx="2999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Johnson lab:  </a:t>
            </a:r>
          </a:p>
          <a:p>
            <a:pPr algn="ctr"/>
            <a:r>
              <a:rPr lang="en-US" sz="1400" b="1" dirty="0"/>
              <a:t>Tmem273 = CD8</a:t>
            </a:r>
            <a:r>
              <a:rPr lang="el-GR" sz="1400" b="1" dirty="0"/>
              <a:t>γ</a:t>
            </a:r>
            <a:r>
              <a:rPr lang="en-US" sz="1400" b="1" dirty="0">
                <a:solidFill>
                  <a:srgbClr val="19CD48"/>
                </a:solidFill>
              </a:rPr>
              <a:t>13</a:t>
            </a:r>
            <a:r>
              <a:rPr lang="en-US" sz="1400" b="1" dirty="0"/>
              <a:t>  </a:t>
            </a:r>
          </a:p>
          <a:p>
            <a:pPr algn="ctr"/>
            <a:r>
              <a:rPr lang="en-US" sz="800" dirty="0"/>
              <a:t>J Infect Dis. 2020 May 11;221(11):1895-1906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16FB90-6593-7A21-1B27-33989E032A94}"/>
              </a:ext>
            </a:extLst>
          </p:cNvPr>
          <p:cNvGrpSpPr/>
          <p:nvPr/>
        </p:nvGrpSpPr>
        <p:grpSpPr>
          <a:xfrm>
            <a:off x="3527759" y="4602671"/>
            <a:ext cx="3717573" cy="2329847"/>
            <a:chOff x="8158955" y="1606516"/>
            <a:chExt cx="3717573" cy="23298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1F06FA6-FB11-9AF5-47DB-A0CC4B19F7D7}"/>
                    </a:ext>
                  </a:extLst>
                </p14:cNvPr>
                <p14:cNvContentPartPr/>
                <p14:nvPr/>
              </p14:nvContentPartPr>
              <p14:xfrm>
                <a:off x="9678960" y="3936003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1F06FA6-FB11-9AF5-47DB-A0CC4B19F7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72840" y="392988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507455-23AB-6F01-A8F3-65BE897C9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58955" y="1606516"/>
              <a:ext cx="2110048" cy="208735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70C64E-5973-A68A-16C9-453985B66E68}"/>
                </a:ext>
              </a:extLst>
            </p:cNvPr>
            <p:cNvSpPr txBox="1"/>
            <p:nvPr/>
          </p:nvSpPr>
          <p:spPr>
            <a:xfrm>
              <a:off x="10212176" y="1929906"/>
              <a:ext cx="166435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Johnson lab: </a:t>
              </a:r>
            </a:p>
            <a:p>
              <a:pPr algn="ctr"/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Tmem273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mAbs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lang="en-US" sz="1400" b="1" dirty="0"/>
            </a:p>
            <a:p>
              <a:pPr algn="ctr"/>
              <a:r>
                <a:rPr lang="en-US" sz="1400" b="1" dirty="0"/>
                <a:t> &amp;</a:t>
              </a:r>
            </a:p>
            <a:p>
              <a:pPr algn="ctr"/>
              <a:r>
                <a:rPr lang="en-US" sz="1400" b="1" dirty="0"/>
                <a:t>IL-13 in CD8</a:t>
              </a:r>
              <a:r>
                <a:rPr lang="el-GR" sz="1400" b="1" dirty="0"/>
                <a:t>γ</a:t>
              </a:r>
              <a:r>
                <a:rPr lang="en-US" sz="1400" b="1" dirty="0">
                  <a:solidFill>
                    <a:srgbClr val="19CD48"/>
                  </a:solidFill>
                </a:rPr>
                <a:t>13</a:t>
              </a:r>
            </a:p>
            <a:p>
              <a:pPr algn="ctr"/>
              <a:r>
                <a:rPr lang="en-US" sz="1400" b="1" dirty="0">
                  <a:solidFill>
                    <a:srgbClr val="19CD48"/>
                  </a:solidFill>
                </a:rPr>
                <a:t> </a:t>
              </a:r>
            </a:p>
            <a:p>
              <a:pPr algn="ctr"/>
              <a:r>
                <a:rPr lang="en-US" sz="1400" dirty="0">
                  <a:highlight>
                    <a:srgbClr val="FFFF00"/>
                  </a:highlight>
                </a:rPr>
                <a:t>(</a:t>
              </a:r>
              <a:r>
                <a:rPr lang="en-US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</a:rPr>
                <a:t>patent application pending)</a:t>
              </a:r>
              <a:endParaRPr lang="en-US" sz="1400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501E695-56F1-8538-4B74-8258CD8C5881}"/>
              </a:ext>
            </a:extLst>
          </p:cNvPr>
          <p:cNvGrpSpPr/>
          <p:nvPr/>
        </p:nvGrpSpPr>
        <p:grpSpPr>
          <a:xfrm>
            <a:off x="8128858" y="1627660"/>
            <a:ext cx="3900646" cy="2178608"/>
            <a:chOff x="3571068" y="4483566"/>
            <a:chExt cx="4240219" cy="245751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DF64C79-4876-DB8C-05E9-C87D36514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71068" y="4483566"/>
              <a:ext cx="4215578" cy="195967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54589A-4E68-0A1F-F5BF-775F32CA9BC6}"/>
                </a:ext>
              </a:extLst>
            </p:cNvPr>
            <p:cNvSpPr txBox="1"/>
            <p:nvPr/>
          </p:nvSpPr>
          <p:spPr>
            <a:xfrm>
              <a:off x="3756187" y="6350876"/>
              <a:ext cx="4055100" cy="59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Humanized </a:t>
              </a:r>
              <a:r>
                <a:rPr lang="en-US" sz="1400" dirty="0"/>
                <a:t>and </a:t>
              </a:r>
              <a:r>
                <a:rPr lang="en-US" sz="1400" b="1" dirty="0" err="1"/>
                <a:t>Murinized</a:t>
              </a:r>
              <a:r>
                <a:rPr lang="en-US" sz="1400" b="1" dirty="0"/>
                <a:t> Tmem273 </a:t>
              </a:r>
              <a:r>
                <a:rPr lang="en-US" sz="1400" b="1" dirty="0" err="1"/>
                <a:t>mAbs</a:t>
              </a:r>
              <a:r>
                <a:rPr lang="en-US" sz="1400" b="1" dirty="0"/>
                <a:t> </a:t>
              </a:r>
              <a:endParaRPr lang="en-US" sz="1400" dirty="0"/>
            </a:p>
            <a:p>
              <a:pPr algn="ctr"/>
              <a:r>
                <a:rPr lang="en-US" sz="1400" dirty="0"/>
                <a:t> 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</a:rPr>
                <a:t>(</a:t>
              </a:r>
              <a:r>
                <a:rPr lang="en-US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</a:rPr>
                <a:t>patent application pending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</a:rPr>
                <a:t>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51DE2BE-5969-1141-34A9-D32A7EFB3E7B}"/>
              </a:ext>
            </a:extLst>
          </p:cNvPr>
          <p:cNvGrpSpPr/>
          <p:nvPr/>
        </p:nvGrpSpPr>
        <p:grpSpPr>
          <a:xfrm>
            <a:off x="8229784" y="3938623"/>
            <a:ext cx="3798668" cy="1385327"/>
            <a:chOff x="8104584" y="3715278"/>
            <a:chExt cx="4093967" cy="181531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023F71C-9835-0D8D-604B-7166DB7EA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104584" y="3715278"/>
              <a:ext cx="2164417" cy="181531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72D503-DDBB-F548-8C90-BEAC6D3D652C}"/>
                </a:ext>
              </a:extLst>
            </p:cNvPr>
            <p:cNvSpPr txBox="1"/>
            <p:nvPr/>
          </p:nvSpPr>
          <p:spPr>
            <a:xfrm>
              <a:off x="10181575" y="3828178"/>
              <a:ext cx="2016976" cy="1411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Toxicology </a:t>
              </a:r>
            </a:p>
            <a:p>
              <a:pPr algn="ctr"/>
              <a:r>
                <a:rPr lang="en-US" sz="1600" b="1" dirty="0" err="1"/>
                <a:t>murinized</a:t>
              </a:r>
              <a:r>
                <a:rPr lang="en-US" sz="1600" b="1" dirty="0"/>
                <a:t> Tmem273 </a:t>
              </a:r>
              <a:r>
                <a:rPr lang="en-US" sz="1600" b="1" dirty="0" err="1"/>
                <a:t>mAb</a:t>
              </a:r>
              <a:r>
                <a:rPr lang="en-US" sz="1600" dirty="0"/>
                <a:t> </a:t>
              </a:r>
              <a:r>
                <a:rPr lang="en-US" sz="1400" dirty="0">
                  <a:highlight>
                    <a:srgbClr val="FFFF00"/>
                  </a:highlight>
                </a:rPr>
                <a:t>(</a:t>
              </a:r>
              <a:r>
                <a:rPr lang="en-US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</a:rPr>
                <a:t>patent pending</a:t>
              </a:r>
              <a:r>
                <a:rPr lang="en-US" sz="1400" dirty="0">
                  <a:highlight>
                    <a:srgbClr val="FFFF00"/>
                  </a:highlight>
                </a:rPr>
                <a:t>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A19AC4A-0287-655F-027D-E5152ED502C1}"/>
              </a:ext>
            </a:extLst>
          </p:cNvPr>
          <p:cNvGrpSpPr/>
          <p:nvPr/>
        </p:nvGrpSpPr>
        <p:grpSpPr>
          <a:xfrm>
            <a:off x="7675675" y="5458080"/>
            <a:ext cx="4215578" cy="1200329"/>
            <a:chOff x="7827739" y="5527234"/>
            <a:chExt cx="4215578" cy="120032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7A5360-0CC1-EC4D-8D69-30ECAF2F7514}"/>
                </a:ext>
              </a:extLst>
            </p:cNvPr>
            <p:cNvSpPr txBox="1"/>
            <p:nvPr/>
          </p:nvSpPr>
          <p:spPr>
            <a:xfrm>
              <a:off x="7827739" y="5527234"/>
              <a:ext cx="4215578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SSc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treatment strategy:  </a:t>
              </a:r>
            </a:p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Deplete </a:t>
              </a:r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pathologic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CD8</a:t>
              </a: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γ</a:t>
              </a:r>
              <a:r>
                <a:rPr lang="en-US" b="1" dirty="0">
                  <a:solidFill>
                    <a:srgbClr val="19CD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r>
                <a:rPr lang="en-US" dirty="0">
                  <a:solidFill>
                    <a:srgbClr val="19CD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 </a:t>
              </a:r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humanized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Tmem273 </a:t>
              </a:r>
            </a:p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monoclonal antibody.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017AE28-9125-95EA-5A34-BC841AC77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057224" y="5560831"/>
              <a:ext cx="968963" cy="96336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716F2CB-AC67-FF3B-912D-D8E0785B1B39}"/>
              </a:ext>
            </a:extLst>
          </p:cNvPr>
          <p:cNvSpPr txBox="1"/>
          <p:nvPr/>
        </p:nvSpPr>
        <p:spPr>
          <a:xfrm>
            <a:off x="75298" y="1791700"/>
            <a:ext cx="51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A5BCF1-2A3C-B4E9-DECC-C21CEAD34A18}"/>
              </a:ext>
            </a:extLst>
          </p:cNvPr>
          <p:cNvSpPr txBox="1"/>
          <p:nvPr/>
        </p:nvSpPr>
        <p:spPr>
          <a:xfrm>
            <a:off x="75297" y="4765947"/>
            <a:ext cx="51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1F97AC-2B67-ED4A-BA49-53B5BBA7FA6D}"/>
              </a:ext>
            </a:extLst>
          </p:cNvPr>
          <p:cNvSpPr txBox="1"/>
          <p:nvPr/>
        </p:nvSpPr>
        <p:spPr>
          <a:xfrm>
            <a:off x="3130554" y="1787437"/>
            <a:ext cx="51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D7DA22-000A-0EC8-3353-AF5A0E0E907E}"/>
              </a:ext>
            </a:extLst>
          </p:cNvPr>
          <p:cNvSpPr txBox="1"/>
          <p:nvPr/>
        </p:nvSpPr>
        <p:spPr>
          <a:xfrm>
            <a:off x="3082343" y="4701232"/>
            <a:ext cx="51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46E7AF-4967-F5B2-0EDF-A5EDFD93A6DF}"/>
              </a:ext>
            </a:extLst>
          </p:cNvPr>
          <p:cNvSpPr txBox="1"/>
          <p:nvPr/>
        </p:nvSpPr>
        <p:spPr>
          <a:xfrm>
            <a:off x="7790267" y="1555488"/>
            <a:ext cx="51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CCA330-AA1E-78E9-B8FC-1B01E1FF9873}"/>
              </a:ext>
            </a:extLst>
          </p:cNvPr>
          <p:cNvSpPr txBox="1"/>
          <p:nvPr/>
        </p:nvSpPr>
        <p:spPr>
          <a:xfrm>
            <a:off x="7780078" y="4110089"/>
            <a:ext cx="51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229402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23" y="349112"/>
            <a:ext cx="5747660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+mj-lt"/>
                <a:cs typeface="+mj-cs"/>
              </a:rPr>
              <a:t>COMPETITIVE LANDSCAPE</a:t>
            </a:r>
            <a:endParaRPr lang="en-US" dirty="0"/>
          </a:p>
        </p:txBody>
      </p:sp>
      <p:pic>
        <p:nvPicPr>
          <p:cNvPr id="11" name="Graphic 10" descr="Earth globe: Americas with solid fill">
            <a:extLst>
              <a:ext uri="{FF2B5EF4-FFF2-40B4-BE49-F238E27FC236}">
                <a16:creationId xmlns:a16="http://schemas.microsoft.com/office/drawing/2014/main" id="{530880AD-404D-1979-0A07-898DAA477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055" y="4459802"/>
            <a:ext cx="338378" cy="33837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98E64FE-652A-16F4-5F61-8AB3BF1A3A40}"/>
              </a:ext>
            </a:extLst>
          </p:cNvPr>
          <p:cNvSpPr txBox="1"/>
          <p:nvPr/>
        </p:nvSpPr>
        <p:spPr>
          <a:xfrm>
            <a:off x="147734" y="4654482"/>
            <a:ext cx="1189653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832104">
              <a:buFont typeface="Arial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Competitive advantages:</a:t>
            </a:r>
          </a:p>
          <a:p>
            <a:pPr marL="742950" lvl="1" indent="-285750" defTabSz="832104">
              <a:buFont typeface="Arial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1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st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 in class therapeutic agent</a:t>
            </a:r>
          </a:p>
          <a:p>
            <a:pPr marL="742950" lvl="1" indent="-285750" defTabSz="832104">
              <a:buFont typeface="Arial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leNew"/>
                <a:cs typeface="Arial"/>
              </a:rPr>
              <a:t>Likely Safe</a:t>
            </a:r>
          </a:p>
          <a:p>
            <a:pPr lvl="1" defTabSz="832104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leNew"/>
              <a:cs typeface="Arial"/>
            </a:endParaRPr>
          </a:p>
          <a:p>
            <a:pPr marL="342900" indent="-342900" defTabSz="83210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YaleNew"/>
                <a:cs typeface="Arial"/>
              </a:rPr>
              <a:t>Strength/Weakness -  Highly novel target/validation underway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leNew"/>
              <a:cs typeface="Arial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E434E24-00A3-DAE0-92B2-10B5775DF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604585"/>
              </p:ext>
            </p:extLst>
          </p:nvPr>
        </p:nvGraphicFramePr>
        <p:xfrm>
          <a:off x="271235" y="1855466"/>
          <a:ext cx="7789433" cy="2493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348">
                  <a:extLst>
                    <a:ext uri="{9D8B030D-6E8A-4147-A177-3AD203B41FA5}">
                      <a16:colId xmlns:a16="http://schemas.microsoft.com/office/drawing/2014/main" val="2403243110"/>
                    </a:ext>
                  </a:extLst>
                </a:gridCol>
                <a:gridCol w="979043">
                  <a:extLst>
                    <a:ext uri="{9D8B030D-6E8A-4147-A177-3AD203B41FA5}">
                      <a16:colId xmlns:a16="http://schemas.microsoft.com/office/drawing/2014/main" val="2485014242"/>
                    </a:ext>
                  </a:extLst>
                </a:gridCol>
                <a:gridCol w="1146196">
                  <a:extLst>
                    <a:ext uri="{9D8B030D-6E8A-4147-A177-3AD203B41FA5}">
                      <a16:colId xmlns:a16="http://schemas.microsoft.com/office/drawing/2014/main" val="3899838783"/>
                    </a:ext>
                  </a:extLst>
                </a:gridCol>
                <a:gridCol w="1114357">
                  <a:extLst>
                    <a:ext uri="{9D8B030D-6E8A-4147-A177-3AD203B41FA5}">
                      <a16:colId xmlns:a16="http://schemas.microsoft.com/office/drawing/2014/main" val="1187903520"/>
                    </a:ext>
                  </a:extLst>
                </a:gridCol>
                <a:gridCol w="3394489">
                  <a:extLst>
                    <a:ext uri="{9D8B030D-6E8A-4147-A177-3AD203B41FA5}">
                      <a16:colId xmlns:a16="http://schemas.microsoft.com/office/drawing/2014/main" val="336275018"/>
                    </a:ext>
                  </a:extLst>
                </a:gridCol>
              </a:tblGrid>
              <a:tr h="221928">
                <a:tc>
                  <a:txBody>
                    <a:bodyPr/>
                    <a:lstStyle/>
                    <a:p>
                      <a:r>
                        <a:rPr lang="en-US" sz="1000" dirty="0"/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Efficacy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Tolerability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Acquisition cost/</a:t>
                      </a:r>
                      <a:r>
                        <a:rPr kumimoji="0" lang="en-US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(generic)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751532"/>
                  </a:ext>
                </a:extLst>
              </a:tr>
              <a:tr h="302854">
                <a:tc>
                  <a:txBody>
                    <a:bodyPr/>
                    <a:lstStyle/>
                    <a:p>
                      <a:r>
                        <a:rPr lang="en-US" sz="1000" b="1" dirty="0"/>
                        <a:t>Methotrexate*</a:t>
                      </a:r>
                    </a:p>
                  </a:txBody>
                  <a:tcPr marT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fair-poor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(~$200)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304656"/>
                  </a:ext>
                </a:extLst>
              </a:tr>
              <a:tr h="302854">
                <a:tc>
                  <a:txBody>
                    <a:bodyPr/>
                    <a:lstStyle/>
                    <a:p>
                      <a:r>
                        <a:rPr lang="en-US" sz="1000" b="1" dirty="0"/>
                        <a:t>Mycophenolate*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fair-poor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(~$200)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6331425"/>
                  </a:ext>
                </a:extLst>
              </a:tr>
              <a:tr h="360633">
                <a:tc>
                  <a:txBody>
                    <a:bodyPr/>
                    <a:lstStyle/>
                    <a:p>
                      <a:r>
                        <a:rPr lang="en-US" sz="1000" b="1" dirty="0"/>
                        <a:t>Rituximab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$10,000/dose</a:t>
                      </a:r>
                    </a:p>
                    <a:p>
                      <a:pPr algn="ctr"/>
                      <a:r>
                        <a:rPr lang="en-US" sz="1000" b="1" dirty="0"/>
                        <a:t>(2-4 doses per </a:t>
                      </a:r>
                      <a:r>
                        <a:rPr lang="en-US" sz="1000" b="1" dirty="0" err="1"/>
                        <a:t>yr</a:t>
                      </a:r>
                      <a:r>
                        <a:rPr lang="en-US" sz="1000" b="1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313737"/>
                  </a:ext>
                </a:extLst>
              </a:tr>
              <a:tr h="302854">
                <a:tc>
                  <a:txBody>
                    <a:bodyPr/>
                    <a:lstStyle/>
                    <a:p>
                      <a:r>
                        <a:rPr lang="en-US" sz="1000" b="1" dirty="0"/>
                        <a:t>Tocilizumab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fair-poor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$5000/month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288928"/>
                  </a:ext>
                </a:extLst>
              </a:tr>
              <a:tr h="360633">
                <a:tc>
                  <a:txBody>
                    <a:bodyPr/>
                    <a:lstStyle/>
                    <a:p>
                      <a:r>
                        <a:rPr lang="en-US" sz="1000" b="1" dirty="0"/>
                        <a:t>CD8</a:t>
                      </a:r>
                      <a:r>
                        <a:rPr lang="el-GR" sz="1000" b="1" dirty="0"/>
                        <a:t>γ</a:t>
                      </a:r>
                      <a:r>
                        <a:rPr lang="en-US" sz="1000" b="1" dirty="0"/>
                        <a:t>13 depletion (anti-Tmem273)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[good]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[excellent]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[good]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$30,000/</a:t>
                      </a:r>
                      <a:r>
                        <a:rPr lang="en-US" sz="1000" b="1" dirty="0" err="1"/>
                        <a:t>yr</a:t>
                      </a:r>
                      <a:endParaRPr lang="en-US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267276"/>
                  </a:ext>
                </a:extLst>
              </a:tr>
              <a:tr h="499337">
                <a:tc gridSpan="5">
                  <a:txBody>
                    <a:bodyPr/>
                    <a:lstStyle/>
                    <a:p>
                      <a:r>
                        <a:rPr lang="en-US" sz="1000" dirty="0"/>
                        <a:t>* Excluding safety monitoring labs.  Generic cost from mail order pharmacy website (HealthWarehouse.com)</a:t>
                      </a:r>
                    </a:p>
                    <a:p>
                      <a:r>
                        <a:rPr lang="en-US" sz="1000" dirty="0"/>
                        <a:t>[  ] efficacy is theoretical based on depletion of pathologic T cells driving </a:t>
                      </a:r>
                      <a:r>
                        <a:rPr lang="en-US" sz="1000" dirty="0" err="1"/>
                        <a:t>SSc</a:t>
                      </a:r>
                      <a:r>
                        <a:rPr lang="en-US" sz="1000" dirty="0"/>
                        <a:t> disease.  Safety and tolerability based on single mouse experiment in the setting of an infection without any obvious adverse effect.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16505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30E007D-9F9B-7821-AABE-57969B346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767" y="147840"/>
            <a:ext cx="2054530" cy="1280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3C0174-C5CB-16E1-95F6-87DF53117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053" y="1896434"/>
            <a:ext cx="4070561" cy="24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0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3" y="420321"/>
            <a:ext cx="5346444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+mj-lt"/>
                <a:cs typeface="+mj-cs"/>
              </a:rPr>
              <a:t>ANIMAL MODEL</a:t>
            </a:r>
            <a:endParaRPr lang="en-US" dirty="0"/>
          </a:p>
        </p:txBody>
      </p:sp>
      <p:pic>
        <p:nvPicPr>
          <p:cNvPr id="11" name="Graphic 10" descr="Earth globe: Americas with solid fill">
            <a:extLst>
              <a:ext uri="{FF2B5EF4-FFF2-40B4-BE49-F238E27FC236}">
                <a16:creationId xmlns:a16="http://schemas.microsoft.com/office/drawing/2014/main" id="{530880AD-404D-1979-0A07-898DAA477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055" y="4459802"/>
            <a:ext cx="338378" cy="33837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98E64FE-652A-16F4-5F61-8AB3BF1A3A40}"/>
              </a:ext>
            </a:extLst>
          </p:cNvPr>
          <p:cNvSpPr txBox="1"/>
          <p:nvPr/>
        </p:nvSpPr>
        <p:spPr>
          <a:xfrm>
            <a:off x="466817" y="1428112"/>
            <a:ext cx="10375072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 defTabSz="832104"/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lvl="1" algn="ctr" defTabSz="832104"/>
            <a:r>
              <a:rPr lang="en-US" sz="2800" b="1" dirty="0">
                <a:cs typeface="Arial"/>
              </a:rPr>
              <a:t>Preclinical mouse model to demonstrate safety and biologic effect of CD8</a:t>
            </a:r>
            <a:r>
              <a:rPr lang="el-GR" sz="2800" b="1" dirty="0">
                <a:cs typeface="Arial"/>
              </a:rPr>
              <a:t>γ</a:t>
            </a:r>
            <a:r>
              <a:rPr lang="en-US" sz="2800" b="1" dirty="0">
                <a:solidFill>
                  <a:srgbClr val="19CD48"/>
                </a:solidFill>
                <a:cs typeface="Arial"/>
              </a:rPr>
              <a:t>13</a:t>
            </a:r>
            <a:r>
              <a:rPr lang="en-US" sz="2800" b="1" dirty="0">
                <a:cs typeface="Arial"/>
              </a:rPr>
              <a:t> depletion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776BF-CC14-D5AD-0F28-725460FDD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537" y="147841"/>
            <a:ext cx="2054530" cy="1280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A048D9-5C2A-9A3D-FD3B-5FCEB532E606}"/>
              </a:ext>
            </a:extLst>
          </p:cNvPr>
          <p:cNvSpPr txBox="1"/>
          <p:nvPr/>
        </p:nvSpPr>
        <p:spPr>
          <a:xfrm>
            <a:off x="223933" y="3506496"/>
            <a:ext cx="1118711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just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</a:rPr>
              <a:t>Murine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</a:rPr>
              <a:t>Chronic Asthma Model: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R="0" lvl="1" algn="just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</a:p>
          <a:p>
            <a:pPr marR="0" lvl="1" algn="just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(1)  Already exists </a:t>
            </a: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[J Immunol 2004; 172:2549-2558]</a:t>
            </a:r>
          </a:p>
          <a:p>
            <a:pPr marR="0" lvl="1" algn="just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R="0" lvl="1" algn="just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cs typeface="Arial"/>
              </a:rPr>
              <a:t>(2)  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CD8</a:t>
            </a:r>
            <a:r>
              <a:rPr kumimoji="0" lang="el-GR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γ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19CD48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13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 cells </a:t>
            </a:r>
            <a:r>
              <a:rPr kumimoji="0" lang="en-US" sz="2000" b="1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</a:rPr>
              <a:t>drive </a:t>
            </a:r>
            <a:r>
              <a:rPr kumimoji="0" lang="en-US" sz="2000" b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</a:rPr>
              <a:t>lung 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</a:rPr>
              <a:t>pathology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R="0" lvl="1" algn="just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R="0" lvl="1" algn="just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(3)  CD8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9CD48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13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</a:rPr>
              <a:t>depletion predicted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/>
              </a:rPr>
              <a:t> to have dramatic biologic effect</a:t>
            </a:r>
          </a:p>
          <a:p>
            <a:pPr marR="0" lvl="1" algn="just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Arial"/>
            </a:endParaRPr>
          </a:p>
          <a:p>
            <a:pPr marR="0" lvl="1" algn="just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/>
              </a:rPr>
              <a:t>(4)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Identifies a second larger patient group who would logically benefit from anti-Tmem273 therapy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FE6FF-AB71-9AC6-DE38-39D9E962414D}"/>
              </a:ext>
            </a:extLst>
          </p:cNvPr>
          <p:cNvSpPr txBox="1"/>
          <p:nvPr/>
        </p:nvSpPr>
        <p:spPr>
          <a:xfrm>
            <a:off x="3710968" y="2721269"/>
            <a:ext cx="388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marR="0" lvl="1" indent="-342900" algn="just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Largest item in upcoming BUDGET</a:t>
            </a:r>
          </a:p>
          <a:p>
            <a:pPr marL="800100" marR="0" lvl="1" indent="-342900" algn="just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latin typeface="Calibri" panose="020F0502020204030204"/>
                <a:cs typeface="Arial"/>
              </a:rPr>
              <a:t>Chlamydia not the right model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120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90" y="290805"/>
            <a:ext cx="1970507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+mj-lt"/>
                <a:cs typeface="+mj-cs"/>
              </a:rPr>
              <a:t>BUDGET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6E4859-23A4-B70C-3828-C86A2C520DAE}"/>
              </a:ext>
            </a:extLst>
          </p:cNvPr>
          <p:cNvGrpSpPr/>
          <p:nvPr/>
        </p:nvGrpSpPr>
        <p:grpSpPr>
          <a:xfrm>
            <a:off x="364990" y="5577154"/>
            <a:ext cx="10949118" cy="762285"/>
            <a:chOff x="499401" y="4475102"/>
            <a:chExt cx="10949118" cy="762285"/>
          </a:xfrm>
        </p:grpSpPr>
        <p:pic>
          <p:nvPicPr>
            <p:cNvPr id="11" name="Graphic 10" descr="Earth globe: Americas with solid fill">
              <a:extLst>
                <a:ext uri="{FF2B5EF4-FFF2-40B4-BE49-F238E27FC236}">
                  <a16:creationId xmlns:a16="http://schemas.microsoft.com/office/drawing/2014/main" id="{530880AD-404D-1979-0A07-898DAA477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81055" y="4475102"/>
              <a:ext cx="338378" cy="338378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9025CF7-3727-F000-CA34-6E6EAE55FA34}"/>
                </a:ext>
              </a:extLst>
            </p:cNvPr>
            <p:cNvGrpSpPr/>
            <p:nvPr/>
          </p:nvGrpSpPr>
          <p:grpSpPr>
            <a:xfrm>
              <a:off x="499401" y="4493533"/>
              <a:ext cx="10949118" cy="743854"/>
              <a:chOff x="719590" y="2485589"/>
              <a:chExt cx="10949118" cy="74385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8356952-74F1-60FD-E9D8-067D2C1D7EC9}"/>
                  </a:ext>
                </a:extLst>
              </p:cNvPr>
              <p:cNvGrpSpPr/>
              <p:nvPr/>
            </p:nvGrpSpPr>
            <p:grpSpPr>
              <a:xfrm>
                <a:off x="719590" y="2485589"/>
                <a:ext cx="9607882" cy="743854"/>
                <a:chOff x="1350244" y="6144282"/>
                <a:chExt cx="9607882" cy="743854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6EF6B3D9-C7E7-6D99-14B7-7AD4281DC268}"/>
                    </a:ext>
                  </a:extLst>
                </p:cNvPr>
                <p:cNvGrpSpPr/>
                <p:nvPr/>
              </p:nvGrpSpPr>
              <p:grpSpPr>
                <a:xfrm>
                  <a:off x="1350244" y="6144282"/>
                  <a:ext cx="9607882" cy="527990"/>
                  <a:chOff x="540689" y="6147519"/>
                  <a:chExt cx="9607882" cy="527990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15D9C189-717C-8EFA-326F-2CA1BDE74AD2}"/>
                      </a:ext>
                    </a:extLst>
                  </p:cNvPr>
                  <p:cNvGrpSpPr/>
                  <p:nvPr/>
                </p:nvGrpSpPr>
                <p:grpSpPr>
                  <a:xfrm>
                    <a:off x="540689" y="6147519"/>
                    <a:ext cx="6907033" cy="432219"/>
                    <a:chOff x="540689" y="6147519"/>
                    <a:chExt cx="6907033" cy="432219"/>
                  </a:xfrm>
                </p:grpSpPr>
                <p:sp>
                  <p:nvSpPr>
                    <p:cNvPr id="4" name="Arrow: Right 3">
                      <a:extLst>
                        <a:ext uri="{FF2B5EF4-FFF2-40B4-BE49-F238E27FC236}">
                          <a16:creationId xmlns:a16="http://schemas.microsoft.com/office/drawing/2014/main" id="{2D16ABFC-80C5-F8B6-3CE9-982A0FBC9A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689" y="6438531"/>
                      <a:ext cx="2703444" cy="141207"/>
                    </a:xfrm>
                    <a:prstGeom prst="rightArrow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" name="Arrow: Right 4">
                      <a:extLst>
                        <a:ext uri="{FF2B5EF4-FFF2-40B4-BE49-F238E27FC236}">
                          <a16:creationId xmlns:a16="http://schemas.microsoft.com/office/drawing/2014/main" id="{AA2C76E9-8840-5414-9B9C-ADB6C39D30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2556" y="6438532"/>
                      <a:ext cx="1258957" cy="138590"/>
                    </a:xfrm>
                    <a:prstGeom prst="rightArrow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Arrow: Right 6">
                      <a:extLst>
                        <a:ext uri="{FF2B5EF4-FFF2-40B4-BE49-F238E27FC236}">
                          <a16:creationId xmlns:a16="http://schemas.microsoft.com/office/drawing/2014/main" id="{BBA76D03-BDE3-B63B-8AA4-76D78FC0E2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4278" y="6432156"/>
                      <a:ext cx="2703444" cy="141207"/>
                    </a:xfrm>
                    <a:prstGeom prst="righ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B50F5DD8-98BE-CAE4-AA35-3255F73FD5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5686" y="6147519"/>
                      <a:ext cx="545219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       18 months                         6 months              12 months</a:t>
                      </a:r>
                    </a:p>
                  </p:txBody>
                </p:sp>
              </p:grp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CBFA958F-9909-FBEE-4724-F5578F41FA1E}"/>
                      </a:ext>
                    </a:extLst>
                  </p:cNvPr>
                  <p:cNvSpPr txBox="1"/>
                  <p:nvPr/>
                </p:nvSpPr>
                <p:spPr>
                  <a:xfrm>
                    <a:off x="7411668" y="6306177"/>
                    <a:ext cx="273690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Phase I human clinical trial</a:t>
                    </a:r>
                  </a:p>
                </p:txBody>
              </p: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F09AF50-F6C7-AA76-41EE-AF21B15135D0}"/>
                    </a:ext>
                  </a:extLst>
                </p:cNvPr>
                <p:cNvSpPr txBox="1"/>
                <p:nvPr/>
              </p:nvSpPr>
              <p:spPr>
                <a:xfrm>
                  <a:off x="2013648" y="6518804"/>
                  <a:ext cx="61223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Preclinical                          toxicology       Production &amp; FT FDA IND</a:t>
                  </a: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75B3D6-74C9-6851-A83B-E2A39D6F6803}"/>
                  </a:ext>
                </a:extLst>
              </p:cNvPr>
              <p:cNvSpPr txBox="1"/>
              <p:nvPr/>
            </p:nvSpPr>
            <p:spPr>
              <a:xfrm>
                <a:off x="10473701" y="2674283"/>
                <a:ext cx="11950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FT = fast track</a:t>
                </a: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578F4B-E724-E92A-1D43-2E348B185E8B}"/>
              </a:ext>
            </a:extLst>
          </p:cNvPr>
          <p:cNvSpPr txBox="1"/>
          <p:nvPr/>
        </p:nvSpPr>
        <p:spPr>
          <a:xfrm>
            <a:off x="240648" y="4852358"/>
            <a:ext cx="12056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Humanized </a:t>
            </a:r>
            <a:r>
              <a:rPr lang="en-US" sz="2500" b="1" u="sng" dirty="0">
                <a:solidFill>
                  <a:srgbClr val="20E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h6G1</a:t>
            </a:r>
            <a:r>
              <a:rPr lang="en-U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its current form,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depleting biologic that would go into humans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F3BB1B-3BF5-70E9-377E-8E744253A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578" y="81950"/>
            <a:ext cx="2054530" cy="12802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5CCB132-97EE-C7A5-4CAA-67DDB5A4BD08}"/>
              </a:ext>
            </a:extLst>
          </p:cNvPr>
          <p:cNvGrpSpPr/>
          <p:nvPr/>
        </p:nvGrpSpPr>
        <p:grpSpPr>
          <a:xfrm>
            <a:off x="499401" y="1704496"/>
            <a:ext cx="11539479" cy="2585628"/>
            <a:chOff x="499401" y="1573862"/>
            <a:chExt cx="11539479" cy="258562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8E64FE-652A-16F4-5F61-8AB3BF1A3A40}"/>
                </a:ext>
              </a:extLst>
            </p:cNvPr>
            <p:cNvSpPr txBox="1"/>
            <p:nvPr/>
          </p:nvSpPr>
          <p:spPr>
            <a:xfrm>
              <a:off x="499401" y="2128165"/>
              <a:ext cx="11539479" cy="203132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832104"/>
              <a:r>
                <a:rPr lang="en-US" b="1" kern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ea typeface="+mn-lt"/>
                  <a:cs typeface="Arial"/>
                </a:rPr>
                <a:t>(IP) 			</a:t>
              </a:r>
              <a:r>
                <a:rPr lang="en-US" kern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ea typeface="+mn-lt"/>
                  <a:cs typeface="Arial"/>
                </a:rPr>
                <a:t>Sequencing Tmem273 </a:t>
              </a:r>
              <a:r>
                <a:rPr lang="en-US" kern="1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ea typeface="+mn-lt"/>
                  <a:cs typeface="Arial"/>
                </a:rPr>
                <a:t>mAbs</a:t>
              </a:r>
              <a:r>
                <a:rPr lang="en-US" kern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ea typeface="+mn-lt"/>
                  <a:cs typeface="Arial"/>
                </a:rPr>
                <a:t> </a:t>
              </a:r>
              <a:r>
                <a:rPr lang="en-US" sz="1400" kern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ea typeface="+mn-lt"/>
                  <a:cs typeface="Arial"/>
                </a:rPr>
                <a:t>[already have </a:t>
              </a:r>
              <a:r>
                <a:rPr lang="en-US" sz="1400" kern="1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ea typeface="+mn-lt"/>
                  <a:cs typeface="Arial"/>
                </a:rPr>
                <a:t>mAb</a:t>
              </a:r>
              <a:r>
                <a:rPr lang="en-US" sz="1400" kern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ea typeface="+mn-lt"/>
                  <a:cs typeface="Arial"/>
                </a:rPr>
                <a:t>]</a:t>
              </a:r>
              <a:r>
                <a:rPr lang="en-US" kern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ea typeface="+mn-lt"/>
                  <a:cs typeface="Arial"/>
                </a:rPr>
                <a:t>					   $</a:t>
              </a:r>
              <a:r>
                <a:rPr lang="en-US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ea typeface="+mn-lt"/>
                  <a:cs typeface="Arial"/>
                </a:rPr>
                <a:t>8,</a:t>
              </a:r>
              <a:r>
                <a:rPr lang="en-US" kern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ea typeface="+mn-lt"/>
                  <a:cs typeface="Arial"/>
                </a:rPr>
                <a:t>000</a:t>
              </a:r>
            </a:p>
            <a:p>
              <a:pPr defTabSz="832104"/>
              <a:r>
                <a:rPr lang="en-US" b="1" dirty="0">
                  <a:latin typeface="YaleNew"/>
                  <a:cs typeface="Arial"/>
                </a:rPr>
                <a:t>(Safety/Efficacy)		</a:t>
              </a:r>
              <a:r>
                <a:rPr lang="en-US" dirty="0">
                  <a:latin typeface="YaleNew"/>
                  <a:cs typeface="Arial"/>
                </a:rPr>
                <a:t>Affinity determination </a:t>
              </a:r>
              <a:r>
                <a:rPr lang="en-US" sz="1400" dirty="0">
                  <a:latin typeface="YaleNew"/>
                  <a:cs typeface="Arial"/>
                </a:rPr>
                <a:t>(</a:t>
              </a:r>
              <a:r>
                <a:rPr lang="en-US" sz="1400" dirty="0" err="1">
                  <a:latin typeface="YaleNew"/>
                  <a:cs typeface="Arial"/>
                </a:rPr>
                <a:t>Grn</a:t>
              </a:r>
              <a:r>
                <a:rPr lang="en-US" sz="1400" dirty="0">
                  <a:latin typeface="YaleNew"/>
                  <a:cs typeface="Arial"/>
                </a:rPr>
                <a:t> Mtn Antibodies)</a:t>
              </a:r>
              <a:r>
                <a:rPr lang="en-US" dirty="0">
                  <a:latin typeface="YaleNew"/>
                  <a:cs typeface="Arial"/>
                </a:rPr>
                <a:t>					 $18,000</a:t>
              </a:r>
            </a:p>
            <a:p>
              <a:r>
                <a:rPr lang="en-US" b="1" dirty="0">
                  <a:latin typeface="YaleNew"/>
                  <a:cs typeface="Arial"/>
                </a:rPr>
                <a:t>(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aleNew"/>
                  <a:ea typeface="+mn-ea"/>
                  <a:cs typeface="Arial"/>
                </a:rPr>
                <a:t>Safety/Efficacy</a:t>
              </a:r>
              <a:r>
                <a:rPr lang="en-US" b="1" dirty="0">
                  <a:latin typeface="YaleNew"/>
                  <a:cs typeface="Arial"/>
                </a:rPr>
                <a:t>)	             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YaleNew"/>
                  <a:ea typeface="+mn-ea"/>
                  <a:cs typeface="Arial"/>
                </a:rPr>
                <a:t>Affinity maturation of mouse 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uLnTx/>
                  <a:uFillTx/>
                  <a:latin typeface="YaleNew"/>
                  <a:ea typeface="+mn-ea"/>
                  <a:cs typeface="Arial"/>
                </a:rPr>
                <a:t>mAb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YaleNew"/>
                  <a:ea typeface="+mn-ea"/>
                  <a:cs typeface="Arial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YaleNew"/>
                  <a:ea typeface="+mn-ea"/>
                  <a:cs typeface="Arial"/>
                </a:rPr>
                <a:t>[if needed] (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uLnTx/>
                  <a:uFillTx/>
                  <a:latin typeface="YaleNew"/>
                  <a:ea typeface="+mn-ea"/>
                  <a:cs typeface="Arial"/>
                </a:rPr>
                <a:t>GenScript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YaleNew"/>
                  <a:ea typeface="+mn-ea"/>
                  <a:cs typeface="Arial"/>
                </a:rPr>
                <a:t>)</a:t>
              </a:r>
              <a:r>
                <a:rPr lang="en-US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cs typeface="Arial"/>
                </a:rPr>
                <a:t>			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YaleNew"/>
                  <a:ea typeface="+mn-ea"/>
                  <a:cs typeface="Arial"/>
                </a:rPr>
                <a:t>$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YaleNew"/>
                  <a:cs typeface="Arial"/>
                </a:rPr>
                <a:t>60,000</a:t>
              </a:r>
              <a:endParaRPr lang="en-US" dirty="0">
                <a:latin typeface="YaleNew"/>
                <a:cs typeface="Arial"/>
              </a:endParaRPr>
            </a:p>
            <a:p>
              <a:r>
                <a:rPr lang="en-US" b="1" dirty="0">
                  <a:latin typeface="YaleNew"/>
                  <a:cs typeface="Arial"/>
                </a:rPr>
                <a:t>(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aleNew"/>
                  <a:ea typeface="+mn-ea"/>
                  <a:cs typeface="Arial"/>
                </a:rPr>
                <a:t>Safety/Efficacy</a:t>
              </a:r>
              <a:r>
                <a:rPr lang="en-US" b="1" dirty="0">
                  <a:latin typeface="YaleNew"/>
                  <a:cs typeface="Arial"/>
                </a:rPr>
                <a:t>) 	             </a:t>
              </a:r>
              <a:r>
                <a:rPr lang="en-US" dirty="0">
                  <a:latin typeface="YaleNew"/>
                  <a:cs typeface="Arial"/>
                </a:rPr>
                <a:t>Ab production (conventional / recombinant)				$35,000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cs typeface="Arial"/>
                </a:rPr>
                <a:t>(Efficacy) 	           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cs typeface="Arial"/>
                </a:rPr>
                <a:t>Murine chronic asthma depletion model				               $100,000</a:t>
              </a:r>
            </a:p>
            <a:p>
              <a:r>
                <a:rPr lang="en-US" b="1" u="sng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cs typeface="Arial"/>
                </a:rPr>
                <a:t>(Efficacy) 	            </a:t>
              </a:r>
              <a:r>
                <a:rPr lang="en-US" u="sng" dirty="0" err="1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cs typeface="Arial"/>
                </a:rPr>
                <a:t>SSc</a:t>
              </a:r>
              <a:r>
                <a:rPr lang="en-US" u="sng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cs typeface="Arial"/>
                </a:rPr>
                <a:t> clinical investigation with Dr. Hinchcliff</a:t>
              </a:r>
              <a:r>
                <a:rPr lang="en-US" u="sng" dirty="0">
                  <a:latin typeface="YaleNew"/>
                  <a:cs typeface="Arial"/>
                </a:rPr>
                <a:t>				</a:t>
              </a:r>
              <a:r>
                <a:rPr lang="en-US" u="sng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cs typeface="Arial"/>
                </a:rPr>
                <a:t>$30,000</a:t>
              </a:r>
            </a:p>
            <a:p>
              <a:pPr lvl="4"/>
              <a:r>
                <a:rPr lang="en-US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cs typeface="Arial"/>
                </a:rPr>
                <a:t>					         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aleNew"/>
                  <a:cs typeface="Arial"/>
                </a:rPr>
                <a:t>Total&gt;&gt;&gt;&gt;&gt;&gt;&gt;&gt;&gt;&gt;&gt;&gt;&gt; &gt;&gt;&gt;      $251,000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729DDD-ABD5-3590-33CD-669D6234AB59}"/>
                </a:ext>
              </a:extLst>
            </p:cNvPr>
            <p:cNvSpPr txBox="1"/>
            <p:nvPr/>
          </p:nvSpPr>
          <p:spPr>
            <a:xfrm>
              <a:off x="3829463" y="1573862"/>
              <a:ext cx="27475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Components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519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5F8B47A9C854DAB9A9A436C4E411B" ma:contentTypeVersion="15" ma:contentTypeDescription="Create a new document." ma:contentTypeScope="" ma:versionID="4dda07d99f02dfb37424b0de3bd5081e">
  <xsd:schema xmlns:xsd="http://www.w3.org/2001/XMLSchema" xmlns:xs="http://www.w3.org/2001/XMLSchema" xmlns:p="http://schemas.microsoft.com/office/2006/metadata/properties" xmlns:ns2="c0cb4d1a-eae2-48af-a683-414aef010b7d" xmlns:ns3="0d80a67d-9935-4f06-9c18-a0e844503b59" targetNamespace="http://schemas.microsoft.com/office/2006/metadata/properties" ma:root="true" ma:fieldsID="f66a88349bb6192f27837afcdcd60a9d" ns2:_="" ns3:_="">
    <xsd:import namespace="c0cb4d1a-eae2-48af-a683-414aef010b7d"/>
    <xsd:import namespace="0d80a67d-9935-4f06-9c18-a0e844503b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CATEGORY" minOccurs="0"/>
                <xsd:element ref="ns3:MediaServiceLocatio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b4d1a-eae2-48af-a683-414aef010b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66acae8-5c35-4613-adc4-fc9184ef3950}" ma:internalName="TaxCatchAll" ma:showField="CatchAllData" ma:web="c0cb4d1a-eae2-48af-a683-414aef010b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0a67d-9935-4f06-9c18-a0e844503b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d9ce95e-1345-4484-817e-41007f7553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CATEGORY" ma:index="19" nillable="true" ma:displayName="CATEGORY" ma:format="Dropdown" ma:internalName="CATEGORY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b4d1a-eae2-48af-a683-414aef010b7d" xsi:nil="true"/>
    <lcf76f155ced4ddcb4097134ff3c332f xmlns="0d80a67d-9935-4f06-9c18-a0e844503b59">
      <Terms xmlns="http://schemas.microsoft.com/office/infopath/2007/PartnerControls"/>
    </lcf76f155ced4ddcb4097134ff3c332f>
    <CATEGORY xmlns="0d80a67d-9935-4f06-9c18-a0e844503b59" xsi:nil="true"/>
    <SharedWithUsers xmlns="c0cb4d1a-eae2-48af-a683-414aef010b7d">
      <UserInfo>
        <DisplayName>Beecham, Jennifer</DisplayName>
        <AccountId>19</AccountId>
        <AccountType/>
      </UserInfo>
      <UserInfo>
        <DisplayName>Mohr, Manuel</DisplayName>
        <AccountId>179</AccountId>
        <AccountType/>
      </UserInfo>
      <UserInfo>
        <DisplayName>Quijano, Elias</DisplayName>
        <AccountId>177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8D96399-B301-4CCC-B708-B84D5E765E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C3D3A-0F74-45AE-8236-C92679BBBEDC}">
  <ds:schemaRefs>
    <ds:schemaRef ds:uri="0d80a67d-9935-4f06-9c18-a0e844503b59"/>
    <ds:schemaRef ds:uri="c0cb4d1a-eae2-48af-a683-414aef010b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5449BF2-3B82-45E1-A4C2-2D87828BC40D}">
  <ds:schemaRefs>
    <ds:schemaRef ds:uri="0d80a67d-9935-4f06-9c18-a0e844503b59"/>
    <ds:schemaRef ds:uri="c0cb4d1a-eae2-48af-a683-414aef010b7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7449</TotalTime>
  <Words>1469</Words>
  <Application>Microsoft Office PowerPoint</Application>
  <PresentationFormat>Widescreen</PresentationFormat>
  <Paragraphs>196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Amasis MT Pro</vt:lpstr>
      <vt:lpstr>Arial</vt:lpstr>
      <vt:lpstr>Arial,Sans-Serif</vt:lpstr>
      <vt:lpstr>Calibri</vt:lpstr>
      <vt:lpstr>Calibri Light</vt:lpstr>
      <vt:lpstr>Montserrat</vt:lpstr>
      <vt:lpstr>Times New Roman</vt:lpstr>
      <vt:lpstr>YaleNew</vt:lpstr>
      <vt:lpstr>Office Theme</vt:lpstr>
      <vt:lpstr>PowerPoint Presentation</vt:lpstr>
      <vt:lpstr>What is Tmem273?</vt:lpstr>
      <vt:lpstr>Team</vt:lpstr>
      <vt:lpstr>Moving Quickly</vt:lpstr>
      <vt:lpstr>THE OPPORTUNITY</vt:lpstr>
      <vt:lpstr>LOT OF SCIENCE- listen don’t read</vt:lpstr>
      <vt:lpstr>COMPETITIVE LANDSCAPE</vt:lpstr>
      <vt:lpstr>ANIMAL MODEL</vt:lpstr>
      <vt:lpstr>BUDGET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Kundrat, Amy</dc:creator>
  <cp:lastModifiedBy>Johnson, Raymond</cp:lastModifiedBy>
  <cp:revision>79</cp:revision>
  <dcterms:created xsi:type="dcterms:W3CDTF">2022-11-21T21:01:59Z</dcterms:created>
  <dcterms:modified xsi:type="dcterms:W3CDTF">2023-12-06T16:13:25Z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0x0101004FB5F8B47A9C854DAB9A9A436C4E411B</vt:lpwstr>
  </property>
  <property fmtid="{D5CDD505-2E9C-101B-9397-08002B2CF9AE}" pid="3" name="MediaServiceImageTags">
    <vt:lpwstr/>
  </property>
</Properties>
</file>