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4" r:id="rId5"/>
    <p:sldId id="271" r:id="rId6"/>
    <p:sldId id="262" r:id="rId7"/>
    <p:sldId id="267" r:id="rId8"/>
    <p:sldId id="260" r:id="rId9"/>
    <p:sldId id="261" r:id="rId10"/>
    <p:sldId id="263" r:id="rId11"/>
    <p:sldId id="265" r:id="rId12"/>
    <p:sldId id="274" r:id="rId13"/>
    <p:sldId id="270" r:id="rId14"/>
    <p:sldId id="266" r:id="rId15"/>
    <p:sldId id="27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47"/>
    <p:restoredTop sz="94648"/>
  </p:normalViewPr>
  <p:slideViewPr>
    <p:cSldViewPr snapToGrid="0" snapToObjects="1">
      <p:cViewPr varScale="1">
        <p:scale>
          <a:sx n="101" d="100"/>
          <a:sy n="101" d="100"/>
        </p:scale>
        <p:origin x="21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84532-E156-A840-B2A9-FCE40461D1EC}" type="datetimeFigureOut">
              <a:rPr lang="en-US" smtClean="0"/>
              <a:t>12/4/23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2A272-BE8E-9446-9FFE-7FA3195D2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5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2A272-BE8E-9446-9FFE-7FA3195D2D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45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DB85F-3EF4-3543-9A01-3712455E1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7CEF6-1494-7E4E-920B-9510CE18D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3AFAE-2AFC-2D4F-9622-13141C822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5F54-577F-2246-835C-2328A7A94013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7CA30-2C6B-DE4F-B1E4-3BF013709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8B2D1-E14C-854C-9FC4-D42B40737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9352-F137-4A4A-BAC1-4A945BA84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3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3776C-B631-054C-B6A9-9796146B3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FB72B-AC9D-2143-A06C-C2CD50E9A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5538F-361C-454D-9529-F281CBCA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5F54-577F-2246-835C-2328A7A94013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5EADA-F24E-4347-B59C-A857FDE0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1CC5D-3E7E-2F41-8722-8BE723E9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9352-F137-4A4A-BAC1-4A945BA84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18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8EA3B-9AB6-D94D-A10E-318CEF1056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95F84-6F33-2248-91C9-31B60F0CE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C5601-33D8-7A43-9700-C8DD09392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5F54-577F-2246-835C-2328A7A94013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7062B-C378-1F4A-B263-8B13F620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9CA6B-A3CC-D545-86C8-617BCFA8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9352-F137-4A4A-BAC1-4A945BA84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5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AB72C-D53C-5F45-A1D5-20038D7A4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B917C-43D4-EA40-A061-0B4A8AAE2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FA9B1-DE8F-0347-BAB0-08C4536B6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5F54-577F-2246-835C-2328A7A94013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3F228-96A0-E747-9172-22DD34659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5FEF9-C058-264F-AA89-31339899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9352-F137-4A4A-BAC1-4A945BA84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07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78EC2-FEC0-5945-BCFD-50B95EB37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8F38E-F5F8-C845-8D66-421A46D36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BDC7-F6EB-AA45-94A4-2534AA898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5F54-577F-2246-835C-2328A7A94013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AD27D-F292-4C4A-B749-BB973E00A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609A2-63E7-CD44-9634-5C7D64C2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9352-F137-4A4A-BAC1-4A945BA84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30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E04FC-2C4E-0A42-A4AF-758A4439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BDC8B-44AE-9E46-AAEE-EBBE6668B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7425C1-2DF3-6544-BC33-E9452B04E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CC771-9976-B54E-9AEF-FE92F2773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5F54-577F-2246-835C-2328A7A94013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B126E-0272-8F4F-986F-25C95530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E555B-69C6-8A49-AB32-F0C3F2655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9352-F137-4A4A-BAC1-4A945BA84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0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57A2B-044C-874D-90D9-015BE7371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D6BD9-DE0D-9D4E-8D1D-703DC08BF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628C3-0E58-EF4D-8B20-CF109897A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A2995D-7BCE-464C-91C6-DA2AB9F25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E54E81-D578-C54F-9C58-0C344509C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517E87-FB91-764A-965C-8F1E34C19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5F54-577F-2246-835C-2328A7A94013}" type="datetimeFigureOut">
              <a:rPr lang="en-US" smtClean="0"/>
              <a:t>12/4/23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7E7708-3903-8147-A571-ECB9637FD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7DB6B3-8F24-0B42-BBD4-80455FF1D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9352-F137-4A4A-BAC1-4A945BA84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0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33732-99EB-2B46-8836-78E91BE8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0FD6D-5C79-5A4B-8E6A-46485E0D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5F54-577F-2246-835C-2328A7A94013}" type="datetimeFigureOut">
              <a:rPr lang="en-US" smtClean="0"/>
              <a:t>12/4/23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856281-DC67-EF4A-AA41-19AF7F02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740FD5-5BFD-A549-8161-8C71B4B10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9352-F137-4A4A-BAC1-4A945BA84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2ED2D9-A698-BD4F-A531-189673B71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5F54-577F-2246-835C-2328A7A94013}" type="datetimeFigureOut">
              <a:rPr lang="en-US" smtClean="0"/>
              <a:t>12/4/23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5A955D-2CFD-F541-BEF7-1F4C46CBD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4E8EB-4E43-004A-8ABF-8E946987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9352-F137-4A4A-BAC1-4A945BA84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48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C1D0-F0E8-E445-8006-FDA881EB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362AA-F7EE-4347-A1BA-54C1BF09F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54571-1242-F743-9B25-59E43010D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77D53-27FA-C447-AC9B-59F3A9175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5F54-577F-2246-835C-2328A7A94013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978A2-FA64-ED48-8ED1-8741AB846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A1FF0-A316-4144-B955-CA8BA4DB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9352-F137-4A4A-BAC1-4A945BA84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72A34-87F5-2148-806A-CD9581F24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0C6869-14F6-7448-98CE-A0CC4D7D8C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48FB4-DB7C-6F47-8076-2491AF9C3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AA1A8-5BB9-904D-836A-41CD203F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5F54-577F-2246-835C-2328A7A94013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34A9D-8E9D-2349-9ACA-B0F9CDFFA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340EE-BD09-7045-8294-8B9D6B0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9352-F137-4A4A-BAC1-4A945BA84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36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403F1A-A8DF-6D44-BFE9-80FC30F68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DC9A2-B315-0D49-9C26-B91D278CB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BADC1-FAEA-A145-AB92-0C6A6BA06E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45F54-577F-2246-835C-2328A7A94013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F21CE-F640-394E-A8DD-7150AF935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E6154-C50B-D040-9272-CBC8F8470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19352-F137-4A4A-BAC1-4A945BA84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9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C1C08F-C947-CD42-A7CC-E78824A6BA75}"/>
              </a:ext>
            </a:extLst>
          </p:cNvPr>
          <p:cNvSpPr txBox="1"/>
          <p:nvPr/>
        </p:nvSpPr>
        <p:spPr>
          <a:xfrm>
            <a:off x="1439833" y="1413063"/>
            <a:ext cx="90608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Our company</a:t>
            </a:r>
            <a:r>
              <a:rPr lang="en-US" sz="3200" dirty="0">
                <a:solidFill>
                  <a:srgbClr val="0070C0"/>
                </a:solidFill>
              </a:rPr>
              <a:t>: </a:t>
            </a:r>
            <a:r>
              <a:rPr lang="en-US" sz="3200" dirty="0" err="1"/>
              <a:t>EverShield</a:t>
            </a:r>
            <a:endParaRPr lang="en-US" sz="3200" strike="sngStrike" dirty="0"/>
          </a:p>
          <a:p>
            <a:endParaRPr lang="en-US" sz="3200" dirty="0"/>
          </a:p>
          <a:p>
            <a:r>
              <a:rPr lang="en-US" sz="3200" i="1" dirty="0">
                <a:solidFill>
                  <a:srgbClr val="0070C0"/>
                </a:solidFill>
              </a:rPr>
              <a:t>Our vision</a:t>
            </a:r>
            <a:r>
              <a:rPr lang="en-US" sz="3200" dirty="0">
                <a:solidFill>
                  <a:srgbClr val="0070C0"/>
                </a:solidFill>
              </a:rPr>
              <a:t>: </a:t>
            </a:r>
            <a:r>
              <a:rPr lang="en-US" sz="3200" dirty="0"/>
              <a:t>Long-acting, biodegradable implants for reproductive health and other applications </a:t>
            </a:r>
          </a:p>
          <a:p>
            <a:endParaRPr lang="en-US" sz="3200" dirty="0"/>
          </a:p>
          <a:p>
            <a:r>
              <a:rPr lang="en-US" sz="3200" dirty="0"/>
              <a:t>Venture Overview</a:t>
            </a:r>
          </a:p>
          <a:p>
            <a:r>
              <a:rPr lang="en-US" sz="3200" dirty="0"/>
              <a:t>November 2023</a:t>
            </a:r>
          </a:p>
          <a:p>
            <a:r>
              <a:rPr lang="en-US" sz="32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7A988-3FD1-5C4E-BA18-F321C695DAA5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EverShield</a:t>
            </a:r>
            <a:r>
              <a:rPr lang="en-US" sz="3600" i="1" dirty="0">
                <a:solidFill>
                  <a:schemeClr val="bg1"/>
                </a:solidFill>
              </a:rPr>
              <a:t>: committed to protection over the long term</a:t>
            </a:r>
          </a:p>
        </p:txBody>
      </p:sp>
    </p:spTree>
    <p:extLst>
      <p:ext uri="{BB962C8B-B14F-4D97-AF65-F5344CB8AC3E}">
        <p14:creationId xmlns:p14="http://schemas.microsoft.com/office/powerpoint/2010/main" val="3508188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A1E15-8472-6643-85C2-05982D5D525C}"/>
              </a:ext>
            </a:extLst>
          </p:cNvPr>
          <p:cNvSpPr txBox="1"/>
          <p:nvPr/>
        </p:nvSpPr>
        <p:spPr>
          <a:xfrm>
            <a:off x="73472" y="6432490"/>
            <a:ext cx="1039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Demonstration of platform potential of the technology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72764-C9C8-8C49-B69B-1E67F3C76FF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EverShield</a:t>
            </a:r>
            <a:r>
              <a:rPr lang="en-US" sz="3600" i="1" dirty="0">
                <a:solidFill>
                  <a:schemeClr val="bg1"/>
                </a:solidFill>
              </a:rPr>
              <a:t> : committed to protection over the long term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816914-47B7-944A-912C-7D56276D0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58" y="4025900"/>
            <a:ext cx="7607051" cy="23390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9A04C8-401C-2144-B312-173577A9FB57}"/>
              </a:ext>
            </a:extLst>
          </p:cNvPr>
          <p:cNvSpPr txBox="1"/>
          <p:nvPr/>
        </p:nvSpPr>
        <p:spPr>
          <a:xfrm>
            <a:off x="206841" y="699597"/>
            <a:ext cx="10390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Preclinical Example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70C0"/>
                </a:solidFill>
              </a:rPr>
              <a:t>Anti-retroviral </a:t>
            </a:r>
            <a:r>
              <a:rPr lang="en-US" sz="2400" dirty="0">
                <a:solidFill>
                  <a:srgbClr val="0070C0"/>
                </a:solidFill>
              </a:rPr>
              <a:t>agents are released from our implants over sustained periods with promising results in humanized mice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FF7777-7088-DC41-88A8-143E023C7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457"/>
          <a:stretch/>
        </p:blipFill>
        <p:spPr>
          <a:xfrm>
            <a:off x="626767" y="1899926"/>
            <a:ext cx="8181548" cy="20668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13687-9D5F-B346-83A6-67E565F08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968" y="4211701"/>
            <a:ext cx="3985220" cy="191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94BBBA-61B0-194D-82BA-263711E5D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689" b="60694"/>
          <a:stretch/>
        </p:blipFill>
        <p:spPr>
          <a:xfrm>
            <a:off x="7941968" y="2404663"/>
            <a:ext cx="3907132" cy="96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57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A1E15-8472-6643-85C2-05982D5D525C}"/>
              </a:ext>
            </a:extLst>
          </p:cNvPr>
          <p:cNvSpPr txBox="1"/>
          <p:nvPr/>
        </p:nvSpPr>
        <p:spPr>
          <a:xfrm>
            <a:off x="227442" y="630971"/>
            <a:ext cx="1039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Evidence that we have a unique solution, which should be of interest: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0A0213-8055-204B-AC16-06A4DFC9E187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EverShield</a:t>
            </a:r>
            <a:r>
              <a:rPr lang="en-US" sz="3600" i="1" dirty="0">
                <a:solidFill>
                  <a:schemeClr val="bg1"/>
                </a:solidFill>
              </a:rPr>
              <a:t> : committed to protection over the long term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045A8B1-BA7D-B04C-8652-C84907CD9A93}"/>
              </a:ext>
            </a:extLst>
          </p:cNvPr>
          <p:cNvGrpSpPr/>
          <p:nvPr/>
        </p:nvGrpSpPr>
        <p:grpSpPr>
          <a:xfrm>
            <a:off x="647014" y="4075687"/>
            <a:ext cx="5745274" cy="2611016"/>
            <a:chOff x="660400" y="1548884"/>
            <a:chExt cx="5745274" cy="261101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1394BC-BB69-7A40-8769-E8833FE73918}"/>
                </a:ext>
              </a:extLst>
            </p:cNvPr>
            <p:cNvSpPr txBox="1"/>
            <p:nvPr/>
          </p:nvSpPr>
          <p:spPr>
            <a:xfrm>
              <a:off x="671975" y="1968500"/>
              <a:ext cx="4406900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Norplant®, first approved in Finland in 1993 </a:t>
              </a:r>
            </a:p>
            <a:p>
              <a:r>
                <a:rPr lang="en-US" sz="1100" b="1" dirty="0"/>
                <a:t>	Contraception</a:t>
              </a:r>
              <a:endParaRPr lang="en-US" sz="1100" dirty="0"/>
            </a:p>
            <a:p>
              <a:r>
                <a:rPr lang="en-US" dirty="0"/>
                <a:t>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B4A807-ADAA-8341-B6FB-1F42DC0D9018}"/>
                </a:ext>
              </a:extLst>
            </p:cNvPr>
            <p:cNvSpPr txBox="1"/>
            <p:nvPr/>
          </p:nvSpPr>
          <p:spPr>
            <a:xfrm>
              <a:off x="660400" y="2399667"/>
              <a:ext cx="3695700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Jadelle</a:t>
              </a:r>
              <a:r>
                <a:rPr lang="en-US" dirty="0"/>
                <a:t>®, approved by US FDA in 1996            </a:t>
              </a:r>
            </a:p>
            <a:p>
              <a:r>
                <a:rPr lang="en-US" sz="1100" b="1" dirty="0"/>
                <a:t>	Contraception</a:t>
              </a:r>
              <a:endParaRPr lang="en-US" sz="1100" dirty="0"/>
            </a:p>
            <a:p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E99875-9A4B-2546-AB8E-513B1BFC04A0}"/>
                </a:ext>
              </a:extLst>
            </p:cNvPr>
            <p:cNvSpPr txBox="1"/>
            <p:nvPr/>
          </p:nvSpPr>
          <p:spPr>
            <a:xfrm>
              <a:off x="660400" y="1548884"/>
              <a:ext cx="398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Non-degradable, long-acting (&gt;1 year)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D494A0-E3FD-E74E-82C5-FE6E2B4B7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4675" y="2221867"/>
              <a:ext cx="1644650" cy="63149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B6D737-499E-384C-8722-C91084CD69FA}"/>
                </a:ext>
              </a:extLst>
            </p:cNvPr>
            <p:cNvSpPr txBox="1"/>
            <p:nvPr/>
          </p:nvSpPr>
          <p:spPr>
            <a:xfrm>
              <a:off x="660400" y="2882267"/>
              <a:ext cx="4076700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Nexplanon®, approved by US FDA in 2006</a:t>
              </a:r>
            </a:p>
            <a:p>
              <a:r>
                <a:rPr lang="en-US" sz="1100" b="1" dirty="0"/>
                <a:t>	Contraception</a:t>
              </a:r>
              <a:endParaRPr lang="en-US" sz="1100" dirty="0"/>
            </a:p>
            <a:p>
              <a:endParaRPr lang="en-US" dirty="0"/>
            </a:p>
            <a:p>
              <a:r>
                <a:rPr lang="en-US" dirty="0"/>
                <a:t>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FEF519-72AF-FA45-9919-B0F392320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4499" y="2834111"/>
              <a:ext cx="1781175" cy="39235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6379D5-D63A-4D4A-9169-569906B3B719}"/>
                </a:ext>
              </a:extLst>
            </p:cNvPr>
            <p:cNvSpPr txBox="1"/>
            <p:nvPr/>
          </p:nvSpPr>
          <p:spPr>
            <a:xfrm>
              <a:off x="673100" y="3344292"/>
              <a:ext cx="4076700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Yutiq</a:t>
              </a:r>
              <a:r>
                <a:rPr lang="en-US" dirty="0"/>
                <a:t>®, first approved in 1963</a:t>
              </a:r>
              <a:r>
                <a:rPr lang="en-US" sz="1100" dirty="0"/>
                <a:t> 	</a:t>
              </a:r>
              <a:r>
                <a:rPr lang="en-US" sz="1100" b="1" dirty="0"/>
                <a:t>Uveitis</a:t>
              </a:r>
              <a:endParaRPr lang="en-US" sz="1100" dirty="0"/>
            </a:p>
            <a:p>
              <a:r>
                <a:rPr lang="en-US" dirty="0"/>
                <a:t> 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9AFDA4-B145-6444-BE6F-DE6823832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8624" y="3336989"/>
              <a:ext cx="1733550" cy="42578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54601FB-099B-754C-BB38-4D362E8CE4BB}"/>
              </a:ext>
            </a:extLst>
          </p:cNvPr>
          <p:cNvSpPr txBox="1"/>
          <p:nvPr/>
        </p:nvSpPr>
        <p:spPr>
          <a:xfrm>
            <a:off x="101601" y="6455059"/>
            <a:ext cx="1184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 wide range of conditions are addressable, including eye disease, hormone replacement, cancer, chronic pain.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9DF5CFA-297B-2447-9013-D8FD0A41D163}"/>
              </a:ext>
            </a:extLst>
          </p:cNvPr>
          <p:cNvGrpSpPr/>
          <p:nvPr/>
        </p:nvGrpSpPr>
        <p:grpSpPr>
          <a:xfrm>
            <a:off x="6502400" y="1599684"/>
            <a:ext cx="5562599" cy="2485946"/>
            <a:chOff x="6502400" y="3885684"/>
            <a:chExt cx="5562599" cy="248594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B2482D-A993-504A-A748-CC6AA27E98F3}"/>
                </a:ext>
              </a:extLst>
            </p:cNvPr>
            <p:cNvSpPr txBox="1"/>
            <p:nvPr/>
          </p:nvSpPr>
          <p:spPr>
            <a:xfrm>
              <a:off x="6502400" y="3885684"/>
              <a:ext cx="4533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Degradable, short-acting (1-3 month)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101D63-68B2-524F-983A-6CBFBB3A47C7}"/>
                </a:ext>
              </a:extLst>
            </p:cNvPr>
            <p:cNvSpPr txBox="1"/>
            <p:nvPr/>
          </p:nvSpPr>
          <p:spPr>
            <a:xfrm>
              <a:off x="6502400" y="4343400"/>
              <a:ext cx="4406900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Gliadel</a:t>
              </a:r>
              <a:r>
                <a:rPr lang="en-US" dirty="0"/>
                <a:t>®, first approved by US FDA in 1996</a:t>
              </a:r>
              <a:r>
                <a:rPr lang="en-US" sz="1100" dirty="0"/>
                <a:t> 	</a:t>
              </a:r>
              <a:r>
                <a:rPr lang="en-US" sz="1100" b="1" dirty="0"/>
                <a:t>Glioblastoma</a:t>
              </a:r>
              <a:endParaRPr lang="en-US" sz="1100" dirty="0"/>
            </a:p>
            <a:p>
              <a:r>
                <a:rPr lang="en-US" dirty="0"/>
                <a:t> 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002E89-B8EE-A346-975E-6342B446C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80699" y="4255016"/>
              <a:ext cx="1270001" cy="54801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0C1A23A-D66C-C744-9BD2-8F2F12103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80699" y="4885266"/>
              <a:ext cx="1384300" cy="4614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9768D9-38A4-594A-9B52-F75DFC5887D1}"/>
                </a:ext>
              </a:extLst>
            </p:cNvPr>
            <p:cNvSpPr txBox="1"/>
            <p:nvPr/>
          </p:nvSpPr>
          <p:spPr>
            <a:xfrm>
              <a:off x="6515100" y="4927600"/>
              <a:ext cx="4406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Durysta</a:t>
              </a:r>
              <a:r>
                <a:rPr lang="en-US" dirty="0"/>
                <a:t>®, first approved by US FDA in 2020</a:t>
              </a:r>
              <a:br>
                <a:rPr lang="en-US" sz="1100" dirty="0"/>
              </a:br>
              <a:r>
                <a:rPr lang="en-US" sz="1100" dirty="0"/>
                <a:t>	</a:t>
              </a:r>
              <a:r>
                <a:rPr lang="en-US" sz="1100" b="1" dirty="0"/>
                <a:t>Glaucoma</a:t>
              </a:r>
              <a:r>
                <a:rPr lang="en-US" dirty="0"/>
                <a:t> 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D5CCEE8-BA7F-FE45-BEF1-C048FE7E6405}"/>
                </a:ext>
              </a:extLst>
            </p:cNvPr>
            <p:cNvSpPr txBox="1"/>
            <p:nvPr/>
          </p:nvSpPr>
          <p:spPr>
            <a:xfrm>
              <a:off x="6540500" y="5448300"/>
              <a:ext cx="44069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SCENESSE®, first approved by US FDA in 2019</a:t>
              </a:r>
            </a:p>
            <a:p>
              <a:r>
                <a:rPr lang="en-US" sz="1800" b="1" dirty="0"/>
                <a:t>	</a:t>
              </a:r>
              <a:r>
                <a:rPr lang="en-US" sz="1050" b="1" dirty="0"/>
                <a:t>Light sensitivity</a:t>
              </a:r>
              <a:endParaRPr lang="en-US" sz="1050" dirty="0"/>
            </a:p>
            <a:p>
              <a:r>
                <a:rPr lang="en-US" dirty="0"/>
                <a:t> 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DA7C06E-97E7-084E-BD56-C7590BF06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26749" y="5411139"/>
              <a:ext cx="977900" cy="71247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81B5E6-F690-1B43-BA54-3797F9E37BEF}"/>
              </a:ext>
            </a:extLst>
          </p:cNvPr>
          <p:cNvGrpSpPr/>
          <p:nvPr/>
        </p:nvGrpSpPr>
        <p:grpSpPr>
          <a:xfrm>
            <a:off x="673100" y="1637784"/>
            <a:ext cx="5907671" cy="2797324"/>
            <a:chOff x="673100" y="1637784"/>
            <a:chExt cx="5907671" cy="279732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265D090-3A30-0E44-B2AA-A8EDE0122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02125" y="3081436"/>
              <a:ext cx="1781176" cy="513591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DFB6C94-89A3-B645-8E73-98AC47368472}"/>
                </a:ext>
              </a:extLst>
            </p:cNvPr>
            <p:cNvGrpSpPr/>
            <p:nvPr/>
          </p:nvGrpSpPr>
          <p:grpSpPr>
            <a:xfrm>
              <a:off x="673100" y="1637784"/>
              <a:ext cx="5907671" cy="2797324"/>
              <a:chOff x="660400" y="3822184"/>
              <a:chExt cx="5907671" cy="279732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0BED2D-68D7-4F44-9EE5-140DFE6CB0A9}"/>
                  </a:ext>
                </a:extLst>
              </p:cNvPr>
              <p:cNvSpPr txBox="1"/>
              <p:nvPr/>
            </p:nvSpPr>
            <p:spPr>
              <a:xfrm>
                <a:off x="660400" y="3822184"/>
                <a:ext cx="4533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Non-degradable, medium-acting (1-6 month)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8B3A5C-C729-C548-9118-F0C574EF5F5D}"/>
                  </a:ext>
                </a:extLst>
              </p:cNvPr>
              <p:cNvSpPr txBox="1"/>
              <p:nvPr/>
            </p:nvSpPr>
            <p:spPr>
              <a:xfrm>
                <a:off x="660400" y="4247583"/>
                <a:ext cx="4406900" cy="710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Estring</a:t>
                </a:r>
                <a:r>
                  <a:rPr lang="en-US" dirty="0"/>
                  <a:t>®, first approved by US FDA in 1996</a:t>
                </a:r>
              </a:p>
              <a:p>
                <a:r>
                  <a:rPr lang="en-US" sz="1100" dirty="0"/>
                  <a:t>	</a:t>
                </a:r>
                <a:r>
                  <a:rPr lang="en-US" sz="1100" b="1" dirty="0"/>
                  <a:t>Menopausal symptoms</a:t>
                </a:r>
                <a:r>
                  <a:rPr lang="en-US" b="1" dirty="0"/>
                  <a:t>  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048E3AD-998C-2B48-8775-C039CB578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75197" y="4128016"/>
                <a:ext cx="1270000" cy="6731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82169E3-2EBE-0942-AC12-A54B5557F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6896" y="4788872"/>
                <a:ext cx="1781175" cy="392357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CEE214-0A45-EB41-89EF-CDADBDF6E86D}"/>
                  </a:ext>
                </a:extLst>
              </p:cNvPr>
              <p:cNvSpPr txBox="1"/>
              <p:nvPr/>
            </p:nvSpPr>
            <p:spPr>
              <a:xfrm>
                <a:off x="660400" y="4813300"/>
                <a:ext cx="44069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Nuvaring</a:t>
                </a:r>
                <a:r>
                  <a:rPr lang="en-US" dirty="0"/>
                  <a:t>®, first approved by US FDA in 2001</a:t>
                </a:r>
              </a:p>
              <a:p>
                <a:r>
                  <a:rPr lang="en-US" sz="1200" b="1" dirty="0"/>
                  <a:t>	</a:t>
                </a:r>
                <a:r>
                  <a:rPr lang="en-US" sz="1100" b="1" dirty="0"/>
                  <a:t>Contraception</a:t>
                </a:r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526589-3566-D144-9017-771908338F36}"/>
                  </a:ext>
                </a:extLst>
              </p:cNvPr>
              <p:cNvSpPr txBox="1"/>
              <p:nvPr/>
            </p:nvSpPr>
            <p:spPr>
              <a:xfrm>
                <a:off x="673100" y="5321300"/>
                <a:ext cx="4406900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LiRIS</a:t>
                </a:r>
                <a:r>
                  <a:rPr lang="en-US" dirty="0"/>
                  <a:t>®, acquired in 2019</a:t>
                </a:r>
              </a:p>
              <a:p>
                <a:r>
                  <a:rPr lang="en-US" sz="1100" b="1" dirty="0"/>
                  <a:t>	Cystitis</a:t>
                </a:r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FFFEB79-14B9-4849-A232-09066C21A403}"/>
                  </a:ext>
                </a:extLst>
              </p:cNvPr>
              <p:cNvSpPr txBox="1"/>
              <p:nvPr/>
            </p:nvSpPr>
            <p:spPr>
              <a:xfrm>
                <a:off x="711200" y="5803900"/>
                <a:ext cx="4406900" cy="81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SINUVA®, first approved in 1987</a:t>
                </a:r>
              </a:p>
              <a:p>
                <a:r>
                  <a:rPr lang="en-US" sz="1100" b="1" dirty="0"/>
                  <a:t>	Nasal polyps</a:t>
                </a:r>
                <a:endParaRPr lang="en-US" sz="1100" dirty="0"/>
              </a:p>
              <a:p>
                <a:r>
                  <a:rPr lang="en-US" dirty="0"/>
                  <a:t> 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E52D687-9C66-E941-AA18-3789E89D9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30652" y="5852845"/>
                <a:ext cx="2498722" cy="423834"/>
              </a:xfrm>
              <a:prstGeom prst="rect">
                <a:avLst/>
              </a:prstGeom>
            </p:spPr>
          </p:pic>
        </p:grp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A971A4-7D86-6041-A53F-C44F046F0C27}"/>
              </a:ext>
            </a:extLst>
          </p:cNvPr>
          <p:cNvCxnSpPr>
            <a:cxnSpLocks/>
          </p:cNvCxnSpPr>
          <p:nvPr/>
        </p:nvCxnSpPr>
        <p:spPr>
          <a:xfrm>
            <a:off x="538378" y="1539786"/>
            <a:ext cx="1126627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289EFB0-F450-2948-A530-49516FF234D4}"/>
              </a:ext>
            </a:extLst>
          </p:cNvPr>
          <p:cNvCxnSpPr>
            <a:cxnSpLocks/>
          </p:cNvCxnSpPr>
          <p:nvPr/>
        </p:nvCxnSpPr>
        <p:spPr>
          <a:xfrm flipH="1">
            <a:off x="518737" y="1527086"/>
            <a:ext cx="32341" cy="46999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C09AF71-0A44-814B-82DC-B1D5A5008CCE}"/>
              </a:ext>
            </a:extLst>
          </p:cNvPr>
          <p:cNvSpPr txBox="1"/>
          <p:nvPr/>
        </p:nvSpPr>
        <p:spPr>
          <a:xfrm>
            <a:off x="9652000" y="1144665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Degradability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093414-9755-2044-8E9A-4319BEC3000C}"/>
              </a:ext>
            </a:extLst>
          </p:cNvPr>
          <p:cNvSpPr txBox="1"/>
          <p:nvPr/>
        </p:nvSpPr>
        <p:spPr>
          <a:xfrm rot="16200000">
            <a:off x="-192204" y="5182787"/>
            <a:ext cx="103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solidFill>
                  <a:srgbClr val="0070C0"/>
                </a:solidFill>
              </a:rPr>
              <a:t>Duration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9915037-FCB8-7E4E-9AE0-52854C0C00A2}"/>
              </a:ext>
            </a:extLst>
          </p:cNvPr>
          <p:cNvSpPr/>
          <p:nvPr/>
        </p:nvSpPr>
        <p:spPr>
          <a:xfrm>
            <a:off x="6719776" y="4215088"/>
            <a:ext cx="5181599" cy="218887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DC9E56-490E-A741-9640-979E1518B02F}"/>
              </a:ext>
            </a:extLst>
          </p:cNvPr>
          <p:cNvSpPr txBox="1"/>
          <p:nvPr/>
        </p:nvSpPr>
        <p:spPr>
          <a:xfrm>
            <a:off x="6733101" y="4442320"/>
            <a:ext cx="516827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ED7D31"/>
                </a:solidFill>
              </a:rPr>
              <a:t>EverShield</a:t>
            </a:r>
            <a:endParaRPr lang="en-US" sz="4400" b="1" dirty="0">
              <a:solidFill>
                <a:srgbClr val="ED7D31"/>
              </a:solidFill>
            </a:endParaRPr>
          </a:p>
          <a:p>
            <a:pPr algn="ctr"/>
            <a:endParaRPr lang="en-US" sz="2800" b="1" dirty="0">
              <a:solidFill>
                <a:srgbClr val="ED7D31"/>
              </a:solidFill>
            </a:endParaRPr>
          </a:p>
          <a:p>
            <a:pPr algn="ctr"/>
            <a:r>
              <a:rPr lang="en-US" sz="2800" b="1" i="1" dirty="0">
                <a:solidFill>
                  <a:srgbClr val="ED7D31"/>
                </a:solidFill>
              </a:rPr>
              <a:t>Long-acting, degradable implants</a:t>
            </a:r>
          </a:p>
        </p:txBody>
      </p:sp>
      <p:sp>
        <p:nvSpPr>
          <p:cNvPr id="32" name="Triangle 31">
            <a:extLst>
              <a:ext uri="{FF2B5EF4-FFF2-40B4-BE49-F238E27FC236}">
                <a16:creationId xmlns:a16="http://schemas.microsoft.com/office/drawing/2014/main" id="{3FF7A716-3F67-5A4D-8CCB-423BDF694E0B}"/>
              </a:ext>
            </a:extLst>
          </p:cNvPr>
          <p:cNvSpPr/>
          <p:nvPr/>
        </p:nvSpPr>
        <p:spPr>
          <a:xfrm rot="19697557">
            <a:off x="11629466" y="1410100"/>
            <a:ext cx="226215" cy="19501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0F33E0B9-861A-244F-BE73-E5FCBD35DCA4}"/>
              </a:ext>
            </a:extLst>
          </p:cNvPr>
          <p:cNvSpPr/>
          <p:nvPr/>
        </p:nvSpPr>
        <p:spPr>
          <a:xfrm rot="18060080">
            <a:off x="376566" y="6032945"/>
            <a:ext cx="226215" cy="19501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31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77566-35A1-8F49-AB18-AEDBA936F88B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EverShield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Market Overview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6E2D89-A187-D758-0004-D4D4C1075A7C}"/>
              </a:ext>
            </a:extLst>
          </p:cNvPr>
          <p:cNvSpPr txBox="1"/>
          <p:nvPr/>
        </p:nvSpPr>
        <p:spPr>
          <a:xfrm>
            <a:off x="487391" y="6135570"/>
            <a:ext cx="813799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itcfranklingothicstd-book"/>
                <a:ea typeface="+mn-ea"/>
                <a:cs typeface="+mn-cs"/>
              </a:rPr>
              <a:t>Sources: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itcfranklingothicstd-book"/>
                <a:ea typeface="+mn-ea"/>
                <a:cs typeface="+mn-cs"/>
              </a:rPr>
              <a:t>“A Review of Manufacturing Techniques for Subcutaneous Drug Delivery Implants.” Procedia CIRP, Elsevier, 8 July 2022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itcfranklingothicstd-book"/>
                <a:ea typeface="+mn-ea"/>
                <a:cs typeface="+mn-cs"/>
              </a:rPr>
              <a:t>Global Implantable Drug Delivery Market, Strategic Research Solutions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2C97D27-9756-10C5-6C95-AA4E9DBD1738}"/>
              </a:ext>
            </a:extLst>
          </p:cNvPr>
          <p:cNvSpPr/>
          <p:nvPr/>
        </p:nvSpPr>
        <p:spPr>
          <a:xfrm>
            <a:off x="5470682" y="3447624"/>
            <a:ext cx="1009045" cy="12175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4EFBAB-AE76-2255-33BC-C4E87980D599}"/>
              </a:ext>
            </a:extLst>
          </p:cNvPr>
          <p:cNvSpPr txBox="1"/>
          <p:nvPr/>
        </p:nvSpPr>
        <p:spPr>
          <a:xfrm>
            <a:off x="4981078" y="4838817"/>
            <a:ext cx="19882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itcfranklingothicstd-book"/>
                <a:ea typeface="+mn-ea"/>
                <a:cs typeface="+mn-cs"/>
              </a:rPr>
              <a:t>Serviceable Obtainable Market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itcfranklingothicstd-book"/>
                <a:ea typeface="+mn-ea"/>
                <a:cs typeface="+mn-cs"/>
              </a:rPr>
              <a:t>U.S. market for long-acting contraceptive implants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1AA6D6-D514-4A41-1831-30C7C4A8E5AC}"/>
              </a:ext>
            </a:extLst>
          </p:cNvPr>
          <p:cNvSpPr txBox="1"/>
          <p:nvPr/>
        </p:nvSpPr>
        <p:spPr>
          <a:xfrm>
            <a:off x="5375245" y="3669178"/>
            <a:ext cx="119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$2.5B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7E6A92-38AB-AC0E-3DF8-D51508AA9016}"/>
              </a:ext>
            </a:extLst>
          </p:cNvPr>
          <p:cNvSpPr txBox="1"/>
          <p:nvPr/>
        </p:nvSpPr>
        <p:spPr>
          <a:xfrm>
            <a:off x="487391" y="4820840"/>
            <a:ext cx="177604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itcfranklingothicstd-book"/>
                <a:ea typeface="+mn-ea"/>
                <a:cs typeface="+mn-cs"/>
              </a:rPr>
              <a:t>Total Addressable Market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itcfranklingothicstd-book"/>
                <a:ea typeface="+mn-ea"/>
                <a:cs typeface="+mn-cs"/>
              </a:rPr>
              <a:t>Expected U.S. drug delivery implant market size by 2027 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itcfranklingothicstd-book"/>
                <a:ea typeface="+mn-ea"/>
                <a:cs typeface="+mn-cs"/>
              </a:rPr>
              <a:t>1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itcfranklingothicstd-book"/>
                <a:ea typeface="+mn-ea"/>
                <a:cs typeface="+mn-cs"/>
              </a:rPr>
              <a:t> 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5C93DCD-2564-C73C-C273-31C622DEF478}"/>
              </a:ext>
            </a:extLst>
          </p:cNvPr>
          <p:cNvSpPr/>
          <p:nvPr/>
        </p:nvSpPr>
        <p:spPr>
          <a:xfrm>
            <a:off x="870889" y="1545985"/>
            <a:ext cx="1009045" cy="31192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F223BE-D34C-68CF-8BFB-40E7F1E64E8A}"/>
              </a:ext>
            </a:extLst>
          </p:cNvPr>
          <p:cNvSpPr txBox="1"/>
          <p:nvPr/>
        </p:nvSpPr>
        <p:spPr>
          <a:xfrm>
            <a:off x="775452" y="1732288"/>
            <a:ext cx="119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$13.2B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F449A81-02D4-3402-CD98-04FCF5945EA6}"/>
              </a:ext>
            </a:extLst>
          </p:cNvPr>
          <p:cNvSpPr/>
          <p:nvPr/>
        </p:nvSpPr>
        <p:spPr>
          <a:xfrm>
            <a:off x="3141694" y="2053656"/>
            <a:ext cx="1009045" cy="2611539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A0B212-C293-E763-BDAC-0998A65B2FBA}"/>
              </a:ext>
            </a:extLst>
          </p:cNvPr>
          <p:cNvSpPr txBox="1"/>
          <p:nvPr/>
        </p:nvSpPr>
        <p:spPr>
          <a:xfrm>
            <a:off x="2758195" y="4835960"/>
            <a:ext cx="17760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itcfranklingothicstd-book"/>
                <a:ea typeface="+mn-ea"/>
                <a:cs typeface="+mn-cs"/>
              </a:rPr>
              <a:t>Serviceable Available Market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itcfranklingothicstd-book"/>
                <a:ea typeface="+mn-ea"/>
                <a:cs typeface="+mn-cs"/>
              </a:rPr>
              <a:t>Including intraocular applications and other long-acting therapies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258A85E-1CE3-79B7-5CAF-060B90921E58}"/>
              </a:ext>
            </a:extLst>
          </p:cNvPr>
          <p:cNvSpPr/>
          <p:nvPr/>
        </p:nvSpPr>
        <p:spPr>
          <a:xfrm>
            <a:off x="7523713" y="1275513"/>
            <a:ext cx="2866030" cy="13219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F309507-D9AC-65FD-4393-12140F0C574A}"/>
              </a:ext>
            </a:extLst>
          </p:cNvPr>
          <p:cNvSpPr/>
          <p:nvPr/>
        </p:nvSpPr>
        <p:spPr>
          <a:xfrm>
            <a:off x="7523713" y="2780208"/>
            <a:ext cx="2866030" cy="13219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Group with solid fill">
            <a:extLst>
              <a:ext uri="{FF2B5EF4-FFF2-40B4-BE49-F238E27FC236}">
                <a16:creationId xmlns:a16="http://schemas.microsoft.com/office/drawing/2014/main" id="{96B7AFDE-6AC0-B67B-7E7D-EE34AFAD2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3954" y="2745707"/>
            <a:ext cx="1048604" cy="104860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3BAC68A-2C83-42D8-9046-D81F2B957253}"/>
              </a:ext>
            </a:extLst>
          </p:cNvPr>
          <p:cNvSpPr txBox="1"/>
          <p:nvPr/>
        </p:nvSpPr>
        <p:spPr>
          <a:xfrm>
            <a:off x="7743163" y="2053656"/>
            <a:ext cx="1322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6-8%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4A4098F-E98C-01DD-1B57-184DB03FCE17}"/>
              </a:ext>
            </a:extLst>
          </p:cNvPr>
          <p:cNvSpPr txBox="1"/>
          <p:nvPr/>
        </p:nvSpPr>
        <p:spPr>
          <a:xfrm>
            <a:off x="9055650" y="1316457"/>
            <a:ext cx="9337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CAGR during forecast period to 2027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0F3FE6F-8F93-A40C-13E8-6AB8AA0083D4}"/>
              </a:ext>
            </a:extLst>
          </p:cNvPr>
          <p:cNvSpPr txBox="1"/>
          <p:nvPr/>
        </p:nvSpPr>
        <p:spPr>
          <a:xfrm>
            <a:off x="7804578" y="3541221"/>
            <a:ext cx="1199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3.5M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652058-203D-9F77-8121-062449C041FC}"/>
              </a:ext>
            </a:extLst>
          </p:cNvPr>
          <p:cNvSpPr txBox="1"/>
          <p:nvPr/>
        </p:nvSpPr>
        <p:spPr>
          <a:xfrm>
            <a:off x="8922558" y="2834800"/>
            <a:ext cx="11999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implants as their primary contraceptive method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88758A2-5607-0978-C046-D0E2CB5DDF52}"/>
              </a:ext>
            </a:extLst>
          </p:cNvPr>
          <p:cNvSpPr/>
          <p:nvPr/>
        </p:nvSpPr>
        <p:spPr>
          <a:xfrm>
            <a:off x="7523713" y="4284903"/>
            <a:ext cx="2866030" cy="13219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Graphic 52" descr="Doctor female with solid fill">
            <a:extLst>
              <a:ext uri="{FF2B5EF4-FFF2-40B4-BE49-F238E27FC236}">
                <a16:creationId xmlns:a16="http://schemas.microsoft.com/office/drawing/2014/main" id="{1261DB3C-71AC-1639-340C-1B6B8E3CA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990256" y="4320275"/>
            <a:ext cx="816000" cy="8160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09A1417-82FA-6B5C-09FB-0B02B8A16D23}"/>
              </a:ext>
            </a:extLst>
          </p:cNvPr>
          <p:cNvSpPr txBox="1"/>
          <p:nvPr/>
        </p:nvSpPr>
        <p:spPr>
          <a:xfrm>
            <a:off x="7804578" y="5045916"/>
            <a:ext cx="1199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87%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98FCA3-A679-09A9-18BB-BA12998AD31B}"/>
              </a:ext>
            </a:extLst>
          </p:cNvPr>
          <p:cNvSpPr txBox="1"/>
          <p:nvPr/>
        </p:nvSpPr>
        <p:spPr>
          <a:xfrm>
            <a:off x="8922558" y="4339495"/>
            <a:ext cx="11999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providers offer contraceptive implants to patients 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92C0F7C-7740-DB6E-F606-9A1DA0984443}"/>
              </a:ext>
            </a:extLst>
          </p:cNvPr>
          <p:cNvSpPr/>
          <p:nvPr/>
        </p:nvSpPr>
        <p:spPr>
          <a:xfrm>
            <a:off x="7250198" y="1256912"/>
            <a:ext cx="75657" cy="43499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95B4AC-1195-2107-159F-C5DF0D4F1A8A}"/>
              </a:ext>
            </a:extLst>
          </p:cNvPr>
          <p:cNvSpPr txBox="1"/>
          <p:nvPr/>
        </p:nvSpPr>
        <p:spPr>
          <a:xfrm>
            <a:off x="3046257" y="2255175"/>
            <a:ext cx="119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$10B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1DB46F0-CD6E-0221-22E8-AA08F338F2F2}"/>
              </a:ext>
            </a:extLst>
          </p:cNvPr>
          <p:cNvSpPr/>
          <p:nvPr/>
        </p:nvSpPr>
        <p:spPr>
          <a:xfrm rot="5400000" flipH="1">
            <a:off x="6981396" y="3833381"/>
            <a:ext cx="60425" cy="477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Graphic 58" descr="Bar graph with upward trend with solid fill">
            <a:extLst>
              <a:ext uri="{FF2B5EF4-FFF2-40B4-BE49-F238E27FC236}">
                <a16:creationId xmlns:a16="http://schemas.microsoft.com/office/drawing/2014/main" id="{A1CBE561-62CC-8A47-A88A-54D41996B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000890" y="1339575"/>
            <a:ext cx="817582" cy="8175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261398-AB39-6D4F-AEF7-0B26071FE701}"/>
              </a:ext>
            </a:extLst>
          </p:cNvPr>
          <p:cNvSpPr txBox="1"/>
          <p:nvPr/>
        </p:nvSpPr>
        <p:spPr>
          <a:xfrm>
            <a:off x="8415368" y="6008368"/>
            <a:ext cx="341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Prepared with </a:t>
            </a:r>
            <a:r>
              <a:rPr lang="en-US" i="1" dirty="0" err="1"/>
              <a:t>Sreesha</a:t>
            </a:r>
            <a:r>
              <a:rPr lang="en-US" i="1" dirty="0"/>
              <a:t> Sivakumar</a:t>
            </a:r>
            <a:r>
              <a:rPr lang="en-US" i="1"/>
              <a:t>, Yale Blavatnik</a:t>
            </a:r>
            <a:r>
              <a:rPr lang="en-US" i="1" dirty="0"/>
              <a:t> Fellow.</a:t>
            </a:r>
          </a:p>
        </p:txBody>
      </p:sp>
    </p:spTree>
    <p:extLst>
      <p:ext uri="{BB962C8B-B14F-4D97-AF65-F5344CB8AC3E}">
        <p14:creationId xmlns:p14="http://schemas.microsoft.com/office/powerpoint/2010/main" val="2543407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A1E15-8472-6643-85C2-05982D5D525C}"/>
              </a:ext>
            </a:extLst>
          </p:cNvPr>
          <p:cNvSpPr txBox="1"/>
          <p:nvPr/>
        </p:nvSpPr>
        <p:spPr>
          <a:xfrm>
            <a:off x="125817" y="646331"/>
            <a:ext cx="10390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The ask: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ED35EA-3E1E-2A4B-9A4B-D58017965EFD}"/>
              </a:ext>
            </a:extLst>
          </p:cNvPr>
          <p:cNvSpPr txBox="1"/>
          <p:nvPr/>
        </p:nvSpPr>
        <p:spPr>
          <a:xfrm>
            <a:off x="515586" y="1204783"/>
            <a:ext cx="11160827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2000" b="1" dirty="0">
                <a:effectLst/>
                <a:latin typeface="-apple-system"/>
              </a:rPr>
              <a:t>Based on feedback from a Type C meeting with the FDA</a:t>
            </a:r>
            <a:r>
              <a:rPr lang="en-US" sz="2000" b="1" dirty="0">
                <a:latin typeface="-apple-system"/>
              </a:rPr>
              <a:t>:</a:t>
            </a:r>
          </a:p>
          <a:p>
            <a:pPr marL="342900" indent="-3429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-apple-system"/>
              </a:rPr>
              <a:t>W</a:t>
            </a:r>
            <a:r>
              <a:rPr lang="en-US" sz="2000" dirty="0">
                <a:effectLst/>
                <a:latin typeface="-apple-system"/>
              </a:rPr>
              <a:t>e propose to conduct GLP biocompatibility/toxicity testing on the LNG biodegradable implant</a:t>
            </a:r>
          </a:p>
          <a:p>
            <a:pPr marL="342900" indent="-3429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-apple-system"/>
              </a:rPr>
              <a:t>T</a:t>
            </a:r>
            <a:r>
              <a:rPr lang="en-US" sz="2000" dirty="0">
                <a:effectLst/>
                <a:latin typeface="-apple-system"/>
              </a:rPr>
              <a:t>esting will be conducted on materials manufactured during a second feasibility batch at Lubrizol</a:t>
            </a:r>
          </a:p>
          <a:p>
            <a:pPr marL="342900" indent="-3429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-apple-system"/>
              </a:rPr>
              <a:t>Testing </a:t>
            </a:r>
            <a:r>
              <a:rPr lang="en-US" sz="2000" dirty="0">
                <a:effectLst/>
                <a:latin typeface="-apple-system"/>
              </a:rPr>
              <a:t>will include cytotoxicity, intracutaneous irritation, sensitization, acute systemic toxicity, material-mediated pyrogenicity, and subacute/sub-chronic systemic toxicity. 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dirty="0"/>
              <a:t>To accomplish this, we estimate that we need:</a:t>
            </a:r>
          </a:p>
          <a:p>
            <a:pPr marL="342900" indent="-3429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-apple-system"/>
              </a:rPr>
              <a:t>$50,000 for scaled polymer synthesis at </a:t>
            </a:r>
            <a:r>
              <a:rPr lang="en-US" sz="2000" dirty="0" err="1">
                <a:latin typeface="-apple-system"/>
              </a:rPr>
              <a:t>Polysciences</a:t>
            </a:r>
            <a:endParaRPr lang="en-US" sz="2000" dirty="0">
              <a:effectLst/>
              <a:latin typeface="-apple-system"/>
            </a:endParaRPr>
          </a:p>
          <a:p>
            <a:pPr marL="342900" indent="-3429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-apple-system"/>
              </a:rPr>
              <a:t>$100,000 for scalable co-extrusion of implants at Lubrizol</a:t>
            </a:r>
          </a:p>
          <a:p>
            <a:pPr marL="342900" indent="-3429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-apple-system"/>
              </a:rPr>
              <a:t>$100,000 for </a:t>
            </a:r>
            <a:r>
              <a:rPr lang="en-US" sz="2000" dirty="0">
                <a:latin typeface="-apple-system"/>
              </a:rPr>
              <a:t>biocompatibility/toxicology assessment at a CRO</a:t>
            </a:r>
          </a:p>
          <a:p>
            <a:pPr marL="342900" indent="-3429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-apple-system"/>
              </a:rPr>
              <a:t>$50,000 for project management and tech transfer assistance at Yale/FHI360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0A0213-8055-204B-AC16-06A4DFC9E187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EverShield</a:t>
            </a:r>
            <a:r>
              <a:rPr lang="en-US" sz="3600" i="1" dirty="0">
                <a:solidFill>
                  <a:schemeClr val="bg1"/>
                </a:solidFill>
              </a:rPr>
              <a:t> : committed to protection over the long term</a:t>
            </a:r>
          </a:p>
        </p:txBody>
      </p:sp>
    </p:spTree>
    <p:extLst>
      <p:ext uri="{BB962C8B-B14F-4D97-AF65-F5344CB8AC3E}">
        <p14:creationId xmlns:p14="http://schemas.microsoft.com/office/powerpoint/2010/main" val="1980916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A1E15-8472-6643-85C2-05982D5D525C}"/>
              </a:ext>
            </a:extLst>
          </p:cNvPr>
          <p:cNvSpPr txBox="1"/>
          <p:nvPr/>
        </p:nvSpPr>
        <p:spPr>
          <a:xfrm>
            <a:off x="1803515" y="2007215"/>
            <a:ext cx="81520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/>
              <a:t>Thank You!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0A0213-8055-204B-AC16-06A4DFC9E187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EverShield</a:t>
            </a:r>
            <a:r>
              <a:rPr lang="en-US" sz="3600" i="1" dirty="0">
                <a:solidFill>
                  <a:schemeClr val="bg1"/>
                </a:solidFill>
              </a:rPr>
              <a:t> : committed to protection over the long term</a:t>
            </a:r>
          </a:p>
        </p:txBody>
      </p:sp>
    </p:spTree>
    <p:extLst>
      <p:ext uri="{BB962C8B-B14F-4D97-AF65-F5344CB8AC3E}">
        <p14:creationId xmlns:p14="http://schemas.microsoft.com/office/powerpoint/2010/main" val="509928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A1E15-8472-6643-85C2-05982D5D525C}"/>
              </a:ext>
            </a:extLst>
          </p:cNvPr>
          <p:cNvSpPr txBox="1"/>
          <p:nvPr/>
        </p:nvSpPr>
        <p:spPr>
          <a:xfrm>
            <a:off x="1803515" y="2007215"/>
            <a:ext cx="81520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Supplemental Material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0A0213-8055-204B-AC16-06A4DFC9E187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EverShield</a:t>
            </a:r>
            <a:r>
              <a:rPr lang="en-US" sz="3600" i="1" dirty="0">
                <a:solidFill>
                  <a:schemeClr val="bg1"/>
                </a:solidFill>
              </a:rPr>
              <a:t> : committed to protection over the long term</a:t>
            </a:r>
          </a:p>
        </p:txBody>
      </p:sp>
    </p:spTree>
    <p:extLst>
      <p:ext uri="{BB962C8B-B14F-4D97-AF65-F5344CB8AC3E}">
        <p14:creationId xmlns:p14="http://schemas.microsoft.com/office/powerpoint/2010/main" val="4087222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0A0213-8055-204B-AC16-06A4DFC9E187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EverShield</a:t>
            </a:r>
            <a:r>
              <a:rPr lang="en-US" sz="3600" i="1" dirty="0">
                <a:solidFill>
                  <a:schemeClr val="bg1"/>
                </a:solidFill>
              </a:rPr>
              <a:t> : committed to protection over the long term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ABE593-CE58-7143-B17C-DDBFD6944022}"/>
              </a:ext>
            </a:extLst>
          </p:cNvPr>
          <p:cNvSpPr txBox="1"/>
          <p:nvPr/>
        </p:nvSpPr>
        <p:spPr>
          <a:xfrm>
            <a:off x="615453" y="1723557"/>
            <a:ext cx="470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Alternate polymers, poly(EB-co-DO), and agents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746306-9D4D-9E45-937A-D728D36F0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53" y="2267290"/>
            <a:ext cx="5209604" cy="1101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2511FE-91E5-CE46-92E2-CDE96555B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850" y="1946202"/>
            <a:ext cx="5792290" cy="22140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7C49BE-FC95-CE45-ACB2-676A12E416A8}"/>
              </a:ext>
            </a:extLst>
          </p:cNvPr>
          <p:cNvSpPr txBox="1"/>
          <p:nvPr/>
        </p:nvSpPr>
        <p:spPr>
          <a:xfrm>
            <a:off x="1095816" y="3409408"/>
            <a:ext cx="3741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Degradable co-polymer with ethylene </a:t>
            </a:r>
            <a:r>
              <a:rPr lang="en-US" i="1" dirty="0" err="1"/>
              <a:t>brassylate</a:t>
            </a:r>
            <a:r>
              <a:rPr lang="en-US" i="1" dirty="0"/>
              <a:t>, a sustainable monomer</a:t>
            </a:r>
          </a:p>
        </p:txBody>
      </p:sp>
    </p:spTree>
    <p:extLst>
      <p:ext uri="{BB962C8B-B14F-4D97-AF65-F5344CB8AC3E}">
        <p14:creationId xmlns:p14="http://schemas.microsoft.com/office/powerpoint/2010/main" val="2240357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362FBA-F8F8-EF4B-A957-F0F7B00239FE}"/>
              </a:ext>
            </a:extLst>
          </p:cNvPr>
          <p:cNvSpPr txBox="1"/>
          <p:nvPr/>
        </p:nvSpPr>
        <p:spPr>
          <a:xfrm>
            <a:off x="855023" y="1091940"/>
            <a:ext cx="103909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Surgical sterilization (vasectomy or tubal ligation) is among the most popular method of male and female contraception in the US, despite the availability of other options.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Many individuals who are HIV positive are taking frequent medications to stay healthy.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Individuals at risk of HIV exposure are taking daily medications—or monthly injections—for pre-exposure prophylaxis (</a:t>
            </a:r>
            <a:r>
              <a:rPr lang="en-US" sz="2400" dirty="0" err="1"/>
              <a:t>PrEP</a:t>
            </a:r>
            <a:r>
              <a:rPr lang="en-US" sz="24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Many common reproductive health issues require chronic dosing of medications, and could benefit from long-acting drug delivery systems (i.e. endometriosis). </a:t>
            </a:r>
            <a:endParaRPr lang="en-US" sz="24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Beyond reproductive health, there are many potential applications for long-acting drug release including: intraocular therapy for glaucoma or macular degeneration, intra-articular administration for osteoarthritis, intrathecal administration for chronic pain, etc.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BBE19-0B65-B14D-9790-4E724F8F332E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EverShield</a:t>
            </a:r>
            <a:r>
              <a:rPr lang="en-US" sz="3600" i="1" dirty="0">
                <a:solidFill>
                  <a:schemeClr val="bg1"/>
                </a:solidFill>
              </a:rPr>
              <a:t>: committed to protection over the long term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43EE8-CBF1-E147-AAED-F7F899963F5A}"/>
              </a:ext>
            </a:extLst>
          </p:cNvPr>
          <p:cNvSpPr txBox="1"/>
          <p:nvPr/>
        </p:nvSpPr>
        <p:spPr>
          <a:xfrm>
            <a:off x="196769" y="646331"/>
            <a:ext cx="61966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The need:</a:t>
            </a:r>
          </a:p>
        </p:txBody>
      </p:sp>
    </p:spTree>
    <p:extLst>
      <p:ext uri="{BB962C8B-B14F-4D97-AF65-F5344CB8AC3E}">
        <p14:creationId xmlns:p14="http://schemas.microsoft.com/office/powerpoint/2010/main" val="859248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A1E15-8472-6643-85C2-05982D5D525C}"/>
              </a:ext>
            </a:extLst>
          </p:cNvPr>
          <p:cNvSpPr txBox="1"/>
          <p:nvPr/>
        </p:nvSpPr>
        <p:spPr>
          <a:xfrm>
            <a:off x="717375" y="1223728"/>
            <a:ext cx="110305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have developed a tunable technology for reproducible, long-acting release of agents from a safe and degradable polymer implant, compatible with a range of APIs with different properties.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have demonstrated the pre-clinical effectiveness of this technology for the administration of contraceptive steroids and anti-</a:t>
            </a:r>
            <a:r>
              <a:rPr lang="en-US" sz="2400" dirty="0" err="1"/>
              <a:t>retrovirals</a:t>
            </a:r>
            <a:r>
              <a:rPr lang="en-US" sz="2400" dirty="0"/>
              <a:t>.</a:t>
            </a:r>
          </a:p>
          <a:p>
            <a:r>
              <a:rPr lang="en-US" sz="2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F77566-35A1-8F49-AB18-AEDBA936F88B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EverShield</a:t>
            </a:r>
            <a:r>
              <a:rPr lang="en-US" sz="3600" i="1" dirty="0">
                <a:solidFill>
                  <a:schemeClr val="bg1"/>
                </a:solidFill>
              </a:rPr>
              <a:t>: committed to protection over the long term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F3016F-5ECA-D344-B38C-354D9846E6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07" t="4635" r="52823" b="10262"/>
          <a:stretch/>
        </p:blipFill>
        <p:spPr>
          <a:xfrm rot="5400000">
            <a:off x="2342786" y="2436783"/>
            <a:ext cx="1369972" cy="46187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EE028C-099C-5140-82F9-CBA9FDDCACF7}"/>
              </a:ext>
            </a:extLst>
          </p:cNvPr>
          <p:cNvSpPr txBox="1"/>
          <p:nvPr/>
        </p:nvSpPr>
        <p:spPr>
          <a:xfrm>
            <a:off x="219748" y="686725"/>
            <a:ext cx="6192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The solution: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43A1B-225B-CD42-BB53-7D6F2EE89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014"/>
          <a:stretch/>
        </p:blipFill>
        <p:spPr>
          <a:xfrm>
            <a:off x="5940754" y="3157754"/>
            <a:ext cx="4528772" cy="3612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FB1D4F-8126-6645-B170-F7691B05C433}"/>
              </a:ext>
            </a:extLst>
          </p:cNvPr>
          <p:cNvSpPr txBox="1"/>
          <p:nvPr/>
        </p:nvSpPr>
        <p:spPr>
          <a:xfrm rot="16200000">
            <a:off x="5052919" y="4640629"/>
            <a:ext cx="21142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API release (ug/day)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DE3C40-9CED-C244-8004-BBBD1BDCA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3702773"/>
            <a:ext cx="1673485" cy="14806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228191-B096-0240-9617-150093A2D4DA}"/>
              </a:ext>
            </a:extLst>
          </p:cNvPr>
          <p:cNvSpPr/>
          <p:nvPr/>
        </p:nvSpPr>
        <p:spPr>
          <a:xfrm>
            <a:off x="9601200" y="3157754"/>
            <a:ext cx="1385888" cy="545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85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362FBA-F8F8-EF4B-A957-F0F7B00239FE}"/>
              </a:ext>
            </a:extLst>
          </p:cNvPr>
          <p:cNvSpPr txBox="1"/>
          <p:nvPr/>
        </p:nvSpPr>
        <p:spPr>
          <a:xfrm>
            <a:off x="192970" y="676731"/>
            <a:ext cx="1880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The team: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176FD-659A-5148-B6B0-F664F9D01E5E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EverShield</a:t>
            </a:r>
            <a:r>
              <a:rPr lang="en-US" sz="3600" i="1" dirty="0">
                <a:solidFill>
                  <a:schemeClr val="bg1"/>
                </a:solidFill>
              </a:rPr>
              <a:t>: committed to protection over the long term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B41590-2593-8443-8324-4BCE9FA13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349" y="2538886"/>
            <a:ext cx="1534604" cy="541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87234D-3D9A-054F-BB79-E755E6F0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904" y="3043392"/>
            <a:ext cx="1917210" cy="465066"/>
          </a:xfrm>
          <a:prstGeom prst="rect">
            <a:avLst/>
          </a:prstGeom>
        </p:spPr>
      </p:pic>
      <p:pic>
        <p:nvPicPr>
          <p:cNvPr id="8" name="Picture 7" descr="A person with long hair and beard wearing glasses&#10;&#10;Description automatically generated">
            <a:extLst>
              <a:ext uri="{FF2B5EF4-FFF2-40B4-BE49-F238E27FC236}">
                <a16:creationId xmlns:a16="http://schemas.microsoft.com/office/drawing/2014/main" id="{F1904DD8-422A-1943-842F-92354361D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00" y="1503297"/>
            <a:ext cx="2073668" cy="20385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035C0F-B96B-EB48-93EF-5D69339C6E44}"/>
              </a:ext>
            </a:extLst>
          </p:cNvPr>
          <p:cNvSpPr txBox="1"/>
          <p:nvPr/>
        </p:nvSpPr>
        <p:spPr>
          <a:xfrm>
            <a:off x="2597349" y="1446219"/>
            <a:ext cx="2905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Mark Saltzman</a:t>
            </a:r>
          </a:p>
          <a:p>
            <a:r>
              <a:rPr lang="en-US" dirty="0" err="1"/>
              <a:t>Goizueta</a:t>
            </a:r>
            <a:r>
              <a:rPr lang="en-US" dirty="0"/>
              <a:t> Foundation Professor of Chemical and Biomedical Engineering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433D99-B69E-BB47-89EE-C60AF812C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27" y="3653135"/>
            <a:ext cx="1880834" cy="2528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CFB5B0-ACF5-B247-83F7-7632BF412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6073" y="634756"/>
            <a:ext cx="1319586" cy="10671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804F2B-FB5B-3C4F-96F2-ABEC5765CC0D}"/>
              </a:ext>
            </a:extLst>
          </p:cNvPr>
          <p:cNvSpPr txBox="1"/>
          <p:nvPr/>
        </p:nvSpPr>
        <p:spPr>
          <a:xfrm>
            <a:off x="8787674" y="1441133"/>
            <a:ext cx="2890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Jennifer Ayres, Ph.D.</a:t>
            </a:r>
          </a:p>
          <a:p>
            <a:r>
              <a:rPr lang="en-US" b="0" i="0" u="none" strike="noStrike" dirty="0">
                <a:effectLst/>
                <a:latin typeface="-apple-system"/>
              </a:rPr>
              <a:t>Director, Pharmaceutical Development</a:t>
            </a:r>
            <a:endParaRPr lang="en-US" b="1" dirty="0"/>
          </a:p>
          <a:p>
            <a:r>
              <a:rPr lang="en-US" b="1" dirty="0"/>
              <a:t>Bruce Cao, Pharm.D.</a:t>
            </a:r>
          </a:p>
          <a:p>
            <a:r>
              <a:rPr lang="en-US" b="0" i="0" u="none" strike="noStrike" dirty="0">
                <a:effectLst/>
                <a:latin typeface="-apple-system"/>
              </a:rPr>
              <a:t>Pharmaceutical Consultant</a:t>
            </a:r>
            <a:endParaRPr lang="en-US" b="1" dirty="0"/>
          </a:p>
          <a:p>
            <a:r>
              <a:rPr lang="en-US" b="1" dirty="0"/>
              <a:t>Gregory Kopf, Ph.D.</a:t>
            </a:r>
          </a:p>
          <a:p>
            <a:r>
              <a:rPr lang="en-US" b="0" i="0" u="none" strike="noStrike" dirty="0">
                <a:effectLst/>
                <a:latin typeface="-apple-system"/>
              </a:rPr>
              <a:t>Director, Research &amp; Development</a:t>
            </a:r>
            <a:endParaRPr lang="en-US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2FF2DC-3ED1-2B40-BF13-1E5ECC99E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182" y="796806"/>
            <a:ext cx="1293610" cy="5636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7911B8-A554-304F-BB3C-E8CDF61B57D3}"/>
              </a:ext>
            </a:extLst>
          </p:cNvPr>
          <p:cNvSpPr txBox="1"/>
          <p:nvPr/>
        </p:nvSpPr>
        <p:spPr>
          <a:xfrm>
            <a:off x="2597349" y="4164262"/>
            <a:ext cx="2905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Fan Yang</a:t>
            </a:r>
          </a:p>
          <a:p>
            <a:r>
              <a:rPr lang="en-US" dirty="0"/>
              <a:t>Research Associate in Biomedical Engineering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BBF93D-E4F7-8348-A902-85DD72AC8B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144" b="3664"/>
          <a:stretch/>
        </p:blipFill>
        <p:spPr>
          <a:xfrm>
            <a:off x="8868695" y="4205524"/>
            <a:ext cx="1981090" cy="23823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9FC68E-6BAD-ED42-A468-E0F9E3A12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012" t="15561" r="10203" b="13180"/>
          <a:stretch/>
        </p:blipFill>
        <p:spPr>
          <a:xfrm>
            <a:off x="6362218" y="1240653"/>
            <a:ext cx="1981090" cy="2419847"/>
          </a:xfrm>
          <a:prstGeom prst="rect">
            <a:avLst/>
          </a:prstGeom>
        </p:spPr>
      </p:pic>
      <p:pic>
        <p:nvPicPr>
          <p:cNvPr id="17" name="Picture 2" descr="Bruce Cao, Pharm.D. - Cary, North Carolina, United States | Professional  Profile | LinkedIn">
            <a:extLst>
              <a:ext uri="{FF2B5EF4-FFF2-40B4-BE49-F238E27FC236}">
                <a16:creationId xmlns:a16="http://schemas.microsoft.com/office/drawing/2014/main" id="{82935063-54A7-EC4C-A113-0D96D909D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 b="9808"/>
          <a:stretch/>
        </p:blipFill>
        <p:spPr bwMode="auto">
          <a:xfrm>
            <a:off x="6362218" y="4205526"/>
            <a:ext cx="1981090" cy="238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166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A1E15-8472-6643-85C2-05982D5D525C}"/>
              </a:ext>
            </a:extLst>
          </p:cNvPr>
          <p:cNvSpPr txBox="1"/>
          <p:nvPr/>
        </p:nvSpPr>
        <p:spPr>
          <a:xfrm>
            <a:off x="842670" y="1169315"/>
            <a:ext cx="107898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have established the feasibility of implants from a novel degradable polymer with exceptional, unique properties for long-term delivery.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</a:t>
            </a:r>
            <a:r>
              <a:rPr lang="en-US" sz="2400"/>
              <a:t>have an issued </a:t>
            </a:r>
            <a:r>
              <a:rPr lang="en-US" sz="2400" dirty="0"/>
              <a:t>patent (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U.S. 11,766,400) </a:t>
            </a:r>
            <a:r>
              <a:rPr lang="en-US" sz="2400" dirty="0"/>
              <a:t>describing our use of this polymer for long-acting implants, with elements of design to control release rate and duration.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With partners, we have developed scalable methods for polymer synthesis and implant manufacturing.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With consultants, we have completed an Integrated Product Development Plan, which suggest low risk for toxicology testing, with clear milestones for further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now seek to develop this technology for testing in human clinical trials, to make it available to the communities that would benefit.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F77566-35A1-8F49-AB18-AEDBA936F88B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EverShield</a:t>
            </a:r>
            <a:r>
              <a:rPr lang="en-US" sz="3600" i="1" dirty="0">
                <a:solidFill>
                  <a:schemeClr val="bg1"/>
                </a:solidFill>
              </a:rPr>
              <a:t>: committed to protection over the long term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EE028C-099C-5140-82F9-CBA9FDDCACF7}"/>
              </a:ext>
            </a:extLst>
          </p:cNvPr>
          <p:cNvSpPr txBox="1"/>
          <p:nvPr/>
        </p:nvSpPr>
        <p:spPr>
          <a:xfrm>
            <a:off x="196600" y="646331"/>
            <a:ext cx="6192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What have we accomplished so far:</a:t>
            </a:r>
          </a:p>
        </p:txBody>
      </p:sp>
    </p:spTree>
    <p:extLst>
      <p:ext uri="{BB962C8B-B14F-4D97-AF65-F5344CB8AC3E}">
        <p14:creationId xmlns:p14="http://schemas.microsoft.com/office/powerpoint/2010/main" val="1512431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A1E15-8472-6643-85C2-05982D5D525C}"/>
              </a:ext>
            </a:extLst>
          </p:cNvPr>
          <p:cNvSpPr txBox="1"/>
          <p:nvPr/>
        </p:nvSpPr>
        <p:spPr>
          <a:xfrm>
            <a:off x="217919" y="683348"/>
            <a:ext cx="53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Scale-up of the technology: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10A3F7-2A18-9040-B7E6-3BA8CA769067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EverShield</a:t>
            </a:r>
            <a:r>
              <a:rPr lang="en-US" sz="3600" i="1" dirty="0">
                <a:solidFill>
                  <a:schemeClr val="bg1"/>
                </a:solidFill>
              </a:rPr>
              <a:t> : committed to protection over the long term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09C47E-9C6D-F344-934F-F6F67BB69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182" y="1282848"/>
            <a:ext cx="6808667" cy="4602579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7E3E7EA3-2B50-A843-ABE4-A6040D7DD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06" y="1314322"/>
            <a:ext cx="3313448" cy="275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960201-BF7D-4F4C-8706-7BBA231EE3FB}"/>
              </a:ext>
            </a:extLst>
          </p:cNvPr>
          <p:cNvSpPr txBox="1"/>
          <p:nvPr/>
        </p:nvSpPr>
        <p:spPr>
          <a:xfrm>
            <a:off x="819151" y="4406900"/>
            <a:ext cx="37450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Unique properties of this co-polymer: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Enzyme-catalyzed synthesis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Degradable to safe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Slow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Semi-crystalline over entire composition range</a:t>
            </a:r>
          </a:p>
        </p:txBody>
      </p:sp>
    </p:spTree>
    <p:extLst>
      <p:ext uri="{BB962C8B-B14F-4D97-AF65-F5344CB8AC3E}">
        <p14:creationId xmlns:p14="http://schemas.microsoft.com/office/powerpoint/2010/main" val="2501990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A1E15-8472-6643-85C2-05982D5D525C}"/>
              </a:ext>
            </a:extLst>
          </p:cNvPr>
          <p:cNvSpPr txBox="1"/>
          <p:nvPr/>
        </p:nvSpPr>
        <p:spPr>
          <a:xfrm>
            <a:off x="190428" y="663861"/>
            <a:ext cx="53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Refinement of the technology: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6616A0-44DC-D947-844B-3EC2C0EBB33E}"/>
              </a:ext>
            </a:extLst>
          </p:cNvPr>
          <p:cNvSpPr txBox="1"/>
          <p:nvPr/>
        </p:nvSpPr>
        <p:spPr>
          <a:xfrm>
            <a:off x="6141275" y="1049774"/>
            <a:ext cx="5700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Confirmation of properties by advanced imaging (</a:t>
            </a:r>
            <a:r>
              <a:rPr lang="en-US" b="1" dirty="0" err="1"/>
              <a:t>DigiM</a:t>
            </a:r>
            <a:r>
              <a:rPr lang="en-US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10A3F7-2A18-9040-B7E6-3BA8CA769067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EverShield</a:t>
            </a:r>
            <a:r>
              <a:rPr lang="en-US" sz="3600" i="1" dirty="0">
                <a:solidFill>
                  <a:schemeClr val="bg1"/>
                </a:solidFill>
              </a:rPr>
              <a:t> : committed to protection over the long term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C4AB27-5388-B547-9F18-FA1A2C2D7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28" b="14973"/>
          <a:stretch/>
        </p:blipFill>
        <p:spPr>
          <a:xfrm>
            <a:off x="1489735" y="4398505"/>
            <a:ext cx="4238211" cy="237268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8B321BE-976F-E640-A11E-5E9AAA535C21}"/>
              </a:ext>
            </a:extLst>
          </p:cNvPr>
          <p:cNvGrpSpPr/>
          <p:nvPr/>
        </p:nvGrpSpPr>
        <p:grpSpPr>
          <a:xfrm>
            <a:off x="151955" y="1042479"/>
            <a:ext cx="6523165" cy="2959200"/>
            <a:chOff x="5706935" y="1042479"/>
            <a:chExt cx="6523165" cy="29592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7EC9909-0A52-524B-83D4-6DB97961CA5C}"/>
                </a:ext>
              </a:extLst>
            </p:cNvPr>
            <p:cNvSpPr txBox="1"/>
            <p:nvPr/>
          </p:nvSpPr>
          <p:spPr>
            <a:xfrm>
              <a:off x="5706935" y="1042479"/>
              <a:ext cx="6523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Manufacturing of implants (Lubrizol) using a scalable process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43571BD-6801-B448-8BB7-07E23EBAC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9173" y="1337718"/>
              <a:ext cx="5213049" cy="266396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9573F6-D6C9-1141-AB8A-DD754F3BB74D}"/>
              </a:ext>
            </a:extLst>
          </p:cNvPr>
          <p:cNvGrpSpPr/>
          <p:nvPr/>
        </p:nvGrpSpPr>
        <p:grpSpPr>
          <a:xfrm>
            <a:off x="6550936" y="1714497"/>
            <a:ext cx="5641063" cy="2174765"/>
            <a:chOff x="2822884" y="3714904"/>
            <a:chExt cx="7995995" cy="30826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38EEFB-2BA9-FA40-A43E-203921452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2884" y="3716540"/>
              <a:ext cx="2743200" cy="27432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6342C2-65EA-9A47-98AB-27AE4E0E2007}"/>
                </a:ext>
              </a:extLst>
            </p:cNvPr>
            <p:cNvSpPr txBox="1"/>
            <p:nvPr/>
          </p:nvSpPr>
          <p:spPr>
            <a:xfrm>
              <a:off x="6882704" y="6404917"/>
              <a:ext cx="2774456" cy="39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Resolution = 2.82 µm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71DD74F-1481-8A47-8828-C79AC1DA0D76}"/>
                </a:ext>
              </a:extLst>
            </p:cNvPr>
            <p:cNvGrpSpPr/>
            <p:nvPr/>
          </p:nvGrpSpPr>
          <p:grpSpPr>
            <a:xfrm>
              <a:off x="6315298" y="3714904"/>
              <a:ext cx="4503581" cy="2750015"/>
              <a:chOff x="5963041" y="3755120"/>
              <a:chExt cx="4503581" cy="275001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7146FA8-2E21-C34A-9CBF-9E3A9304C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63041" y="3755120"/>
                <a:ext cx="2743200" cy="2750015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EAE48B-4937-5C4C-9CD0-11C6C0F9049D}"/>
                  </a:ext>
                </a:extLst>
              </p:cNvPr>
              <p:cNvSpPr txBox="1"/>
              <p:nvPr/>
            </p:nvSpPr>
            <p:spPr>
              <a:xfrm>
                <a:off x="8916909" y="5303877"/>
                <a:ext cx="1549713" cy="654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B050"/>
                    </a:solidFill>
                  </a:rPr>
                  <a:t>Sheath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42E262F-8D1C-5C4E-90E0-F7F22AC6E2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31086" y="4936177"/>
                <a:ext cx="88582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9C5CF0E-57EB-9243-86D8-5075328E240A}"/>
                  </a:ext>
                </a:extLst>
              </p:cNvPr>
              <p:cNvSpPr txBox="1"/>
              <p:nvPr/>
            </p:nvSpPr>
            <p:spPr>
              <a:xfrm>
                <a:off x="8916912" y="4688440"/>
                <a:ext cx="1344493" cy="654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>
                        <a:lumMod val="50000"/>
                      </a:schemeClr>
                    </a:solidFill>
                  </a:rPr>
                  <a:t>Core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B9E2FC9C-812B-0043-B266-D461E30FF5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26383" y="5545094"/>
                <a:ext cx="49052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FB76D9D-FC9F-9345-B9A6-FBC68C6AFA26}"/>
              </a:ext>
            </a:extLst>
          </p:cNvPr>
          <p:cNvSpPr txBox="1"/>
          <p:nvPr/>
        </p:nvSpPr>
        <p:spPr>
          <a:xfrm>
            <a:off x="6178803" y="3935815"/>
            <a:ext cx="581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Control of release duration by core-sheath structure</a:t>
            </a:r>
          </a:p>
        </p:txBody>
      </p:sp>
      <p:pic>
        <p:nvPicPr>
          <p:cNvPr id="23" name="Picture 22" descr="A graph of a drug release&#10;&#10;Description automatically generated">
            <a:extLst>
              <a:ext uri="{FF2B5EF4-FFF2-40B4-BE49-F238E27FC236}">
                <a16:creationId xmlns:a16="http://schemas.microsoft.com/office/drawing/2014/main" id="{0AE9E2DA-847D-6948-ABB1-5A004A92B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8019" y="4334320"/>
            <a:ext cx="3659307" cy="245801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13F21E8-38DF-E54C-AEC0-3998C64FD024}"/>
              </a:ext>
            </a:extLst>
          </p:cNvPr>
          <p:cNvGrpSpPr/>
          <p:nvPr/>
        </p:nvGrpSpPr>
        <p:grpSpPr>
          <a:xfrm>
            <a:off x="3113588" y="4321039"/>
            <a:ext cx="3272163" cy="1517060"/>
            <a:chOff x="6550935" y="837608"/>
            <a:chExt cx="4069822" cy="18868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9C9217-39A9-904D-B805-B7EEE34B0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2302"/>
            <a:stretch/>
          </p:blipFill>
          <p:spPr>
            <a:xfrm>
              <a:off x="6609003" y="837608"/>
              <a:ext cx="3966870" cy="94700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BE3652B-9C33-7B41-8511-BE6E2012D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218"/>
            <a:stretch/>
          </p:blipFill>
          <p:spPr>
            <a:xfrm>
              <a:off x="6550935" y="1733883"/>
              <a:ext cx="4069822" cy="9906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86E5DED-0280-4143-8AB4-72A264717FF8}"/>
              </a:ext>
            </a:extLst>
          </p:cNvPr>
          <p:cNvSpPr txBox="1"/>
          <p:nvPr/>
        </p:nvSpPr>
        <p:spPr>
          <a:xfrm>
            <a:off x="190428" y="3935815"/>
            <a:ext cx="5813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Confirmation of release characteristics from manufactured, sterilized implants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3D9889-B179-2B46-B119-ECB11521CD01}"/>
              </a:ext>
            </a:extLst>
          </p:cNvPr>
          <p:cNvSpPr txBox="1"/>
          <p:nvPr/>
        </p:nvSpPr>
        <p:spPr>
          <a:xfrm rot="16200000">
            <a:off x="590362" y="5408440"/>
            <a:ext cx="193449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Mean daily LNG release (mg)</a:t>
            </a:r>
          </a:p>
        </p:txBody>
      </p:sp>
    </p:spTree>
    <p:extLst>
      <p:ext uri="{BB962C8B-B14F-4D97-AF65-F5344CB8AC3E}">
        <p14:creationId xmlns:p14="http://schemas.microsoft.com/office/powerpoint/2010/main" val="131697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A1E15-8472-6643-85C2-05982D5D525C}"/>
              </a:ext>
            </a:extLst>
          </p:cNvPr>
          <p:cNvSpPr txBox="1"/>
          <p:nvPr/>
        </p:nvSpPr>
        <p:spPr>
          <a:xfrm>
            <a:off x="230312" y="735230"/>
            <a:ext cx="11633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The implants are well-tolerated, long-acting, and mechanically strong: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DA0A35-40CD-7040-A851-AB31E6304264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EverShield</a:t>
            </a:r>
            <a:r>
              <a:rPr lang="en-US" sz="3600" i="1" dirty="0">
                <a:solidFill>
                  <a:schemeClr val="bg1"/>
                </a:solidFill>
              </a:rPr>
              <a:t> : committed to protection over the long term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009AC6-2B65-3C42-BC71-743817EFB5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882990" y="1220045"/>
            <a:ext cx="5771227" cy="2641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1B594C-CE95-B542-9B91-A5CF66D78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28" y="1219199"/>
            <a:ext cx="4801268" cy="3557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B7F41C-A2F5-104C-BB63-3086195B1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212" y="4829380"/>
            <a:ext cx="2838450" cy="1900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68298D-B334-E44B-ACE3-11582EA9DEA4}"/>
              </a:ext>
            </a:extLst>
          </p:cNvPr>
          <p:cNvSpPr txBox="1"/>
          <p:nvPr/>
        </p:nvSpPr>
        <p:spPr>
          <a:xfrm>
            <a:off x="4948612" y="2675744"/>
            <a:ext cx="616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200µm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F5A9D4-AD0A-544E-9DBD-DE7F2D1DB30E}"/>
              </a:ext>
            </a:extLst>
          </p:cNvPr>
          <p:cNvSpPr txBox="1"/>
          <p:nvPr/>
        </p:nvSpPr>
        <p:spPr>
          <a:xfrm>
            <a:off x="4954482" y="4393899"/>
            <a:ext cx="616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200µm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ACDA1F-5FAC-604B-A32A-F2A57C0833AD}"/>
              </a:ext>
            </a:extLst>
          </p:cNvPr>
          <p:cNvSpPr txBox="1"/>
          <p:nvPr/>
        </p:nvSpPr>
        <p:spPr>
          <a:xfrm>
            <a:off x="2896036" y="4397461"/>
            <a:ext cx="616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200µm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8D4D36-D9EE-1347-8E8B-A68628906E01}"/>
              </a:ext>
            </a:extLst>
          </p:cNvPr>
          <p:cNvSpPr txBox="1"/>
          <p:nvPr/>
        </p:nvSpPr>
        <p:spPr>
          <a:xfrm>
            <a:off x="2846412" y="2647545"/>
            <a:ext cx="616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200µm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3FC505-E989-9540-ACAC-2E0E67F70D93}"/>
              </a:ext>
            </a:extLst>
          </p:cNvPr>
          <p:cNvCxnSpPr/>
          <p:nvPr/>
        </p:nvCxnSpPr>
        <p:spPr>
          <a:xfrm>
            <a:off x="5049672" y="2913704"/>
            <a:ext cx="4094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32DC8C-8808-1A4C-9D47-799F2039B275}"/>
              </a:ext>
            </a:extLst>
          </p:cNvPr>
          <p:cNvCxnSpPr/>
          <p:nvPr/>
        </p:nvCxnSpPr>
        <p:spPr>
          <a:xfrm>
            <a:off x="2949721" y="2899963"/>
            <a:ext cx="4094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B6645-1DB9-EC4D-BB5C-5CBB66078F92}"/>
              </a:ext>
            </a:extLst>
          </p:cNvPr>
          <p:cNvCxnSpPr/>
          <p:nvPr/>
        </p:nvCxnSpPr>
        <p:spPr>
          <a:xfrm>
            <a:off x="5049672" y="4632670"/>
            <a:ext cx="4094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E3F96B-1A6D-7548-B568-DCEED1168BFB}"/>
              </a:ext>
            </a:extLst>
          </p:cNvPr>
          <p:cNvCxnSpPr/>
          <p:nvPr/>
        </p:nvCxnSpPr>
        <p:spPr>
          <a:xfrm>
            <a:off x="2999345" y="4632670"/>
            <a:ext cx="4094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FAAF004-1040-8E45-97FF-7FA801230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337489" y="3907802"/>
            <a:ext cx="2522087" cy="30031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0139A4-0DD5-6E48-AC97-8C83EBA730FF}"/>
              </a:ext>
            </a:extLst>
          </p:cNvPr>
          <p:cNvSpPr txBox="1"/>
          <p:nvPr/>
        </p:nvSpPr>
        <p:spPr>
          <a:xfrm>
            <a:off x="5856792" y="4368271"/>
            <a:ext cx="2238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53746"/>
                </a:solidFill>
              </a:rPr>
              <a:t>Image of extruded implants after 5 month of dissolution at 50 °C (comparable to ~18 month at 37°C)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4C4EBF-E136-5941-8644-3EB591E57B66}"/>
              </a:ext>
            </a:extLst>
          </p:cNvPr>
          <p:cNvSpPr txBox="1"/>
          <p:nvPr/>
        </p:nvSpPr>
        <p:spPr>
          <a:xfrm>
            <a:off x="10145210" y="1886673"/>
            <a:ext cx="19098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Non-degradable implant</a:t>
            </a:r>
          </a:p>
        </p:txBody>
      </p:sp>
    </p:spTree>
    <p:extLst>
      <p:ext uri="{BB962C8B-B14F-4D97-AF65-F5344CB8AC3E}">
        <p14:creationId xmlns:p14="http://schemas.microsoft.com/office/powerpoint/2010/main" val="2797194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A1E15-8472-6643-85C2-05982D5D525C}"/>
              </a:ext>
            </a:extLst>
          </p:cNvPr>
          <p:cNvSpPr txBox="1"/>
          <p:nvPr/>
        </p:nvSpPr>
        <p:spPr>
          <a:xfrm>
            <a:off x="195266" y="657906"/>
            <a:ext cx="11761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Preclinical example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Levonorgestrel </a:t>
            </a:r>
            <a:r>
              <a:rPr lang="en-US" sz="2400">
                <a:solidFill>
                  <a:srgbClr val="0070C0"/>
                </a:solidFill>
              </a:rPr>
              <a:t>(LNG) release </a:t>
            </a:r>
            <a:r>
              <a:rPr lang="en-US" sz="2400" dirty="0">
                <a:solidFill>
                  <a:srgbClr val="0070C0"/>
                </a:solidFill>
              </a:rPr>
              <a:t>from our implants is sustained over time, with good in vitro: in vivo correlation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F4DF7D-57BF-5F4F-BFAD-987E309B29A6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EverShield</a:t>
            </a:r>
            <a:r>
              <a:rPr lang="en-US" sz="3600" i="1" dirty="0">
                <a:solidFill>
                  <a:schemeClr val="bg1"/>
                </a:solidFill>
              </a:rPr>
              <a:t> : committed to protection over the long term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897F19-8FF6-FB45-84C4-D3C53B477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8626"/>
            <a:ext cx="12192000" cy="42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2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21057</TotalTime>
  <Words>1129</Words>
  <Application>Microsoft Macintosh PowerPoint</Application>
  <PresentationFormat>Widescreen</PresentationFormat>
  <Paragraphs>154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-apple-system</vt:lpstr>
      <vt:lpstr>Arial</vt:lpstr>
      <vt:lpstr>Calibri</vt:lpstr>
      <vt:lpstr>Calibri Light</vt:lpstr>
      <vt:lpstr>itcfranklingothicstd-book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Saltzman, W. Mark</dc:creator>
  <cp:lastModifiedBy>Saltzman, W. Mark</cp:lastModifiedBy>
  <cp:revision>45</cp:revision>
  <dcterms:created xsi:type="dcterms:W3CDTF">2023-10-16T01:16:20Z</dcterms:created>
  <dcterms:modified xsi:type="dcterms:W3CDTF">2023-12-06T18:06:24Z</dcterms:modified>
</cp:coreProperties>
</file>