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60" r:id="rId4"/>
    <p:sldId id="261" r:id="rId5"/>
    <p:sldId id="262" r:id="rId6"/>
    <p:sldId id="263" r:id="rId7"/>
    <p:sldId id="264" r:id="rId8"/>
    <p:sldId id="265" r:id="rId9"/>
    <p:sldId id="266" r:id="rId10"/>
    <p:sldId id="267" r:id="rId11"/>
    <p:sldId id="284" r:id="rId12"/>
    <p:sldId id="285" r:id="rId13"/>
    <p:sldId id="272" r:id="rId14"/>
    <p:sldId id="274" r:id="rId15"/>
    <p:sldId id="273" r:id="rId16"/>
    <p:sldId id="288" r:id="rId17"/>
    <p:sldId id="276" r:id="rId18"/>
  </p:sldIdLst>
  <p:sldSz cx="18288000" cy="10287000"/>
  <p:notesSz cx="6858000" cy="9144000"/>
  <p:embeddedFontLst>
    <p:embeddedFont>
      <p:font typeface="Aileron Bold" panose="020B0604020202020204" charset="0"/>
      <p:regular r:id="rId20"/>
      <p:bold r:id="rId21"/>
    </p:embeddedFont>
    <p:embeddedFont>
      <p:font typeface="Calibri" panose="020F0502020204030204" pitchFamily="34" charset="0"/>
      <p:regular r:id="rId22"/>
      <p:bold r:id="rId23"/>
      <p:italic r:id="rId24"/>
      <p:boldItalic r:id="rId25"/>
    </p:embeddedFont>
    <p:embeddedFont>
      <p:font typeface="Canva Sans Bold" panose="020B0604020202020204" charset="0"/>
      <p:regular r:id="rId26"/>
      <p:bold r:id="rId27"/>
    </p:embeddedFont>
    <p:embeddedFont>
      <p:font typeface="Playfair Display Bold Italics" panose="020B0604020202020204" charset="0"/>
      <p:regular r:id="rId28"/>
      <p:bold r:id="rId29"/>
      <p:italic r:id="rId30"/>
      <p:boldItalic r:id="rId31"/>
    </p:embeddedFont>
    <p:embeddedFont>
      <p:font typeface="Playfair Display Italics" panose="020B0604020202020204" charset="0"/>
      <p:regular r:id="rId32"/>
      <p:italic r:id="rId33"/>
    </p:embeddedFont>
    <p:embeddedFont>
      <p:font typeface="Public Sans" panose="020B0604020202020204" charset="0"/>
      <p:regular r:id="rId34"/>
    </p:embeddedFont>
    <p:embeddedFont>
      <p:font typeface="Public Sans Bold" panose="020B0604020202020204" charset="0"/>
      <p:regular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8AAA"/>
    <a:srgbClr val="D9D9D9"/>
    <a:srgbClr val="7F99BA"/>
    <a:srgbClr val="3C6BA4"/>
    <a:srgbClr val="38659B"/>
    <a:srgbClr val="D6E3EF"/>
    <a:srgbClr val="D6DEF9"/>
    <a:srgbClr val="80A2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F3588-2386-42EE-B80B-3DC4281C624F}" v="9" dt="2023-12-05T20:23:27.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5" autoAdjust="0"/>
    <p:restoredTop sz="84898" autoAdjust="0"/>
  </p:normalViewPr>
  <p:slideViewPr>
    <p:cSldViewPr>
      <p:cViewPr varScale="1">
        <p:scale>
          <a:sx n="73" d="100"/>
          <a:sy n="73" d="100"/>
        </p:scale>
        <p:origin x="5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lds, Amber" userId="de77881d-d60b-426d-9a1d-e4a27687334e" providerId="ADAL" clId="{084F3588-2386-42EE-B80B-3DC4281C624F}"/>
    <pc:docChg chg="custSel addSld delSld modSld sldOrd modNotesMaster">
      <pc:chgData name="Childs, Amber" userId="de77881d-d60b-426d-9a1d-e4a27687334e" providerId="ADAL" clId="{084F3588-2386-42EE-B80B-3DC4281C624F}" dt="2023-12-05T21:11:57.052" v="3823" actId="20577"/>
      <pc:docMkLst>
        <pc:docMk/>
      </pc:docMkLst>
      <pc:sldChg chg="modSp mod modNotes">
        <pc:chgData name="Childs, Amber" userId="de77881d-d60b-426d-9a1d-e4a27687334e" providerId="ADAL" clId="{084F3588-2386-42EE-B80B-3DC4281C624F}" dt="2023-12-05T20:23:27.147" v="3768"/>
        <pc:sldMkLst>
          <pc:docMk/>
          <pc:sldMk cId="0" sldId="256"/>
        </pc:sldMkLst>
        <pc:spChg chg="mod">
          <ac:chgData name="Childs, Amber" userId="de77881d-d60b-426d-9a1d-e4a27687334e" providerId="ADAL" clId="{084F3588-2386-42EE-B80B-3DC4281C624F}" dt="2023-12-05T19:34:33.178" v="7" actId="20577"/>
          <ac:spMkLst>
            <pc:docMk/>
            <pc:sldMk cId="0" sldId="256"/>
            <ac:spMk id="5" creationId="{00000000-0000-0000-0000-000000000000}"/>
          </ac:spMkLst>
        </pc:spChg>
      </pc:sldChg>
      <pc:sldChg chg="modNotes modNotesTx">
        <pc:chgData name="Childs, Amber" userId="de77881d-d60b-426d-9a1d-e4a27687334e" providerId="ADAL" clId="{084F3588-2386-42EE-B80B-3DC4281C624F}" dt="2023-12-05T20:23:27.147" v="3768"/>
        <pc:sldMkLst>
          <pc:docMk/>
          <pc:sldMk cId="0" sldId="257"/>
        </pc:sldMkLst>
      </pc:sldChg>
      <pc:sldChg chg="modNotes modNotesTx">
        <pc:chgData name="Childs, Amber" userId="de77881d-d60b-426d-9a1d-e4a27687334e" providerId="ADAL" clId="{084F3588-2386-42EE-B80B-3DC4281C624F}" dt="2023-12-05T20:23:27.147" v="3768"/>
        <pc:sldMkLst>
          <pc:docMk/>
          <pc:sldMk cId="0" sldId="260"/>
        </pc:sldMkLst>
      </pc:sldChg>
      <pc:sldChg chg="modNotes modNotesTx">
        <pc:chgData name="Childs, Amber" userId="de77881d-d60b-426d-9a1d-e4a27687334e" providerId="ADAL" clId="{084F3588-2386-42EE-B80B-3DC4281C624F}" dt="2023-12-05T20:23:27.147" v="3768"/>
        <pc:sldMkLst>
          <pc:docMk/>
          <pc:sldMk cId="0" sldId="261"/>
        </pc:sldMkLst>
      </pc:sldChg>
      <pc:sldChg chg="modNotes modNotesTx">
        <pc:chgData name="Childs, Amber" userId="de77881d-d60b-426d-9a1d-e4a27687334e" providerId="ADAL" clId="{084F3588-2386-42EE-B80B-3DC4281C624F}" dt="2023-12-05T20:23:27.147" v="3768"/>
        <pc:sldMkLst>
          <pc:docMk/>
          <pc:sldMk cId="0" sldId="262"/>
        </pc:sldMkLst>
      </pc:sldChg>
      <pc:sldChg chg="modNotes modNotesTx">
        <pc:chgData name="Childs, Amber" userId="de77881d-d60b-426d-9a1d-e4a27687334e" providerId="ADAL" clId="{084F3588-2386-42EE-B80B-3DC4281C624F}" dt="2023-12-05T20:23:27.147" v="3768"/>
        <pc:sldMkLst>
          <pc:docMk/>
          <pc:sldMk cId="0" sldId="263"/>
        </pc:sldMkLst>
      </pc:sldChg>
      <pc:sldChg chg="modSp mod modNotes modNotesTx">
        <pc:chgData name="Childs, Amber" userId="de77881d-d60b-426d-9a1d-e4a27687334e" providerId="ADAL" clId="{084F3588-2386-42EE-B80B-3DC4281C624F}" dt="2023-12-05T20:23:27.147" v="3768"/>
        <pc:sldMkLst>
          <pc:docMk/>
          <pc:sldMk cId="0" sldId="264"/>
        </pc:sldMkLst>
        <pc:spChg chg="mod">
          <ac:chgData name="Childs, Amber" userId="de77881d-d60b-426d-9a1d-e4a27687334e" providerId="ADAL" clId="{084F3588-2386-42EE-B80B-3DC4281C624F}" dt="2023-12-05T20:13:19.155" v="3269" actId="33524"/>
          <ac:spMkLst>
            <pc:docMk/>
            <pc:sldMk cId="0" sldId="264"/>
            <ac:spMk id="9" creationId="{00000000-0000-0000-0000-000000000000}"/>
          </ac:spMkLst>
        </pc:spChg>
      </pc:sldChg>
      <pc:sldChg chg="modNotes modNotesTx">
        <pc:chgData name="Childs, Amber" userId="de77881d-d60b-426d-9a1d-e4a27687334e" providerId="ADAL" clId="{084F3588-2386-42EE-B80B-3DC4281C624F}" dt="2023-12-05T20:23:27.147" v="3768"/>
        <pc:sldMkLst>
          <pc:docMk/>
          <pc:sldMk cId="0" sldId="265"/>
        </pc:sldMkLst>
      </pc:sldChg>
      <pc:sldChg chg="modNotes modNotesTx">
        <pc:chgData name="Childs, Amber" userId="de77881d-d60b-426d-9a1d-e4a27687334e" providerId="ADAL" clId="{084F3588-2386-42EE-B80B-3DC4281C624F}" dt="2023-12-05T21:09:38.759" v="3785" actId="33524"/>
        <pc:sldMkLst>
          <pc:docMk/>
          <pc:sldMk cId="0" sldId="266"/>
        </pc:sldMkLst>
      </pc:sldChg>
      <pc:sldChg chg="modSp mod modNotes modNotesTx">
        <pc:chgData name="Childs, Amber" userId="de77881d-d60b-426d-9a1d-e4a27687334e" providerId="ADAL" clId="{084F3588-2386-42EE-B80B-3DC4281C624F}" dt="2023-12-05T21:10:22.180" v="3807"/>
        <pc:sldMkLst>
          <pc:docMk/>
          <pc:sldMk cId="0" sldId="267"/>
        </pc:sldMkLst>
        <pc:spChg chg="mod">
          <ac:chgData name="Childs, Amber" userId="de77881d-d60b-426d-9a1d-e4a27687334e" providerId="ADAL" clId="{084F3588-2386-42EE-B80B-3DC4281C624F}" dt="2023-12-05T21:09:51.270" v="3799" actId="20577"/>
          <ac:spMkLst>
            <pc:docMk/>
            <pc:sldMk cId="0" sldId="267"/>
            <ac:spMk id="4" creationId="{00000000-0000-0000-0000-000000000000}"/>
          </ac:spMkLst>
        </pc:spChg>
        <pc:spChg chg="mod">
          <ac:chgData name="Childs, Amber" userId="de77881d-d60b-426d-9a1d-e4a27687334e" providerId="ADAL" clId="{084F3588-2386-42EE-B80B-3DC4281C624F}" dt="2023-12-05T21:09:55.126" v="3805" actId="20577"/>
          <ac:spMkLst>
            <pc:docMk/>
            <pc:sldMk cId="0" sldId="267"/>
            <ac:spMk id="8" creationId="{00000000-0000-0000-0000-000000000000}"/>
          </ac:spMkLst>
        </pc:spChg>
      </pc:sldChg>
      <pc:sldChg chg="modNotes modNotesTx">
        <pc:chgData name="Childs, Amber" userId="de77881d-d60b-426d-9a1d-e4a27687334e" providerId="ADAL" clId="{084F3588-2386-42EE-B80B-3DC4281C624F}" dt="2023-12-05T20:23:27.147" v="3768"/>
        <pc:sldMkLst>
          <pc:docMk/>
          <pc:sldMk cId="0" sldId="272"/>
        </pc:sldMkLst>
      </pc:sldChg>
      <pc:sldChg chg="addSp delSp modSp mod ord delAnim modAnim modNotes modNotesTx">
        <pc:chgData name="Childs, Amber" userId="de77881d-d60b-426d-9a1d-e4a27687334e" providerId="ADAL" clId="{084F3588-2386-42EE-B80B-3DC4281C624F}" dt="2023-12-05T21:11:21.725" v="3809"/>
        <pc:sldMkLst>
          <pc:docMk/>
          <pc:sldMk cId="0" sldId="273"/>
        </pc:sldMkLst>
        <pc:picChg chg="add del mod">
          <ac:chgData name="Childs, Amber" userId="de77881d-d60b-426d-9a1d-e4a27687334e" providerId="ADAL" clId="{084F3588-2386-42EE-B80B-3DC4281C624F}" dt="2023-12-05T19:43:59.990" v="729" actId="478"/>
          <ac:picMkLst>
            <pc:docMk/>
            <pc:sldMk cId="0" sldId="273"/>
            <ac:picMk id="9" creationId="{0A430990-FBE5-7725-7614-FFE01C4BC865}"/>
          </ac:picMkLst>
        </pc:picChg>
      </pc:sldChg>
      <pc:sldChg chg="modSp mod modNotes modNotesTx">
        <pc:chgData name="Childs, Amber" userId="de77881d-d60b-426d-9a1d-e4a27687334e" providerId="ADAL" clId="{084F3588-2386-42EE-B80B-3DC4281C624F}" dt="2023-12-05T20:23:27.147" v="3768"/>
        <pc:sldMkLst>
          <pc:docMk/>
          <pc:sldMk cId="0" sldId="274"/>
        </pc:sldMkLst>
        <pc:graphicFrameChg chg="modGraphic">
          <ac:chgData name="Childs, Amber" userId="de77881d-d60b-426d-9a1d-e4a27687334e" providerId="ADAL" clId="{084F3588-2386-42EE-B80B-3DC4281C624F}" dt="2023-12-05T20:22:07.916" v="3670" actId="20577"/>
          <ac:graphicFrameMkLst>
            <pc:docMk/>
            <pc:sldMk cId="0" sldId="274"/>
            <ac:graphicFrameMk id="2" creationId="{00000000-0000-0000-0000-000000000000}"/>
          </ac:graphicFrameMkLst>
        </pc:graphicFrameChg>
      </pc:sldChg>
      <pc:sldChg chg="modNotes modNotesTx">
        <pc:chgData name="Childs, Amber" userId="de77881d-d60b-426d-9a1d-e4a27687334e" providerId="ADAL" clId="{084F3588-2386-42EE-B80B-3DC4281C624F}" dt="2023-12-05T20:23:27.147" v="3768"/>
        <pc:sldMkLst>
          <pc:docMk/>
          <pc:sldMk cId="0" sldId="276"/>
        </pc:sldMkLst>
      </pc:sldChg>
      <pc:sldChg chg="modSp mod modNotes modNotesTx">
        <pc:chgData name="Childs, Amber" userId="de77881d-d60b-426d-9a1d-e4a27687334e" providerId="ADAL" clId="{084F3588-2386-42EE-B80B-3DC4281C624F}" dt="2023-12-05T21:10:36.601" v="3808"/>
        <pc:sldMkLst>
          <pc:docMk/>
          <pc:sldMk cId="2940976648" sldId="284"/>
        </pc:sldMkLst>
        <pc:spChg chg="mod">
          <ac:chgData name="Childs, Amber" userId="de77881d-d60b-426d-9a1d-e4a27687334e" providerId="ADAL" clId="{084F3588-2386-42EE-B80B-3DC4281C624F}" dt="2023-12-05T19:39:23.455" v="400" actId="1076"/>
          <ac:spMkLst>
            <pc:docMk/>
            <pc:sldMk cId="2940976648" sldId="284"/>
            <ac:spMk id="75" creationId="{D6D73017-A983-2446-A19D-584113254962}"/>
          </ac:spMkLst>
        </pc:spChg>
        <pc:spChg chg="mod">
          <ac:chgData name="Childs, Amber" userId="de77881d-d60b-426d-9a1d-e4a27687334e" providerId="ADAL" clId="{084F3588-2386-42EE-B80B-3DC4281C624F}" dt="2023-12-05T19:39:30.326" v="403" actId="1076"/>
          <ac:spMkLst>
            <pc:docMk/>
            <pc:sldMk cId="2940976648" sldId="284"/>
            <ac:spMk id="77" creationId="{4428804E-E58F-C04C-884C-DA8683907072}"/>
          </ac:spMkLst>
        </pc:spChg>
        <pc:spChg chg="mod">
          <ac:chgData name="Childs, Amber" userId="de77881d-d60b-426d-9a1d-e4a27687334e" providerId="ADAL" clId="{084F3588-2386-42EE-B80B-3DC4281C624F}" dt="2023-12-05T19:39:29.102" v="402" actId="1076"/>
          <ac:spMkLst>
            <pc:docMk/>
            <pc:sldMk cId="2940976648" sldId="284"/>
            <ac:spMk id="78" creationId="{6A61A432-CBDA-344C-B143-8B5273A8CD7D}"/>
          </ac:spMkLst>
        </pc:spChg>
        <pc:spChg chg="mod">
          <ac:chgData name="Childs, Amber" userId="de77881d-d60b-426d-9a1d-e4a27687334e" providerId="ADAL" clId="{084F3588-2386-42EE-B80B-3DC4281C624F}" dt="2023-12-05T19:39:22.182" v="399" actId="1076"/>
          <ac:spMkLst>
            <pc:docMk/>
            <pc:sldMk cId="2940976648" sldId="284"/>
            <ac:spMk id="80" creationId="{A4CAF603-1A26-F546-9123-0AB8A9C35632}"/>
          </ac:spMkLst>
        </pc:spChg>
      </pc:sldChg>
      <pc:sldChg chg="modNotes modNotesTx">
        <pc:chgData name="Childs, Amber" userId="de77881d-d60b-426d-9a1d-e4a27687334e" providerId="ADAL" clId="{084F3588-2386-42EE-B80B-3DC4281C624F}" dt="2023-12-05T20:23:27.147" v="3768"/>
        <pc:sldMkLst>
          <pc:docMk/>
          <pc:sldMk cId="464675219" sldId="285"/>
        </pc:sldMkLst>
      </pc:sldChg>
      <pc:sldChg chg="modNotes modNotesTx">
        <pc:chgData name="Childs, Amber" userId="de77881d-d60b-426d-9a1d-e4a27687334e" providerId="ADAL" clId="{084F3588-2386-42EE-B80B-3DC4281C624F}" dt="2023-12-05T21:11:57.052" v="3823" actId="20577"/>
        <pc:sldMkLst>
          <pc:docMk/>
          <pc:sldMk cId="1280038438" sldId="288"/>
        </pc:sldMkLst>
      </pc:sldChg>
      <pc:sldChg chg="addSp delSp modSp add del mod delAnim modAnim">
        <pc:chgData name="Childs, Amber" userId="de77881d-d60b-426d-9a1d-e4a27687334e" providerId="ADAL" clId="{084F3588-2386-42EE-B80B-3DC4281C624F}" dt="2023-12-05T19:49:46.720" v="743" actId="2696"/>
        <pc:sldMkLst>
          <pc:docMk/>
          <pc:sldMk cId="2701487231" sldId="289"/>
        </pc:sldMkLst>
        <pc:picChg chg="del">
          <ac:chgData name="Childs, Amber" userId="de77881d-d60b-426d-9a1d-e4a27687334e" providerId="ADAL" clId="{084F3588-2386-42EE-B80B-3DC4281C624F}" dt="2023-12-05T19:41:35.719" v="711" actId="21"/>
          <ac:picMkLst>
            <pc:docMk/>
            <pc:sldMk cId="2701487231" sldId="289"/>
            <ac:picMk id="5" creationId="{00000000-0000-0000-0000-000000000000}"/>
          </ac:picMkLst>
        </pc:picChg>
        <pc:picChg chg="add del mod modCrop">
          <ac:chgData name="Childs, Amber" userId="de77881d-d60b-426d-9a1d-e4a27687334e" providerId="ADAL" clId="{084F3588-2386-42EE-B80B-3DC4281C624F}" dt="2023-12-05T19:43:22.866" v="725" actId="21"/>
          <ac:picMkLst>
            <pc:docMk/>
            <pc:sldMk cId="2701487231" sldId="289"/>
            <ac:picMk id="9" creationId="{FAF2BB77-B925-6CCC-57D0-B77DBD39FEEA}"/>
          </ac:picMkLst>
        </pc:picChg>
        <pc:picChg chg="add mod modCrop">
          <ac:chgData name="Childs, Amber" userId="de77881d-d60b-426d-9a1d-e4a27687334e" providerId="ADAL" clId="{084F3588-2386-42EE-B80B-3DC4281C624F}" dt="2023-12-05T19:49:09.547" v="742" actId="1076"/>
          <ac:picMkLst>
            <pc:docMk/>
            <pc:sldMk cId="2701487231" sldId="289"/>
            <ac:picMk id="11" creationId="{D1BB57A7-8D41-D983-8C38-B217216275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05.12.2023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M-Select. </a:t>
            </a:r>
            <a:r>
              <a:rPr lang="en-US"/>
              <a:t>Mental health data that connects the dots.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$2,500.  That’s the Medicaid bill per member for an </a:t>
            </a:r>
            <a:r>
              <a:rPr lang="en-US" b="1" dirty="0"/>
              <a:t>uncomplicated</a:t>
            </a:r>
            <a:r>
              <a:rPr lang="en-US" dirty="0"/>
              <a:t> outpatient mental health treatment. Total healthcare costs more than DOUBLE to ten and a half grand for teens who screen depressed compared to those who don’t.</a:t>
            </a:r>
          </a:p>
          <a:p>
            <a:endParaRPr lang="en-US" dirty="0"/>
          </a:p>
          <a:p>
            <a:r>
              <a:rPr lang="en-US" dirty="0"/>
              <a:t>So, our strategy is to target payers, by delivering self-guided programming that leverages data, M-select helps payers optimize resource allocation and deliver the right level of treatment for their members at a lower cost.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defTabSz="931774">
              <a:defRPr/>
            </a:pPr>
            <a:r>
              <a:rPr lang="en-US" dirty="0"/>
              <a:t>Think we’ve got this covered in one of the mental health apps out there? Think again. A mere FRACTION of available wellness apps include evidence-based practices. </a:t>
            </a:r>
            <a:r>
              <a:rPr lang="en-US" b="0" dirty="0"/>
              <a:t>EVEN FEWER </a:t>
            </a:r>
            <a:r>
              <a:rPr lang="en-US" b="0" dirty="0" err="1"/>
              <a:t>fewer</a:t>
            </a:r>
            <a:r>
              <a:rPr lang="en-US" b="0" dirty="0"/>
              <a:t> include clinically validated science-backed programming. Standalone measurement feedback systems can collect patient reported data for providers but are generally missing programming options.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37025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M-Select, is the ONLY solution that connects the dots to provide evidenced-based wellness, validated programming, and robust measurement for all key stakeholders in the youth care ecosystem</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20901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I founded M-Select and lead a team that is supercharged with the clinical and industry expertise to continue to drive toward our goals- Recently onboarded Dr. Susan Douglas of Vanderbilt who is a healthcare innovator who brings over 20 years of industry and clinical experience to the team</a:t>
            </a:r>
          </a:p>
          <a:p>
            <a:endParaRPr lang="en-US" dirty="0"/>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We’re a rapidly accelerating, product development venture. Since January of this year, we’ve raised nearly $200K in funding, including a </a:t>
            </a:r>
            <a:r>
              <a:rPr lang="en-US" dirty="0" err="1"/>
              <a:t>Blavatnik</a:t>
            </a:r>
            <a:r>
              <a:rPr lang="en-US" dirty="0"/>
              <a:t> Accelerator award this summer. We’re on track with our clearly outlined product development milestones and have a provisional patent application filed for the IP.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I put the </a:t>
            </a:r>
            <a:r>
              <a:rPr lang="en-US" dirty="0" err="1"/>
              <a:t>Blavatnik</a:t>
            </a:r>
            <a:r>
              <a:rPr lang="en-US" dirty="0"/>
              <a:t> funds to strong use right away with the youth facing MVP which will launch for testing in early 2024.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Beyond this huge product development milestone, we’ve done serious customer discovery supported by an NSF award this fall and have generated significant VC interest since June including CT Innovations Future Fund and F-Prime Capital</a:t>
            </a:r>
          </a:p>
          <a:p>
            <a:endParaRPr lang="en-US" dirty="0"/>
          </a:p>
          <a:p>
            <a:r>
              <a:rPr lang="en-US" dirty="0"/>
              <a:t>With follow-on funding from </a:t>
            </a:r>
            <a:r>
              <a:rPr lang="en-US" dirty="0" err="1"/>
              <a:t>Blavatnik</a:t>
            </a:r>
            <a:r>
              <a:rPr lang="en-US" dirty="0"/>
              <a:t>, we plan to charge ahead at rapid pace into phase II, which includes architecture and beta testing of the provider and caregiver portals to round out this total solution. </a:t>
            </a:r>
          </a:p>
          <a:p>
            <a:endParaRPr lang="en-US" dirty="0"/>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21480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Connect the dots with data using M-Select.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If you've been paying attention, you already know that there is a mental health crisis for American Youth. The facts and the data are clear. And the reality is, only 40% of depressed teens get the help that they need and so the crisis and costs continue to rise.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How do we fix this problem? </a:t>
            </a:r>
          </a:p>
          <a:p>
            <a:endParaRPr lang="en-US" dirty="0"/>
          </a:p>
          <a:p>
            <a:r>
              <a:rPr lang="en-US" dirty="0"/>
              <a:t>First, we know that evidence-based behavioral health programming is proven to reduce symptoms while also reducing the costs of poor outcomes. </a:t>
            </a:r>
          </a:p>
          <a:p>
            <a:endParaRPr lang="en-US" dirty="0"/>
          </a:p>
          <a:p>
            <a:r>
              <a:rPr lang="en-US" dirty="0"/>
              <a:t>Secondly, when that evidence-based programming is supercharged with data by using a routine measurement practice people get better faster, improve more, and drop out of treatment up to 20% less. </a:t>
            </a:r>
          </a:p>
          <a:p>
            <a:endParaRPr lang="en-US" dirty="0"/>
          </a:p>
          <a:p>
            <a:r>
              <a:rPr lang="en-US" dirty="0"/>
              <a:t>And because we’re talking about teenagers, these offerings MUST be designed in fashion that is accessible, fits into their lives and aligns with how teens engage in the world- which is digitally. </a:t>
            </a:r>
          </a:p>
          <a:p>
            <a:endParaRPr lang="en-US" dirty="0"/>
          </a:p>
          <a:p>
            <a:r>
              <a:rPr lang="en-US" dirty="0"/>
              <a:t>Finally, teens need their behavioral health data to work hard for them to connect the dots between them, their caregivers, and their clinical provider so that everyone in their care ecosystem is benefitting from those clinical insights. </a:t>
            </a:r>
          </a:p>
          <a:p>
            <a:endParaRPr lang="en-US" dirty="0"/>
          </a:p>
          <a:p>
            <a:r>
              <a:rPr lang="en-US" dirty="0"/>
              <a:t>(Move to slide 6 at the end of this point, quickly)</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That is exactly what designed M-Select to do.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dirty="0"/>
          </a:p>
          <a:p>
            <a:r>
              <a:rPr lang="en-US" dirty="0"/>
              <a:t>Here's how it works. </a:t>
            </a:r>
          </a:p>
          <a:p>
            <a:r>
              <a:rPr lang="en-US" dirty="0"/>
              <a:t>Emma, a 15 year old, logs her symptoms of depression into M-Select using a brief standardized assessment. </a:t>
            </a:r>
          </a:p>
          <a:p>
            <a:endParaRPr lang="en-US" dirty="0"/>
          </a:p>
          <a:p>
            <a:r>
              <a:rPr lang="en-US" dirty="0"/>
              <a:t>Then, M-Select empowers her with targeted feedback on her current depressive symptoms as well as how her symptoms are changing over time.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Then, M-Select uses her data to place her on an engaging science-backed program pathway designed just for her, reinforces her along the way as she builds skills, and adjusts the content based on her symptom trends and app interactions over time.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Emma's clinician, can get Emma's standardized measurement data to track her clinical status. M-select puts evidence-based clinical decision-making guidance at their fingertips, to make Emma's office or telehealth visits more efficient, precise and cost effective.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Finally, using a digital caregiver portal, Emma's mother also receives data-driven psychoeducation and strategies for how to best support her daughter’s mental health and wellness goals</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M-Select is the solution to the challenges I laid out previously. </a:t>
            </a:r>
          </a:p>
          <a:p>
            <a:endParaRPr lang="en-US" dirty="0"/>
          </a:p>
          <a:p>
            <a:r>
              <a:rPr lang="en-US" dirty="0"/>
              <a:t>M-Select delivers clinically rigorous evidence-based programming and is supercharged by best-practices in </a:t>
            </a:r>
            <a:r>
              <a:rPr lang="en-US" b="1" dirty="0"/>
              <a:t>data driven care</a:t>
            </a:r>
            <a:r>
              <a:rPr lang="en-US" b="0" dirty="0"/>
              <a:t>. </a:t>
            </a:r>
            <a:r>
              <a:rPr lang="en-US" dirty="0"/>
              <a:t> We do all of this in a teen-centered digital design that keeps teenagers engaged and most importantly, leverages data to ensure that caregivers and providers have the clinical insights they need to best support and serve that youth. </a:t>
            </a:r>
          </a:p>
          <a:p>
            <a:endParaRPr lang="en-US" dirty="0"/>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552E63D-03E4-EB49-A975-287FDE82A58B}"/>
              </a:ext>
            </a:extLst>
          </p:cNvPr>
          <p:cNvGraphicFramePr>
            <a:graphicFrameLocks noChangeAspect="1"/>
          </p:cNvGraphicFramePr>
          <p:nvPr userDrawn="1">
            <p:custDataLst>
              <p:tags r:id="rId13"/>
            </p:custDataLst>
            <p:extLst>
              <p:ext uri="{D42A27DB-BD31-4B8C-83A1-F6EECF244321}">
                <p14:modId xmlns:p14="http://schemas.microsoft.com/office/powerpoint/2010/main" val="2960185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4" imgW="7772400" imgH="10058400" progId="TCLayout.ActiveDocument.1">
                  <p:embed/>
                </p:oleObj>
              </mc:Choice>
              <mc:Fallback>
                <p:oleObj name="think-cell Slide" r:id="rId14" imgW="7772400" imgH="10058400" progId="TCLayout.ActiveDocument.1">
                  <p:embed/>
                  <p:pic>
                    <p:nvPicPr>
                      <p:cNvPr id="8" name="think-cell data - do not delete" hidden="1">
                        <a:extLst>
                          <a:ext uri="{FF2B5EF4-FFF2-40B4-BE49-F238E27FC236}">
                            <a16:creationId xmlns:a16="http://schemas.microsoft.com/office/drawing/2014/main" id="{2552E63D-03E4-EB49-A975-287FDE82A58B}"/>
                          </a:ext>
                        </a:extLst>
                      </p:cNvPr>
                      <p:cNvPicPr/>
                      <p:nvPr/>
                    </p:nvPicPr>
                    <p:blipFill>
                      <a:blip r:embed="rId15"/>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pubmed.ncbi.nlm.nih.gov/26456002/" TargetMode="External"/><Relationship Id="rId4" Type="http://schemas.openxmlformats.org/officeDocument/2006/relationships/hyperlink" Target="https://www.ncbi.nlm.nih.gov/pmc/articles/PMC7340572/#:~:text=Total%20healthcare%20spending%20for%20patients,children%20with%20a%20MH%20condition."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jpeg"/><Relationship Id="rId3" Type="http://schemas.openxmlformats.org/officeDocument/2006/relationships/notesSlide" Target="../notesSlides/notesSlide12.xml"/><Relationship Id="rId21" Type="http://schemas.openxmlformats.org/officeDocument/2006/relationships/image" Target="../media/image35.pn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png"/><Relationship Id="rId2" Type="http://schemas.openxmlformats.org/officeDocument/2006/relationships/slideLayout" Target="../slideLayouts/slideLayout7.xml"/><Relationship Id="rId16" Type="http://schemas.openxmlformats.org/officeDocument/2006/relationships/image" Target="../media/image30.jpeg"/><Relationship Id="rId20" Type="http://schemas.openxmlformats.org/officeDocument/2006/relationships/image" Target="../media/image34.png"/><Relationship Id="rId1" Type="http://schemas.openxmlformats.org/officeDocument/2006/relationships/tags" Target="../tags/tag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36.emf"/><Relationship Id="rId15" Type="http://schemas.openxmlformats.org/officeDocument/2006/relationships/image" Target="../media/image29.png"/><Relationship Id="rId10" Type="http://schemas.openxmlformats.org/officeDocument/2006/relationships/image" Target="../media/image24.jpeg"/><Relationship Id="rId19" Type="http://schemas.openxmlformats.org/officeDocument/2006/relationships/image" Target="../media/image33.png"/><Relationship Id="rId4" Type="http://schemas.openxmlformats.org/officeDocument/2006/relationships/oleObject" Target="../embeddings/oleObject2.bin"/><Relationship Id="rId9" Type="http://schemas.openxmlformats.org/officeDocument/2006/relationships/image" Target="../media/image23.jpeg"/><Relationship Id="rId14" Type="http://schemas.openxmlformats.org/officeDocument/2006/relationships/image" Target="../media/image28.png"/><Relationship Id="rId2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41.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42.e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flipH="1" flipV="1">
            <a:off x="9144000" y="651988"/>
            <a:ext cx="0" cy="9103085"/>
          </a:xfrm>
          <a:prstGeom prst="line">
            <a:avLst/>
          </a:prstGeom>
          <a:ln w="2857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1423748" y="488797"/>
            <a:ext cx="6111136" cy="6111136"/>
          </a:xfrm>
          <a:custGeom>
            <a:avLst/>
            <a:gdLst/>
            <a:ahLst/>
            <a:cxnLst/>
            <a:rect l="l" t="t" r="r" b="b"/>
            <a:pathLst>
              <a:path w="6111136" h="6111136">
                <a:moveTo>
                  <a:pt x="0" y="0"/>
                </a:moveTo>
                <a:lnTo>
                  <a:pt x="6111135" y="0"/>
                </a:lnTo>
                <a:lnTo>
                  <a:pt x="6111135" y="6111135"/>
                </a:lnTo>
                <a:lnTo>
                  <a:pt x="0" y="611113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774072" y="5692734"/>
            <a:ext cx="13521623" cy="1096821"/>
          </a:xfrm>
          <a:prstGeom prst="rect">
            <a:avLst/>
          </a:prstGeom>
        </p:spPr>
        <p:txBody>
          <a:bodyPr lIns="0" tIns="0" rIns="0" bIns="0" rtlCol="0" anchor="t">
            <a:spAutoFit/>
          </a:bodyPr>
          <a:lstStyle/>
          <a:p>
            <a:pPr>
              <a:lnSpc>
                <a:spcPts val="4332"/>
              </a:lnSpc>
            </a:pPr>
            <a:r>
              <a:rPr lang="en-US" sz="3094" spc="702">
                <a:solidFill>
                  <a:srgbClr val="2B2C30"/>
                </a:solidFill>
                <a:latin typeface="Public Sans Bold"/>
              </a:rPr>
              <a:t>MENTAL HEALTH DATA </a:t>
            </a:r>
          </a:p>
          <a:p>
            <a:pPr>
              <a:lnSpc>
                <a:spcPts val="4332"/>
              </a:lnSpc>
              <a:spcBef>
                <a:spcPct val="0"/>
              </a:spcBef>
            </a:pPr>
            <a:r>
              <a:rPr lang="en-US" sz="3094" spc="702">
                <a:solidFill>
                  <a:srgbClr val="2B2C30"/>
                </a:solidFill>
                <a:latin typeface="Public Sans Bold"/>
              </a:rPr>
              <a:t>THAT CONNECTS THE DOTS</a:t>
            </a:r>
          </a:p>
        </p:txBody>
      </p:sp>
      <p:sp>
        <p:nvSpPr>
          <p:cNvPr id="5" name="TextBox 5"/>
          <p:cNvSpPr txBox="1"/>
          <p:nvPr/>
        </p:nvSpPr>
        <p:spPr>
          <a:xfrm>
            <a:off x="9999971" y="4276291"/>
            <a:ext cx="7862435" cy="1303020"/>
          </a:xfrm>
          <a:prstGeom prst="rect">
            <a:avLst/>
          </a:prstGeom>
        </p:spPr>
        <p:txBody>
          <a:bodyPr lIns="0" tIns="0" rIns="0" bIns="0" rtlCol="0" anchor="t">
            <a:spAutoFit/>
          </a:bodyPr>
          <a:lstStyle/>
          <a:p>
            <a:pPr>
              <a:lnSpc>
                <a:spcPts val="3450"/>
              </a:lnSpc>
            </a:pPr>
            <a:r>
              <a:rPr lang="en-US" sz="2300" dirty="0">
                <a:solidFill>
                  <a:srgbClr val="2B2C30"/>
                </a:solidFill>
                <a:latin typeface="Public Sans Bold"/>
              </a:rPr>
              <a:t>Yale Ventures</a:t>
            </a:r>
          </a:p>
          <a:p>
            <a:pPr>
              <a:lnSpc>
                <a:spcPts val="3450"/>
              </a:lnSpc>
            </a:pPr>
            <a:r>
              <a:rPr lang="en-US" sz="2300" dirty="0" err="1">
                <a:solidFill>
                  <a:srgbClr val="2B2C30"/>
                </a:solidFill>
                <a:latin typeface="Public Sans Bold"/>
              </a:rPr>
              <a:t>Blavatnik</a:t>
            </a:r>
            <a:r>
              <a:rPr lang="en-US" sz="2300" dirty="0">
                <a:solidFill>
                  <a:srgbClr val="2B2C30"/>
                </a:solidFill>
                <a:latin typeface="Public Sans Bold"/>
              </a:rPr>
              <a:t> Fund for Innovation  </a:t>
            </a:r>
          </a:p>
          <a:p>
            <a:pPr>
              <a:lnSpc>
                <a:spcPts val="3450"/>
              </a:lnSpc>
            </a:pPr>
            <a:r>
              <a:rPr lang="en-US" sz="2300" dirty="0">
                <a:solidFill>
                  <a:srgbClr val="2B2C30"/>
                </a:solidFill>
                <a:latin typeface="Public Sans Bold"/>
              </a:rPr>
              <a:t>December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17085987" y="9084987"/>
            <a:ext cx="1202013" cy="1202013"/>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11639" y="332924"/>
            <a:ext cx="16529471" cy="1300869"/>
          </a:xfrm>
          <a:prstGeom prst="rect">
            <a:avLst/>
          </a:prstGeom>
        </p:spPr>
        <p:txBody>
          <a:bodyPr lIns="0" tIns="0" rIns="0" bIns="0" rtlCol="0" anchor="t">
            <a:spAutoFit/>
          </a:bodyPr>
          <a:lstStyle/>
          <a:p>
            <a:pPr>
              <a:lnSpc>
                <a:spcPts val="5296"/>
              </a:lnSpc>
            </a:pPr>
            <a:r>
              <a:rPr lang="en-US" sz="3782" spc="858" dirty="0">
                <a:solidFill>
                  <a:srgbClr val="054EAD"/>
                </a:solidFill>
                <a:latin typeface="Public Sans Bold"/>
              </a:rPr>
              <a:t>M-Select is a cost saving alternative for payers</a:t>
            </a:r>
          </a:p>
          <a:p>
            <a:pPr>
              <a:lnSpc>
                <a:spcPts val="5296"/>
              </a:lnSpc>
              <a:spcBef>
                <a:spcPct val="0"/>
              </a:spcBef>
            </a:pPr>
            <a:endParaRPr lang="en-US" sz="3782" spc="858" dirty="0">
              <a:solidFill>
                <a:srgbClr val="054EAD"/>
              </a:solidFill>
              <a:latin typeface="Public Sans Bold"/>
            </a:endParaRPr>
          </a:p>
        </p:txBody>
      </p:sp>
      <p:sp>
        <p:nvSpPr>
          <p:cNvPr id="5" name="TextBox 5"/>
          <p:cNvSpPr txBox="1"/>
          <p:nvPr/>
        </p:nvSpPr>
        <p:spPr>
          <a:xfrm>
            <a:off x="3159405" y="2552700"/>
            <a:ext cx="5146395" cy="1225551"/>
          </a:xfrm>
          <a:prstGeom prst="rect">
            <a:avLst/>
          </a:prstGeom>
        </p:spPr>
        <p:txBody>
          <a:bodyPr lIns="0" tIns="0" rIns="0" bIns="0" rtlCol="0" anchor="t">
            <a:spAutoFit/>
          </a:bodyPr>
          <a:lstStyle/>
          <a:p>
            <a:pPr>
              <a:lnSpc>
                <a:spcPts val="4899"/>
              </a:lnSpc>
            </a:pPr>
            <a:r>
              <a:rPr lang="en-US" sz="3499" dirty="0">
                <a:solidFill>
                  <a:srgbClr val="054EAD"/>
                </a:solidFill>
                <a:latin typeface="Public Sans Bold"/>
              </a:rPr>
              <a:t>Outpatient Expenditures</a:t>
            </a:r>
          </a:p>
        </p:txBody>
      </p:sp>
      <p:sp>
        <p:nvSpPr>
          <p:cNvPr id="6" name="TextBox 6"/>
          <p:cNvSpPr txBox="1"/>
          <p:nvPr/>
        </p:nvSpPr>
        <p:spPr>
          <a:xfrm>
            <a:off x="3159405" y="4322137"/>
            <a:ext cx="5146395" cy="1225551"/>
          </a:xfrm>
          <a:prstGeom prst="rect">
            <a:avLst/>
          </a:prstGeom>
        </p:spPr>
        <p:txBody>
          <a:bodyPr lIns="0" tIns="0" rIns="0" bIns="0" rtlCol="0" anchor="t">
            <a:spAutoFit/>
          </a:bodyPr>
          <a:lstStyle/>
          <a:p>
            <a:pPr>
              <a:lnSpc>
                <a:spcPts val="4899"/>
              </a:lnSpc>
            </a:pPr>
            <a:r>
              <a:rPr lang="en-US" sz="3499" dirty="0">
                <a:solidFill>
                  <a:srgbClr val="054EAD"/>
                </a:solidFill>
                <a:latin typeface="Public Sans Bold"/>
              </a:rPr>
              <a:t>Total Health Care Expenditures</a:t>
            </a:r>
          </a:p>
        </p:txBody>
      </p:sp>
      <p:sp>
        <p:nvSpPr>
          <p:cNvPr id="7" name="TextBox 7"/>
          <p:cNvSpPr txBox="1"/>
          <p:nvPr/>
        </p:nvSpPr>
        <p:spPr>
          <a:xfrm>
            <a:off x="228600" y="9685993"/>
            <a:ext cx="8321730" cy="327205"/>
          </a:xfrm>
          <a:prstGeom prst="rect">
            <a:avLst/>
          </a:prstGeom>
        </p:spPr>
        <p:txBody>
          <a:bodyPr lIns="0" tIns="0" rIns="0" bIns="0" rtlCol="0" anchor="t">
            <a:spAutoFit/>
          </a:bodyPr>
          <a:lstStyle/>
          <a:p>
            <a:pPr>
              <a:lnSpc>
                <a:spcPts val="2751"/>
              </a:lnSpc>
            </a:pPr>
            <a:r>
              <a:rPr lang="en-US" sz="1965" dirty="0">
                <a:solidFill>
                  <a:srgbClr val="000000"/>
                </a:solidFill>
                <a:latin typeface="Public Sans"/>
              </a:rPr>
              <a:t>1.</a:t>
            </a:r>
            <a:r>
              <a:rPr lang="en-US" sz="1965" u="sng" dirty="0">
                <a:solidFill>
                  <a:srgbClr val="000000"/>
                </a:solidFill>
                <a:latin typeface="Public Sans"/>
                <a:hlinkClick r:id="rId4" tooltip="https://www.ncbi.nlm.nih.gov/pmc/articles/PMC7340572/#:~:text=Total%20healthcare%20spending%20for%20patients,children%20with%20a%20MH%20condition."/>
              </a:rPr>
              <a:t>Doupnik et al., 2020</a:t>
            </a:r>
            <a:r>
              <a:rPr lang="en-US" sz="1965" u="sng" dirty="0">
                <a:solidFill>
                  <a:srgbClr val="000000"/>
                </a:solidFill>
                <a:latin typeface="Public Sans"/>
                <a:hlinkClick r:id="rId5" tooltip="https://pubmed.ncbi.nlm.nih.gov/26456002/"/>
              </a:rPr>
              <a:t> </a:t>
            </a:r>
            <a:r>
              <a:rPr lang="en-US" sz="1965" dirty="0">
                <a:solidFill>
                  <a:srgbClr val="000000"/>
                </a:solidFill>
                <a:latin typeface="Public Sans"/>
              </a:rPr>
              <a:t>; 2. </a:t>
            </a:r>
            <a:r>
              <a:rPr lang="en-US" sz="1965" u="sng" dirty="0">
                <a:solidFill>
                  <a:srgbClr val="000000"/>
                </a:solidFill>
                <a:latin typeface="Public Sans"/>
                <a:hlinkClick r:id="rId5" tooltip="https://pubmed.ncbi.nlm.nih.gov/26456002/"/>
              </a:rPr>
              <a:t>Wright et al., 2016</a:t>
            </a:r>
          </a:p>
        </p:txBody>
      </p:sp>
      <p:sp>
        <p:nvSpPr>
          <p:cNvPr id="8" name="TextBox 8"/>
          <p:cNvSpPr txBox="1"/>
          <p:nvPr/>
        </p:nvSpPr>
        <p:spPr>
          <a:xfrm>
            <a:off x="3431672" y="6623135"/>
            <a:ext cx="11424640" cy="1834534"/>
          </a:xfrm>
          <a:prstGeom prst="rect">
            <a:avLst/>
          </a:prstGeom>
        </p:spPr>
        <p:txBody>
          <a:bodyPr lIns="0" tIns="0" rIns="0" bIns="0" rtlCol="0" anchor="t">
            <a:spAutoFit/>
          </a:bodyPr>
          <a:lstStyle/>
          <a:p>
            <a:pPr algn="ctr">
              <a:lnSpc>
                <a:spcPts val="4933"/>
              </a:lnSpc>
            </a:pPr>
            <a:r>
              <a:rPr lang="en-US" sz="3524" dirty="0">
                <a:solidFill>
                  <a:srgbClr val="054EAD"/>
                </a:solidFill>
                <a:latin typeface="Canva Sans Bold"/>
              </a:rPr>
              <a:t>M-select helps payers</a:t>
            </a:r>
          </a:p>
          <a:p>
            <a:pPr algn="ctr">
              <a:lnSpc>
                <a:spcPts val="4933"/>
              </a:lnSpc>
            </a:pPr>
            <a:r>
              <a:rPr lang="en-US" sz="3524" dirty="0">
                <a:solidFill>
                  <a:srgbClr val="054EAD"/>
                </a:solidFill>
                <a:latin typeface="Canva Sans Bold"/>
              </a:rPr>
              <a:t>optimize resource allocation by delivering the right level of support for members at a lower cost.</a:t>
            </a:r>
          </a:p>
        </p:txBody>
      </p:sp>
      <p:grpSp>
        <p:nvGrpSpPr>
          <p:cNvPr id="9" name="Group 9"/>
          <p:cNvGrpSpPr/>
          <p:nvPr/>
        </p:nvGrpSpPr>
        <p:grpSpPr>
          <a:xfrm>
            <a:off x="1908296" y="2712541"/>
            <a:ext cx="946844" cy="946844"/>
            <a:chOff x="0" y="0"/>
            <a:chExt cx="556826" cy="556826"/>
          </a:xfrm>
        </p:grpSpPr>
        <p:sp>
          <p:nvSpPr>
            <p:cNvPr id="10" name="Freeform 10"/>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539CB4"/>
            </a:solidFill>
          </p:spPr>
          <p:txBody>
            <a:bodyPr/>
            <a:lstStyle/>
            <a:p>
              <a:endParaRPr lang="en-US"/>
            </a:p>
          </p:txBody>
        </p:sp>
        <p:sp>
          <p:nvSpPr>
            <p:cNvPr id="11" name="TextBox 11"/>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FFFFFF"/>
                  </a:solidFill>
                  <a:latin typeface="Aileron Bold"/>
                </a:rPr>
                <a:t>1</a:t>
              </a:r>
            </a:p>
          </p:txBody>
        </p:sp>
      </p:grpSp>
      <p:sp>
        <p:nvSpPr>
          <p:cNvPr id="12" name="TextBox 12"/>
          <p:cNvSpPr txBox="1"/>
          <p:nvPr/>
        </p:nvSpPr>
        <p:spPr>
          <a:xfrm>
            <a:off x="7578604" y="2697543"/>
            <a:ext cx="7813395" cy="1073820"/>
          </a:xfrm>
          <a:prstGeom prst="rect">
            <a:avLst/>
          </a:prstGeom>
        </p:spPr>
        <p:txBody>
          <a:bodyPr wrap="square" lIns="0" tIns="0" rIns="0" bIns="0" rtlCol="0" anchor="t">
            <a:spAutoFit/>
          </a:bodyPr>
          <a:lstStyle/>
          <a:p>
            <a:pPr algn="ctr">
              <a:lnSpc>
                <a:spcPts val="4398"/>
              </a:lnSpc>
            </a:pPr>
            <a:r>
              <a:rPr lang="en-US" sz="2932" dirty="0">
                <a:solidFill>
                  <a:srgbClr val="000000"/>
                </a:solidFill>
                <a:latin typeface="Public Sans Bold"/>
              </a:rPr>
              <a:t>Outpatient Mental Health Treatment: </a:t>
            </a:r>
            <a:r>
              <a:rPr lang="en-US" sz="2932" dirty="0">
                <a:solidFill>
                  <a:srgbClr val="000000"/>
                </a:solidFill>
                <a:latin typeface="Public Sans"/>
              </a:rPr>
              <a:t>$2,455 per member per year</a:t>
            </a:r>
            <a:r>
              <a:rPr lang="en-US" sz="2932" baseline="30000" dirty="0">
                <a:solidFill>
                  <a:srgbClr val="000000"/>
                </a:solidFill>
                <a:latin typeface="Public Sans"/>
              </a:rPr>
              <a:t>1</a:t>
            </a:r>
            <a:endParaRPr lang="en-US" sz="2932" dirty="0">
              <a:solidFill>
                <a:srgbClr val="000000"/>
              </a:solidFill>
              <a:latin typeface="Public Sans"/>
            </a:endParaRPr>
          </a:p>
        </p:txBody>
      </p:sp>
      <p:sp>
        <p:nvSpPr>
          <p:cNvPr id="13" name="TextBox 13"/>
          <p:cNvSpPr txBox="1"/>
          <p:nvPr/>
        </p:nvSpPr>
        <p:spPr>
          <a:xfrm>
            <a:off x="7842008" y="4415355"/>
            <a:ext cx="7549991" cy="1132333"/>
          </a:xfrm>
          <a:prstGeom prst="rect">
            <a:avLst/>
          </a:prstGeom>
        </p:spPr>
        <p:txBody>
          <a:bodyPr wrap="square" lIns="0" tIns="0" rIns="0" bIns="0" rtlCol="0" anchor="t">
            <a:spAutoFit/>
          </a:bodyPr>
          <a:lstStyle/>
          <a:p>
            <a:pPr algn="ctr">
              <a:lnSpc>
                <a:spcPts val="4544"/>
              </a:lnSpc>
              <a:spcBef>
                <a:spcPct val="0"/>
              </a:spcBef>
            </a:pPr>
            <a:r>
              <a:rPr lang="en-US" sz="3029" dirty="0">
                <a:solidFill>
                  <a:srgbClr val="000000"/>
                </a:solidFill>
                <a:latin typeface="Public Sans Bold"/>
              </a:rPr>
              <a:t>Screened Positive for Depression: </a:t>
            </a:r>
            <a:r>
              <a:rPr lang="en-US" sz="3029" dirty="0">
                <a:solidFill>
                  <a:srgbClr val="000000"/>
                </a:solidFill>
                <a:latin typeface="Public Sans"/>
              </a:rPr>
              <a:t>$5,083- $10,489 per member per year</a:t>
            </a:r>
            <a:r>
              <a:rPr lang="en-US" sz="3029" baseline="30000" dirty="0">
                <a:solidFill>
                  <a:srgbClr val="000000"/>
                </a:solidFill>
                <a:latin typeface="Public Sans"/>
              </a:rPr>
              <a:t>2</a:t>
            </a:r>
            <a:endParaRPr lang="en-US" sz="3029" dirty="0">
              <a:solidFill>
                <a:srgbClr val="000000"/>
              </a:solidFill>
              <a:latin typeface="Public Sans"/>
            </a:endParaRPr>
          </a:p>
        </p:txBody>
      </p:sp>
      <p:grpSp>
        <p:nvGrpSpPr>
          <p:cNvPr id="14" name="Group 14"/>
          <p:cNvGrpSpPr/>
          <p:nvPr/>
        </p:nvGrpSpPr>
        <p:grpSpPr>
          <a:xfrm>
            <a:off x="1907761" y="4398337"/>
            <a:ext cx="946844" cy="946844"/>
            <a:chOff x="0" y="0"/>
            <a:chExt cx="556826" cy="556826"/>
          </a:xfrm>
        </p:grpSpPr>
        <p:sp>
          <p:nvSpPr>
            <p:cNvPr id="15" name="Freeform 15"/>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054EAD"/>
            </a:solidFill>
          </p:spPr>
          <p:txBody>
            <a:bodyPr/>
            <a:lstStyle/>
            <a:p>
              <a:endParaRPr lang="en-US"/>
            </a:p>
          </p:txBody>
        </p:sp>
        <p:sp>
          <p:nvSpPr>
            <p:cNvPr id="16" name="TextBox 16"/>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FFFFFF"/>
                  </a:solidFill>
                  <a:latin typeface="Aileron Bold"/>
                </a:rPr>
                <a:t>2</a:t>
              </a:r>
            </a:p>
          </p:txBody>
        </p:sp>
      </p:grpSp>
      <p:sp>
        <p:nvSpPr>
          <p:cNvPr id="17" name="TextBox 16">
            <a:extLst>
              <a:ext uri="{FF2B5EF4-FFF2-40B4-BE49-F238E27FC236}">
                <a16:creationId xmlns:a16="http://schemas.microsoft.com/office/drawing/2014/main" id="{5CE1F593-9E2D-A644-AF54-0CED0DB03637}"/>
              </a:ext>
            </a:extLst>
          </p:cNvPr>
          <p:cNvSpPr txBox="1"/>
          <p:nvPr/>
        </p:nvSpPr>
        <p:spPr>
          <a:xfrm>
            <a:off x="76200" y="9269968"/>
            <a:ext cx="3043590" cy="369332"/>
          </a:xfrm>
          <a:prstGeom prst="rect">
            <a:avLst/>
          </a:prstGeom>
          <a:noFill/>
        </p:spPr>
        <p:txBody>
          <a:bodyPr wrap="none" rtlCol="0">
            <a:spAutoFit/>
          </a:bodyPr>
          <a:lstStyle/>
          <a:p>
            <a:r>
              <a:rPr lang="en-US" dirty="0"/>
              <a:t>*as per Medicaid benchmarks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4" name="Freeform 14"/>
          <p:cNvSpPr/>
          <p:nvPr/>
        </p:nvSpPr>
        <p:spPr>
          <a:xfrm>
            <a:off x="160786" y="2015974"/>
            <a:ext cx="3086100" cy="30861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000000">
              <a:alpha val="0"/>
            </a:srgbClr>
          </a:solidFill>
        </p:spPr>
        <p:txBody>
          <a:bodyPr/>
          <a:lstStyle/>
          <a:p>
            <a:endParaRPr lang="en-US"/>
          </a:p>
        </p:txBody>
      </p:sp>
      <p:sp>
        <p:nvSpPr>
          <p:cNvPr id="30" name="TextBox 30"/>
          <p:cNvSpPr txBox="1"/>
          <p:nvPr/>
        </p:nvSpPr>
        <p:spPr>
          <a:xfrm>
            <a:off x="236280" y="288932"/>
            <a:ext cx="17859687" cy="1364307"/>
          </a:xfrm>
          <a:prstGeom prst="rect">
            <a:avLst/>
          </a:prstGeom>
        </p:spPr>
        <p:txBody>
          <a:bodyPr lIns="0" tIns="0" rIns="0" bIns="0" rtlCol="0" anchor="t">
            <a:spAutoFit/>
          </a:bodyPr>
          <a:lstStyle/>
          <a:p>
            <a:pPr algn="ctr">
              <a:lnSpc>
                <a:spcPts val="5474"/>
              </a:lnSpc>
            </a:pPr>
            <a:r>
              <a:rPr lang="en-US" sz="3910" dirty="0">
                <a:solidFill>
                  <a:srgbClr val="054EAD"/>
                </a:solidFill>
                <a:latin typeface="Public Sans Bold"/>
              </a:rPr>
              <a:t>M- Select is the only solution that connects the dots between data, science-backed programming and wellness for teens, providers, and caregivers</a:t>
            </a:r>
          </a:p>
        </p:txBody>
      </p:sp>
      <p:sp>
        <p:nvSpPr>
          <p:cNvPr id="62" name="Oval 61">
            <a:extLst>
              <a:ext uri="{FF2B5EF4-FFF2-40B4-BE49-F238E27FC236}">
                <a16:creationId xmlns:a16="http://schemas.microsoft.com/office/drawing/2014/main" id="{F950E55B-B140-CA40-AAFD-01CC2E603EAF}"/>
              </a:ext>
            </a:extLst>
          </p:cNvPr>
          <p:cNvSpPr/>
          <p:nvPr/>
        </p:nvSpPr>
        <p:spPr>
          <a:xfrm>
            <a:off x="5339347" y="2261013"/>
            <a:ext cx="5168488" cy="5168487"/>
          </a:xfrm>
          <a:prstGeom prst="ellipse">
            <a:avLst/>
          </a:prstGeom>
          <a:solidFill>
            <a:schemeClr val="bg1">
              <a:lumMod val="85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542EC661-B3C8-4146-854A-4C8A319C27F1}"/>
              </a:ext>
            </a:extLst>
          </p:cNvPr>
          <p:cNvSpPr/>
          <p:nvPr/>
        </p:nvSpPr>
        <p:spPr>
          <a:xfrm>
            <a:off x="5276259" y="5080413"/>
            <a:ext cx="5168488" cy="5168487"/>
          </a:xfrm>
          <a:prstGeom prst="ellipse">
            <a:avLst/>
          </a:prstGeom>
          <a:solidFill>
            <a:schemeClr val="bg1">
              <a:lumMod val="85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C7B8A335-6104-9B47-87E0-36B3A2DEC53B}"/>
              </a:ext>
            </a:extLst>
          </p:cNvPr>
          <p:cNvSpPr/>
          <p:nvPr/>
        </p:nvSpPr>
        <p:spPr>
          <a:xfrm>
            <a:off x="8095659" y="3632613"/>
            <a:ext cx="5168488" cy="5168487"/>
          </a:xfrm>
          <a:prstGeom prst="ellipse">
            <a:avLst/>
          </a:prstGeom>
          <a:solidFill>
            <a:schemeClr val="bg1">
              <a:lumMod val="85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16">
            <a:extLst>
              <a:ext uri="{FF2B5EF4-FFF2-40B4-BE49-F238E27FC236}">
                <a16:creationId xmlns:a16="http://schemas.microsoft.com/office/drawing/2014/main" id="{70A1C969-1C6A-E243-9971-F8DCEBA0F780}"/>
              </a:ext>
            </a:extLst>
          </p:cNvPr>
          <p:cNvSpPr/>
          <p:nvPr/>
        </p:nvSpPr>
        <p:spPr>
          <a:xfrm>
            <a:off x="6841245" y="2532061"/>
            <a:ext cx="2079502" cy="1015382"/>
          </a:xfrm>
          <a:prstGeom prst="roundRect">
            <a:avLst/>
          </a:prstGeom>
          <a:blipFill>
            <a:blip r:embed="rId3"/>
            <a:stretch>
              <a:fillRect/>
            </a:stretch>
          </a:blipFill>
        </p:spPr>
        <p:txBody>
          <a:bodyPr/>
          <a:lstStyle/>
          <a:p>
            <a:endParaRPr lang="en-US"/>
          </a:p>
        </p:txBody>
      </p:sp>
      <p:sp>
        <p:nvSpPr>
          <p:cNvPr id="66" name="Freeform 17">
            <a:extLst>
              <a:ext uri="{FF2B5EF4-FFF2-40B4-BE49-F238E27FC236}">
                <a16:creationId xmlns:a16="http://schemas.microsoft.com/office/drawing/2014/main" id="{71589D1B-AA4B-704E-ADA6-E6FE726EE15A}"/>
              </a:ext>
            </a:extLst>
          </p:cNvPr>
          <p:cNvSpPr/>
          <p:nvPr/>
        </p:nvSpPr>
        <p:spPr>
          <a:xfrm>
            <a:off x="7244347" y="3695700"/>
            <a:ext cx="1483840" cy="685658"/>
          </a:xfrm>
          <a:prstGeom prst="roundRect">
            <a:avLst/>
          </a:prstGeom>
          <a:blipFill>
            <a:blip r:embed="rId4"/>
            <a:stretch>
              <a:fillRect/>
            </a:stretch>
          </a:blipFill>
        </p:spPr>
        <p:txBody>
          <a:bodyPr/>
          <a:lstStyle/>
          <a:p>
            <a:endParaRPr lang="en-US"/>
          </a:p>
        </p:txBody>
      </p:sp>
      <p:sp>
        <p:nvSpPr>
          <p:cNvPr id="67" name="Freeform 18">
            <a:extLst>
              <a:ext uri="{FF2B5EF4-FFF2-40B4-BE49-F238E27FC236}">
                <a16:creationId xmlns:a16="http://schemas.microsoft.com/office/drawing/2014/main" id="{9D51EF3D-FBED-734C-B52F-652464B9DD17}"/>
              </a:ext>
            </a:extLst>
          </p:cNvPr>
          <p:cNvSpPr/>
          <p:nvPr/>
        </p:nvSpPr>
        <p:spPr>
          <a:xfrm>
            <a:off x="5496886" y="4011235"/>
            <a:ext cx="1671261" cy="1134218"/>
          </a:xfrm>
          <a:custGeom>
            <a:avLst/>
            <a:gdLst/>
            <a:ahLst/>
            <a:cxnLst/>
            <a:rect l="l" t="t" r="r" b="b"/>
            <a:pathLst>
              <a:path w="2004975" h="1360697">
                <a:moveTo>
                  <a:pt x="0" y="0"/>
                </a:moveTo>
                <a:lnTo>
                  <a:pt x="2004975" y="0"/>
                </a:lnTo>
                <a:lnTo>
                  <a:pt x="2004975" y="1360697"/>
                </a:lnTo>
                <a:lnTo>
                  <a:pt x="0" y="1360697"/>
                </a:lnTo>
                <a:lnTo>
                  <a:pt x="0" y="0"/>
                </a:lnTo>
                <a:close/>
              </a:path>
            </a:pathLst>
          </a:custGeom>
          <a:blipFill>
            <a:blip r:embed="rId5"/>
            <a:stretch>
              <a:fillRect/>
            </a:stretch>
          </a:blipFill>
        </p:spPr>
        <p:txBody>
          <a:bodyPr/>
          <a:lstStyle/>
          <a:p>
            <a:endParaRPr lang="en-US"/>
          </a:p>
        </p:txBody>
      </p:sp>
      <p:sp>
        <p:nvSpPr>
          <p:cNvPr id="68" name="Freeform 29">
            <a:extLst>
              <a:ext uri="{FF2B5EF4-FFF2-40B4-BE49-F238E27FC236}">
                <a16:creationId xmlns:a16="http://schemas.microsoft.com/office/drawing/2014/main" id="{C311AC9B-18FA-1544-A8D7-9C380868D00E}"/>
              </a:ext>
            </a:extLst>
          </p:cNvPr>
          <p:cNvSpPr/>
          <p:nvPr/>
        </p:nvSpPr>
        <p:spPr>
          <a:xfrm>
            <a:off x="6225940" y="5791929"/>
            <a:ext cx="942207" cy="853973"/>
          </a:xfrm>
          <a:custGeom>
            <a:avLst/>
            <a:gdLst/>
            <a:ahLst/>
            <a:cxnLst/>
            <a:rect l="l" t="t" r="r" b="b"/>
            <a:pathLst>
              <a:path w="1517439" h="758720">
                <a:moveTo>
                  <a:pt x="0" y="0"/>
                </a:moveTo>
                <a:lnTo>
                  <a:pt x="1517439" y="0"/>
                </a:lnTo>
                <a:lnTo>
                  <a:pt x="1517439" y="758719"/>
                </a:lnTo>
                <a:lnTo>
                  <a:pt x="0" y="758719"/>
                </a:lnTo>
                <a:lnTo>
                  <a:pt x="0" y="0"/>
                </a:lnTo>
                <a:close/>
              </a:path>
            </a:pathLst>
          </a:custGeom>
          <a:blipFill>
            <a:blip r:embed="rId6"/>
            <a:stretch>
              <a:fillRect l="-32615" r="-33334" b="8452"/>
            </a:stretch>
          </a:blipFill>
        </p:spPr>
        <p:txBody>
          <a:bodyPr/>
          <a:lstStyle/>
          <a:p>
            <a:endParaRPr lang="en-US"/>
          </a:p>
        </p:txBody>
      </p:sp>
      <p:sp>
        <p:nvSpPr>
          <p:cNvPr id="69" name="Freeform 23">
            <a:extLst>
              <a:ext uri="{FF2B5EF4-FFF2-40B4-BE49-F238E27FC236}">
                <a16:creationId xmlns:a16="http://schemas.microsoft.com/office/drawing/2014/main" id="{BC667864-D8BB-9845-8D5C-A37C4CFD567E}"/>
              </a:ext>
            </a:extLst>
          </p:cNvPr>
          <p:cNvSpPr/>
          <p:nvPr/>
        </p:nvSpPr>
        <p:spPr>
          <a:xfrm>
            <a:off x="6906696" y="9335686"/>
            <a:ext cx="2231320" cy="559693"/>
          </a:xfrm>
          <a:custGeom>
            <a:avLst/>
            <a:gdLst/>
            <a:ahLst/>
            <a:cxnLst/>
            <a:rect l="l" t="t" r="r" b="b"/>
            <a:pathLst>
              <a:path w="2091583" h="750771">
                <a:moveTo>
                  <a:pt x="0" y="0"/>
                </a:moveTo>
                <a:lnTo>
                  <a:pt x="2091582" y="0"/>
                </a:lnTo>
                <a:lnTo>
                  <a:pt x="2091582" y="750772"/>
                </a:lnTo>
                <a:lnTo>
                  <a:pt x="0" y="750772"/>
                </a:lnTo>
                <a:lnTo>
                  <a:pt x="0" y="0"/>
                </a:lnTo>
                <a:close/>
              </a:path>
            </a:pathLst>
          </a:custGeom>
          <a:blipFill>
            <a:blip r:embed="rId7"/>
            <a:stretch>
              <a:fillRect l="-6207" t="-19369" r="-243" b="-32961"/>
            </a:stretch>
          </a:blipFill>
        </p:spPr>
        <p:txBody>
          <a:bodyPr/>
          <a:lstStyle/>
          <a:p>
            <a:endParaRPr lang="en-US"/>
          </a:p>
        </p:txBody>
      </p:sp>
      <p:sp>
        <p:nvSpPr>
          <p:cNvPr id="70" name="Freeform 24">
            <a:extLst>
              <a:ext uri="{FF2B5EF4-FFF2-40B4-BE49-F238E27FC236}">
                <a16:creationId xmlns:a16="http://schemas.microsoft.com/office/drawing/2014/main" id="{B637C114-AE4F-754F-B31E-1984DE781949}"/>
              </a:ext>
            </a:extLst>
          </p:cNvPr>
          <p:cNvSpPr/>
          <p:nvPr/>
        </p:nvSpPr>
        <p:spPr>
          <a:xfrm>
            <a:off x="5774556" y="8835604"/>
            <a:ext cx="2427307" cy="426185"/>
          </a:xfrm>
          <a:custGeom>
            <a:avLst/>
            <a:gdLst/>
            <a:ahLst/>
            <a:cxnLst/>
            <a:rect l="l" t="t" r="r" b="b"/>
            <a:pathLst>
              <a:path w="3082632" h="541246">
                <a:moveTo>
                  <a:pt x="0" y="0"/>
                </a:moveTo>
                <a:lnTo>
                  <a:pt x="3082633" y="0"/>
                </a:lnTo>
                <a:lnTo>
                  <a:pt x="3082633" y="541246"/>
                </a:lnTo>
                <a:lnTo>
                  <a:pt x="0" y="541246"/>
                </a:lnTo>
                <a:lnTo>
                  <a:pt x="0" y="0"/>
                </a:lnTo>
                <a:close/>
              </a:path>
            </a:pathLst>
          </a:custGeom>
          <a:blipFill>
            <a:blip r:embed="rId8"/>
            <a:stretch>
              <a:fillRect/>
            </a:stretch>
          </a:blipFill>
        </p:spPr>
        <p:txBody>
          <a:bodyPr/>
          <a:lstStyle/>
          <a:p>
            <a:endParaRPr lang="en-US"/>
          </a:p>
        </p:txBody>
      </p:sp>
      <p:sp>
        <p:nvSpPr>
          <p:cNvPr id="71" name="Freeform 25">
            <a:extLst>
              <a:ext uri="{FF2B5EF4-FFF2-40B4-BE49-F238E27FC236}">
                <a16:creationId xmlns:a16="http://schemas.microsoft.com/office/drawing/2014/main" id="{3FE72312-8D4E-274A-A9AF-DE8A25F149D1}"/>
              </a:ext>
            </a:extLst>
          </p:cNvPr>
          <p:cNvSpPr/>
          <p:nvPr/>
        </p:nvSpPr>
        <p:spPr>
          <a:xfrm>
            <a:off x="6573460" y="7878122"/>
            <a:ext cx="2070288" cy="845553"/>
          </a:xfrm>
          <a:custGeom>
            <a:avLst/>
            <a:gdLst/>
            <a:ahLst/>
            <a:cxnLst/>
            <a:rect l="l" t="t" r="r" b="b"/>
            <a:pathLst>
              <a:path w="2165467" h="820598">
                <a:moveTo>
                  <a:pt x="0" y="0"/>
                </a:moveTo>
                <a:lnTo>
                  <a:pt x="2165467" y="0"/>
                </a:lnTo>
                <a:lnTo>
                  <a:pt x="2165467" y="820598"/>
                </a:lnTo>
                <a:lnTo>
                  <a:pt x="0" y="820598"/>
                </a:lnTo>
                <a:lnTo>
                  <a:pt x="0" y="0"/>
                </a:lnTo>
                <a:close/>
              </a:path>
            </a:pathLst>
          </a:custGeom>
          <a:blipFill>
            <a:blip r:embed="rId9"/>
            <a:stretch>
              <a:fillRect r="-7778"/>
            </a:stretch>
          </a:blipFill>
        </p:spPr>
        <p:txBody>
          <a:bodyPr/>
          <a:lstStyle/>
          <a:p>
            <a:endParaRPr lang="en-US"/>
          </a:p>
        </p:txBody>
      </p:sp>
      <p:sp>
        <p:nvSpPr>
          <p:cNvPr id="72" name="Freeform 28">
            <a:extLst>
              <a:ext uri="{FF2B5EF4-FFF2-40B4-BE49-F238E27FC236}">
                <a16:creationId xmlns:a16="http://schemas.microsoft.com/office/drawing/2014/main" id="{6A935FC1-D5F7-E24D-A227-E1DF1662AF51}"/>
              </a:ext>
            </a:extLst>
          </p:cNvPr>
          <p:cNvSpPr/>
          <p:nvPr/>
        </p:nvSpPr>
        <p:spPr>
          <a:xfrm>
            <a:off x="5375943" y="7200900"/>
            <a:ext cx="1475462" cy="716824"/>
          </a:xfrm>
          <a:custGeom>
            <a:avLst/>
            <a:gdLst/>
            <a:ahLst/>
            <a:cxnLst/>
            <a:rect l="l" t="t" r="r" b="b"/>
            <a:pathLst>
              <a:path w="1431917" h="695668">
                <a:moveTo>
                  <a:pt x="0" y="0"/>
                </a:moveTo>
                <a:lnTo>
                  <a:pt x="1431918" y="0"/>
                </a:lnTo>
                <a:lnTo>
                  <a:pt x="1431918" y="695668"/>
                </a:lnTo>
                <a:lnTo>
                  <a:pt x="0" y="695668"/>
                </a:lnTo>
                <a:lnTo>
                  <a:pt x="0" y="0"/>
                </a:lnTo>
                <a:close/>
              </a:path>
            </a:pathLst>
          </a:custGeom>
          <a:blipFill>
            <a:blip r:embed="rId10"/>
            <a:stretch>
              <a:fillRect/>
            </a:stretch>
          </a:blipFill>
        </p:spPr>
        <p:txBody>
          <a:bodyPr/>
          <a:lstStyle/>
          <a:p>
            <a:endParaRPr lang="en-US"/>
          </a:p>
        </p:txBody>
      </p:sp>
      <p:sp>
        <p:nvSpPr>
          <p:cNvPr id="73" name="Freeform 26">
            <a:extLst>
              <a:ext uri="{FF2B5EF4-FFF2-40B4-BE49-F238E27FC236}">
                <a16:creationId xmlns:a16="http://schemas.microsoft.com/office/drawing/2014/main" id="{BE5D48B1-F54B-7C4A-8D2E-C2A5CADEE247}"/>
              </a:ext>
            </a:extLst>
          </p:cNvPr>
          <p:cNvSpPr/>
          <p:nvPr/>
        </p:nvSpPr>
        <p:spPr>
          <a:xfrm>
            <a:off x="8643748" y="7276526"/>
            <a:ext cx="1863727" cy="345573"/>
          </a:xfrm>
          <a:custGeom>
            <a:avLst/>
            <a:gdLst/>
            <a:ahLst/>
            <a:cxnLst/>
            <a:rect l="l" t="t" r="r" b="b"/>
            <a:pathLst>
              <a:path w="2465752" h="1027397">
                <a:moveTo>
                  <a:pt x="0" y="0"/>
                </a:moveTo>
                <a:lnTo>
                  <a:pt x="2465752" y="0"/>
                </a:lnTo>
                <a:lnTo>
                  <a:pt x="2465752" y="1027396"/>
                </a:lnTo>
                <a:lnTo>
                  <a:pt x="0" y="1027396"/>
                </a:lnTo>
                <a:lnTo>
                  <a:pt x="0" y="0"/>
                </a:lnTo>
                <a:close/>
              </a:path>
            </a:pathLst>
          </a:custGeom>
          <a:blipFill>
            <a:blip r:embed="rId11"/>
            <a:stretch>
              <a:fillRect t="-62359" b="-62357"/>
            </a:stretch>
          </a:blipFill>
        </p:spPr>
        <p:txBody>
          <a:bodyPr/>
          <a:lstStyle/>
          <a:p>
            <a:endParaRPr lang="en-US" dirty="0"/>
          </a:p>
        </p:txBody>
      </p:sp>
      <p:sp>
        <p:nvSpPr>
          <p:cNvPr id="74" name="Freeform 27">
            <a:extLst>
              <a:ext uri="{FF2B5EF4-FFF2-40B4-BE49-F238E27FC236}">
                <a16:creationId xmlns:a16="http://schemas.microsoft.com/office/drawing/2014/main" id="{44EB5FF5-BC03-A242-BEB7-7B485A8C9C41}"/>
              </a:ext>
            </a:extLst>
          </p:cNvPr>
          <p:cNvSpPr/>
          <p:nvPr/>
        </p:nvSpPr>
        <p:spPr>
          <a:xfrm>
            <a:off x="9139415" y="7339948"/>
            <a:ext cx="1256277" cy="1183762"/>
          </a:xfrm>
          <a:custGeom>
            <a:avLst/>
            <a:gdLst/>
            <a:ahLst/>
            <a:cxnLst/>
            <a:rect l="l" t="t" r="r" b="b"/>
            <a:pathLst>
              <a:path w="1534325" h="1148826">
                <a:moveTo>
                  <a:pt x="0" y="0"/>
                </a:moveTo>
                <a:lnTo>
                  <a:pt x="1534325" y="0"/>
                </a:lnTo>
                <a:lnTo>
                  <a:pt x="1534325" y="1148826"/>
                </a:lnTo>
                <a:lnTo>
                  <a:pt x="0" y="1148826"/>
                </a:lnTo>
                <a:lnTo>
                  <a:pt x="0" y="0"/>
                </a:lnTo>
                <a:close/>
              </a:path>
            </a:pathLst>
          </a:custGeom>
          <a:blipFill>
            <a:blip r:embed="rId12"/>
            <a:stretch>
              <a:fillRect l="-12951" r="-12896"/>
            </a:stretch>
          </a:blipFill>
        </p:spPr>
        <p:txBody>
          <a:bodyPr/>
          <a:lstStyle/>
          <a:p>
            <a:endParaRPr lang="en-US"/>
          </a:p>
        </p:txBody>
      </p:sp>
      <p:sp>
        <p:nvSpPr>
          <p:cNvPr id="75" name="Freeform 8">
            <a:extLst>
              <a:ext uri="{FF2B5EF4-FFF2-40B4-BE49-F238E27FC236}">
                <a16:creationId xmlns:a16="http://schemas.microsoft.com/office/drawing/2014/main" id="{D6D73017-A983-2446-A19D-584113254962}"/>
              </a:ext>
            </a:extLst>
          </p:cNvPr>
          <p:cNvSpPr/>
          <p:nvPr/>
        </p:nvSpPr>
        <p:spPr>
          <a:xfrm>
            <a:off x="10818540" y="5747179"/>
            <a:ext cx="2008725" cy="476571"/>
          </a:xfrm>
          <a:custGeom>
            <a:avLst/>
            <a:gdLst/>
            <a:ahLst/>
            <a:cxnLst/>
            <a:rect l="l" t="t" r="r" b="b"/>
            <a:pathLst>
              <a:path w="2222376" h="527260">
                <a:moveTo>
                  <a:pt x="0" y="0"/>
                </a:moveTo>
                <a:lnTo>
                  <a:pt x="2222376" y="0"/>
                </a:lnTo>
                <a:lnTo>
                  <a:pt x="2222376" y="527260"/>
                </a:lnTo>
                <a:lnTo>
                  <a:pt x="0" y="527260"/>
                </a:lnTo>
                <a:lnTo>
                  <a:pt x="0" y="0"/>
                </a:lnTo>
                <a:close/>
              </a:path>
            </a:pathLst>
          </a:custGeom>
          <a:blipFill>
            <a:blip r:embed="rId13"/>
            <a:stretch>
              <a:fillRect/>
            </a:stretch>
          </a:blipFill>
        </p:spPr>
        <p:txBody>
          <a:bodyPr/>
          <a:lstStyle/>
          <a:p>
            <a:endParaRPr lang="en-US"/>
          </a:p>
        </p:txBody>
      </p:sp>
      <p:sp>
        <p:nvSpPr>
          <p:cNvPr id="76" name="Freeform 9">
            <a:extLst>
              <a:ext uri="{FF2B5EF4-FFF2-40B4-BE49-F238E27FC236}">
                <a16:creationId xmlns:a16="http://schemas.microsoft.com/office/drawing/2014/main" id="{0731C209-E411-9E45-A421-10FFD74FB3BD}"/>
              </a:ext>
            </a:extLst>
          </p:cNvPr>
          <p:cNvSpPr/>
          <p:nvPr/>
        </p:nvSpPr>
        <p:spPr>
          <a:xfrm>
            <a:off x="10026063" y="3985341"/>
            <a:ext cx="837367" cy="837367"/>
          </a:xfrm>
          <a:custGeom>
            <a:avLst/>
            <a:gdLst/>
            <a:ahLst/>
            <a:cxnLst/>
            <a:rect l="l" t="t" r="r" b="b"/>
            <a:pathLst>
              <a:path w="926431" h="926431">
                <a:moveTo>
                  <a:pt x="0" y="0"/>
                </a:moveTo>
                <a:lnTo>
                  <a:pt x="926431" y="0"/>
                </a:lnTo>
                <a:lnTo>
                  <a:pt x="926431" y="926432"/>
                </a:lnTo>
                <a:lnTo>
                  <a:pt x="0" y="926432"/>
                </a:lnTo>
                <a:lnTo>
                  <a:pt x="0" y="0"/>
                </a:lnTo>
                <a:close/>
              </a:path>
            </a:pathLst>
          </a:custGeom>
          <a:blipFill>
            <a:blip r:embed="rId14"/>
            <a:stretch>
              <a:fillRect/>
            </a:stretch>
          </a:blipFill>
        </p:spPr>
        <p:txBody>
          <a:bodyPr/>
          <a:lstStyle/>
          <a:p>
            <a:endParaRPr lang="en-US"/>
          </a:p>
        </p:txBody>
      </p:sp>
      <p:sp>
        <p:nvSpPr>
          <p:cNvPr id="77" name="Freeform 10">
            <a:extLst>
              <a:ext uri="{FF2B5EF4-FFF2-40B4-BE49-F238E27FC236}">
                <a16:creationId xmlns:a16="http://schemas.microsoft.com/office/drawing/2014/main" id="{4428804E-E58F-C04C-884C-DA8683907072}"/>
              </a:ext>
            </a:extLst>
          </p:cNvPr>
          <p:cNvSpPr/>
          <p:nvPr/>
        </p:nvSpPr>
        <p:spPr>
          <a:xfrm>
            <a:off x="9788275" y="4907878"/>
            <a:ext cx="993929" cy="993929"/>
          </a:xfrm>
          <a:prstGeom prst="roundRect">
            <a:avLst/>
          </a:prstGeom>
          <a:blipFill>
            <a:blip r:embed="rId15"/>
            <a:stretch>
              <a:fillRect/>
            </a:stretch>
          </a:blipFill>
        </p:spPr>
        <p:txBody>
          <a:bodyPr/>
          <a:lstStyle/>
          <a:p>
            <a:endParaRPr lang="en-US"/>
          </a:p>
        </p:txBody>
      </p:sp>
      <p:sp>
        <p:nvSpPr>
          <p:cNvPr id="78" name="Freeform 11">
            <a:extLst>
              <a:ext uri="{FF2B5EF4-FFF2-40B4-BE49-F238E27FC236}">
                <a16:creationId xmlns:a16="http://schemas.microsoft.com/office/drawing/2014/main" id="{6A61A432-CBDA-344C-B143-8B5273A8CD7D}"/>
              </a:ext>
            </a:extLst>
          </p:cNvPr>
          <p:cNvSpPr/>
          <p:nvPr/>
        </p:nvSpPr>
        <p:spPr>
          <a:xfrm>
            <a:off x="11312929" y="4476372"/>
            <a:ext cx="995167" cy="1081703"/>
          </a:xfrm>
          <a:prstGeom prst="roundRect">
            <a:avLst/>
          </a:prstGeom>
          <a:blipFill>
            <a:blip r:embed="rId16"/>
            <a:stretch>
              <a:fillRect l="-43477" t="-18021" r="-38588" b="-18072"/>
            </a:stretch>
          </a:blipFill>
        </p:spPr>
        <p:txBody>
          <a:bodyPr/>
          <a:lstStyle/>
          <a:p>
            <a:endParaRPr lang="en-US" dirty="0"/>
          </a:p>
        </p:txBody>
      </p:sp>
      <p:sp>
        <p:nvSpPr>
          <p:cNvPr id="79" name="Freeform 12">
            <a:extLst>
              <a:ext uri="{FF2B5EF4-FFF2-40B4-BE49-F238E27FC236}">
                <a16:creationId xmlns:a16="http://schemas.microsoft.com/office/drawing/2014/main" id="{63FD9EC5-9767-484D-8D87-991BB5697E9D}"/>
              </a:ext>
            </a:extLst>
          </p:cNvPr>
          <p:cNvSpPr/>
          <p:nvPr/>
        </p:nvSpPr>
        <p:spPr>
          <a:xfrm>
            <a:off x="11710764" y="6455746"/>
            <a:ext cx="1120168" cy="993930"/>
          </a:xfrm>
          <a:prstGeom prst="roundRect">
            <a:avLst/>
          </a:prstGeom>
          <a:blipFill>
            <a:blip r:embed="rId17"/>
            <a:stretch>
              <a:fillRect l="-35386" r="-33624"/>
            </a:stretch>
          </a:blipFill>
        </p:spPr>
        <p:txBody>
          <a:bodyPr/>
          <a:lstStyle/>
          <a:p>
            <a:endParaRPr lang="en-US"/>
          </a:p>
        </p:txBody>
      </p:sp>
      <p:sp>
        <p:nvSpPr>
          <p:cNvPr id="80" name="Freeform 19">
            <a:extLst>
              <a:ext uri="{FF2B5EF4-FFF2-40B4-BE49-F238E27FC236}">
                <a16:creationId xmlns:a16="http://schemas.microsoft.com/office/drawing/2014/main" id="{A4CAF603-1A26-F546-9123-0AB8A9C35632}"/>
              </a:ext>
            </a:extLst>
          </p:cNvPr>
          <p:cNvSpPr/>
          <p:nvPr/>
        </p:nvSpPr>
        <p:spPr>
          <a:xfrm>
            <a:off x="10394988" y="6707605"/>
            <a:ext cx="1128502" cy="578112"/>
          </a:xfrm>
          <a:custGeom>
            <a:avLst/>
            <a:gdLst/>
            <a:ahLst/>
            <a:cxnLst/>
            <a:rect l="l" t="t" r="r" b="b"/>
            <a:pathLst>
              <a:path w="2187887" h="1231051">
                <a:moveTo>
                  <a:pt x="0" y="0"/>
                </a:moveTo>
                <a:lnTo>
                  <a:pt x="2187887" y="0"/>
                </a:lnTo>
                <a:lnTo>
                  <a:pt x="2187887" y="1231051"/>
                </a:lnTo>
                <a:lnTo>
                  <a:pt x="0" y="1231051"/>
                </a:lnTo>
                <a:lnTo>
                  <a:pt x="0" y="0"/>
                </a:lnTo>
                <a:close/>
              </a:path>
            </a:pathLst>
          </a:custGeom>
          <a:blipFill>
            <a:blip r:embed="rId18"/>
            <a:stretch>
              <a:fillRect l="-47719" t="-56355" r="-52052" b="-63063"/>
            </a:stretch>
          </a:blipFill>
        </p:spPr>
        <p:txBody>
          <a:bodyPr/>
          <a:lstStyle/>
          <a:p>
            <a:endParaRPr lang="en-US"/>
          </a:p>
        </p:txBody>
      </p:sp>
      <p:grpSp>
        <p:nvGrpSpPr>
          <p:cNvPr id="32" name="Group 5">
            <a:extLst>
              <a:ext uri="{FF2B5EF4-FFF2-40B4-BE49-F238E27FC236}">
                <a16:creationId xmlns:a16="http://schemas.microsoft.com/office/drawing/2014/main" id="{1CCC9D67-431A-D042-8C5B-993A21269E91}"/>
              </a:ext>
            </a:extLst>
          </p:cNvPr>
          <p:cNvGrpSpPr/>
          <p:nvPr/>
        </p:nvGrpSpPr>
        <p:grpSpPr>
          <a:xfrm>
            <a:off x="13338302" y="4229100"/>
            <a:ext cx="4340098" cy="3483918"/>
            <a:chOff x="-330271" y="-15208"/>
            <a:chExt cx="1143071" cy="917575"/>
          </a:xfrm>
        </p:grpSpPr>
        <p:sp>
          <p:nvSpPr>
            <p:cNvPr id="33" name="Freeform 6">
              <a:extLst>
                <a:ext uri="{FF2B5EF4-FFF2-40B4-BE49-F238E27FC236}">
                  <a16:creationId xmlns:a16="http://schemas.microsoft.com/office/drawing/2014/main" id="{D72706BE-E103-904C-875D-9837ECC1A2E9}"/>
                </a:ext>
              </a:extLst>
            </p:cNvPr>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000000">
                <a:alpha val="0"/>
              </a:srgbClr>
            </a:solidFill>
          </p:spPr>
          <p:txBody>
            <a:bodyPr/>
            <a:lstStyle/>
            <a:p>
              <a:endParaRPr lang="en-US"/>
            </a:p>
          </p:txBody>
        </p:sp>
        <p:sp>
          <p:nvSpPr>
            <p:cNvPr id="34" name="TextBox 7">
              <a:extLst>
                <a:ext uri="{FF2B5EF4-FFF2-40B4-BE49-F238E27FC236}">
                  <a16:creationId xmlns:a16="http://schemas.microsoft.com/office/drawing/2014/main" id="{F3221740-BF14-DC4B-A349-0443E53BDED4}"/>
                </a:ext>
              </a:extLst>
            </p:cNvPr>
            <p:cNvSpPr txBox="1"/>
            <p:nvPr/>
          </p:nvSpPr>
          <p:spPr>
            <a:xfrm>
              <a:off x="-330271" y="-15208"/>
              <a:ext cx="902241" cy="917575"/>
            </a:xfrm>
            <a:prstGeom prst="rect">
              <a:avLst/>
            </a:prstGeom>
          </p:spPr>
          <p:txBody>
            <a:bodyPr lIns="50800" tIns="50800" rIns="50800" bIns="50800" rtlCol="0" anchor="ctr"/>
            <a:lstStyle/>
            <a:p>
              <a:pPr algn="ctr">
                <a:lnSpc>
                  <a:spcPts val="4649"/>
                </a:lnSpc>
              </a:pPr>
              <a:r>
                <a:rPr lang="en-US" sz="3600" dirty="0">
                  <a:solidFill>
                    <a:srgbClr val="054EAD"/>
                  </a:solidFill>
                  <a:latin typeface="Public Sans Bold"/>
                </a:rPr>
                <a:t>Mental Wellness Apps</a:t>
              </a:r>
            </a:p>
            <a:p>
              <a:pPr algn="ctr">
                <a:lnSpc>
                  <a:spcPts val="3000"/>
                </a:lnSpc>
              </a:pPr>
              <a:r>
                <a:rPr lang="en-US" sz="2800" dirty="0">
                  <a:solidFill>
                    <a:srgbClr val="054EAD"/>
                  </a:solidFill>
                  <a:latin typeface="Public Sans"/>
                </a:rPr>
                <a:t>(General support)</a:t>
              </a:r>
            </a:p>
          </p:txBody>
        </p:sp>
      </p:grpSp>
      <p:grpSp>
        <p:nvGrpSpPr>
          <p:cNvPr id="35" name="Group 13">
            <a:extLst>
              <a:ext uri="{FF2B5EF4-FFF2-40B4-BE49-F238E27FC236}">
                <a16:creationId xmlns:a16="http://schemas.microsoft.com/office/drawing/2014/main" id="{423EEB96-D618-A342-849C-45C5FA491C76}"/>
              </a:ext>
            </a:extLst>
          </p:cNvPr>
          <p:cNvGrpSpPr/>
          <p:nvPr/>
        </p:nvGrpSpPr>
        <p:grpSpPr>
          <a:xfrm>
            <a:off x="799357" y="1708044"/>
            <a:ext cx="4457851" cy="3583419"/>
            <a:chOff x="0" y="-130981"/>
            <a:chExt cx="1174084" cy="943781"/>
          </a:xfrm>
        </p:grpSpPr>
        <p:sp>
          <p:nvSpPr>
            <p:cNvPr id="36" name="Freeform 14">
              <a:extLst>
                <a:ext uri="{FF2B5EF4-FFF2-40B4-BE49-F238E27FC236}">
                  <a16:creationId xmlns:a16="http://schemas.microsoft.com/office/drawing/2014/main" id="{0355695F-3F30-2C48-8EA5-9E42D2236C32}"/>
                </a:ext>
              </a:extLst>
            </p:cNvPr>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000000">
                <a:alpha val="0"/>
              </a:srgbClr>
            </a:solidFill>
          </p:spPr>
          <p:txBody>
            <a:bodyPr/>
            <a:lstStyle/>
            <a:p>
              <a:endParaRPr lang="en-US"/>
            </a:p>
          </p:txBody>
        </p:sp>
        <p:sp>
          <p:nvSpPr>
            <p:cNvPr id="37" name="TextBox 15">
              <a:extLst>
                <a:ext uri="{FF2B5EF4-FFF2-40B4-BE49-F238E27FC236}">
                  <a16:creationId xmlns:a16="http://schemas.microsoft.com/office/drawing/2014/main" id="{E6E0941A-7197-974B-B97A-75277FE68AB4}"/>
                </a:ext>
              </a:extLst>
            </p:cNvPr>
            <p:cNvSpPr txBox="1"/>
            <p:nvPr/>
          </p:nvSpPr>
          <p:spPr>
            <a:xfrm>
              <a:off x="361284" y="-130981"/>
              <a:ext cx="812800" cy="917575"/>
            </a:xfrm>
            <a:prstGeom prst="rect">
              <a:avLst/>
            </a:prstGeom>
          </p:spPr>
          <p:txBody>
            <a:bodyPr lIns="50800" tIns="50800" rIns="50800" bIns="50800" rtlCol="0" anchor="ctr"/>
            <a:lstStyle/>
            <a:p>
              <a:pPr algn="ctr">
                <a:lnSpc>
                  <a:spcPts val="4649"/>
                </a:lnSpc>
              </a:pPr>
              <a:r>
                <a:rPr lang="en-US" sz="3600" dirty="0">
                  <a:solidFill>
                    <a:srgbClr val="054EAD"/>
                  </a:solidFill>
                  <a:latin typeface="Public Sans Bold"/>
                </a:rPr>
                <a:t>Clinically validated programming</a:t>
              </a:r>
            </a:p>
          </p:txBody>
        </p:sp>
      </p:grpSp>
      <p:grpSp>
        <p:nvGrpSpPr>
          <p:cNvPr id="38" name="Group 20">
            <a:extLst>
              <a:ext uri="{FF2B5EF4-FFF2-40B4-BE49-F238E27FC236}">
                <a16:creationId xmlns:a16="http://schemas.microsoft.com/office/drawing/2014/main" id="{31A358F6-A7C5-AA4C-8E09-7655F5F337C3}"/>
              </a:ext>
            </a:extLst>
          </p:cNvPr>
          <p:cNvGrpSpPr/>
          <p:nvPr/>
        </p:nvGrpSpPr>
        <p:grpSpPr>
          <a:xfrm>
            <a:off x="716298" y="6455746"/>
            <a:ext cx="4623047" cy="3483918"/>
            <a:chOff x="0" y="-40793"/>
            <a:chExt cx="1217593" cy="917575"/>
          </a:xfrm>
        </p:grpSpPr>
        <p:sp>
          <p:nvSpPr>
            <p:cNvPr id="39" name="Freeform 21">
              <a:extLst>
                <a:ext uri="{FF2B5EF4-FFF2-40B4-BE49-F238E27FC236}">
                  <a16:creationId xmlns:a16="http://schemas.microsoft.com/office/drawing/2014/main" id="{7B0D3188-0CFA-5D40-AA89-B8D486E2A7EA}"/>
                </a:ext>
              </a:extLst>
            </p:cNvPr>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000000">
                <a:alpha val="0"/>
              </a:srgbClr>
            </a:solidFill>
          </p:spPr>
          <p:txBody>
            <a:bodyPr/>
            <a:lstStyle/>
            <a:p>
              <a:endParaRPr lang="en-US"/>
            </a:p>
          </p:txBody>
        </p:sp>
        <p:sp>
          <p:nvSpPr>
            <p:cNvPr id="40" name="TextBox 22">
              <a:extLst>
                <a:ext uri="{FF2B5EF4-FFF2-40B4-BE49-F238E27FC236}">
                  <a16:creationId xmlns:a16="http://schemas.microsoft.com/office/drawing/2014/main" id="{D0BFDA29-6865-E647-9E1B-4227485A1012}"/>
                </a:ext>
              </a:extLst>
            </p:cNvPr>
            <p:cNvSpPr txBox="1"/>
            <p:nvPr/>
          </p:nvSpPr>
          <p:spPr>
            <a:xfrm>
              <a:off x="311666" y="-40793"/>
              <a:ext cx="905927" cy="917575"/>
            </a:xfrm>
            <a:prstGeom prst="rect">
              <a:avLst/>
            </a:prstGeom>
          </p:spPr>
          <p:txBody>
            <a:bodyPr lIns="50800" tIns="50800" rIns="50800" bIns="50800" rtlCol="0" anchor="ctr"/>
            <a:lstStyle/>
            <a:p>
              <a:pPr algn="ctr">
                <a:lnSpc>
                  <a:spcPts val="4649"/>
                </a:lnSpc>
              </a:pPr>
              <a:r>
                <a:rPr lang="en-US" sz="3600" dirty="0">
                  <a:solidFill>
                    <a:srgbClr val="054EAD"/>
                  </a:solidFill>
                  <a:latin typeface="Public Sans Bold"/>
                </a:rPr>
                <a:t>Measurement Feedback Systems</a:t>
              </a:r>
            </a:p>
          </p:txBody>
        </p:sp>
      </p:grpSp>
    </p:spTree>
    <p:extLst>
      <p:ext uri="{BB962C8B-B14F-4D97-AF65-F5344CB8AC3E}">
        <p14:creationId xmlns:p14="http://schemas.microsoft.com/office/powerpoint/2010/main" val="2940976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61FA6F4-256F-2146-A5B1-EF6CF6DB0263}"/>
              </a:ext>
            </a:extLst>
          </p:cNvPr>
          <p:cNvGraphicFramePr>
            <a:graphicFrameLocks noChangeAspect="1"/>
          </p:cNvGraphicFramePr>
          <p:nvPr>
            <p:custDataLst>
              <p:tags r:id="rId1"/>
            </p:custDataLst>
            <p:extLst>
              <p:ext uri="{D42A27DB-BD31-4B8C-83A1-F6EECF244321}">
                <p14:modId xmlns:p14="http://schemas.microsoft.com/office/powerpoint/2010/main" val="11615743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C61FA6F4-256F-2146-A5B1-EF6CF6DB0263}"/>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Freeform 14"/>
          <p:cNvSpPr/>
          <p:nvPr/>
        </p:nvSpPr>
        <p:spPr>
          <a:xfrm>
            <a:off x="160786" y="2015974"/>
            <a:ext cx="3086100" cy="30861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000000">
              <a:alpha val="0"/>
            </a:srgbClr>
          </a:solidFill>
        </p:spPr>
        <p:txBody>
          <a:bodyPr/>
          <a:lstStyle/>
          <a:p>
            <a:endParaRPr lang="en-US"/>
          </a:p>
        </p:txBody>
      </p:sp>
      <p:sp>
        <p:nvSpPr>
          <p:cNvPr id="30" name="TextBox 30"/>
          <p:cNvSpPr txBox="1"/>
          <p:nvPr/>
        </p:nvSpPr>
        <p:spPr>
          <a:xfrm>
            <a:off x="236280" y="288932"/>
            <a:ext cx="17859687" cy="1364307"/>
          </a:xfrm>
          <a:prstGeom prst="rect">
            <a:avLst/>
          </a:prstGeom>
        </p:spPr>
        <p:txBody>
          <a:bodyPr lIns="0" tIns="0" rIns="0" bIns="0" rtlCol="0" anchor="t">
            <a:spAutoFit/>
          </a:bodyPr>
          <a:lstStyle/>
          <a:p>
            <a:pPr algn="ctr">
              <a:lnSpc>
                <a:spcPts val="5474"/>
              </a:lnSpc>
            </a:pPr>
            <a:r>
              <a:rPr lang="en-US" sz="3910" dirty="0">
                <a:solidFill>
                  <a:srgbClr val="054EAD"/>
                </a:solidFill>
                <a:latin typeface="Public Sans Bold"/>
              </a:rPr>
              <a:t>M- Select is the only solution that connects the dots between data, science-backed programming and wellness for teens, providers, and caregivers</a:t>
            </a:r>
          </a:p>
        </p:txBody>
      </p:sp>
      <p:sp>
        <p:nvSpPr>
          <p:cNvPr id="65" name="Freeform 16">
            <a:extLst>
              <a:ext uri="{FF2B5EF4-FFF2-40B4-BE49-F238E27FC236}">
                <a16:creationId xmlns:a16="http://schemas.microsoft.com/office/drawing/2014/main" id="{70A1C969-1C6A-E243-9971-F8DCEBA0F780}"/>
              </a:ext>
            </a:extLst>
          </p:cNvPr>
          <p:cNvSpPr/>
          <p:nvPr/>
        </p:nvSpPr>
        <p:spPr>
          <a:xfrm>
            <a:off x="6841245" y="2532061"/>
            <a:ext cx="2079502" cy="1015382"/>
          </a:xfrm>
          <a:prstGeom prst="roundRect">
            <a:avLst/>
          </a:prstGeom>
          <a:blipFill>
            <a:blip r:embed="rId6"/>
            <a:stretch>
              <a:fillRect/>
            </a:stretch>
          </a:blipFill>
        </p:spPr>
        <p:txBody>
          <a:bodyPr/>
          <a:lstStyle/>
          <a:p>
            <a:endParaRPr lang="en-US"/>
          </a:p>
        </p:txBody>
      </p:sp>
      <p:sp>
        <p:nvSpPr>
          <p:cNvPr id="66" name="Freeform 17">
            <a:extLst>
              <a:ext uri="{FF2B5EF4-FFF2-40B4-BE49-F238E27FC236}">
                <a16:creationId xmlns:a16="http://schemas.microsoft.com/office/drawing/2014/main" id="{71589D1B-AA4B-704E-ADA6-E6FE726EE15A}"/>
              </a:ext>
            </a:extLst>
          </p:cNvPr>
          <p:cNvSpPr/>
          <p:nvPr/>
        </p:nvSpPr>
        <p:spPr>
          <a:xfrm>
            <a:off x="7244347" y="3695700"/>
            <a:ext cx="1483840" cy="685658"/>
          </a:xfrm>
          <a:prstGeom prst="roundRect">
            <a:avLst/>
          </a:prstGeom>
          <a:blipFill>
            <a:blip r:embed="rId7"/>
            <a:stretch>
              <a:fillRect/>
            </a:stretch>
          </a:blipFill>
        </p:spPr>
        <p:txBody>
          <a:bodyPr/>
          <a:lstStyle/>
          <a:p>
            <a:endParaRPr lang="en-US"/>
          </a:p>
        </p:txBody>
      </p:sp>
      <p:sp>
        <p:nvSpPr>
          <p:cNvPr id="67" name="Freeform 18">
            <a:extLst>
              <a:ext uri="{FF2B5EF4-FFF2-40B4-BE49-F238E27FC236}">
                <a16:creationId xmlns:a16="http://schemas.microsoft.com/office/drawing/2014/main" id="{9D51EF3D-FBED-734C-B52F-652464B9DD17}"/>
              </a:ext>
            </a:extLst>
          </p:cNvPr>
          <p:cNvSpPr/>
          <p:nvPr/>
        </p:nvSpPr>
        <p:spPr>
          <a:xfrm>
            <a:off x="5496886" y="4011235"/>
            <a:ext cx="1671261" cy="1134218"/>
          </a:xfrm>
          <a:custGeom>
            <a:avLst/>
            <a:gdLst/>
            <a:ahLst/>
            <a:cxnLst/>
            <a:rect l="l" t="t" r="r" b="b"/>
            <a:pathLst>
              <a:path w="2004975" h="1360697">
                <a:moveTo>
                  <a:pt x="0" y="0"/>
                </a:moveTo>
                <a:lnTo>
                  <a:pt x="2004975" y="0"/>
                </a:lnTo>
                <a:lnTo>
                  <a:pt x="2004975" y="1360697"/>
                </a:lnTo>
                <a:lnTo>
                  <a:pt x="0" y="1360697"/>
                </a:lnTo>
                <a:lnTo>
                  <a:pt x="0" y="0"/>
                </a:lnTo>
                <a:close/>
              </a:path>
            </a:pathLst>
          </a:custGeom>
          <a:blipFill>
            <a:blip r:embed="rId8"/>
            <a:stretch>
              <a:fillRect/>
            </a:stretch>
          </a:blipFill>
        </p:spPr>
        <p:txBody>
          <a:bodyPr/>
          <a:lstStyle/>
          <a:p>
            <a:endParaRPr lang="en-US"/>
          </a:p>
        </p:txBody>
      </p:sp>
      <p:sp>
        <p:nvSpPr>
          <p:cNvPr id="68" name="Freeform 29">
            <a:extLst>
              <a:ext uri="{FF2B5EF4-FFF2-40B4-BE49-F238E27FC236}">
                <a16:creationId xmlns:a16="http://schemas.microsoft.com/office/drawing/2014/main" id="{C311AC9B-18FA-1544-A8D7-9C380868D00E}"/>
              </a:ext>
            </a:extLst>
          </p:cNvPr>
          <p:cNvSpPr/>
          <p:nvPr/>
        </p:nvSpPr>
        <p:spPr>
          <a:xfrm>
            <a:off x="6225940" y="5791929"/>
            <a:ext cx="942207" cy="853973"/>
          </a:xfrm>
          <a:custGeom>
            <a:avLst/>
            <a:gdLst/>
            <a:ahLst/>
            <a:cxnLst/>
            <a:rect l="l" t="t" r="r" b="b"/>
            <a:pathLst>
              <a:path w="1517439" h="758720">
                <a:moveTo>
                  <a:pt x="0" y="0"/>
                </a:moveTo>
                <a:lnTo>
                  <a:pt x="1517439" y="0"/>
                </a:lnTo>
                <a:lnTo>
                  <a:pt x="1517439" y="758719"/>
                </a:lnTo>
                <a:lnTo>
                  <a:pt x="0" y="758719"/>
                </a:lnTo>
                <a:lnTo>
                  <a:pt x="0" y="0"/>
                </a:lnTo>
                <a:close/>
              </a:path>
            </a:pathLst>
          </a:custGeom>
          <a:blipFill>
            <a:blip r:embed="rId9"/>
            <a:stretch>
              <a:fillRect l="-32615" r="-33334" b="8452"/>
            </a:stretch>
          </a:blipFill>
        </p:spPr>
        <p:txBody>
          <a:bodyPr/>
          <a:lstStyle/>
          <a:p>
            <a:endParaRPr lang="en-US"/>
          </a:p>
        </p:txBody>
      </p:sp>
      <p:sp>
        <p:nvSpPr>
          <p:cNvPr id="69" name="Freeform 23">
            <a:extLst>
              <a:ext uri="{FF2B5EF4-FFF2-40B4-BE49-F238E27FC236}">
                <a16:creationId xmlns:a16="http://schemas.microsoft.com/office/drawing/2014/main" id="{BC667864-D8BB-9845-8D5C-A37C4CFD567E}"/>
              </a:ext>
            </a:extLst>
          </p:cNvPr>
          <p:cNvSpPr/>
          <p:nvPr/>
        </p:nvSpPr>
        <p:spPr>
          <a:xfrm>
            <a:off x="6906696" y="9335686"/>
            <a:ext cx="2231320" cy="559693"/>
          </a:xfrm>
          <a:custGeom>
            <a:avLst/>
            <a:gdLst/>
            <a:ahLst/>
            <a:cxnLst/>
            <a:rect l="l" t="t" r="r" b="b"/>
            <a:pathLst>
              <a:path w="2091583" h="750771">
                <a:moveTo>
                  <a:pt x="0" y="0"/>
                </a:moveTo>
                <a:lnTo>
                  <a:pt x="2091582" y="0"/>
                </a:lnTo>
                <a:lnTo>
                  <a:pt x="2091582" y="750772"/>
                </a:lnTo>
                <a:lnTo>
                  <a:pt x="0" y="750772"/>
                </a:lnTo>
                <a:lnTo>
                  <a:pt x="0" y="0"/>
                </a:lnTo>
                <a:close/>
              </a:path>
            </a:pathLst>
          </a:custGeom>
          <a:blipFill>
            <a:blip r:embed="rId10"/>
            <a:stretch>
              <a:fillRect l="-6207" t="-19369" r="-243" b="-32961"/>
            </a:stretch>
          </a:blipFill>
        </p:spPr>
        <p:txBody>
          <a:bodyPr/>
          <a:lstStyle/>
          <a:p>
            <a:endParaRPr lang="en-US"/>
          </a:p>
        </p:txBody>
      </p:sp>
      <p:sp>
        <p:nvSpPr>
          <p:cNvPr id="70" name="Freeform 24">
            <a:extLst>
              <a:ext uri="{FF2B5EF4-FFF2-40B4-BE49-F238E27FC236}">
                <a16:creationId xmlns:a16="http://schemas.microsoft.com/office/drawing/2014/main" id="{B637C114-AE4F-754F-B31E-1984DE781949}"/>
              </a:ext>
            </a:extLst>
          </p:cNvPr>
          <p:cNvSpPr/>
          <p:nvPr/>
        </p:nvSpPr>
        <p:spPr>
          <a:xfrm>
            <a:off x="5774556" y="8835604"/>
            <a:ext cx="2427307" cy="426185"/>
          </a:xfrm>
          <a:custGeom>
            <a:avLst/>
            <a:gdLst/>
            <a:ahLst/>
            <a:cxnLst/>
            <a:rect l="l" t="t" r="r" b="b"/>
            <a:pathLst>
              <a:path w="3082632" h="541246">
                <a:moveTo>
                  <a:pt x="0" y="0"/>
                </a:moveTo>
                <a:lnTo>
                  <a:pt x="3082633" y="0"/>
                </a:lnTo>
                <a:lnTo>
                  <a:pt x="3082633" y="541246"/>
                </a:lnTo>
                <a:lnTo>
                  <a:pt x="0" y="541246"/>
                </a:lnTo>
                <a:lnTo>
                  <a:pt x="0" y="0"/>
                </a:lnTo>
                <a:close/>
              </a:path>
            </a:pathLst>
          </a:custGeom>
          <a:blipFill>
            <a:blip r:embed="rId11"/>
            <a:stretch>
              <a:fillRect/>
            </a:stretch>
          </a:blipFill>
        </p:spPr>
        <p:txBody>
          <a:bodyPr/>
          <a:lstStyle/>
          <a:p>
            <a:endParaRPr lang="en-US"/>
          </a:p>
        </p:txBody>
      </p:sp>
      <p:sp>
        <p:nvSpPr>
          <p:cNvPr id="71" name="Freeform 25">
            <a:extLst>
              <a:ext uri="{FF2B5EF4-FFF2-40B4-BE49-F238E27FC236}">
                <a16:creationId xmlns:a16="http://schemas.microsoft.com/office/drawing/2014/main" id="{3FE72312-8D4E-274A-A9AF-DE8A25F149D1}"/>
              </a:ext>
            </a:extLst>
          </p:cNvPr>
          <p:cNvSpPr/>
          <p:nvPr/>
        </p:nvSpPr>
        <p:spPr>
          <a:xfrm>
            <a:off x="6573460" y="7878122"/>
            <a:ext cx="2070288" cy="845553"/>
          </a:xfrm>
          <a:custGeom>
            <a:avLst/>
            <a:gdLst/>
            <a:ahLst/>
            <a:cxnLst/>
            <a:rect l="l" t="t" r="r" b="b"/>
            <a:pathLst>
              <a:path w="2165467" h="820598">
                <a:moveTo>
                  <a:pt x="0" y="0"/>
                </a:moveTo>
                <a:lnTo>
                  <a:pt x="2165467" y="0"/>
                </a:lnTo>
                <a:lnTo>
                  <a:pt x="2165467" y="820598"/>
                </a:lnTo>
                <a:lnTo>
                  <a:pt x="0" y="820598"/>
                </a:lnTo>
                <a:lnTo>
                  <a:pt x="0" y="0"/>
                </a:lnTo>
                <a:close/>
              </a:path>
            </a:pathLst>
          </a:custGeom>
          <a:blipFill>
            <a:blip r:embed="rId12"/>
            <a:stretch>
              <a:fillRect r="-7778"/>
            </a:stretch>
          </a:blipFill>
        </p:spPr>
        <p:txBody>
          <a:bodyPr/>
          <a:lstStyle/>
          <a:p>
            <a:endParaRPr lang="en-US"/>
          </a:p>
        </p:txBody>
      </p:sp>
      <p:sp>
        <p:nvSpPr>
          <p:cNvPr id="72" name="Freeform 28">
            <a:extLst>
              <a:ext uri="{FF2B5EF4-FFF2-40B4-BE49-F238E27FC236}">
                <a16:creationId xmlns:a16="http://schemas.microsoft.com/office/drawing/2014/main" id="{6A935FC1-D5F7-E24D-A227-E1DF1662AF51}"/>
              </a:ext>
            </a:extLst>
          </p:cNvPr>
          <p:cNvSpPr/>
          <p:nvPr/>
        </p:nvSpPr>
        <p:spPr>
          <a:xfrm>
            <a:off x="5375943" y="7200900"/>
            <a:ext cx="1475462" cy="716824"/>
          </a:xfrm>
          <a:custGeom>
            <a:avLst/>
            <a:gdLst/>
            <a:ahLst/>
            <a:cxnLst/>
            <a:rect l="l" t="t" r="r" b="b"/>
            <a:pathLst>
              <a:path w="1431917" h="695668">
                <a:moveTo>
                  <a:pt x="0" y="0"/>
                </a:moveTo>
                <a:lnTo>
                  <a:pt x="1431918" y="0"/>
                </a:lnTo>
                <a:lnTo>
                  <a:pt x="1431918" y="695668"/>
                </a:lnTo>
                <a:lnTo>
                  <a:pt x="0" y="695668"/>
                </a:lnTo>
                <a:lnTo>
                  <a:pt x="0" y="0"/>
                </a:lnTo>
                <a:close/>
              </a:path>
            </a:pathLst>
          </a:custGeom>
          <a:blipFill>
            <a:blip r:embed="rId13"/>
            <a:stretch>
              <a:fillRect/>
            </a:stretch>
          </a:blipFill>
        </p:spPr>
        <p:txBody>
          <a:bodyPr/>
          <a:lstStyle/>
          <a:p>
            <a:endParaRPr lang="en-US"/>
          </a:p>
        </p:txBody>
      </p:sp>
      <p:sp>
        <p:nvSpPr>
          <p:cNvPr id="73" name="Freeform 26">
            <a:extLst>
              <a:ext uri="{FF2B5EF4-FFF2-40B4-BE49-F238E27FC236}">
                <a16:creationId xmlns:a16="http://schemas.microsoft.com/office/drawing/2014/main" id="{BE5D48B1-F54B-7C4A-8D2E-C2A5CADEE247}"/>
              </a:ext>
            </a:extLst>
          </p:cNvPr>
          <p:cNvSpPr/>
          <p:nvPr/>
        </p:nvSpPr>
        <p:spPr>
          <a:xfrm>
            <a:off x="8643748" y="7276526"/>
            <a:ext cx="1863727" cy="345573"/>
          </a:xfrm>
          <a:custGeom>
            <a:avLst/>
            <a:gdLst/>
            <a:ahLst/>
            <a:cxnLst/>
            <a:rect l="l" t="t" r="r" b="b"/>
            <a:pathLst>
              <a:path w="2465752" h="1027397">
                <a:moveTo>
                  <a:pt x="0" y="0"/>
                </a:moveTo>
                <a:lnTo>
                  <a:pt x="2465752" y="0"/>
                </a:lnTo>
                <a:lnTo>
                  <a:pt x="2465752" y="1027396"/>
                </a:lnTo>
                <a:lnTo>
                  <a:pt x="0" y="1027396"/>
                </a:lnTo>
                <a:lnTo>
                  <a:pt x="0" y="0"/>
                </a:lnTo>
                <a:close/>
              </a:path>
            </a:pathLst>
          </a:custGeom>
          <a:blipFill>
            <a:blip r:embed="rId14"/>
            <a:stretch>
              <a:fillRect t="-62359" b="-62357"/>
            </a:stretch>
          </a:blipFill>
        </p:spPr>
        <p:txBody>
          <a:bodyPr/>
          <a:lstStyle/>
          <a:p>
            <a:endParaRPr lang="en-US" dirty="0"/>
          </a:p>
        </p:txBody>
      </p:sp>
      <p:sp>
        <p:nvSpPr>
          <p:cNvPr id="74" name="Freeform 27">
            <a:extLst>
              <a:ext uri="{FF2B5EF4-FFF2-40B4-BE49-F238E27FC236}">
                <a16:creationId xmlns:a16="http://schemas.microsoft.com/office/drawing/2014/main" id="{44EB5FF5-BC03-A242-BEB7-7B485A8C9C41}"/>
              </a:ext>
            </a:extLst>
          </p:cNvPr>
          <p:cNvSpPr/>
          <p:nvPr/>
        </p:nvSpPr>
        <p:spPr>
          <a:xfrm>
            <a:off x="9139415" y="7339948"/>
            <a:ext cx="1256277" cy="1183762"/>
          </a:xfrm>
          <a:custGeom>
            <a:avLst/>
            <a:gdLst/>
            <a:ahLst/>
            <a:cxnLst/>
            <a:rect l="l" t="t" r="r" b="b"/>
            <a:pathLst>
              <a:path w="1534325" h="1148826">
                <a:moveTo>
                  <a:pt x="0" y="0"/>
                </a:moveTo>
                <a:lnTo>
                  <a:pt x="1534325" y="0"/>
                </a:lnTo>
                <a:lnTo>
                  <a:pt x="1534325" y="1148826"/>
                </a:lnTo>
                <a:lnTo>
                  <a:pt x="0" y="1148826"/>
                </a:lnTo>
                <a:lnTo>
                  <a:pt x="0" y="0"/>
                </a:lnTo>
                <a:close/>
              </a:path>
            </a:pathLst>
          </a:custGeom>
          <a:blipFill>
            <a:blip r:embed="rId15"/>
            <a:stretch>
              <a:fillRect l="-12951" r="-12896"/>
            </a:stretch>
          </a:blipFill>
        </p:spPr>
        <p:txBody>
          <a:bodyPr/>
          <a:lstStyle/>
          <a:p>
            <a:endParaRPr lang="en-US"/>
          </a:p>
        </p:txBody>
      </p:sp>
      <p:sp>
        <p:nvSpPr>
          <p:cNvPr id="75" name="Freeform 8">
            <a:extLst>
              <a:ext uri="{FF2B5EF4-FFF2-40B4-BE49-F238E27FC236}">
                <a16:creationId xmlns:a16="http://schemas.microsoft.com/office/drawing/2014/main" id="{D6D73017-A983-2446-A19D-584113254962}"/>
              </a:ext>
            </a:extLst>
          </p:cNvPr>
          <p:cNvSpPr/>
          <p:nvPr/>
        </p:nvSpPr>
        <p:spPr>
          <a:xfrm>
            <a:off x="10504819" y="5869188"/>
            <a:ext cx="2008725" cy="476571"/>
          </a:xfrm>
          <a:custGeom>
            <a:avLst/>
            <a:gdLst/>
            <a:ahLst/>
            <a:cxnLst/>
            <a:rect l="l" t="t" r="r" b="b"/>
            <a:pathLst>
              <a:path w="2222376" h="527260">
                <a:moveTo>
                  <a:pt x="0" y="0"/>
                </a:moveTo>
                <a:lnTo>
                  <a:pt x="2222376" y="0"/>
                </a:lnTo>
                <a:lnTo>
                  <a:pt x="2222376" y="527260"/>
                </a:lnTo>
                <a:lnTo>
                  <a:pt x="0" y="527260"/>
                </a:lnTo>
                <a:lnTo>
                  <a:pt x="0" y="0"/>
                </a:lnTo>
                <a:close/>
              </a:path>
            </a:pathLst>
          </a:custGeom>
          <a:blipFill>
            <a:blip r:embed="rId16"/>
            <a:stretch>
              <a:fillRect/>
            </a:stretch>
          </a:blipFill>
        </p:spPr>
        <p:txBody>
          <a:bodyPr/>
          <a:lstStyle/>
          <a:p>
            <a:endParaRPr lang="en-US"/>
          </a:p>
        </p:txBody>
      </p:sp>
      <p:sp>
        <p:nvSpPr>
          <p:cNvPr id="76" name="Freeform 9">
            <a:extLst>
              <a:ext uri="{FF2B5EF4-FFF2-40B4-BE49-F238E27FC236}">
                <a16:creationId xmlns:a16="http://schemas.microsoft.com/office/drawing/2014/main" id="{0731C209-E411-9E45-A421-10FFD74FB3BD}"/>
              </a:ext>
            </a:extLst>
          </p:cNvPr>
          <p:cNvSpPr/>
          <p:nvPr/>
        </p:nvSpPr>
        <p:spPr>
          <a:xfrm>
            <a:off x="10700834" y="4271051"/>
            <a:ext cx="837367" cy="837367"/>
          </a:xfrm>
          <a:custGeom>
            <a:avLst/>
            <a:gdLst/>
            <a:ahLst/>
            <a:cxnLst/>
            <a:rect l="l" t="t" r="r" b="b"/>
            <a:pathLst>
              <a:path w="926431" h="926431">
                <a:moveTo>
                  <a:pt x="0" y="0"/>
                </a:moveTo>
                <a:lnTo>
                  <a:pt x="926431" y="0"/>
                </a:lnTo>
                <a:lnTo>
                  <a:pt x="926431" y="926432"/>
                </a:lnTo>
                <a:lnTo>
                  <a:pt x="0" y="926432"/>
                </a:lnTo>
                <a:lnTo>
                  <a:pt x="0" y="0"/>
                </a:lnTo>
                <a:close/>
              </a:path>
            </a:pathLst>
          </a:custGeom>
          <a:blipFill>
            <a:blip r:embed="rId17"/>
            <a:stretch>
              <a:fillRect/>
            </a:stretch>
          </a:blipFill>
        </p:spPr>
        <p:txBody>
          <a:bodyPr/>
          <a:lstStyle/>
          <a:p>
            <a:endParaRPr lang="en-US"/>
          </a:p>
        </p:txBody>
      </p:sp>
      <p:sp>
        <p:nvSpPr>
          <p:cNvPr id="77" name="Freeform 10">
            <a:extLst>
              <a:ext uri="{FF2B5EF4-FFF2-40B4-BE49-F238E27FC236}">
                <a16:creationId xmlns:a16="http://schemas.microsoft.com/office/drawing/2014/main" id="{4428804E-E58F-C04C-884C-DA8683907072}"/>
              </a:ext>
            </a:extLst>
          </p:cNvPr>
          <p:cNvSpPr/>
          <p:nvPr/>
        </p:nvSpPr>
        <p:spPr>
          <a:xfrm>
            <a:off x="10610699" y="7220394"/>
            <a:ext cx="993929" cy="993929"/>
          </a:xfrm>
          <a:prstGeom prst="roundRect">
            <a:avLst/>
          </a:prstGeom>
          <a:blipFill>
            <a:blip r:embed="rId18"/>
            <a:stretch>
              <a:fillRect/>
            </a:stretch>
          </a:blipFill>
        </p:spPr>
        <p:txBody>
          <a:bodyPr/>
          <a:lstStyle/>
          <a:p>
            <a:endParaRPr lang="en-US"/>
          </a:p>
        </p:txBody>
      </p:sp>
      <p:sp>
        <p:nvSpPr>
          <p:cNvPr id="78" name="Freeform 11">
            <a:extLst>
              <a:ext uri="{FF2B5EF4-FFF2-40B4-BE49-F238E27FC236}">
                <a16:creationId xmlns:a16="http://schemas.microsoft.com/office/drawing/2014/main" id="{6A61A432-CBDA-344C-B143-8B5273A8CD7D}"/>
              </a:ext>
            </a:extLst>
          </p:cNvPr>
          <p:cNvSpPr/>
          <p:nvPr/>
        </p:nvSpPr>
        <p:spPr>
          <a:xfrm>
            <a:off x="11666001" y="4651113"/>
            <a:ext cx="995167" cy="1081703"/>
          </a:xfrm>
          <a:prstGeom prst="roundRect">
            <a:avLst/>
          </a:prstGeom>
          <a:blipFill>
            <a:blip r:embed="rId19"/>
            <a:stretch>
              <a:fillRect l="-43477" t="-18021" r="-38588" b="-18072"/>
            </a:stretch>
          </a:blipFill>
        </p:spPr>
        <p:txBody>
          <a:bodyPr/>
          <a:lstStyle/>
          <a:p>
            <a:endParaRPr lang="en-US" dirty="0"/>
          </a:p>
        </p:txBody>
      </p:sp>
      <p:sp>
        <p:nvSpPr>
          <p:cNvPr id="79" name="Freeform 12">
            <a:extLst>
              <a:ext uri="{FF2B5EF4-FFF2-40B4-BE49-F238E27FC236}">
                <a16:creationId xmlns:a16="http://schemas.microsoft.com/office/drawing/2014/main" id="{63FD9EC5-9767-484D-8D87-991BB5697E9D}"/>
              </a:ext>
            </a:extLst>
          </p:cNvPr>
          <p:cNvSpPr/>
          <p:nvPr/>
        </p:nvSpPr>
        <p:spPr>
          <a:xfrm>
            <a:off x="11740147" y="6515100"/>
            <a:ext cx="1120168" cy="993930"/>
          </a:xfrm>
          <a:prstGeom prst="roundRect">
            <a:avLst/>
          </a:prstGeom>
          <a:blipFill>
            <a:blip r:embed="rId20"/>
            <a:stretch>
              <a:fillRect l="-35386" r="-33624"/>
            </a:stretch>
          </a:blipFill>
        </p:spPr>
        <p:txBody>
          <a:bodyPr/>
          <a:lstStyle/>
          <a:p>
            <a:endParaRPr lang="en-US"/>
          </a:p>
        </p:txBody>
      </p:sp>
      <p:sp>
        <p:nvSpPr>
          <p:cNvPr id="80" name="Freeform 19">
            <a:extLst>
              <a:ext uri="{FF2B5EF4-FFF2-40B4-BE49-F238E27FC236}">
                <a16:creationId xmlns:a16="http://schemas.microsoft.com/office/drawing/2014/main" id="{A4CAF603-1A26-F546-9123-0AB8A9C35632}"/>
              </a:ext>
            </a:extLst>
          </p:cNvPr>
          <p:cNvSpPr/>
          <p:nvPr/>
        </p:nvSpPr>
        <p:spPr>
          <a:xfrm>
            <a:off x="9431238" y="4417812"/>
            <a:ext cx="1128502" cy="578112"/>
          </a:xfrm>
          <a:custGeom>
            <a:avLst/>
            <a:gdLst/>
            <a:ahLst/>
            <a:cxnLst/>
            <a:rect l="l" t="t" r="r" b="b"/>
            <a:pathLst>
              <a:path w="2187887" h="1231051">
                <a:moveTo>
                  <a:pt x="0" y="0"/>
                </a:moveTo>
                <a:lnTo>
                  <a:pt x="2187887" y="0"/>
                </a:lnTo>
                <a:lnTo>
                  <a:pt x="2187887" y="1231051"/>
                </a:lnTo>
                <a:lnTo>
                  <a:pt x="0" y="1231051"/>
                </a:lnTo>
                <a:lnTo>
                  <a:pt x="0" y="0"/>
                </a:lnTo>
                <a:close/>
              </a:path>
            </a:pathLst>
          </a:custGeom>
          <a:blipFill>
            <a:blip r:embed="rId21"/>
            <a:stretch>
              <a:fillRect l="-47719" t="-56355" r="-52052" b="-63063"/>
            </a:stretch>
          </a:blipFill>
        </p:spPr>
        <p:txBody>
          <a:bodyPr/>
          <a:lstStyle/>
          <a:p>
            <a:endParaRPr lang="en-US"/>
          </a:p>
        </p:txBody>
      </p:sp>
      <p:sp>
        <p:nvSpPr>
          <p:cNvPr id="62" name="Oval 61">
            <a:extLst>
              <a:ext uri="{FF2B5EF4-FFF2-40B4-BE49-F238E27FC236}">
                <a16:creationId xmlns:a16="http://schemas.microsoft.com/office/drawing/2014/main" id="{F950E55B-B140-CA40-AAFD-01CC2E603EAF}"/>
              </a:ext>
            </a:extLst>
          </p:cNvPr>
          <p:cNvSpPr/>
          <p:nvPr/>
        </p:nvSpPr>
        <p:spPr>
          <a:xfrm>
            <a:off x="5339347" y="2261013"/>
            <a:ext cx="5168488" cy="5168487"/>
          </a:xfrm>
          <a:prstGeom prst="ellipse">
            <a:avLst/>
          </a:prstGeom>
          <a:solidFill>
            <a:schemeClr val="bg1">
              <a:lumMod val="85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542EC661-B3C8-4146-854A-4C8A319C27F1}"/>
              </a:ext>
            </a:extLst>
          </p:cNvPr>
          <p:cNvSpPr/>
          <p:nvPr/>
        </p:nvSpPr>
        <p:spPr>
          <a:xfrm>
            <a:off x="5276259" y="5080413"/>
            <a:ext cx="5168488" cy="5168487"/>
          </a:xfrm>
          <a:prstGeom prst="ellipse">
            <a:avLst/>
          </a:prstGeom>
          <a:solidFill>
            <a:schemeClr val="bg1">
              <a:lumMod val="85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C7B8A335-6104-9B47-87E0-36B3A2DEC53B}"/>
              </a:ext>
            </a:extLst>
          </p:cNvPr>
          <p:cNvSpPr/>
          <p:nvPr/>
        </p:nvSpPr>
        <p:spPr>
          <a:xfrm>
            <a:off x="8095659" y="3632613"/>
            <a:ext cx="5168488" cy="5168487"/>
          </a:xfrm>
          <a:prstGeom prst="ellipse">
            <a:avLst/>
          </a:prstGeom>
          <a:solidFill>
            <a:schemeClr val="bg1">
              <a:lumMod val="85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B7E9984-B1E1-D844-9365-739A2E0851EF}"/>
              </a:ext>
            </a:extLst>
          </p:cNvPr>
          <p:cNvSpPr/>
          <p:nvPr/>
        </p:nvSpPr>
        <p:spPr>
          <a:xfrm>
            <a:off x="5216400" y="1804681"/>
            <a:ext cx="8194799" cy="8459476"/>
          </a:xfrm>
          <a:prstGeom prst="rect">
            <a:avLst/>
          </a:prstGeom>
          <a:solidFill>
            <a:srgbClr val="D9D9D9">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Freeform 2">
            <a:extLst>
              <a:ext uri="{FF2B5EF4-FFF2-40B4-BE49-F238E27FC236}">
                <a16:creationId xmlns:a16="http://schemas.microsoft.com/office/drawing/2014/main" id="{99CD9EE9-71DD-A94E-80E4-82B72C7E3796}"/>
              </a:ext>
            </a:extLst>
          </p:cNvPr>
          <p:cNvSpPr/>
          <p:nvPr/>
        </p:nvSpPr>
        <p:spPr>
          <a:xfrm>
            <a:off x="7018527" y="3935458"/>
            <a:ext cx="3566295" cy="3513854"/>
          </a:xfrm>
          <a:custGeom>
            <a:avLst/>
            <a:gdLst/>
            <a:ahLst/>
            <a:cxnLst/>
            <a:rect l="l" t="t" r="r" b="b"/>
            <a:pathLst>
              <a:path w="8971282" h="8971282">
                <a:moveTo>
                  <a:pt x="0" y="0"/>
                </a:moveTo>
                <a:lnTo>
                  <a:pt x="8971282" y="0"/>
                </a:lnTo>
                <a:lnTo>
                  <a:pt x="8971282" y="8971282"/>
                </a:lnTo>
                <a:lnTo>
                  <a:pt x="0" y="8971282"/>
                </a:lnTo>
                <a:lnTo>
                  <a:pt x="0" y="0"/>
                </a:lnTo>
                <a:close/>
              </a:path>
            </a:pathLst>
          </a:custGeom>
          <a:blipFill>
            <a:blip r:embed="rId22"/>
            <a:stretch>
              <a:fillRect l="-22477" t="-13639" r="-20635" b="-19236"/>
            </a:stretch>
          </a:blipFill>
          <a:ln w="28575">
            <a:solidFill>
              <a:srgbClr val="0070C0"/>
            </a:solidFill>
          </a:ln>
        </p:spPr>
        <p:txBody>
          <a:bodyPr/>
          <a:lstStyle/>
          <a:p>
            <a:endParaRPr lang="en-US"/>
          </a:p>
        </p:txBody>
      </p:sp>
      <p:grpSp>
        <p:nvGrpSpPr>
          <p:cNvPr id="35" name="Group 5">
            <a:extLst>
              <a:ext uri="{FF2B5EF4-FFF2-40B4-BE49-F238E27FC236}">
                <a16:creationId xmlns:a16="http://schemas.microsoft.com/office/drawing/2014/main" id="{27B6A441-2E3C-304C-8294-63FB6D99C355}"/>
              </a:ext>
            </a:extLst>
          </p:cNvPr>
          <p:cNvGrpSpPr/>
          <p:nvPr/>
        </p:nvGrpSpPr>
        <p:grpSpPr>
          <a:xfrm>
            <a:off x="13338302" y="4229100"/>
            <a:ext cx="4340098" cy="3483918"/>
            <a:chOff x="-330271" y="-15208"/>
            <a:chExt cx="1143071" cy="917575"/>
          </a:xfrm>
        </p:grpSpPr>
        <p:sp>
          <p:nvSpPr>
            <p:cNvPr id="36" name="Freeform 6">
              <a:extLst>
                <a:ext uri="{FF2B5EF4-FFF2-40B4-BE49-F238E27FC236}">
                  <a16:creationId xmlns:a16="http://schemas.microsoft.com/office/drawing/2014/main" id="{9A686058-DD46-4D45-8565-4C374E8A711A}"/>
                </a:ext>
              </a:extLst>
            </p:cNvPr>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000000">
                <a:alpha val="0"/>
              </a:srgbClr>
            </a:solidFill>
          </p:spPr>
          <p:txBody>
            <a:bodyPr/>
            <a:lstStyle/>
            <a:p>
              <a:endParaRPr lang="en-US"/>
            </a:p>
          </p:txBody>
        </p:sp>
        <p:sp>
          <p:nvSpPr>
            <p:cNvPr id="37" name="TextBox 7">
              <a:extLst>
                <a:ext uri="{FF2B5EF4-FFF2-40B4-BE49-F238E27FC236}">
                  <a16:creationId xmlns:a16="http://schemas.microsoft.com/office/drawing/2014/main" id="{208BB318-9000-0149-B885-704842A0F74A}"/>
                </a:ext>
              </a:extLst>
            </p:cNvPr>
            <p:cNvSpPr txBox="1"/>
            <p:nvPr/>
          </p:nvSpPr>
          <p:spPr>
            <a:xfrm>
              <a:off x="-330271" y="-15208"/>
              <a:ext cx="902241" cy="917575"/>
            </a:xfrm>
            <a:prstGeom prst="rect">
              <a:avLst/>
            </a:prstGeom>
          </p:spPr>
          <p:txBody>
            <a:bodyPr lIns="50800" tIns="50800" rIns="50800" bIns="50800" rtlCol="0" anchor="ctr"/>
            <a:lstStyle/>
            <a:p>
              <a:pPr algn="ctr">
                <a:lnSpc>
                  <a:spcPts val="4649"/>
                </a:lnSpc>
              </a:pPr>
              <a:r>
                <a:rPr lang="en-US" sz="3600" dirty="0">
                  <a:solidFill>
                    <a:srgbClr val="054EAD"/>
                  </a:solidFill>
                  <a:latin typeface="Public Sans Bold"/>
                </a:rPr>
                <a:t>Mental Wellness Apps</a:t>
              </a:r>
            </a:p>
            <a:p>
              <a:pPr algn="ctr">
                <a:lnSpc>
                  <a:spcPts val="3000"/>
                </a:lnSpc>
              </a:pPr>
              <a:r>
                <a:rPr lang="en-US" sz="2800" dirty="0">
                  <a:solidFill>
                    <a:srgbClr val="054EAD"/>
                  </a:solidFill>
                  <a:latin typeface="Public Sans"/>
                </a:rPr>
                <a:t>(General support)</a:t>
              </a:r>
            </a:p>
          </p:txBody>
        </p:sp>
      </p:grpSp>
      <p:grpSp>
        <p:nvGrpSpPr>
          <p:cNvPr id="38" name="Group 13">
            <a:extLst>
              <a:ext uri="{FF2B5EF4-FFF2-40B4-BE49-F238E27FC236}">
                <a16:creationId xmlns:a16="http://schemas.microsoft.com/office/drawing/2014/main" id="{3D445968-48F1-0240-8A9B-9784B510917C}"/>
              </a:ext>
            </a:extLst>
          </p:cNvPr>
          <p:cNvGrpSpPr/>
          <p:nvPr/>
        </p:nvGrpSpPr>
        <p:grpSpPr>
          <a:xfrm>
            <a:off x="799357" y="1708044"/>
            <a:ext cx="4457851" cy="3583419"/>
            <a:chOff x="0" y="-130981"/>
            <a:chExt cx="1174084" cy="943781"/>
          </a:xfrm>
        </p:grpSpPr>
        <p:sp>
          <p:nvSpPr>
            <p:cNvPr id="39" name="Freeform 14">
              <a:extLst>
                <a:ext uri="{FF2B5EF4-FFF2-40B4-BE49-F238E27FC236}">
                  <a16:creationId xmlns:a16="http://schemas.microsoft.com/office/drawing/2014/main" id="{56956A9E-798F-B149-873B-9AEE7BCFB119}"/>
                </a:ext>
              </a:extLst>
            </p:cNvPr>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000000">
                <a:alpha val="0"/>
              </a:srgbClr>
            </a:solidFill>
          </p:spPr>
          <p:txBody>
            <a:bodyPr/>
            <a:lstStyle/>
            <a:p>
              <a:endParaRPr lang="en-US"/>
            </a:p>
          </p:txBody>
        </p:sp>
        <p:sp>
          <p:nvSpPr>
            <p:cNvPr id="40" name="TextBox 15">
              <a:extLst>
                <a:ext uri="{FF2B5EF4-FFF2-40B4-BE49-F238E27FC236}">
                  <a16:creationId xmlns:a16="http://schemas.microsoft.com/office/drawing/2014/main" id="{DE5B711B-ECA5-A742-9B62-628571222C76}"/>
                </a:ext>
              </a:extLst>
            </p:cNvPr>
            <p:cNvSpPr txBox="1"/>
            <p:nvPr/>
          </p:nvSpPr>
          <p:spPr>
            <a:xfrm>
              <a:off x="361284" y="-130981"/>
              <a:ext cx="812800" cy="917575"/>
            </a:xfrm>
            <a:prstGeom prst="rect">
              <a:avLst/>
            </a:prstGeom>
          </p:spPr>
          <p:txBody>
            <a:bodyPr lIns="50800" tIns="50800" rIns="50800" bIns="50800" rtlCol="0" anchor="ctr"/>
            <a:lstStyle/>
            <a:p>
              <a:pPr algn="ctr">
                <a:lnSpc>
                  <a:spcPts val="4649"/>
                </a:lnSpc>
              </a:pPr>
              <a:r>
                <a:rPr lang="en-US" sz="3600" dirty="0">
                  <a:solidFill>
                    <a:srgbClr val="054EAD"/>
                  </a:solidFill>
                  <a:latin typeface="Public Sans Bold"/>
                </a:rPr>
                <a:t>Clinically validated programming</a:t>
              </a:r>
            </a:p>
          </p:txBody>
        </p:sp>
      </p:grpSp>
      <p:grpSp>
        <p:nvGrpSpPr>
          <p:cNvPr id="41" name="Group 20">
            <a:extLst>
              <a:ext uri="{FF2B5EF4-FFF2-40B4-BE49-F238E27FC236}">
                <a16:creationId xmlns:a16="http://schemas.microsoft.com/office/drawing/2014/main" id="{0F2C74F4-B91E-4149-A35A-A3BE8D5DA43E}"/>
              </a:ext>
            </a:extLst>
          </p:cNvPr>
          <p:cNvGrpSpPr/>
          <p:nvPr/>
        </p:nvGrpSpPr>
        <p:grpSpPr>
          <a:xfrm>
            <a:off x="716298" y="6455746"/>
            <a:ext cx="4623047" cy="3483918"/>
            <a:chOff x="0" y="-40793"/>
            <a:chExt cx="1217593" cy="917575"/>
          </a:xfrm>
        </p:grpSpPr>
        <p:sp>
          <p:nvSpPr>
            <p:cNvPr id="42" name="Freeform 21">
              <a:extLst>
                <a:ext uri="{FF2B5EF4-FFF2-40B4-BE49-F238E27FC236}">
                  <a16:creationId xmlns:a16="http://schemas.microsoft.com/office/drawing/2014/main" id="{5F4013A0-A3D2-C34D-9889-F6C56D864FF3}"/>
                </a:ext>
              </a:extLst>
            </p:cNvPr>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000000">
                <a:alpha val="0"/>
              </a:srgbClr>
            </a:solidFill>
          </p:spPr>
          <p:txBody>
            <a:bodyPr/>
            <a:lstStyle/>
            <a:p>
              <a:endParaRPr lang="en-US"/>
            </a:p>
          </p:txBody>
        </p:sp>
        <p:sp>
          <p:nvSpPr>
            <p:cNvPr id="43" name="TextBox 22">
              <a:extLst>
                <a:ext uri="{FF2B5EF4-FFF2-40B4-BE49-F238E27FC236}">
                  <a16:creationId xmlns:a16="http://schemas.microsoft.com/office/drawing/2014/main" id="{66A95BEF-3B17-2948-9210-A9145C8EE788}"/>
                </a:ext>
              </a:extLst>
            </p:cNvPr>
            <p:cNvSpPr txBox="1"/>
            <p:nvPr/>
          </p:nvSpPr>
          <p:spPr>
            <a:xfrm>
              <a:off x="311666" y="-40793"/>
              <a:ext cx="905927" cy="917575"/>
            </a:xfrm>
            <a:prstGeom prst="rect">
              <a:avLst/>
            </a:prstGeom>
          </p:spPr>
          <p:txBody>
            <a:bodyPr lIns="50800" tIns="50800" rIns="50800" bIns="50800" rtlCol="0" anchor="ctr"/>
            <a:lstStyle/>
            <a:p>
              <a:pPr algn="ctr">
                <a:lnSpc>
                  <a:spcPts val="4649"/>
                </a:lnSpc>
              </a:pPr>
              <a:r>
                <a:rPr lang="en-US" sz="3600" dirty="0">
                  <a:solidFill>
                    <a:srgbClr val="054EAD"/>
                  </a:solidFill>
                  <a:latin typeface="Public Sans Bold"/>
                </a:rPr>
                <a:t>Measurement Feedback Systems</a:t>
              </a:r>
            </a:p>
          </p:txBody>
        </p:sp>
      </p:grpSp>
    </p:spTree>
    <p:extLst>
      <p:ext uri="{BB962C8B-B14F-4D97-AF65-F5344CB8AC3E}">
        <p14:creationId xmlns:p14="http://schemas.microsoft.com/office/powerpoint/2010/main" val="464675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grpSp>
        <p:nvGrpSpPr>
          <p:cNvPr id="3" name="Group 3"/>
          <p:cNvGrpSpPr/>
          <p:nvPr/>
        </p:nvGrpSpPr>
        <p:grpSpPr>
          <a:xfrm>
            <a:off x="1006871" y="2313158"/>
            <a:ext cx="3783488" cy="2269305"/>
            <a:chOff x="0" y="0"/>
            <a:chExt cx="5044650" cy="3025740"/>
          </a:xfrm>
        </p:grpSpPr>
        <p:pic>
          <p:nvPicPr>
            <p:cNvPr id="4" name="Picture 4"/>
            <p:cNvPicPr>
              <a:picLocks noChangeAspect="1"/>
            </p:cNvPicPr>
            <p:nvPr/>
          </p:nvPicPr>
          <p:blipFill>
            <a:blip r:embed="rId3"/>
            <a:srcRect t="7633" b="7633"/>
            <a:stretch>
              <a:fillRect/>
            </a:stretch>
          </p:blipFill>
          <p:spPr>
            <a:xfrm>
              <a:off x="0" y="0"/>
              <a:ext cx="5044650" cy="3025740"/>
            </a:xfrm>
            <a:prstGeom prst="rect">
              <a:avLst/>
            </a:prstGeom>
          </p:spPr>
        </p:pic>
      </p:grpSp>
      <p:grpSp>
        <p:nvGrpSpPr>
          <p:cNvPr id="5" name="Group 5"/>
          <p:cNvGrpSpPr/>
          <p:nvPr/>
        </p:nvGrpSpPr>
        <p:grpSpPr>
          <a:xfrm>
            <a:off x="1516029" y="2141164"/>
            <a:ext cx="2998533" cy="2688178"/>
            <a:chOff x="0" y="0"/>
            <a:chExt cx="1379207" cy="1236456"/>
          </a:xfrm>
        </p:grpSpPr>
        <p:sp>
          <p:nvSpPr>
            <p:cNvPr id="6" name="Freeform 6"/>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7" name="TextBox 7"/>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sp>
        <p:nvSpPr>
          <p:cNvPr id="8" name="Freeform 8"/>
          <p:cNvSpPr/>
          <p:nvPr/>
        </p:nvSpPr>
        <p:spPr>
          <a:xfrm>
            <a:off x="17085987" y="9066899"/>
            <a:ext cx="1202013" cy="1202013"/>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1028700" y="250147"/>
            <a:ext cx="16230600" cy="1305826"/>
          </a:xfrm>
          <a:prstGeom prst="rect">
            <a:avLst/>
          </a:prstGeom>
        </p:spPr>
        <p:txBody>
          <a:bodyPr lIns="0" tIns="0" rIns="0" bIns="0" rtlCol="0" anchor="t">
            <a:spAutoFit/>
          </a:bodyPr>
          <a:lstStyle/>
          <a:p>
            <a:pPr>
              <a:lnSpc>
                <a:spcPts val="5200"/>
              </a:lnSpc>
              <a:spcBef>
                <a:spcPct val="0"/>
              </a:spcBef>
            </a:pPr>
            <a:r>
              <a:rPr lang="en-US" sz="3714" spc="843">
                <a:solidFill>
                  <a:srgbClr val="054EAD"/>
                </a:solidFill>
                <a:latin typeface="Public Sans Bold"/>
              </a:rPr>
              <a:t>The M-Select team is supercharged with expertise </a:t>
            </a:r>
          </a:p>
        </p:txBody>
      </p:sp>
      <p:grpSp>
        <p:nvGrpSpPr>
          <p:cNvPr id="10" name="Group 10"/>
          <p:cNvGrpSpPr/>
          <p:nvPr/>
        </p:nvGrpSpPr>
        <p:grpSpPr>
          <a:xfrm>
            <a:off x="1016407" y="5030256"/>
            <a:ext cx="3773952" cy="3453765"/>
            <a:chOff x="0" y="0"/>
            <a:chExt cx="5031935" cy="4605020"/>
          </a:xfrm>
        </p:grpSpPr>
        <p:sp>
          <p:nvSpPr>
            <p:cNvPr id="11" name="TextBox 11"/>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2B2C30"/>
                  </a:solidFill>
                  <a:latin typeface="Playfair Display Italics"/>
                </a:rPr>
                <a:t>Founder </a:t>
              </a:r>
            </a:p>
          </p:txBody>
        </p:sp>
        <p:sp>
          <p:nvSpPr>
            <p:cNvPr id="12" name="TextBox 12"/>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2B2C30"/>
                  </a:solidFill>
                  <a:latin typeface="Public Sans Bold"/>
                </a:rPr>
                <a:t>Amber Childs, PhD</a:t>
              </a:r>
            </a:p>
          </p:txBody>
        </p:sp>
        <p:sp>
          <p:nvSpPr>
            <p:cNvPr id="13" name="TextBox 13"/>
            <p:cNvSpPr txBox="1"/>
            <p:nvPr/>
          </p:nvSpPr>
          <p:spPr>
            <a:xfrm>
              <a:off x="0" y="1422358"/>
              <a:ext cx="5031935" cy="3182662"/>
            </a:xfrm>
            <a:prstGeom prst="rect">
              <a:avLst/>
            </a:prstGeom>
          </p:spPr>
          <p:txBody>
            <a:bodyPr lIns="0" tIns="0" rIns="0" bIns="0" rtlCol="0" anchor="t">
              <a:spAutoFit/>
            </a:bodyPr>
            <a:lstStyle/>
            <a:p>
              <a:pPr marL="416686" lvl="1" indent="-208343">
                <a:lnSpc>
                  <a:spcPts val="2701"/>
                </a:lnSpc>
                <a:buFont typeface="Arial"/>
                <a:buChar char="•"/>
              </a:pPr>
              <a:r>
                <a:rPr lang="en-US" sz="1929">
                  <a:solidFill>
                    <a:srgbClr val="2B2C30"/>
                  </a:solidFill>
                  <a:latin typeface="Public Sans"/>
                </a:rPr>
                <a:t>Yale professor</a:t>
              </a:r>
            </a:p>
            <a:p>
              <a:pPr marL="416686" lvl="1" indent="-208343">
                <a:lnSpc>
                  <a:spcPts val="2701"/>
                </a:lnSpc>
                <a:buFont typeface="Arial"/>
                <a:buChar char="•"/>
              </a:pPr>
              <a:r>
                <a:rPr lang="en-US" sz="1929">
                  <a:solidFill>
                    <a:srgbClr val="2B2C30"/>
                  </a:solidFill>
                  <a:latin typeface="Public Sans"/>
                </a:rPr>
                <a:t>Child  &amp; adolescent clinical expert</a:t>
              </a:r>
            </a:p>
            <a:p>
              <a:pPr marL="416686" lvl="1" indent="-208343">
                <a:lnSpc>
                  <a:spcPts val="2701"/>
                </a:lnSpc>
                <a:buFont typeface="Arial"/>
                <a:buChar char="•"/>
              </a:pPr>
              <a:r>
                <a:rPr lang="en-US" sz="1929">
                  <a:solidFill>
                    <a:srgbClr val="2B2C30"/>
                  </a:solidFill>
                  <a:latin typeface="Public Sans"/>
                </a:rPr>
                <a:t>Healthcare systems leader and digital innovator</a:t>
              </a:r>
            </a:p>
            <a:p>
              <a:pPr marL="416686" lvl="1" indent="-208343">
                <a:lnSpc>
                  <a:spcPts val="2701"/>
                </a:lnSpc>
                <a:buFont typeface="Arial"/>
                <a:buChar char="•"/>
              </a:pPr>
              <a:r>
                <a:rPr lang="en-US" sz="1929">
                  <a:solidFill>
                    <a:srgbClr val="2B2C30"/>
                  </a:solidFill>
                  <a:latin typeface="Public Sans"/>
                </a:rPr>
                <a:t>13+ years experience in behavioral health</a:t>
              </a:r>
            </a:p>
          </p:txBody>
        </p:sp>
      </p:grpSp>
      <p:grpSp>
        <p:nvGrpSpPr>
          <p:cNvPr id="14" name="Group 14"/>
          <p:cNvGrpSpPr/>
          <p:nvPr/>
        </p:nvGrpSpPr>
        <p:grpSpPr>
          <a:xfrm>
            <a:off x="9144000" y="2723771"/>
            <a:ext cx="3386552" cy="2869869"/>
            <a:chOff x="0" y="0"/>
            <a:chExt cx="4515402" cy="3826492"/>
          </a:xfrm>
        </p:grpSpPr>
        <p:sp>
          <p:nvSpPr>
            <p:cNvPr id="15" name="TextBox 15"/>
            <p:cNvSpPr txBox="1"/>
            <p:nvPr/>
          </p:nvSpPr>
          <p:spPr>
            <a:xfrm>
              <a:off x="0" y="57150"/>
              <a:ext cx="4500695" cy="653177"/>
            </a:xfrm>
            <a:prstGeom prst="rect">
              <a:avLst/>
            </a:prstGeom>
          </p:spPr>
          <p:txBody>
            <a:bodyPr lIns="0" tIns="0" rIns="0" bIns="0" rtlCol="0" anchor="t">
              <a:spAutoFit/>
            </a:bodyPr>
            <a:lstStyle/>
            <a:p>
              <a:pPr>
                <a:lnSpc>
                  <a:spcPts val="1817"/>
                </a:lnSpc>
              </a:pPr>
              <a:r>
                <a:rPr lang="en-US" sz="1997" spc="9">
                  <a:solidFill>
                    <a:srgbClr val="2B2C30"/>
                  </a:solidFill>
                  <a:latin typeface="Playfair Display Italics"/>
                </a:rPr>
                <a:t>Clinical Development &amp; Research</a:t>
              </a:r>
            </a:p>
          </p:txBody>
        </p:sp>
        <p:sp>
          <p:nvSpPr>
            <p:cNvPr id="16" name="TextBox 16"/>
            <p:cNvSpPr txBox="1"/>
            <p:nvPr/>
          </p:nvSpPr>
          <p:spPr>
            <a:xfrm>
              <a:off x="0" y="742198"/>
              <a:ext cx="4515402" cy="3084294"/>
            </a:xfrm>
            <a:prstGeom prst="rect">
              <a:avLst/>
            </a:prstGeom>
          </p:spPr>
          <p:txBody>
            <a:bodyPr lIns="0" tIns="0" rIns="0" bIns="0" rtlCol="0" anchor="t">
              <a:spAutoFit/>
            </a:bodyPr>
            <a:lstStyle/>
            <a:p>
              <a:pPr>
                <a:lnSpc>
                  <a:spcPts val="2699"/>
                </a:lnSpc>
              </a:pPr>
              <a:r>
                <a:rPr lang="en-US" sz="1928">
                  <a:solidFill>
                    <a:srgbClr val="2B2C30"/>
                  </a:solidFill>
                  <a:latin typeface="Public Sans Bold"/>
                </a:rPr>
                <a:t>Sydney Simmons, PhD</a:t>
              </a:r>
            </a:p>
            <a:p>
              <a:pPr marL="416329" lvl="1" indent="-208164">
                <a:lnSpc>
                  <a:spcPts val="2699"/>
                </a:lnSpc>
                <a:buFont typeface="Arial"/>
                <a:buChar char="•"/>
              </a:pPr>
              <a:r>
                <a:rPr lang="en-US" sz="1928">
                  <a:solidFill>
                    <a:srgbClr val="2B2C30"/>
                  </a:solidFill>
                  <a:latin typeface="Public Sans"/>
                </a:rPr>
                <a:t>Yale trained</a:t>
              </a:r>
            </a:p>
            <a:p>
              <a:pPr marL="416329" lvl="1" indent="-208164">
                <a:lnSpc>
                  <a:spcPts val="2699"/>
                </a:lnSpc>
                <a:buFont typeface="Arial"/>
                <a:buChar char="•"/>
              </a:pPr>
              <a:r>
                <a:rPr lang="en-US" sz="1928">
                  <a:solidFill>
                    <a:srgbClr val="2B2C30"/>
                  </a:solidFill>
                  <a:latin typeface="Public Sans"/>
                </a:rPr>
                <a:t>Clinical psychologist (child specialist)</a:t>
              </a:r>
            </a:p>
            <a:p>
              <a:pPr marL="416329" lvl="1" indent="-208164">
                <a:lnSpc>
                  <a:spcPts val="2699"/>
                </a:lnSpc>
                <a:buFont typeface="Arial"/>
                <a:buChar char="•"/>
              </a:pPr>
              <a:r>
                <a:rPr lang="en-US" sz="1928">
                  <a:solidFill>
                    <a:srgbClr val="2B2C30"/>
                  </a:solidFill>
                  <a:latin typeface="Public Sans"/>
                </a:rPr>
                <a:t>Treatment expert building digital assets</a:t>
              </a:r>
            </a:p>
            <a:p>
              <a:pPr marL="416329" lvl="1" indent="-208164">
                <a:lnSpc>
                  <a:spcPts val="2699"/>
                </a:lnSpc>
                <a:buFont typeface="Arial"/>
                <a:buChar char="•"/>
              </a:pPr>
              <a:r>
                <a:rPr lang="en-US" sz="1928">
                  <a:solidFill>
                    <a:srgbClr val="2B2C30"/>
                  </a:solidFill>
                  <a:latin typeface="Public Sans"/>
                </a:rPr>
                <a:t>Evidence-based research</a:t>
              </a:r>
            </a:p>
          </p:txBody>
        </p:sp>
      </p:grpSp>
      <p:sp>
        <p:nvSpPr>
          <p:cNvPr id="17" name="TextBox 17"/>
          <p:cNvSpPr txBox="1"/>
          <p:nvPr/>
        </p:nvSpPr>
        <p:spPr>
          <a:xfrm>
            <a:off x="13925335" y="6103653"/>
            <a:ext cx="3761659" cy="354457"/>
          </a:xfrm>
          <a:prstGeom prst="rect">
            <a:avLst/>
          </a:prstGeom>
        </p:spPr>
        <p:txBody>
          <a:bodyPr lIns="0" tIns="0" rIns="0" bIns="0" rtlCol="0" anchor="t">
            <a:spAutoFit/>
          </a:bodyPr>
          <a:lstStyle/>
          <a:p>
            <a:pPr>
              <a:lnSpc>
                <a:spcPts val="2638"/>
              </a:lnSpc>
            </a:pPr>
            <a:r>
              <a:rPr lang="en-US" sz="2899" spc="14">
                <a:solidFill>
                  <a:srgbClr val="2B2C30"/>
                </a:solidFill>
                <a:latin typeface="Playfair Display Italics"/>
              </a:rPr>
              <a:t>Strategic partnerships </a:t>
            </a:r>
          </a:p>
        </p:txBody>
      </p:sp>
      <p:sp>
        <p:nvSpPr>
          <p:cNvPr id="18" name="TextBox 18"/>
          <p:cNvSpPr txBox="1"/>
          <p:nvPr/>
        </p:nvSpPr>
        <p:spPr>
          <a:xfrm>
            <a:off x="13925335" y="6635920"/>
            <a:ext cx="3773952" cy="1878330"/>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2B2C30"/>
                </a:solidFill>
                <a:latin typeface="Public Sans"/>
              </a:rPr>
              <a:t>Yale Measurement Based Care Collaborative</a:t>
            </a:r>
          </a:p>
          <a:p>
            <a:pPr marL="388620" lvl="1" indent="-194310">
              <a:lnSpc>
                <a:spcPts val="2520"/>
              </a:lnSpc>
              <a:buFont typeface="Arial"/>
              <a:buChar char="•"/>
            </a:pPr>
            <a:r>
              <a:rPr lang="en-US" sz="1800">
                <a:solidFill>
                  <a:srgbClr val="2B2C30"/>
                </a:solidFill>
                <a:latin typeface="Public Sans"/>
              </a:rPr>
              <a:t>APA MBC &amp; MBHR Advisory Board</a:t>
            </a:r>
          </a:p>
          <a:p>
            <a:pPr marL="388620" lvl="1" indent="-194310">
              <a:lnSpc>
                <a:spcPts val="2520"/>
              </a:lnSpc>
              <a:buFont typeface="Arial"/>
              <a:buChar char="•"/>
            </a:pPr>
            <a:r>
              <a:rPr lang="en-US" sz="1800">
                <a:solidFill>
                  <a:srgbClr val="2B2C30"/>
                </a:solidFill>
                <a:latin typeface="Public Sans"/>
              </a:rPr>
              <a:t>NSF Innovation Corps</a:t>
            </a:r>
          </a:p>
          <a:p>
            <a:pPr>
              <a:lnSpc>
                <a:spcPts val="2520"/>
              </a:lnSpc>
            </a:pPr>
            <a:endParaRPr lang="en-US" sz="1800">
              <a:solidFill>
                <a:srgbClr val="2B2C30"/>
              </a:solidFill>
              <a:latin typeface="Public Sans"/>
            </a:endParaRPr>
          </a:p>
        </p:txBody>
      </p:sp>
      <p:grpSp>
        <p:nvGrpSpPr>
          <p:cNvPr id="19" name="Group 19"/>
          <p:cNvGrpSpPr/>
          <p:nvPr/>
        </p:nvGrpSpPr>
        <p:grpSpPr>
          <a:xfrm>
            <a:off x="9251656" y="6126360"/>
            <a:ext cx="3386552" cy="2306900"/>
            <a:chOff x="0" y="0"/>
            <a:chExt cx="4515402" cy="3075867"/>
          </a:xfrm>
        </p:grpSpPr>
        <p:sp>
          <p:nvSpPr>
            <p:cNvPr id="20" name="TextBox 20"/>
            <p:cNvSpPr txBox="1"/>
            <p:nvPr/>
          </p:nvSpPr>
          <p:spPr>
            <a:xfrm>
              <a:off x="0" y="57150"/>
              <a:ext cx="4500695" cy="347052"/>
            </a:xfrm>
            <a:prstGeom prst="rect">
              <a:avLst/>
            </a:prstGeom>
          </p:spPr>
          <p:txBody>
            <a:bodyPr lIns="0" tIns="0" rIns="0" bIns="0" rtlCol="0" anchor="t">
              <a:spAutoFit/>
            </a:bodyPr>
            <a:lstStyle/>
            <a:p>
              <a:pPr>
                <a:lnSpc>
                  <a:spcPts val="1817"/>
                </a:lnSpc>
              </a:pPr>
              <a:r>
                <a:rPr lang="en-US" sz="1997" spc="9">
                  <a:solidFill>
                    <a:srgbClr val="2B2C30"/>
                  </a:solidFill>
                  <a:latin typeface="Playfair Display Italics"/>
                </a:rPr>
                <a:t>Validation &amp; Evaluation</a:t>
              </a:r>
            </a:p>
          </p:txBody>
        </p:sp>
        <p:sp>
          <p:nvSpPr>
            <p:cNvPr id="21" name="TextBox 21"/>
            <p:cNvSpPr txBox="1"/>
            <p:nvPr/>
          </p:nvSpPr>
          <p:spPr>
            <a:xfrm>
              <a:off x="0" y="436073"/>
              <a:ext cx="4515402" cy="2639794"/>
            </a:xfrm>
            <a:prstGeom prst="rect">
              <a:avLst/>
            </a:prstGeom>
          </p:spPr>
          <p:txBody>
            <a:bodyPr lIns="0" tIns="0" rIns="0" bIns="0" rtlCol="0" anchor="t">
              <a:spAutoFit/>
            </a:bodyPr>
            <a:lstStyle/>
            <a:p>
              <a:pPr>
                <a:lnSpc>
                  <a:spcPts val="2699"/>
                </a:lnSpc>
              </a:pPr>
              <a:r>
                <a:rPr lang="en-US" sz="1928">
                  <a:solidFill>
                    <a:srgbClr val="2B2C30"/>
                  </a:solidFill>
                  <a:latin typeface="Public Sans Bold"/>
                </a:rPr>
                <a:t>Frances Griffith, PhD</a:t>
              </a:r>
            </a:p>
            <a:p>
              <a:pPr marL="416329" lvl="1" indent="-208164">
                <a:lnSpc>
                  <a:spcPts val="2699"/>
                </a:lnSpc>
                <a:buFont typeface="Arial"/>
                <a:buChar char="•"/>
              </a:pPr>
              <a:r>
                <a:rPr lang="en-US" sz="1928">
                  <a:solidFill>
                    <a:srgbClr val="2B2C30"/>
                  </a:solidFill>
                  <a:latin typeface="Public Sans"/>
                </a:rPr>
                <a:t>Yale trained</a:t>
              </a:r>
            </a:p>
            <a:p>
              <a:pPr marL="416329" lvl="1" indent="-208164">
                <a:lnSpc>
                  <a:spcPts val="2699"/>
                </a:lnSpc>
                <a:buFont typeface="Arial"/>
                <a:buChar char="•"/>
              </a:pPr>
              <a:r>
                <a:rPr lang="en-US" sz="1928">
                  <a:solidFill>
                    <a:srgbClr val="2B2C30"/>
                  </a:solidFill>
                  <a:latin typeface="Public Sans"/>
                </a:rPr>
                <a:t>Clinical psychologist</a:t>
              </a:r>
            </a:p>
            <a:p>
              <a:pPr marL="416329" lvl="1" indent="-208164">
                <a:lnSpc>
                  <a:spcPts val="2699"/>
                </a:lnSpc>
                <a:buFont typeface="Arial"/>
                <a:buChar char="•"/>
              </a:pPr>
              <a:r>
                <a:rPr lang="en-US" sz="1928">
                  <a:solidFill>
                    <a:srgbClr val="2B2C30"/>
                  </a:solidFill>
                  <a:latin typeface="Public Sans"/>
                </a:rPr>
                <a:t>Program evaluation expert</a:t>
              </a:r>
            </a:p>
            <a:p>
              <a:pPr marL="416329" lvl="1" indent="-208164">
                <a:lnSpc>
                  <a:spcPts val="2699"/>
                </a:lnSpc>
                <a:buFont typeface="Arial"/>
                <a:buChar char="•"/>
              </a:pPr>
              <a:r>
                <a:rPr lang="en-US" sz="1928">
                  <a:solidFill>
                    <a:srgbClr val="2B2C30"/>
                  </a:solidFill>
                  <a:latin typeface="Public Sans"/>
                </a:rPr>
                <a:t>Clinical validation lead</a:t>
              </a:r>
            </a:p>
          </p:txBody>
        </p:sp>
      </p:grpSp>
      <p:grpSp>
        <p:nvGrpSpPr>
          <p:cNvPr id="22" name="Group 22"/>
          <p:cNvGrpSpPr/>
          <p:nvPr/>
        </p:nvGrpSpPr>
        <p:grpSpPr>
          <a:xfrm>
            <a:off x="5234855" y="6126360"/>
            <a:ext cx="3386552" cy="2306900"/>
            <a:chOff x="0" y="0"/>
            <a:chExt cx="4515402" cy="3075867"/>
          </a:xfrm>
        </p:grpSpPr>
        <p:sp>
          <p:nvSpPr>
            <p:cNvPr id="23" name="TextBox 23"/>
            <p:cNvSpPr txBox="1"/>
            <p:nvPr/>
          </p:nvSpPr>
          <p:spPr>
            <a:xfrm>
              <a:off x="0" y="57150"/>
              <a:ext cx="4500695" cy="347052"/>
            </a:xfrm>
            <a:prstGeom prst="rect">
              <a:avLst/>
            </a:prstGeom>
          </p:spPr>
          <p:txBody>
            <a:bodyPr lIns="0" tIns="0" rIns="0" bIns="0" rtlCol="0" anchor="t">
              <a:spAutoFit/>
            </a:bodyPr>
            <a:lstStyle/>
            <a:p>
              <a:pPr>
                <a:lnSpc>
                  <a:spcPts val="1817"/>
                </a:lnSpc>
              </a:pPr>
              <a:r>
                <a:rPr lang="en-US" sz="1997" spc="9">
                  <a:solidFill>
                    <a:srgbClr val="2B2C30"/>
                  </a:solidFill>
                  <a:latin typeface="Playfair Display Italics"/>
                </a:rPr>
                <a:t>Clinical Devel &amp; Research</a:t>
              </a:r>
            </a:p>
          </p:txBody>
        </p:sp>
        <p:sp>
          <p:nvSpPr>
            <p:cNvPr id="24" name="TextBox 24"/>
            <p:cNvSpPr txBox="1"/>
            <p:nvPr/>
          </p:nvSpPr>
          <p:spPr>
            <a:xfrm>
              <a:off x="0" y="436073"/>
              <a:ext cx="4515402" cy="2639794"/>
            </a:xfrm>
            <a:prstGeom prst="rect">
              <a:avLst/>
            </a:prstGeom>
          </p:spPr>
          <p:txBody>
            <a:bodyPr lIns="0" tIns="0" rIns="0" bIns="0" rtlCol="0" anchor="t">
              <a:spAutoFit/>
            </a:bodyPr>
            <a:lstStyle/>
            <a:p>
              <a:pPr>
                <a:lnSpc>
                  <a:spcPts val="2699"/>
                </a:lnSpc>
              </a:pPr>
              <a:r>
                <a:rPr lang="en-US" sz="1928">
                  <a:solidFill>
                    <a:srgbClr val="2B2C30"/>
                  </a:solidFill>
                  <a:latin typeface="Public Sans Bold"/>
                </a:rPr>
                <a:t>Macarena Kruger, BS</a:t>
              </a:r>
            </a:p>
            <a:p>
              <a:pPr marL="416329" lvl="1" indent="-208164">
                <a:lnSpc>
                  <a:spcPts val="2699"/>
                </a:lnSpc>
                <a:buFont typeface="Arial"/>
                <a:buChar char="•"/>
              </a:pPr>
              <a:r>
                <a:rPr lang="en-US" sz="1928">
                  <a:solidFill>
                    <a:srgbClr val="2B2C30"/>
                  </a:solidFill>
                  <a:latin typeface="Public Sans"/>
                </a:rPr>
                <a:t>Yale trained</a:t>
              </a:r>
            </a:p>
            <a:p>
              <a:pPr marL="416329" lvl="1" indent="-208164">
                <a:lnSpc>
                  <a:spcPts val="2699"/>
                </a:lnSpc>
                <a:buFont typeface="Arial"/>
                <a:buChar char="•"/>
              </a:pPr>
              <a:r>
                <a:rPr lang="en-US" sz="1928">
                  <a:solidFill>
                    <a:srgbClr val="2B2C30"/>
                  </a:solidFill>
                  <a:latin typeface="Public Sans"/>
                </a:rPr>
                <a:t>Northwestern Feinberg school of medicine</a:t>
              </a:r>
            </a:p>
            <a:p>
              <a:pPr marL="416329" lvl="1" indent="-208164">
                <a:lnSpc>
                  <a:spcPts val="2699"/>
                </a:lnSpc>
                <a:buFont typeface="Arial"/>
                <a:buChar char="•"/>
              </a:pPr>
              <a:r>
                <a:rPr lang="en-US" sz="1928">
                  <a:solidFill>
                    <a:srgbClr val="2B2C30"/>
                  </a:solidFill>
                  <a:latin typeface="Public Sans"/>
                </a:rPr>
                <a:t>Digital intervention optimization</a:t>
              </a:r>
            </a:p>
          </p:txBody>
        </p:sp>
      </p:grpSp>
      <p:grpSp>
        <p:nvGrpSpPr>
          <p:cNvPr id="25" name="Group 25"/>
          <p:cNvGrpSpPr/>
          <p:nvPr/>
        </p:nvGrpSpPr>
        <p:grpSpPr>
          <a:xfrm>
            <a:off x="5129292" y="2953365"/>
            <a:ext cx="3386552" cy="1973525"/>
            <a:chOff x="0" y="0"/>
            <a:chExt cx="4515402" cy="2631367"/>
          </a:xfrm>
        </p:grpSpPr>
        <p:sp>
          <p:nvSpPr>
            <p:cNvPr id="26" name="TextBox 26"/>
            <p:cNvSpPr txBox="1"/>
            <p:nvPr/>
          </p:nvSpPr>
          <p:spPr>
            <a:xfrm>
              <a:off x="0" y="57150"/>
              <a:ext cx="4500695" cy="347052"/>
            </a:xfrm>
            <a:prstGeom prst="rect">
              <a:avLst/>
            </a:prstGeom>
          </p:spPr>
          <p:txBody>
            <a:bodyPr lIns="0" tIns="0" rIns="0" bIns="0" rtlCol="0" anchor="t">
              <a:spAutoFit/>
            </a:bodyPr>
            <a:lstStyle/>
            <a:p>
              <a:pPr>
                <a:lnSpc>
                  <a:spcPts val="1817"/>
                </a:lnSpc>
              </a:pPr>
              <a:r>
                <a:rPr lang="en-US" sz="1997" spc="9">
                  <a:solidFill>
                    <a:srgbClr val="2B2C30"/>
                  </a:solidFill>
                  <a:latin typeface="Playfair Display Italics"/>
                </a:rPr>
                <a:t>Business Developement</a:t>
              </a:r>
            </a:p>
          </p:txBody>
        </p:sp>
        <p:sp>
          <p:nvSpPr>
            <p:cNvPr id="27" name="TextBox 27"/>
            <p:cNvSpPr txBox="1"/>
            <p:nvPr/>
          </p:nvSpPr>
          <p:spPr>
            <a:xfrm>
              <a:off x="0" y="436073"/>
              <a:ext cx="4515402" cy="2195294"/>
            </a:xfrm>
            <a:prstGeom prst="rect">
              <a:avLst/>
            </a:prstGeom>
          </p:spPr>
          <p:txBody>
            <a:bodyPr lIns="0" tIns="0" rIns="0" bIns="0" rtlCol="0" anchor="t">
              <a:spAutoFit/>
            </a:bodyPr>
            <a:lstStyle/>
            <a:p>
              <a:pPr>
                <a:lnSpc>
                  <a:spcPts val="2699"/>
                </a:lnSpc>
              </a:pPr>
              <a:r>
                <a:rPr lang="en-US" sz="1928">
                  <a:solidFill>
                    <a:srgbClr val="2B2C30"/>
                  </a:solidFill>
                  <a:latin typeface="Public Sans Bold"/>
                </a:rPr>
                <a:t>Natalie Makableh, MBA</a:t>
              </a:r>
            </a:p>
            <a:p>
              <a:pPr marL="416329" lvl="1" indent="-208164">
                <a:lnSpc>
                  <a:spcPts val="2699"/>
                </a:lnSpc>
                <a:buFont typeface="Arial"/>
                <a:buChar char="•"/>
              </a:pPr>
              <a:r>
                <a:rPr lang="en-US" sz="1928">
                  <a:solidFill>
                    <a:srgbClr val="2B2C30"/>
                  </a:solidFill>
                  <a:latin typeface="Public Sans"/>
                </a:rPr>
                <a:t>Build strategic partnerships</a:t>
              </a:r>
            </a:p>
            <a:p>
              <a:pPr marL="416329" lvl="1" indent="-208164">
                <a:lnSpc>
                  <a:spcPts val="2699"/>
                </a:lnSpc>
                <a:buFont typeface="Arial"/>
                <a:buChar char="•"/>
              </a:pPr>
              <a:r>
                <a:rPr lang="en-US" sz="1928">
                  <a:solidFill>
                    <a:srgbClr val="2B2C30"/>
                  </a:solidFill>
                  <a:latin typeface="Public Sans"/>
                </a:rPr>
                <a:t>Evolve business model</a:t>
              </a:r>
            </a:p>
            <a:p>
              <a:pPr marL="416329" lvl="1" indent="-208164">
                <a:lnSpc>
                  <a:spcPts val="2699"/>
                </a:lnSpc>
                <a:buFont typeface="Arial"/>
                <a:buChar char="•"/>
              </a:pPr>
              <a:r>
                <a:rPr lang="en-US" sz="1928">
                  <a:solidFill>
                    <a:srgbClr val="2B2C30"/>
                  </a:solidFill>
                  <a:latin typeface="Public Sans"/>
                </a:rPr>
                <a:t>Customer growth</a:t>
              </a:r>
            </a:p>
          </p:txBody>
        </p:sp>
      </p:grpSp>
      <p:sp>
        <p:nvSpPr>
          <p:cNvPr id="28" name="TextBox 28"/>
          <p:cNvSpPr txBox="1"/>
          <p:nvPr/>
        </p:nvSpPr>
        <p:spPr>
          <a:xfrm>
            <a:off x="5234855" y="2398883"/>
            <a:ext cx="3761659" cy="354457"/>
          </a:xfrm>
          <a:prstGeom prst="rect">
            <a:avLst/>
          </a:prstGeom>
        </p:spPr>
        <p:txBody>
          <a:bodyPr lIns="0" tIns="0" rIns="0" bIns="0" rtlCol="0" anchor="t">
            <a:spAutoFit/>
          </a:bodyPr>
          <a:lstStyle/>
          <a:p>
            <a:pPr>
              <a:lnSpc>
                <a:spcPts val="2638"/>
              </a:lnSpc>
            </a:pPr>
            <a:r>
              <a:rPr lang="en-US" sz="2899" spc="14">
                <a:solidFill>
                  <a:srgbClr val="2B2C30"/>
                </a:solidFill>
                <a:latin typeface="Playfair Display Italics"/>
              </a:rPr>
              <a:t>Team</a:t>
            </a:r>
          </a:p>
        </p:txBody>
      </p:sp>
      <p:grpSp>
        <p:nvGrpSpPr>
          <p:cNvPr id="29" name="Group 29"/>
          <p:cNvGrpSpPr/>
          <p:nvPr/>
        </p:nvGrpSpPr>
        <p:grpSpPr>
          <a:xfrm>
            <a:off x="13714532" y="2665178"/>
            <a:ext cx="3386552" cy="2640275"/>
            <a:chOff x="0" y="0"/>
            <a:chExt cx="4515402" cy="3520367"/>
          </a:xfrm>
        </p:grpSpPr>
        <p:sp>
          <p:nvSpPr>
            <p:cNvPr id="30" name="TextBox 30"/>
            <p:cNvSpPr txBox="1"/>
            <p:nvPr/>
          </p:nvSpPr>
          <p:spPr>
            <a:xfrm>
              <a:off x="0" y="57150"/>
              <a:ext cx="4500695" cy="347052"/>
            </a:xfrm>
            <a:prstGeom prst="rect">
              <a:avLst/>
            </a:prstGeom>
          </p:spPr>
          <p:txBody>
            <a:bodyPr lIns="0" tIns="0" rIns="0" bIns="0" rtlCol="0" anchor="t">
              <a:spAutoFit/>
            </a:bodyPr>
            <a:lstStyle/>
            <a:p>
              <a:pPr>
                <a:lnSpc>
                  <a:spcPts val="1817"/>
                </a:lnSpc>
              </a:pPr>
              <a:r>
                <a:rPr lang="en-US" sz="1997" spc="9">
                  <a:solidFill>
                    <a:srgbClr val="2B2C30"/>
                  </a:solidFill>
                  <a:latin typeface="Playfair Display Italics"/>
                </a:rPr>
                <a:t>Industry Advisor</a:t>
              </a:r>
            </a:p>
          </p:txBody>
        </p:sp>
        <p:sp>
          <p:nvSpPr>
            <p:cNvPr id="31" name="TextBox 31"/>
            <p:cNvSpPr txBox="1"/>
            <p:nvPr/>
          </p:nvSpPr>
          <p:spPr>
            <a:xfrm>
              <a:off x="0" y="436073"/>
              <a:ext cx="4515402" cy="3084294"/>
            </a:xfrm>
            <a:prstGeom prst="rect">
              <a:avLst/>
            </a:prstGeom>
          </p:spPr>
          <p:txBody>
            <a:bodyPr lIns="0" tIns="0" rIns="0" bIns="0" rtlCol="0" anchor="t">
              <a:spAutoFit/>
            </a:bodyPr>
            <a:lstStyle/>
            <a:p>
              <a:pPr>
                <a:lnSpc>
                  <a:spcPts val="2699"/>
                </a:lnSpc>
              </a:pPr>
              <a:r>
                <a:rPr lang="en-US" sz="1928">
                  <a:solidFill>
                    <a:srgbClr val="2B2C30"/>
                  </a:solidFill>
                  <a:latin typeface="Public Sans Bold"/>
                </a:rPr>
                <a:t>Susan Douglas, PhD, PCC</a:t>
              </a:r>
            </a:p>
            <a:p>
              <a:pPr marL="416329" lvl="1" indent="-208164">
                <a:lnSpc>
                  <a:spcPts val="2699"/>
                </a:lnSpc>
                <a:buFont typeface="Arial"/>
                <a:buChar char="•"/>
              </a:pPr>
              <a:r>
                <a:rPr lang="en-US" sz="1928">
                  <a:solidFill>
                    <a:srgbClr val="2B2C30"/>
                  </a:solidFill>
                  <a:latin typeface="Public Sans"/>
                </a:rPr>
                <a:t>Vanderbilt professor</a:t>
              </a:r>
            </a:p>
            <a:p>
              <a:pPr marL="416329" lvl="1" indent="-208164">
                <a:lnSpc>
                  <a:spcPts val="2699"/>
                </a:lnSpc>
                <a:buFont typeface="Arial"/>
                <a:buChar char="•"/>
              </a:pPr>
              <a:r>
                <a:rPr lang="en-US" sz="1928">
                  <a:solidFill>
                    <a:srgbClr val="2B2C30"/>
                  </a:solidFill>
                  <a:latin typeface="Public Sans"/>
                </a:rPr>
                <a:t>Harvard trained </a:t>
              </a:r>
            </a:p>
            <a:p>
              <a:pPr marL="416329" lvl="1" indent="-208164">
                <a:lnSpc>
                  <a:spcPts val="2699"/>
                </a:lnSpc>
                <a:buFont typeface="Arial"/>
                <a:buChar char="•"/>
              </a:pPr>
              <a:r>
                <a:rPr lang="en-US" sz="1928">
                  <a:solidFill>
                    <a:srgbClr val="2B2C30"/>
                  </a:solidFill>
                  <a:latin typeface="Public Sans"/>
                </a:rPr>
                <a:t>20+ years healthcare innovation</a:t>
              </a:r>
            </a:p>
            <a:p>
              <a:pPr marL="416329" lvl="1" indent="-208164">
                <a:lnSpc>
                  <a:spcPts val="2699"/>
                </a:lnSpc>
                <a:buFont typeface="Arial"/>
                <a:buChar char="•"/>
              </a:pPr>
              <a:r>
                <a:rPr lang="en-US" sz="1928">
                  <a:solidFill>
                    <a:srgbClr val="2B2C30"/>
                  </a:solidFill>
                  <a:latin typeface="Public Sans"/>
                </a:rPr>
                <a:t>International MBC expert</a:t>
              </a:r>
            </a:p>
            <a:p>
              <a:pPr marL="416329" lvl="1" indent="-208164">
                <a:lnSpc>
                  <a:spcPts val="2699"/>
                </a:lnSpc>
                <a:buFont typeface="Arial"/>
                <a:buChar char="•"/>
              </a:pPr>
              <a:r>
                <a:rPr lang="en-US" sz="1928">
                  <a:solidFill>
                    <a:srgbClr val="2B2C30"/>
                  </a:solidFill>
                  <a:latin typeface="Public Sans"/>
                </a:rPr>
                <a:t>Mirah advisor</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013584836"/>
              </p:ext>
            </p:extLst>
          </p:nvPr>
        </p:nvGraphicFramePr>
        <p:xfrm>
          <a:off x="0" y="-23536"/>
          <a:ext cx="18288000" cy="10391775"/>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53299">
                  <a:extLst>
                    <a:ext uri="{9D8B030D-6E8A-4147-A177-3AD203B41FA5}">
                      <a16:colId xmlns:a16="http://schemas.microsoft.com/office/drawing/2014/main" val="20002"/>
                    </a:ext>
                  </a:extLst>
                </a:gridCol>
                <a:gridCol w="3042701">
                  <a:extLst>
                    <a:ext uri="{9D8B030D-6E8A-4147-A177-3AD203B41FA5}">
                      <a16:colId xmlns:a16="http://schemas.microsoft.com/office/drawing/2014/main" val="20003"/>
                    </a:ext>
                  </a:extLst>
                </a:gridCol>
                <a:gridCol w="3048000">
                  <a:extLst>
                    <a:ext uri="{9D8B030D-6E8A-4147-A177-3AD203B41FA5}">
                      <a16:colId xmlns:a16="http://schemas.microsoft.com/office/drawing/2014/main" val="20004"/>
                    </a:ext>
                  </a:extLst>
                </a:gridCol>
                <a:gridCol w="3048000">
                  <a:extLst>
                    <a:ext uri="{9D8B030D-6E8A-4147-A177-3AD203B41FA5}">
                      <a16:colId xmlns:a16="http://schemas.microsoft.com/office/drawing/2014/main" val="20005"/>
                    </a:ext>
                  </a:extLst>
                </a:gridCol>
              </a:tblGrid>
              <a:tr h="10391775">
                <a:tc>
                  <a:txBody>
                    <a:bodyPr/>
                    <a:lstStyle/>
                    <a:p>
                      <a:pPr algn="ctr">
                        <a:lnSpc>
                          <a:spcPts val="2700"/>
                        </a:lnSpc>
                        <a:defRPr/>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3000"/>
                        </a:lnSpc>
                      </a:pPr>
                      <a:r>
                        <a:rPr lang="en-US" sz="2000" dirty="0">
                          <a:solidFill>
                            <a:srgbClr val="191919"/>
                          </a:solidFill>
                          <a:latin typeface="Public Sans Bold"/>
                        </a:rPr>
                        <a:t>Start: Jan 2023</a:t>
                      </a:r>
                    </a:p>
                    <a:p>
                      <a:pPr marL="388620" lvl="1" indent="-194310">
                        <a:lnSpc>
                          <a:spcPts val="2700"/>
                        </a:lnSpc>
                        <a:buFont typeface="Arial"/>
                        <a:buChar char="•"/>
                      </a:pPr>
                      <a:r>
                        <a:rPr lang="en-US" sz="1800" dirty="0">
                          <a:solidFill>
                            <a:srgbClr val="191919"/>
                          </a:solidFill>
                          <a:latin typeface="Public Sans"/>
                        </a:rPr>
                        <a:t>Built team</a:t>
                      </a:r>
                    </a:p>
                    <a:p>
                      <a:pPr marL="388620" lvl="1" indent="-194310">
                        <a:lnSpc>
                          <a:spcPts val="2700"/>
                        </a:lnSpc>
                        <a:buFont typeface="Arial"/>
                        <a:buChar char="•"/>
                      </a:pPr>
                      <a:r>
                        <a:rPr lang="en-US" sz="1800" dirty="0">
                          <a:solidFill>
                            <a:srgbClr val="191919"/>
                          </a:solidFill>
                          <a:latin typeface="Public Sans"/>
                        </a:rPr>
                        <a:t>User discovery &amp; product frame </a:t>
                      </a:r>
                    </a:p>
                    <a:p>
                      <a:pPr marL="388620" lvl="1" indent="-194310">
                        <a:lnSpc>
                          <a:spcPts val="2700"/>
                        </a:lnSpc>
                        <a:buFont typeface="Arial"/>
                        <a:buChar char="•"/>
                      </a:pPr>
                      <a:r>
                        <a:rPr lang="en-US" sz="1800" dirty="0">
                          <a:solidFill>
                            <a:srgbClr val="191919"/>
                          </a:solidFill>
                          <a:latin typeface="Public Sans"/>
                        </a:rPr>
                        <a:t>$150K YNHH Innovation Award Winner</a:t>
                      </a:r>
                    </a:p>
                    <a:p>
                      <a:pPr marL="388620" lvl="1" indent="-194310">
                        <a:lnSpc>
                          <a:spcPts val="2700"/>
                        </a:lnSpc>
                        <a:buFont typeface="Arial"/>
                        <a:buChar char="•"/>
                      </a:pPr>
                      <a:r>
                        <a:rPr lang="en-US" sz="1800" b="1" dirty="0">
                          <a:solidFill>
                            <a:srgbClr val="191919"/>
                          </a:solidFill>
                          <a:latin typeface="Public Sans"/>
                        </a:rPr>
                        <a:t>$40K </a:t>
                      </a:r>
                      <a:r>
                        <a:rPr lang="en-US" sz="1800" b="1" dirty="0" err="1">
                          <a:solidFill>
                            <a:srgbClr val="191919"/>
                          </a:solidFill>
                          <a:latin typeface="Public Sans"/>
                        </a:rPr>
                        <a:t>Blavatnik</a:t>
                      </a:r>
                      <a:r>
                        <a:rPr lang="en-US" sz="1800" b="1" dirty="0">
                          <a:solidFill>
                            <a:srgbClr val="191919"/>
                          </a:solidFill>
                          <a:latin typeface="Public Sans"/>
                        </a:rPr>
                        <a:t> Accelerator Winner</a:t>
                      </a:r>
                    </a:p>
                    <a:p>
                      <a:pPr marL="388620" lvl="1" indent="-194310">
                        <a:lnSpc>
                          <a:spcPts val="2700"/>
                        </a:lnSpc>
                        <a:buFont typeface="Arial"/>
                        <a:buChar char="•"/>
                      </a:pPr>
                      <a:r>
                        <a:rPr lang="en-US" sz="1800" dirty="0">
                          <a:solidFill>
                            <a:srgbClr val="191919"/>
                          </a:solidFill>
                          <a:latin typeface="Public Sans"/>
                        </a:rPr>
                        <a:t>NSF I-Corps Winner</a:t>
                      </a: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3000"/>
                        </a:lnSpc>
                      </a:pPr>
                      <a:r>
                        <a:rPr lang="en-US" sz="2000" spc="30" dirty="0">
                          <a:solidFill>
                            <a:srgbClr val="191919"/>
                          </a:solidFill>
                          <a:latin typeface="Public Sans Bold"/>
                        </a:rPr>
                        <a:t> Phase I (YTD)</a:t>
                      </a:r>
                    </a:p>
                    <a:p>
                      <a:pPr marL="388620" lvl="1" indent="-194310">
                        <a:lnSpc>
                          <a:spcPts val="2700"/>
                        </a:lnSpc>
                        <a:buFont typeface="Arial"/>
                        <a:buChar char="•"/>
                      </a:pPr>
                      <a:r>
                        <a:rPr lang="en-US" sz="1800" spc="26" dirty="0">
                          <a:solidFill>
                            <a:srgbClr val="191919"/>
                          </a:solidFill>
                          <a:latin typeface="Public Sans"/>
                        </a:rPr>
                        <a:t>Built depression program</a:t>
                      </a:r>
                    </a:p>
                    <a:p>
                      <a:pPr marL="388620" lvl="1" indent="-194310">
                        <a:lnSpc>
                          <a:spcPts val="2700"/>
                        </a:lnSpc>
                        <a:buFont typeface="Arial"/>
                        <a:buChar char="•"/>
                      </a:pPr>
                      <a:r>
                        <a:rPr lang="en-US" sz="1800" b="1" spc="26" dirty="0">
                          <a:solidFill>
                            <a:srgbClr val="191919"/>
                          </a:solidFill>
                          <a:latin typeface="Public Sans"/>
                        </a:rPr>
                        <a:t>MVP Build</a:t>
                      </a:r>
                    </a:p>
                    <a:p>
                      <a:pPr marL="388620" lvl="1" indent="-194310">
                        <a:lnSpc>
                          <a:spcPts val="2700"/>
                        </a:lnSpc>
                        <a:buFont typeface="Arial"/>
                        <a:buChar char="•"/>
                      </a:pPr>
                      <a:r>
                        <a:rPr lang="en-US" sz="1800" spc="26" dirty="0">
                          <a:solidFill>
                            <a:srgbClr val="191919"/>
                          </a:solidFill>
                          <a:latin typeface="Public Sans"/>
                        </a:rPr>
                        <a:t>Expanded digital assets</a:t>
                      </a:r>
                    </a:p>
                    <a:p>
                      <a:pPr marL="388620" lvl="1" indent="-194310">
                        <a:lnSpc>
                          <a:spcPts val="2700"/>
                        </a:lnSpc>
                        <a:buFont typeface="Arial"/>
                        <a:buChar char="•"/>
                      </a:pPr>
                      <a:r>
                        <a:rPr lang="en-US" sz="1800" b="1" spc="26" dirty="0">
                          <a:solidFill>
                            <a:srgbClr val="191919"/>
                          </a:solidFill>
                          <a:latin typeface="Public Sans"/>
                        </a:rPr>
                        <a:t>Provisional patent filed</a:t>
                      </a:r>
                    </a:p>
                    <a:p>
                      <a:pPr>
                        <a:lnSpc>
                          <a:spcPts val="2700"/>
                        </a:lnSpc>
                      </a:pPr>
                      <a:endParaRPr lang="en-US" sz="1800" spc="26" dirty="0">
                        <a:solidFill>
                          <a:srgbClr val="191919"/>
                        </a:solidFill>
                        <a:latin typeface="Public Sans"/>
                      </a:endParaRPr>
                    </a:p>
                    <a:p>
                      <a:pPr algn="ctr">
                        <a:lnSpc>
                          <a:spcPts val="2700"/>
                        </a:lnSpc>
                      </a:pPr>
                      <a:endParaRPr lang="en-US" sz="1800" spc="26" dirty="0">
                        <a:solidFill>
                          <a:srgbClr val="191919"/>
                        </a:solidFill>
                        <a:latin typeface="Public Sans"/>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3000"/>
                        </a:lnSpc>
                      </a:pPr>
                      <a:r>
                        <a:rPr lang="en-US" sz="2000" spc="30" dirty="0">
                          <a:solidFill>
                            <a:srgbClr val="191919"/>
                          </a:solidFill>
                          <a:latin typeface="Public Sans Bold"/>
                        </a:rPr>
                        <a:t>Validation (2024)</a:t>
                      </a:r>
                    </a:p>
                    <a:p>
                      <a:pPr marL="388620" lvl="1" indent="-194310">
                        <a:lnSpc>
                          <a:spcPts val="2700"/>
                        </a:lnSpc>
                        <a:buFont typeface="Arial"/>
                        <a:buChar char="•"/>
                      </a:pPr>
                      <a:r>
                        <a:rPr lang="en-US" sz="1800" spc="26" dirty="0">
                          <a:solidFill>
                            <a:srgbClr val="191919"/>
                          </a:solidFill>
                          <a:latin typeface="Public Sans"/>
                        </a:rPr>
                        <a:t>RCT of single intervention (Nov 23)</a:t>
                      </a:r>
                    </a:p>
                    <a:p>
                      <a:pPr marL="388620" lvl="1" indent="-194310">
                        <a:lnSpc>
                          <a:spcPts val="2700"/>
                        </a:lnSpc>
                        <a:buFont typeface="Arial"/>
                        <a:buChar char="•"/>
                      </a:pPr>
                      <a:r>
                        <a:rPr lang="en-US" sz="1800" spc="26" dirty="0">
                          <a:solidFill>
                            <a:srgbClr val="191919"/>
                          </a:solidFill>
                          <a:latin typeface="Public Sans"/>
                        </a:rPr>
                        <a:t>Clinical validation of youth program on platform</a:t>
                      </a:r>
                    </a:p>
                    <a:p>
                      <a:pPr algn="ctr">
                        <a:lnSpc>
                          <a:spcPts val="2700"/>
                        </a:lnSpc>
                      </a:pPr>
                      <a:endParaRPr lang="en-US" sz="1800" spc="26" dirty="0">
                        <a:solidFill>
                          <a:srgbClr val="191919"/>
                        </a:solidFill>
                        <a:latin typeface="Public Sans"/>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000"/>
                        </a:lnSpc>
                      </a:pPr>
                      <a:r>
                        <a:rPr lang="en-US" sz="2000" spc="30">
                          <a:solidFill>
                            <a:srgbClr val="191919"/>
                          </a:solidFill>
                          <a:latin typeface="Public Sans Bold"/>
                        </a:rPr>
                        <a:t>Phase II </a:t>
                      </a:r>
                    </a:p>
                    <a:p>
                      <a:pPr algn="ctr">
                        <a:lnSpc>
                          <a:spcPts val="3000"/>
                        </a:lnSpc>
                      </a:pPr>
                      <a:r>
                        <a:rPr lang="en-US" sz="2000" spc="30">
                          <a:solidFill>
                            <a:srgbClr val="191919"/>
                          </a:solidFill>
                          <a:latin typeface="Public Sans Bold"/>
                        </a:rPr>
                        <a:t>(2024-25)</a:t>
                      </a:r>
                    </a:p>
                    <a:p>
                      <a:pPr marL="388623" lvl="1" indent="-194312">
                        <a:lnSpc>
                          <a:spcPts val="2700"/>
                        </a:lnSpc>
                        <a:buFont typeface="Arial"/>
                        <a:buChar char="•"/>
                      </a:pPr>
                      <a:r>
                        <a:rPr lang="en-US" sz="1800" spc="27">
                          <a:solidFill>
                            <a:srgbClr val="191919"/>
                          </a:solidFill>
                          <a:latin typeface="Public Sans"/>
                        </a:rPr>
                        <a:t>Build provider clinical insights tool ('24)</a:t>
                      </a:r>
                    </a:p>
                    <a:p>
                      <a:pPr marL="388620" lvl="1" indent="-194310">
                        <a:lnSpc>
                          <a:spcPts val="2700"/>
                        </a:lnSpc>
                        <a:buFont typeface="Arial"/>
                        <a:buChar char="•"/>
                      </a:pPr>
                      <a:r>
                        <a:rPr lang="en-US" sz="1800" spc="26">
                          <a:solidFill>
                            <a:srgbClr val="191919"/>
                          </a:solidFill>
                          <a:latin typeface="Public Sans"/>
                        </a:rPr>
                        <a:t>Build caregiver portal ('24)</a:t>
                      </a:r>
                    </a:p>
                    <a:p>
                      <a:pPr marL="388620" lvl="1" indent="-194310">
                        <a:lnSpc>
                          <a:spcPts val="2700"/>
                        </a:lnSpc>
                        <a:buFont typeface="Arial"/>
                        <a:buChar char="•"/>
                      </a:pPr>
                      <a:r>
                        <a:rPr lang="en-US" sz="1800" spc="26">
                          <a:solidFill>
                            <a:srgbClr val="191919"/>
                          </a:solidFill>
                          <a:latin typeface="Public Sans"/>
                        </a:rPr>
                        <a:t>Deploy provider &amp; caregiver tools (25)</a:t>
                      </a:r>
                    </a:p>
                    <a:p>
                      <a:pPr>
                        <a:lnSpc>
                          <a:spcPts val="2700"/>
                        </a:lnSpc>
                      </a:pPr>
                      <a:endParaRPr lang="en-US" sz="1800" spc="26">
                        <a:solidFill>
                          <a:srgbClr val="191919"/>
                        </a:solidFill>
                        <a:latin typeface="Public Sans"/>
                      </a:endParaRPr>
                    </a:p>
                    <a:p>
                      <a:pPr algn="ctr">
                        <a:lnSpc>
                          <a:spcPts val="2700"/>
                        </a:lnSpc>
                      </a:pPr>
                      <a:endParaRPr lang="en-US" sz="1800" spc="26">
                        <a:solidFill>
                          <a:srgbClr val="191919"/>
                        </a:solidFill>
                        <a:latin typeface="Public Sans"/>
                      </a:endParaRPr>
                    </a:p>
                    <a:p>
                      <a:pPr algn="ctr">
                        <a:lnSpc>
                          <a:spcPts val="2700"/>
                        </a:lnSpc>
                      </a:pPr>
                      <a:endParaRPr lang="en-US" sz="1800" spc="26">
                        <a:solidFill>
                          <a:srgbClr val="191919"/>
                        </a:solidFill>
                        <a:latin typeface="Public Sans"/>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999"/>
                        </a:lnSpc>
                      </a:pPr>
                      <a:r>
                        <a:rPr lang="en-US" sz="1999" spc="29">
                          <a:solidFill>
                            <a:srgbClr val="191919"/>
                          </a:solidFill>
                          <a:latin typeface="Public Sans Bold"/>
                        </a:rPr>
                        <a:t>Iterate (2025)</a:t>
                      </a:r>
                    </a:p>
                    <a:p>
                      <a:pPr marL="388620" lvl="1" indent="-194310">
                        <a:lnSpc>
                          <a:spcPts val="2700"/>
                        </a:lnSpc>
                        <a:buFont typeface="Arial"/>
                        <a:buChar char="•"/>
                      </a:pPr>
                      <a:r>
                        <a:rPr lang="en-US" sz="1800" spc="26">
                          <a:solidFill>
                            <a:srgbClr val="191919"/>
                          </a:solidFill>
                          <a:latin typeface="Public Sans"/>
                        </a:rPr>
                        <a:t>Evaluate and iterate on the youth program, provider CDS and caregiver portals</a:t>
                      </a:r>
                    </a:p>
                    <a:p>
                      <a:pPr marL="388620" lvl="1" indent="-194310">
                        <a:lnSpc>
                          <a:spcPts val="2700"/>
                        </a:lnSpc>
                        <a:buFont typeface="Arial"/>
                        <a:buChar char="•"/>
                      </a:pPr>
                      <a:r>
                        <a:rPr lang="en-US" sz="1800" spc="26">
                          <a:solidFill>
                            <a:srgbClr val="191919"/>
                          </a:solidFill>
                          <a:latin typeface="Public Sans"/>
                        </a:rPr>
                        <a:t>Improve functionality</a:t>
                      </a:r>
                    </a:p>
                    <a:p>
                      <a:pPr>
                        <a:lnSpc>
                          <a:spcPts val="2700"/>
                        </a:lnSpc>
                      </a:pPr>
                      <a:endParaRPr lang="en-US" sz="1800" spc="26">
                        <a:solidFill>
                          <a:srgbClr val="191919"/>
                        </a:solidFill>
                        <a:latin typeface="Public Sans"/>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700"/>
                        </a:lnSpc>
                      </a:pPr>
                      <a:endParaRPr lang="en-US" sz="1100" dirty="0"/>
                    </a:p>
                    <a:p>
                      <a:pPr algn="ctr">
                        <a:lnSpc>
                          <a:spcPts val="2999"/>
                        </a:lnSpc>
                      </a:pPr>
                      <a:r>
                        <a:rPr lang="en-US" sz="1999" spc="29" dirty="0">
                          <a:solidFill>
                            <a:srgbClr val="191919"/>
                          </a:solidFill>
                          <a:latin typeface="Public Sans Bold"/>
                        </a:rPr>
                        <a:t>Commercialize &amp; Expand </a:t>
                      </a:r>
                    </a:p>
                    <a:p>
                      <a:pPr algn="ctr">
                        <a:lnSpc>
                          <a:spcPts val="2999"/>
                        </a:lnSpc>
                      </a:pPr>
                      <a:r>
                        <a:rPr lang="en-US" sz="1999" spc="29" dirty="0">
                          <a:solidFill>
                            <a:srgbClr val="191919"/>
                          </a:solidFill>
                          <a:latin typeface="Public Sans Bold"/>
                        </a:rPr>
                        <a:t>(2025-26)</a:t>
                      </a:r>
                    </a:p>
                    <a:p>
                      <a:pPr marL="388620" lvl="1" indent="-194310">
                        <a:lnSpc>
                          <a:spcPts val="2700"/>
                        </a:lnSpc>
                        <a:buFont typeface="Arial"/>
                        <a:buChar char="•"/>
                      </a:pPr>
                      <a:r>
                        <a:rPr lang="en-US" sz="1800" spc="26" dirty="0">
                          <a:solidFill>
                            <a:srgbClr val="191919"/>
                          </a:solidFill>
                          <a:latin typeface="Public Sans"/>
                        </a:rPr>
                        <a:t>1st customer</a:t>
                      </a:r>
                    </a:p>
                    <a:p>
                      <a:pPr marL="388620" lvl="1" indent="-194310">
                        <a:lnSpc>
                          <a:spcPts val="2700"/>
                        </a:lnSpc>
                        <a:buFont typeface="Arial"/>
                        <a:buChar char="•"/>
                      </a:pPr>
                      <a:r>
                        <a:rPr lang="en-US" sz="1800" spc="26" dirty="0">
                          <a:solidFill>
                            <a:srgbClr val="191919"/>
                          </a:solidFill>
                          <a:latin typeface="Public Sans"/>
                        </a:rPr>
                        <a:t>Expand clinical programming indications to anxiety</a:t>
                      </a:r>
                    </a:p>
                    <a:p>
                      <a:pPr marL="388620" lvl="1" indent="-194310">
                        <a:lnSpc>
                          <a:spcPts val="2700"/>
                        </a:lnSpc>
                        <a:buFont typeface="Arial"/>
                        <a:buChar char="•"/>
                      </a:pPr>
                      <a:r>
                        <a:rPr lang="en-US" sz="1800" spc="26" dirty="0">
                          <a:solidFill>
                            <a:srgbClr val="191919"/>
                          </a:solidFill>
                          <a:latin typeface="Public Sans"/>
                        </a:rPr>
                        <a:t>Expand to Spanish language users</a:t>
                      </a:r>
                    </a:p>
                    <a:p>
                      <a:pPr algn="ctr">
                        <a:lnSpc>
                          <a:spcPts val="2700"/>
                        </a:lnSpc>
                      </a:pPr>
                      <a:endParaRPr lang="en-US" sz="1800" spc="26" dirty="0">
                        <a:solidFill>
                          <a:srgbClr val="191919"/>
                        </a:solidFill>
                        <a:latin typeface="Public Sans"/>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extLst>
                  <a:ext uri="{0D108BD9-81ED-4DB2-BD59-A6C34878D82A}">
                    <a16:rowId xmlns:a16="http://schemas.microsoft.com/office/drawing/2014/main" val="10000"/>
                  </a:ext>
                </a:extLst>
              </a:tr>
            </a:tbl>
          </a:graphicData>
        </a:graphic>
      </p:graphicFrame>
      <p:grpSp>
        <p:nvGrpSpPr>
          <p:cNvPr id="3" name="Group 3"/>
          <p:cNvGrpSpPr/>
          <p:nvPr/>
        </p:nvGrpSpPr>
        <p:grpSpPr>
          <a:xfrm rot="-829633">
            <a:off x="-2015856" y="-2222871"/>
            <a:ext cx="20724935" cy="5634207"/>
            <a:chOff x="0" y="0"/>
            <a:chExt cx="5458419" cy="1483906"/>
          </a:xfrm>
        </p:grpSpPr>
        <p:sp>
          <p:nvSpPr>
            <p:cNvPr id="4" name="Freeform 4"/>
            <p:cNvSpPr/>
            <p:nvPr/>
          </p:nvSpPr>
          <p:spPr>
            <a:xfrm>
              <a:off x="0" y="0"/>
              <a:ext cx="5458419" cy="1483907"/>
            </a:xfrm>
            <a:custGeom>
              <a:avLst/>
              <a:gdLst/>
              <a:ahLst/>
              <a:cxnLst/>
              <a:rect l="l" t="t" r="r" b="b"/>
              <a:pathLst>
                <a:path w="5458419" h="1483907">
                  <a:moveTo>
                    <a:pt x="0" y="0"/>
                  </a:moveTo>
                  <a:lnTo>
                    <a:pt x="5458419" y="0"/>
                  </a:lnTo>
                  <a:lnTo>
                    <a:pt x="5458419" y="1483907"/>
                  </a:lnTo>
                  <a:lnTo>
                    <a:pt x="0" y="1483907"/>
                  </a:lnTo>
                  <a:close/>
                </a:path>
              </a:pathLst>
            </a:custGeom>
            <a:solidFill>
              <a:srgbClr val="D9D9D9"/>
            </a:solidFill>
          </p:spPr>
          <p:txBody>
            <a:bodyPr/>
            <a:lstStyle/>
            <a:p>
              <a:endParaRPr lang="en-US"/>
            </a:p>
          </p:txBody>
        </p:sp>
        <p:sp>
          <p:nvSpPr>
            <p:cNvPr id="5" name="TextBox 5"/>
            <p:cNvSpPr txBox="1"/>
            <p:nvPr/>
          </p:nvSpPr>
          <p:spPr>
            <a:xfrm>
              <a:off x="0" y="-38100"/>
              <a:ext cx="5458419" cy="1522006"/>
            </a:xfrm>
            <a:prstGeom prst="rect">
              <a:avLst/>
            </a:prstGeom>
          </p:spPr>
          <p:txBody>
            <a:bodyPr lIns="50800" tIns="50800" rIns="50800" bIns="50800" rtlCol="0" anchor="ctr"/>
            <a:lstStyle/>
            <a:p>
              <a:pPr algn="ctr">
                <a:lnSpc>
                  <a:spcPts val="2100"/>
                </a:lnSpc>
              </a:pPr>
              <a:endParaRPr/>
            </a:p>
          </p:txBody>
        </p:sp>
      </p:grpSp>
      <p:grpSp>
        <p:nvGrpSpPr>
          <p:cNvPr id="6" name="Group 6"/>
          <p:cNvGrpSpPr/>
          <p:nvPr/>
        </p:nvGrpSpPr>
        <p:grpSpPr>
          <a:xfrm>
            <a:off x="1028700" y="4563791"/>
            <a:ext cx="946844" cy="946844"/>
            <a:chOff x="0" y="0"/>
            <a:chExt cx="556826" cy="556826"/>
          </a:xfrm>
        </p:grpSpPr>
        <p:sp>
          <p:nvSpPr>
            <p:cNvPr id="7" name="Freeform 7"/>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539CB4"/>
            </a:solidFill>
          </p:spPr>
          <p:txBody>
            <a:bodyPr/>
            <a:lstStyle/>
            <a:p>
              <a:endParaRPr lang="en-US"/>
            </a:p>
          </p:txBody>
        </p:sp>
        <p:sp>
          <p:nvSpPr>
            <p:cNvPr id="8" name="TextBox 8"/>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FFFFFF"/>
                  </a:solidFill>
                  <a:latin typeface="Aileron Bold"/>
                </a:rPr>
                <a:t>1</a:t>
              </a:r>
            </a:p>
          </p:txBody>
        </p:sp>
      </p:grpSp>
      <p:sp>
        <p:nvSpPr>
          <p:cNvPr id="9" name="AutoShape 9"/>
          <p:cNvSpPr/>
          <p:nvPr/>
        </p:nvSpPr>
        <p:spPr>
          <a:xfrm>
            <a:off x="1106063" y="5882882"/>
            <a:ext cx="792119" cy="47625"/>
          </a:xfrm>
          <a:prstGeom prst="line">
            <a:avLst/>
          </a:prstGeom>
          <a:ln w="47625" cap="flat">
            <a:solidFill>
              <a:srgbClr val="86EAE9"/>
            </a:solidFill>
            <a:prstDash val="solid"/>
            <a:headEnd type="none" w="sm" len="sm"/>
            <a:tailEnd type="oval" w="lg" len="lg"/>
          </a:ln>
        </p:spPr>
        <p:txBody>
          <a:bodyPr/>
          <a:lstStyle/>
          <a:p>
            <a:endParaRPr lang="en-US"/>
          </a:p>
        </p:txBody>
      </p:sp>
      <p:grpSp>
        <p:nvGrpSpPr>
          <p:cNvPr id="10" name="Group 10"/>
          <p:cNvGrpSpPr/>
          <p:nvPr/>
        </p:nvGrpSpPr>
        <p:grpSpPr>
          <a:xfrm>
            <a:off x="16293406" y="884521"/>
            <a:ext cx="946844" cy="946844"/>
            <a:chOff x="0" y="0"/>
            <a:chExt cx="556826" cy="556826"/>
          </a:xfrm>
        </p:grpSpPr>
        <p:sp>
          <p:nvSpPr>
            <p:cNvPr id="11" name="Freeform 11"/>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01205F"/>
            </a:solidFill>
          </p:spPr>
          <p:txBody>
            <a:bodyPr/>
            <a:lstStyle/>
            <a:p>
              <a:endParaRPr lang="en-US"/>
            </a:p>
          </p:txBody>
        </p:sp>
        <p:sp>
          <p:nvSpPr>
            <p:cNvPr id="12" name="TextBox 12"/>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FFFFFF"/>
                  </a:solidFill>
                  <a:latin typeface="Aileron Bold"/>
                </a:rPr>
                <a:t>6</a:t>
              </a:r>
            </a:p>
          </p:txBody>
        </p:sp>
      </p:grpSp>
      <p:sp>
        <p:nvSpPr>
          <p:cNvPr id="13" name="AutoShape 13"/>
          <p:cNvSpPr/>
          <p:nvPr/>
        </p:nvSpPr>
        <p:spPr>
          <a:xfrm>
            <a:off x="16398901" y="2175480"/>
            <a:ext cx="735854" cy="47625"/>
          </a:xfrm>
          <a:prstGeom prst="line">
            <a:avLst/>
          </a:prstGeom>
          <a:ln w="47625" cap="flat">
            <a:solidFill>
              <a:srgbClr val="13538A"/>
            </a:solidFill>
            <a:prstDash val="solid"/>
            <a:headEnd type="none" w="sm" len="sm"/>
            <a:tailEnd type="oval" w="lg" len="lg"/>
          </a:ln>
        </p:spPr>
        <p:txBody>
          <a:bodyPr/>
          <a:lstStyle/>
          <a:p>
            <a:endParaRPr lang="en-US"/>
          </a:p>
        </p:txBody>
      </p:sp>
      <p:grpSp>
        <p:nvGrpSpPr>
          <p:cNvPr id="14" name="Group 14"/>
          <p:cNvGrpSpPr/>
          <p:nvPr/>
        </p:nvGrpSpPr>
        <p:grpSpPr>
          <a:xfrm>
            <a:off x="13240464" y="1620375"/>
            <a:ext cx="946844" cy="946844"/>
            <a:chOff x="0" y="0"/>
            <a:chExt cx="556826" cy="556826"/>
          </a:xfrm>
        </p:grpSpPr>
        <p:sp>
          <p:nvSpPr>
            <p:cNvPr id="15" name="Freeform 15"/>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01205F"/>
            </a:solidFill>
          </p:spPr>
          <p:txBody>
            <a:bodyPr/>
            <a:lstStyle/>
            <a:p>
              <a:endParaRPr lang="en-US"/>
            </a:p>
          </p:txBody>
        </p:sp>
        <p:sp>
          <p:nvSpPr>
            <p:cNvPr id="16" name="TextBox 16"/>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FFFFFF"/>
                  </a:solidFill>
                  <a:latin typeface="Aileron Bold"/>
                </a:rPr>
                <a:t>5</a:t>
              </a:r>
            </a:p>
          </p:txBody>
        </p:sp>
      </p:grpSp>
      <p:sp>
        <p:nvSpPr>
          <p:cNvPr id="17" name="AutoShape 17"/>
          <p:cNvSpPr/>
          <p:nvPr/>
        </p:nvSpPr>
        <p:spPr>
          <a:xfrm>
            <a:off x="13345960" y="2911334"/>
            <a:ext cx="735854" cy="47625"/>
          </a:xfrm>
          <a:prstGeom prst="line">
            <a:avLst/>
          </a:prstGeom>
          <a:ln w="47625" cap="flat">
            <a:solidFill>
              <a:srgbClr val="1C88CF"/>
            </a:solidFill>
            <a:prstDash val="solid"/>
            <a:headEnd type="none" w="sm" len="sm"/>
            <a:tailEnd type="oval" w="lg" len="lg"/>
          </a:ln>
        </p:spPr>
        <p:txBody>
          <a:bodyPr/>
          <a:lstStyle/>
          <a:p>
            <a:endParaRPr lang="en-US"/>
          </a:p>
        </p:txBody>
      </p:sp>
      <p:grpSp>
        <p:nvGrpSpPr>
          <p:cNvPr id="18" name="Group 18"/>
          <p:cNvGrpSpPr/>
          <p:nvPr/>
        </p:nvGrpSpPr>
        <p:grpSpPr>
          <a:xfrm>
            <a:off x="10187523" y="2356229"/>
            <a:ext cx="946844" cy="946844"/>
            <a:chOff x="0" y="0"/>
            <a:chExt cx="556826" cy="556826"/>
          </a:xfrm>
        </p:grpSpPr>
        <p:sp>
          <p:nvSpPr>
            <p:cNvPr id="19" name="Freeform 19"/>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054EAD"/>
            </a:solidFill>
          </p:spPr>
          <p:txBody>
            <a:bodyPr/>
            <a:lstStyle/>
            <a:p>
              <a:endParaRPr lang="en-US"/>
            </a:p>
          </p:txBody>
        </p:sp>
        <p:sp>
          <p:nvSpPr>
            <p:cNvPr id="20" name="TextBox 20"/>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FFFFFF"/>
                  </a:solidFill>
                  <a:latin typeface="Aileron Bold"/>
                </a:rPr>
                <a:t>4</a:t>
              </a:r>
            </a:p>
          </p:txBody>
        </p:sp>
      </p:grpSp>
      <p:sp>
        <p:nvSpPr>
          <p:cNvPr id="21" name="AutoShape 21"/>
          <p:cNvSpPr/>
          <p:nvPr/>
        </p:nvSpPr>
        <p:spPr>
          <a:xfrm>
            <a:off x="10293019" y="3647188"/>
            <a:ext cx="735854" cy="47625"/>
          </a:xfrm>
          <a:prstGeom prst="line">
            <a:avLst/>
          </a:prstGeom>
          <a:ln w="47625" cap="flat">
            <a:solidFill>
              <a:srgbClr val="18AFD6"/>
            </a:solidFill>
            <a:prstDash val="solid"/>
            <a:headEnd type="none" w="sm" len="sm"/>
            <a:tailEnd type="oval" w="lg" len="lg"/>
          </a:ln>
        </p:spPr>
        <p:txBody>
          <a:bodyPr/>
          <a:lstStyle/>
          <a:p>
            <a:endParaRPr lang="en-US"/>
          </a:p>
        </p:txBody>
      </p:sp>
      <p:grpSp>
        <p:nvGrpSpPr>
          <p:cNvPr id="22" name="Group 22"/>
          <p:cNvGrpSpPr/>
          <p:nvPr/>
        </p:nvGrpSpPr>
        <p:grpSpPr>
          <a:xfrm>
            <a:off x="7134582" y="3092083"/>
            <a:ext cx="946844" cy="946844"/>
            <a:chOff x="0" y="0"/>
            <a:chExt cx="556826" cy="556826"/>
          </a:xfrm>
        </p:grpSpPr>
        <p:sp>
          <p:nvSpPr>
            <p:cNvPr id="23" name="Freeform 23"/>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054EAD"/>
            </a:solidFill>
          </p:spPr>
          <p:txBody>
            <a:bodyPr/>
            <a:lstStyle/>
            <a:p>
              <a:endParaRPr lang="en-US"/>
            </a:p>
          </p:txBody>
        </p:sp>
        <p:sp>
          <p:nvSpPr>
            <p:cNvPr id="24" name="TextBox 24"/>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FFFFFF"/>
                  </a:solidFill>
                  <a:latin typeface="Aileron Bold"/>
                </a:rPr>
                <a:t>3</a:t>
              </a:r>
            </a:p>
          </p:txBody>
        </p:sp>
      </p:grpSp>
      <p:sp>
        <p:nvSpPr>
          <p:cNvPr id="25" name="AutoShape 25"/>
          <p:cNvSpPr/>
          <p:nvPr/>
        </p:nvSpPr>
        <p:spPr>
          <a:xfrm>
            <a:off x="7240077" y="4383042"/>
            <a:ext cx="735854" cy="47625"/>
          </a:xfrm>
          <a:prstGeom prst="line">
            <a:avLst/>
          </a:prstGeom>
          <a:ln w="47625" cap="flat">
            <a:solidFill>
              <a:srgbClr val="37C9EF"/>
            </a:solidFill>
            <a:prstDash val="solid"/>
            <a:headEnd type="none" w="sm" len="sm"/>
            <a:tailEnd type="oval" w="lg" len="lg"/>
          </a:ln>
        </p:spPr>
        <p:txBody>
          <a:bodyPr/>
          <a:lstStyle/>
          <a:p>
            <a:endParaRPr lang="en-US"/>
          </a:p>
        </p:txBody>
      </p:sp>
      <p:grpSp>
        <p:nvGrpSpPr>
          <p:cNvPr id="26" name="Group 26"/>
          <p:cNvGrpSpPr/>
          <p:nvPr/>
        </p:nvGrpSpPr>
        <p:grpSpPr>
          <a:xfrm>
            <a:off x="4081641" y="3827937"/>
            <a:ext cx="946844" cy="946844"/>
            <a:chOff x="0" y="0"/>
            <a:chExt cx="556826" cy="556826"/>
          </a:xfrm>
        </p:grpSpPr>
        <p:sp>
          <p:nvSpPr>
            <p:cNvPr id="27" name="Freeform 27"/>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539CB4"/>
            </a:solidFill>
          </p:spPr>
          <p:txBody>
            <a:bodyPr/>
            <a:lstStyle/>
            <a:p>
              <a:endParaRPr lang="en-US"/>
            </a:p>
          </p:txBody>
        </p:sp>
        <p:sp>
          <p:nvSpPr>
            <p:cNvPr id="28" name="TextBox 28"/>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FFFFFF"/>
                  </a:solidFill>
                  <a:latin typeface="Aileron Bold"/>
                </a:rPr>
                <a:t>2</a:t>
              </a:r>
            </a:p>
          </p:txBody>
        </p:sp>
      </p:grpSp>
      <p:sp>
        <p:nvSpPr>
          <p:cNvPr id="29" name="AutoShape 29"/>
          <p:cNvSpPr/>
          <p:nvPr/>
        </p:nvSpPr>
        <p:spPr>
          <a:xfrm>
            <a:off x="4187136" y="5118895"/>
            <a:ext cx="735854" cy="47625"/>
          </a:xfrm>
          <a:prstGeom prst="line">
            <a:avLst/>
          </a:prstGeom>
          <a:ln w="47625" cap="flat">
            <a:solidFill>
              <a:srgbClr val="3EDAD8"/>
            </a:solidFill>
            <a:prstDash val="solid"/>
            <a:headEnd type="none" w="sm" len="sm"/>
            <a:tailEnd type="oval" w="lg" len="lg"/>
          </a:ln>
        </p:spPr>
        <p:txBody>
          <a:bodyPr/>
          <a:lstStyle/>
          <a:p>
            <a:endParaRPr lang="en-US"/>
          </a:p>
        </p:txBody>
      </p:sp>
      <p:sp>
        <p:nvSpPr>
          <p:cNvPr id="30" name="Freeform 30"/>
          <p:cNvSpPr/>
          <p:nvPr/>
        </p:nvSpPr>
        <p:spPr>
          <a:xfrm>
            <a:off x="17449800" y="9484625"/>
            <a:ext cx="670642" cy="716571"/>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3"/>
            <a:stretch>
              <a:fillRect/>
            </a:stretch>
          </a:blipFill>
        </p:spPr>
        <p:txBody>
          <a:bodyPr/>
          <a:lstStyle/>
          <a:p>
            <a:endParaRPr lang="en-US"/>
          </a:p>
        </p:txBody>
      </p:sp>
      <p:sp>
        <p:nvSpPr>
          <p:cNvPr id="31" name="TextBox 31"/>
          <p:cNvSpPr txBox="1"/>
          <p:nvPr/>
        </p:nvSpPr>
        <p:spPr>
          <a:xfrm>
            <a:off x="600774" y="738188"/>
            <a:ext cx="10036359" cy="1162050"/>
          </a:xfrm>
          <a:prstGeom prst="rect">
            <a:avLst/>
          </a:prstGeom>
        </p:spPr>
        <p:txBody>
          <a:bodyPr lIns="0" tIns="0" rIns="0" bIns="0" rtlCol="0" anchor="t">
            <a:spAutoFit/>
          </a:bodyPr>
          <a:lstStyle/>
          <a:p>
            <a:pPr>
              <a:lnSpc>
                <a:spcPts val="4522"/>
              </a:lnSpc>
            </a:pPr>
            <a:r>
              <a:rPr lang="en-US" sz="3768" spc="113">
                <a:solidFill>
                  <a:srgbClr val="054EAD"/>
                </a:solidFill>
                <a:latin typeface="Public Sans Bold"/>
              </a:rPr>
              <a:t>M-Select is a product development stage venture and is accelerating rapidly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7600950" y="3793331"/>
            <a:ext cx="3086100" cy="2700338"/>
            <a:chOff x="0" y="0"/>
            <a:chExt cx="812800" cy="711200"/>
          </a:xfrm>
        </p:grpSpPr>
        <p:sp>
          <p:nvSpPr>
            <p:cNvPr id="3" name="Freeform 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0000">
                <a:alpha val="0"/>
              </a:srgbClr>
            </a:solidFill>
          </p:spPr>
          <p:txBody>
            <a:bodyPr/>
            <a:lstStyle/>
            <a:p>
              <a:endParaRPr lang="en-US"/>
            </a:p>
          </p:txBody>
        </p:sp>
        <p:sp>
          <p:nvSpPr>
            <p:cNvPr id="4" name="TextBox 4"/>
            <p:cNvSpPr txBox="1"/>
            <p:nvPr/>
          </p:nvSpPr>
          <p:spPr>
            <a:xfrm>
              <a:off x="127000" y="-15875"/>
              <a:ext cx="558800" cy="396875"/>
            </a:xfrm>
            <a:prstGeom prst="rect">
              <a:avLst/>
            </a:prstGeom>
          </p:spPr>
          <p:txBody>
            <a:bodyPr lIns="50800" tIns="50800" rIns="50800" bIns="50800" rtlCol="0" anchor="ctr"/>
            <a:lstStyle/>
            <a:p>
              <a:pPr algn="ctr">
                <a:lnSpc>
                  <a:spcPts val="3000"/>
                </a:lnSpc>
              </a:pPr>
              <a:endParaRPr/>
            </a:p>
          </p:txBody>
        </p:sp>
      </p:grpSp>
      <p:pic>
        <p:nvPicPr>
          <p:cNvPr id="5" name="Picture 5">
            <a:hlinkClick r:id="" action="ppaction://media"/>
          </p:cNvPr>
          <p:cNvPicPr>
            <a:picLocks noChangeAspect="1"/>
          </p:cNvPicPr>
          <p:nvPr>
            <a:videoFile r:link="rId1"/>
            <p:extLst>
              <p:ext uri="{DAA4B4D4-6D71-4841-9C94-3DE7FCFB9230}">
                <p14:media xmlns:p14="http://schemas.microsoft.com/office/powerpoint/2010/main" r:embed="rId2">
                  <p14:trim st="14064" end="30298"/>
                </p14:media>
              </p:ext>
            </p:extLst>
          </p:nvPr>
        </p:nvPicPr>
        <p:blipFill rotWithShape="1">
          <a:blip r:embed="rId5"/>
          <a:srcRect t="6756" r="762" b="1886"/>
          <a:stretch/>
        </p:blipFill>
        <p:spPr>
          <a:xfrm>
            <a:off x="6770441" y="1257300"/>
            <a:ext cx="4171720" cy="8534400"/>
          </a:xfrm>
          <a:prstGeom prst="roundRect">
            <a:avLst/>
          </a:prstGeom>
        </p:spPr>
      </p:pic>
      <p:sp>
        <p:nvSpPr>
          <p:cNvPr id="6" name="Freeform 6"/>
          <p:cNvSpPr/>
          <p:nvPr/>
        </p:nvSpPr>
        <p:spPr>
          <a:xfrm>
            <a:off x="2261391" y="2256121"/>
            <a:ext cx="2972741" cy="6433316"/>
          </a:xfrm>
          <a:prstGeom prst="roundRect">
            <a:avLst/>
          </a:prstGeom>
          <a:blipFill>
            <a:blip r:embed="rId6"/>
            <a:stretch>
              <a:fillRect/>
            </a:stretch>
          </a:blipFill>
        </p:spPr>
        <p:txBody>
          <a:bodyPr/>
          <a:lstStyle/>
          <a:p>
            <a:endParaRPr lang="en-US"/>
          </a:p>
        </p:txBody>
      </p:sp>
      <p:sp>
        <p:nvSpPr>
          <p:cNvPr id="7" name="Freeform 7"/>
          <p:cNvSpPr/>
          <p:nvPr/>
        </p:nvSpPr>
        <p:spPr>
          <a:xfrm>
            <a:off x="12582252" y="2256121"/>
            <a:ext cx="2972741" cy="6433316"/>
          </a:xfrm>
          <a:prstGeom prst="roundRect">
            <a:avLst/>
          </a:prstGeom>
          <a:blipFill>
            <a:blip r:embed="rId7"/>
            <a:stretch>
              <a:fillRect/>
            </a:stretch>
          </a:blipFill>
        </p:spPr>
        <p:txBody>
          <a:bodyPr/>
          <a:lstStyle/>
          <a:p>
            <a:endParaRPr lang="en-US"/>
          </a:p>
        </p:txBody>
      </p:sp>
      <p:sp>
        <p:nvSpPr>
          <p:cNvPr id="8" name="TextBox 8"/>
          <p:cNvSpPr txBox="1"/>
          <p:nvPr/>
        </p:nvSpPr>
        <p:spPr>
          <a:xfrm>
            <a:off x="236280" y="288932"/>
            <a:ext cx="17859687" cy="675355"/>
          </a:xfrm>
          <a:prstGeom prst="rect">
            <a:avLst/>
          </a:prstGeom>
        </p:spPr>
        <p:txBody>
          <a:bodyPr lIns="0" tIns="0" rIns="0" bIns="0" rtlCol="0" anchor="t">
            <a:spAutoFit/>
          </a:bodyPr>
          <a:lstStyle/>
          <a:p>
            <a:pPr algn="ctr">
              <a:lnSpc>
                <a:spcPts val="5474"/>
              </a:lnSpc>
            </a:pPr>
            <a:r>
              <a:rPr lang="en-US" sz="3910">
                <a:solidFill>
                  <a:srgbClr val="054EAD"/>
                </a:solidFill>
                <a:latin typeface="Public Sans Bold"/>
              </a:rPr>
              <a:t>Youth-facing MVP will launch in 2024</a:t>
            </a:r>
          </a:p>
        </p:txBody>
      </p:sp>
      <p:sp>
        <p:nvSpPr>
          <p:cNvPr id="10" name="Freeform 8">
            <a:extLst>
              <a:ext uri="{FF2B5EF4-FFF2-40B4-BE49-F238E27FC236}">
                <a16:creationId xmlns:a16="http://schemas.microsoft.com/office/drawing/2014/main" id="{4B7F3F47-EE90-F17F-6579-F7A0FD2CE493}"/>
              </a:ext>
            </a:extLst>
          </p:cNvPr>
          <p:cNvSpPr/>
          <p:nvPr/>
        </p:nvSpPr>
        <p:spPr>
          <a:xfrm>
            <a:off x="17085987" y="9066899"/>
            <a:ext cx="1202013" cy="1202013"/>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8"/>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48" name="think-cell data - do not delete" hidden="1">
            <a:extLst>
              <a:ext uri="{FF2B5EF4-FFF2-40B4-BE49-F238E27FC236}">
                <a16:creationId xmlns:a16="http://schemas.microsoft.com/office/drawing/2014/main" id="{EF2ECC4B-36DA-6649-BA07-915998C172FF}"/>
              </a:ext>
            </a:extLst>
          </p:cNvPr>
          <p:cNvGraphicFramePr>
            <a:graphicFrameLocks noChangeAspect="1"/>
          </p:cNvGraphicFramePr>
          <p:nvPr>
            <p:custDataLst>
              <p:tags r:id="rId1"/>
            </p:custDataLst>
            <p:extLst>
              <p:ext uri="{D42A27DB-BD31-4B8C-83A1-F6EECF244321}">
                <p14:modId xmlns:p14="http://schemas.microsoft.com/office/powerpoint/2010/main" val="14876153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8" name="think-cell data - do not delete" hidden="1">
                        <a:extLst>
                          <a:ext uri="{FF2B5EF4-FFF2-40B4-BE49-F238E27FC236}">
                            <a16:creationId xmlns:a16="http://schemas.microsoft.com/office/drawing/2014/main" id="{EF2ECC4B-36DA-6649-BA07-915998C172F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4" name="Pentagon 33">
            <a:extLst>
              <a:ext uri="{FF2B5EF4-FFF2-40B4-BE49-F238E27FC236}">
                <a16:creationId xmlns:a16="http://schemas.microsoft.com/office/drawing/2014/main" id="{D1D371B2-5CB6-FA41-A7B6-9F746EB61133}"/>
              </a:ext>
            </a:extLst>
          </p:cNvPr>
          <p:cNvSpPr/>
          <p:nvPr/>
        </p:nvSpPr>
        <p:spPr>
          <a:xfrm>
            <a:off x="16087313" y="6210142"/>
            <a:ext cx="1290825" cy="757596"/>
          </a:xfrm>
          <a:prstGeom prst="homePlat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50000"/>
                  </a:schemeClr>
                </a:solidFill>
                <a:latin typeface="Public Sans" panose="020B0604020202020204" charset="0"/>
              </a:rPr>
              <a:t>2025</a:t>
            </a:r>
          </a:p>
        </p:txBody>
      </p:sp>
      <p:sp>
        <p:nvSpPr>
          <p:cNvPr id="8" name="Pentagon 7">
            <a:extLst>
              <a:ext uri="{FF2B5EF4-FFF2-40B4-BE49-F238E27FC236}">
                <a16:creationId xmlns:a16="http://schemas.microsoft.com/office/drawing/2014/main" id="{51F92AD5-C3F1-C847-B9CC-D37B01223B9A}"/>
              </a:ext>
            </a:extLst>
          </p:cNvPr>
          <p:cNvSpPr/>
          <p:nvPr/>
        </p:nvSpPr>
        <p:spPr>
          <a:xfrm>
            <a:off x="16087834" y="3555784"/>
            <a:ext cx="1290826" cy="683833"/>
          </a:xfrm>
          <a:prstGeom prst="homePlate">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latin typeface="Public Sans"/>
              </a:rPr>
              <a:t>2024-25</a:t>
            </a:r>
            <a:endParaRPr lang="en-US" dirty="0">
              <a:solidFill>
                <a:schemeClr val="accent1">
                  <a:lumMod val="50000"/>
                </a:schemeClr>
              </a:solidFill>
            </a:endParaRPr>
          </a:p>
        </p:txBody>
      </p:sp>
      <p:sp>
        <p:nvSpPr>
          <p:cNvPr id="32" name="Pentagon 31">
            <a:extLst>
              <a:ext uri="{FF2B5EF4-FFF2-40B4-BE49-F238E27FC236}">
                <a16:creationId xmlns:a16="http://schemas.microsoft.com/office/drawing/2014/main" id="{CC9442F0-D312-084A-BAEA-29075E2C952B}"/>
              </a:ext>
            </a:extLst>
          </p:cNvPr>
          <p:cNvSpPr/>
          <p:nvPr/>
        </p:nvSpPr>
        <p:spPr>
          <a:xfrm>
            <a:off x="16093632" y="8346023"/>
            <a:ext cx="1290826" cy="683833"/>
          </a:xfrm>
          <a:prstGeom prst="homePlat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50000"/>
                  </a:schemeClr>
                </a:solidFill>
                <a:latin typeface="Public Sans" panose="020B0604020202020204" charset="0"/>
              </a:rPr>
              <a:t>2026-27</a:t>
            </a:r>
          </a:p>
        </p:txBody>
      </p:sp>
      <p:sp>
        <p:nvSpPr>
          <p:cNvPr id="33" name="Pentagon 32">
            <a:extLst>
              <a:ext uri="{FF2B5EF4-FFF2-40B4-BE49-F238E27FC236}">
                <a16:creationId xmlns:a16="http://schemas.microsoft.com/office/drawing/2014/main" id="{84FF3E31-9A17-B44E-9817-59778B27F133}"/>
              </a:ext>
            </a:extLst>
          </p:cNvPr>
          <p:cNvSpPr/>
          <p:nvPr/>
        </p:nvSpPr>
        <p:spPr>
          <a:xfrm>
            <a:off x="16087313" y="7271820"/>
            <a:ext cx="1290825" cy="683833"/>
          </a:xfrm>
          <a:prstGeom prst="homePlate">
            <a:avLst/>
          </a:prstGeom>
          <a:solidFill>
            <a:schemeClr val="accent1">
              <a:lumMod val="20000"/>
              <a:lumOff val="80000"/>
            </a:schemeClr>
          </a:solidFill>
          <a:ln>
            <a:solidFill>
              <a:srgbClr val="718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50000"/>
                  </a:schemeClr>
                </a:solidFill>
                <a:latin typeface="Public Sans" panose="020B0604020202020204" charset="0"/>
              </a:rPr>
              <a:t>2025-26</a:t>
            </a:r>
          </a:p>
        </p:txBody>
      </p:sp>
      <p:sp>
        <p:nvSpPr>
          <p:cNvPr id="57" name="Rectangle 56">
            <a:extLst>
              <a:ext uri="{FF2B5EF4-FFF2-40B4-BE49-F238E27FC236}">
                <a16:creationId xmlns:a16="http://schemas.microsoft.com/office/drawing/2014/main" id="{5F754BFF-160D-7843-A178-C08E1E62E9E9}"/>
              </a:ext>
            </a:extLst>
          </p:cNvPr>
          <p:cNvSpPr/>
          <p:nvPr/>
        </p:nvSpPr>
        <p:spPr>
          <a:xfrm>
            <a:off x="7442681" y="4194351"/>
            <a:ext cx="8568431" cy="1711149"/>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6696" lvl="1" algn="ctr">
              <a:lnSpc>
                <a:spcPts val="2940"/>
              </a:lnSpc>
            </a:pPr>
            <a:endParaRPr lang="en-US" sz="2400" b="1" dirty="0">
              <a:solidFill>
                <a:schemeClr val="bg1"/>
              </a:solidFill>
              <a:latin typeface="Public Sans"/>
            </a:endParaRPr>
          </a:p>
        </p:txBody>
      </p:sp>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23" name="Freeform 23"/>
          <p:cNvSpPr/>
          <p:nvPr/>
        </p:nvSpPr>
        <p:spPr>
          <a:xfrm>
            <a:off x="17085987" y="9084987"/>
            <a:ext cx="1202013" cy="1202013"/>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6"/>
            <a:stretch>
              <a:fillRect/>
            </a:stretch>
          </a:blipFill>
        </p:spPr>
        <p:txBody>
          <a:bodyPr/>
          <a:lstStyle/>
          <a:p>
            <a:endParaRPr lang="en-US"/>
          </a:p>
        </p:txBody>
      </p:sp>
      <p:sp>
        <p:nvSpPr>
          <p:cNvPr id="24" name="AutoShape 24"/>
          <p:cNvSpPr/>
          <p:nvPr/>
        </p:nvSpPr>
        <p:spPr>
          <a:xfrm>
            <a:off x="7172142" y="3009900"/>
            <a:ext cx="9401494" cy="0"/>
          </a:xfrm>
          <a:prstGeom prst="line">
            <a:avLst/>
          </a:prstGeom>
          <a:ln w="38100" cap="flat">
            <a:solidFill>
              <a:srgbClr val="2B2C30"/>
            </a:solidFill>
            <a:prstDash val="solid"/>
            <a:headEnd type="oval" w="lg" len="lg"/>
            <a:tailEnd type="oval" w="lg" len="lg"/>
          </a:ln>
        </p:spPr>
        <p:txBody>
          <a:bodyPr/>
          <a:lstStyle/>
          <a:p>
            <a:endParaRPr lang="en-US"/>
          </a:p>
        </p:txBody>
      </p:sp>
      <p:sp>
        <p:nvSpPr>
          <p:cNvPr id="25" name="AutoShape 25"/>
          <p:cNvSpPr/>
          <p:nvPr/>
        </p:nvSpPr>
        <p:spPr>
          <a:xfrm flipV="1">
            <a:off x="990600" y="2995317"/>
            <a:ext cx="4224208" cy="15802"/>
          </a:xfrm>
          <a:prstGeom prst="line">
            <a:avLst/>
          </a:prstGeom>
          <a:ln w="38100" cap="flat">
            <a:solidFill>
              <a:srgbClr val="2B2C30"/>
            </a:solidFill>
            <a:prstDash val="solid"/>
            <a:headEnd type="oval" w="lg" len="lg"/>
            <a:tailEnd type="oval" w="lg" len="lg"/>
          </a:ln>
        </p:spPr>
        <p:txBody>
          <a:bodyPr/>
          <a:lstStyle/>
          <a:p>
            <a:endParaRPr lang="en-US"/>
          </a:p>
        </p:txBody>
      </p:sp>
      <p:sp>
        <p:nvSpPr>
          <p:cNvPr id="26" name="Freeform 26"/>
          <p:cNvSpPr/>
          <p:nvPr/>
        </p:nvSpPr>
        <p:spPr>
          <a:xfrm>
            <a:off x="3483836" y="2229957"/>
            <a:ext cx="640125" cy="600554"/>
          </a:xfrm>
          <a:custGeom>
            <a:avLst/>
            <a:gdLst/>
            <a:ahLst/>
            <a:cxnLst/>
            <a:rect l="l" t="t" r="r" b="b"/>
            <a:pathLst>
              <a:path w="640125" h="600554">
                <a:moveTo>
                  <a:pt x="0" y="0"/>
                </a:moveTo>
                <a:lnTo>
                  <a:pt x="640125" y="0"/>
                </a:lnTo>
                <a:lnTo>
                  <a:pt x="640125" y="600554"/>
                </a:lnTo>
                <a:lnTo>
                  <a:pt x="0" y="6005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TextBox 27"/>
          <p:cNvSpPr txBox="1"/>
          <p:nvPr/>
        </p:nvSpPr>
        <p:spPr>
          <a:xfrm>
            <a:off x="1006871" y="332924"/>
            <a:ext cx="16230600" cy="648601"/>
          </a:xfrm>
          <a:prstGeom prst="rect">
            <a:avLst/>
          </a:prstGeom>
        </p:spPr>
        <p:txBody>
          <a:bodyPr lIns="0" tIns="0" rIns="0" bIns="0" rtlCol="0" anchor="t">
            <a:spAutoFit/>
          </a:bodyPr>
          <a:lstStyle/>
          <a:p>
            <a:pPr>
              <a:lnSpc>
                <a:spcPts val="5200"/>
              </a:lnSpc>
              <a:spcBef>
                <a:spcPct val="0"/>
              </a:spcBef>
            </a:pPr>
            <a:r>
              <a:rPr lang="en-US" sz="3714" spc="843" dirty="0" err="1">
                <a:solidFill>
                  <a:srgbClr val="054EAD"/>
                </a:solidFill>
                <a:latin typeface="Public Sans Bold"/>
              </a:rPr>
              <a:t>Blavatnik</a:t>
            </a:r>
            <a:r>
              <a:rPr lang="en-US" sz="3714" spc="843" dirty="0">
                <a:solidFill>
                  <a:srgbClr val="054EAD"/>
                </a:solidFill>
                <a:latin typeface="Public Sans Bold"/>
              </a:rPr>
              <a:t> will accelerate Phase II development </a:t>
            </a:r>
          </a:p>
        </p:txBody>
      </p:sp>
      <p:sp>
        <p:nvSpPr>
          <p:cNvPr id="30" name="TextBox 30"/>
          <p:cNvSpPr txBox="1"/>
          <p:nvPr/>
        </p:nvSpPr>
        <p:spPr>
          <a:xfrm>
            <a:off x="1070854" y="3522090"/>
            <a:ext cx="4224203" cy="6560450"/>
          </a:xfrm>
          <a:prstGeom prst="rect">
            <a:avLst/>
          </a:prstGeom>
        </p:spPr>
        <p:txBody>
          <a:bodyPr wrap="square" lIns="0" tIns="0" rIns="0" bIns="0" rtlCol="0" anchor="t">
            <a:spAutoFit/>
          </a:bodyPr>
          <a:lstStyle/>
          <a:p>
            <a:pPr>
              <a:lnSpc>
                <a:spcPts val="3639"/>
              </a:lnSpc>
              <a:spcAft>
                <a:spcPts val="600"/>
              </a:spcAft>
            </a:pPr>
            <a:r>
              <a:rPr lang="en-US" sz="2599" b="1" dirty="0">
                <a:solidFill>
                  <a:srgbClr val="2B2C30"/>
                </a:solidFill>
                <a:latin typeface="Public Sans"/>
              </a:rPr>
              <a:t>Teen-mobile app</a:t>
            </a:r>
          </a:p>
          <a:p>
            <a:pPr marL="453392" lvl="1" indent="-226696">
              <a:lnSpc>
                <a:spcPts val="2940"/>
              </a:lnSpc>
              <a:spcAft>
                <a:spcPts val="600"/>
              </a:spcAft>
              <a:buFont typeface="Arial"/>
              <a:buChar char="•"/>
            </a:pPr>
            <a:r>
              <a:rPr lang="en-US" sz="2400" dirty="0">
                <a:solidFill>
                  <a:srgbClr val="2B2C30"/>
                </a:solidFill>
                <a:latin typeface="Public Sans"/>
              </a:rPr>
              <a:t>Build started Aug 2023 with </a:t>
            </a:r>
            <a:r>
              <a:rPr lang="en-US" sz="2400" dirty="0" err="1">
                <a:solidFill>
                  <a:srgbClr val="2B2C30"/>
                </a:solidFill>
                <a:latin typeface="Public Sans"/>
              </a:rPr>
              <a:t>XCube</a:t>
            </a:r>
            <a:r>
              <a:rPr lang="en-US" sz="2400" dirty="0">
                <a:solidFill>
                  <a:srgbClr val="2B2C30"/>
                </a:solidFill>
                <a:latin typeface="Public Sans"/>
              </a:rPr>
              <a:t> Labs</a:t>
            </a:r>
          </a:p>
          <a:p>
            <a:pPr marL="453392" lvl="1" indent="-226696">
              <a:lnSpc>
                <a:spcPts val="2940"/>
              </a:lnSpc>
              <a:spcAft>
                <a:spcPts val="600"/>
              </a:spcAft>
              <a:buFont typeface="Arial"/>
              <a:buChar char="•"/>
            </a:pPr>
            <a:r>
              <a:rPr lang="en-US" sz="2400" dirty="0">
                <a:solidFill>
                  <a:srgbClr val="2B2C30"/>
                </a:solidFill>
                <a:latin typeface="Public Sans"/>
              </a:rPr>
              <a:t>Randomized Control Trial launch in 2024</a:t>
            </a:r>
          </a:p>
          <a:p>
            <a:pPr marL="453392" lvl="1" indent="-226696">
              <a:lnSpc>
                <a:spcPts val="2940"/>
              </a:lnSpc>
              <a:spcAft>
                <a:spcPts val="600"/>
              </a:spcAft>
              <a:buFont typeface="Arial"/>
              <a:buChar char="•"/>
            </a:pPr>
            <a:endParaRPr lang="en-US" sz="2400" dirty="0">
              <a:solidFill>
                <a:srgbClr val="2B2C30"/>
              </a:solidFill>
              <a:latin typeface="Public Sans"/>
            </a:endParaRPr>
          </a:p>
          <a:p>
            <a:pPr>
              <a:lnSpc>
                <a:spcPts val="2940"/>
              </a:lnSpc>
              <a:spcAft>
                <a:spcPts val="600"/>
              </a:spcAft>
            </a:pPr>
            <a:r>
              <a:rPr lang="en-US" sz="2400" b="1" dirty="0">
                <a:solidFill>
                  <a:srgbClr val="2B2C30"/>
                </a:solidFill>
                <a:latin typeface="Public Sans"/>
              </a:rPr>
              <a:t>Customer Discovery</a:t>
            </a:r>
          </a:p>
          <a:p>
            <a:pPr marL="800100" lvl="1" indent="-342900">
              <a:lnSpc>
                <a:spcPts val="2940"/>
              </a:lnSpc>
              <a:spcAft>
                <a:spcPts val="600"/>
              </a:spcAft>
              <a:buFont typeface="Arial" panose="020B0604020202020204" pitchFamily="34" charset="0"/>
              <a:buChar char="•"/>
            </a:pPr>
            <a:r>
              <a:rPr lang="en-US" sz="2400" dirty="0">
                <a:solidFill>
                  <a:srgbClr val="2B2C30"/>
                </a:solidFill>
                <a:latin typeface="Public Sans"/>
              </a:rPr>
              <a:t>NSF Innovation Corps</a:t>
            </a:r>
          </a:p>
          <a:p>
            <a:pPr>
              <a:lnSpc>
                <a:spcPts val="2940"/>
              </a:lnSpc>
              <a:spcAft>
                <a:spcPts val="600"/>
              </a:spcAft>
            </a:pPr>
            <a:endParaRPr lang="en-US" sz="2400" dirty="0">
              <a:solidFill>
                <a:srgbClr val="2B2C30"/>
              </a:solidFill>
              <a:latin typeface="Public Sans"/>
            </a:endParaRPr>
          </a:p>
          <a:p>
            <a:pPr>
              <a:lnSpc>
                <a:spcPts val="2940"/>
              </a:lnSpc>
              <a:spcAft>
                <a:spcPts val="600"/>
              </a:spcAft>
            </a:pPr>
            <a:r>
              <a:rPr lang="en-US" sz="2400" b="1" dirty="0">
                <a:solidFill>
                  <a:srgbClr val="2B2C30"/>
                </a:solidFill>
                <a:latin typeface="Public Sans"/>
              </a:rPr>
              <a:t>VC Interest</a:t>
            </a:r>
            <a:endParaRPr lang="en-US" sz="2400" dirty="0">
              <a:solidFill>
                <a:srgbClr val="2B2C30"/>
              </a:solidFill>
              <a:latin typeface="Public Sans"/>
            </a:endParaRPr>
          </a:p>
          <a:p>
            <a:pPr marL="800100" lvl="1" indent="-342900">
              <a:lnSpc>
                <a:spcPts val="2940"/>
              </a:lnSpc>
              <a:spcAft>
                <a:spcPts val="600"/>
              </a:spcAft>
              <a:buFont typeface="Arial" panose="020B0604020202020204" pitchFamily="34" charset="0"/>
              <a:buChar char="•"/>
            </a:pPr>
            <a:r>
              <a:rPr lang="en-US" sz="2400" dirty="0">
                <a:solidFill>
                  <a:srgbClr val="2B2C30"/>
                </a:solidFill>
                <a:latin typeface="Public Sans"/>
              </a:rPr>
              <a:t>CT Innovations</a:t>
            </a:r>
          </a:p>
          <a:p>
            <a:pPr marL="800100" lvl="1" indent="-342900">
              <a:lnSpc>
                <a:spcPts val="2940"/>
              </a:lnSpc>
              <a:spcAft>
                <a:spcPts val="600"/>
              </a:spcAft>
              <a:buFont typeface="Arial" panose="020B0604020202020204" pitchFamily="34" charset="0"/>
              <a:buChar char="•"/>
            </a:pPr>
            <a:r>
              <a:rPr lang="en-US" sz="2400" dirty="0">
                <a:solidFill>
                  <a:srgbClr val="2B2C30"/>
                </a:solidFill>
                <a:latin typeface="Public Sans"/>
              </a:rPr>
              <a:t>F-Prime Capital</a:t>
            </a:r>
          </a:p>
          <a:p>
            <a:pPr marL="800100" lvl="1" indent="-342900">
              <a:lnSpc>
                <a:spcPts val="2940"/>
              </a:lnSpc>
              <a:spcAft>
                <a:spcPts val="600"/>
              </a:spcAft>
              <a:buFont typeface="Arial" panose="020B0604020202020204" pitchFamily="34" charset="0"/>
              <a:buChar char="•"/>
            </a:pPr>
            <a:r>
              <a:rPr lang="en-US" sz="2400" dirty="0">
                <a:solidFill>
                  <a:srgbClr val="2B2C30"/>
                </a:solidFill>
                <a:latin typeface="Public Sans"/>
              </a:rPr>
              <a:t>Meng Impact </a:t>
            </a:r>
          </a:p>
          <a:p>
            <a:pPr marL="800100" lvl="1" indent="-342900">
              <a:lnSpc>
                <a:spcPts val="2940"/>
              </a:lnSpc>
              <a:spcAft>
                <a:spcPts val="600"/>
              </a:spcAft>
              <a:buFont typeface="Arial" panose="020B0604020202020204" pitchFamily="34" charset="0"/>
              <a:buChar char="•"/>
            </a:pPr>
            <a:r>
              <a:rPr lang="en-US" sz="2400" dirty="0">
                <a:solidFill>
                  <a:srgbClr val="2B2C30"/>
                </a:solidFill>
                <a:latin typeface="Public Sans"/>
              </a:rPr>
              <a:t>ARCH Venture </a:t>
            </a:r>
          </a:p>
          <a:p>
            <a:pPr>
              <a:lnSpc>
                <a:spcPts val="2940"/>
              </a:lnSpc>
              <a:spcAft>
                <a:spcPts val="600"/>
              </a:spcAft>
            </a:pPr>
            <a:endParaRPr lang="en-US" sz="2100" dirty="0">
              <a:solidFill>
                <a:srgbClr val="2B2C30"/>
              </a:solidFill>
              <a:latin typeface="Public Sans"/>
            </a:endParaRPr>
          </a:p>
        </p:txBody>
      </p:sp>
      <p:sp>
        <p:nvSpPr>
          <p:cNvPr id="42" name="TextBox 42"/>
          <p:cNvSpPr txBox="1"/>
          <p:nvPr/>
        </p:nvSpPr>
        <p:spPr>
          <a:xfrm>
            <a:off x="1923068" y="2462641"/>
            <a:ext cx="3761659" cy="354457"/>
          </a:xfrm>
          <a:prstGeom prst="rect">
            <a:avLst/>
          </a:prstGeom>
        </p:spPr>
        <p:txBody>
          <a:bodyPr lIns="0" tIns="0" rIns="0" bIns="0" rtlCol="0" anchor="t">
            <a:spAutoFit/>
          </a:bodyPr>
          <a:lstStyle/>
          <a:p>
            <a:pPr>
              <a:lnSpc>
                <a:spcPts val="2638"/>
              </a:lnSpc>
            </a:pPr>
            <a:r>
              <a:rPr lang="en-US" sz="2899" spc="14" dirty="0">
                <a:solidFill>
                  <a:srgbClr val="054EAD"/>
                </a:solidFill>
                <a:latin typeface="Playfair Display Italics"/>
              </a:rPr>
              <a:t>Phase I </a:t>
            </a:r>
          </a:p>
        </p:txBody>
      </p:sp>
      <p:sp>
        <p:nvSpPr>
          <p:cNvPr id="43" name="TextBox 43"/>
          <p:cNvSpPr txBox="1"/>
          <p:nvPr/>
        </p:nvSpPr>
        <p:spPr>
          <a:xfrm>
            <a:off x="8813192" y="2146852"/>
            <a:ext cx="5990972" cy="744435"/>
          </a:xfrm>
          <a:prstGeom prst="rect">
            <a:avLst/>
          </a:prstGeom>
        </p:spPr>
        <p:txBody>
          <a:bodyPr lIns="0" tIns="0" rIns="0" bIns="0" rtlCol="0" anchor="t">
            <a:spAutoFit/>
          </a:bodyPr>
          <a:lstStyle/>
          <a:p>
            <a:pPr algn="ctr">
              <a:lnSpc>
                <a:spcPts val="2638"/>
              </a:lnSpc>
              <a:spcAft>
                <a:spcPts val="600"/>
              </a:spcAft>
            </a:pPr>
            <a:r>
              <a:rPr lang="en-US" sz="2899" spc="14" dirty="0">
                <a:solidFill>
                  <a:srgbClr val="054EAD"/>
                </a:solidFill>
                <a:latin typeface="Playfair Display Italics"/>
              </a:rPr>
              <a:t>Phase II </a:t>
            </a:r>
          </a:p>
          <a:p>
            <a:pPr algn="ctr">
              <a:lnSpc>
                <a:spcPts val="2638"/>
              </a:lnSpc>
            </a:pPr>
            <a:r>
              <a:rPr lang="en-US" sz="2899" spc="14" dirty="0">
                <a:solidFill>
                  <a:srgbClr val="054EAD"/>
                </a:solidFill>
                <a:latin typeface="Playfair Display Italics"/>
              </a:rPr>
              <a:t> Projected Costs: $300K </a:t>
            </a:r>
          </a:p>
        </p:txBody>
      </p:sp>
      <p:cxnSp>
        <p:nvCxnSpPr>
          <p:cNvPr id="46" name="Straight Connector 45">
            <a:extLst>
              <a:ext uri="{FF2B5EF4-FFF2-40B4-BE49-F238E27FC236}">
                <a16:creationId xmlns:a16="http://schemas.microsoft.com/office/drawing/2014/main" id="{12E6FF84-27DC-F74E-A5D9-138B1C443651}"/>
              </a:ext>
            </a:extLst>
          </p:cNvPr>
          <p:cNvCxnSpPr/>
          <p:nvPr/>
        </p:nvCxnSpPr>
        <p:spPr>
          <a:xfrm>
            <a:off x="6214359" y="2808200"/>
            <a:ext cx="0" cy="6910683"/>
          </a:xfrm>
          <a:prstGeom prst="line">
            <a:avLst/>
          </a:prstGeom>
          <a:ln w="3810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250A208-9FCA-C74C-A7E2-F71B04F1659E}"/>
              </a:ext>
            </a:extLst>
          </p:cNvPr>
          <p:cNvSpPr/>
          <p:nvPr/>
        </p:nvSpPr>
        <p:spPr>
          <a:xfrm>
            <a:off x="7315200" y="3487219"/>
            <a:ext cx="8835139" cy="8359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6696" lvl="1" algn="ctr">
              <a:lnSpc>
                <a:spcPts val="2940"/>
              </a:lnSpc>
            </a:pPr>
            <a:r>
              <a:rPr lang="en-US" sz="2400" b="1" dirty="0">
                <a:solidFill>
                  <a:schemeClr val="bg1"/>
                </a:solidFill>
                <a:latin typeface="Public Sans"/>
              </a:rPr>
              <a:t>Portal Builds: $200K</a:t>
            </a:r>
          </a:p>
        </p:txBody>
      </p:sp>
      <p:sp>
        <p:nvSpPr>
          <p:cNvPr id="54" name="Rectangle 53">
            <a:extLst>
              <a:ext uri="{FF2B5EF4-FFF2-40B4-BE49-F238E27FC236}">
                <a16:creationId xmlns:a16="http://schemas.microsoft.com/office/drawing/2014/main" id="{70F5C371-C3A5-B146-9E99-F387DE3272C2}"/>
              </a:ext>
            </a:extLst>
          </p:cNvPr>
          <p:cNvSpPr/>
          <p:nvPr/>
        </p:nvSpPr>
        <p:spPr>
          <a:xfrm>
            <a:off x="7315200" y="6134100"/>
            <a:ext cx="8835139" cy="8359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6696" lvl="1" algn="ctr">
              <a:lnSpc>
                <a:spcPts val="2940"/>
              </a:lnSpc>
            </a:pPr>
            <a:r>
              <a:rPr lang="en-US" sz="2400" b="1" dirty="0">
                <a:solidFill>
                  <a:schemeClr val="bg1"/>
                </a:solidFill>
                <a:latin typeface="Public Sans"/>
              </a:rPr>
              <a:t>AWS Fees 1 Year: $15K</a:t>
            </a:r>
          </a:p>
        </p:txBody>
      </p:sp>
      <p:sp>
        <p:nvSpPr>
          <p:cNvPr id="55" name="Rectangle 54">
            <a:extLst>
              <a:ext uri="{FF2B5EF4-FFF2-40B4-BE49-F238E27FC236}">
                <a16:creationId xmlns:a16="http://schemas.microsoft.com/office/drawing/2014/main" id="{D4937B7E-2AA0-AF46-A5BC-B84F27E29372}"/>
              </a:ext>
            </a:extLst>
          </p:cNvPr>
          <p:cNvSpPr/>
          <p:nvPr/>
        </p:nvSpPr>
        <p:spPr>
          <a:xfrm>
            <a:off x="7315200" y="7200900"/>
            <a:ext cx="8835139" cy="835919"/>
          </a:xfrm>
          <a:prstGeom prst="rect">
            <a:avLst/>
          </a:prstGeom>
          <a:solidFill>
            <a:srgbClr val="71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6696" lvl="1" algn="ctr">
              <a:lnSpc>
                <a:spcPts val="2940"/>
              </a:lnSpc>
            </a:pPr>
            <a:r>
              <a:rPr lang="en-US" sz="2400" b="1" dirty="0">
                <a:solidFill>
                  <a:schemeClr val="bg1"/>
                </a:solidFill>
                <a:latin typeface="Public Sans"/>
              </a:rPr>
              <a:t>Content Development: $30K</a:t>
            </a:r>
          </a:p>
        </p:txBody>
      </p:sp>
      <p:sp>
        <p:nvSpPr>
          <p:cNvPr id="56" name="Rectangle 55">
            <a:extLst>
              <a:ext uri="{FF2B5EF4-FFF2-40B4-BE49-F238E27FC236}">
                <a16:creationId xmlns:a16="http://schemas.microsoft.com/office/drawing/2014/main" id="{461DD09C-D404-424F-955C-E848A6B5DD83}"/>
              </a:ext>
            </a:extLst>
          </p:cNvPr>
          <p:cNvSpPr/>
          <p:nvPr/>
        </p:nvSpPr>
        <p:spPr>
          <a:xfrm>
            <a:off x="7315200" y="8269981"/>
            <a:ext cx="8835139" cy="8359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6696" lvl="1" algn="ctr">
              <a:lnSpc>
                <a:spcPts val="2940"/>
              </a:lnSpc>
            </a:pPr>
            <a:r>
              <a:rPr lang="en-US" sz="2400" b="1" dirty="0">
                <a:solidFill>
                  <a:schemeClr val="bg1"/>
                </a:solidFill>
                <a:latin typeface="Public Sans"/>
              </a:rPr>
              <a:t>RCT &amp; Research: $55K</a:t>
            </a:r>
          </a:p>
        </p:txBody>
      </p:sp>
      <p:grpSp>
        <p:nvGrpSpPr>
          <p:cNvPr id="3" name="Group 2">
            <a:extLst>
              <a:ext uri="{FF2B5EF4-FFF2-40B4-BE49-F238E27FC236}">
                <a16:creationId xmlns:a16="http://schemas.microsoft.com/office/drawing/2014/main" id="{A3C03446-A11A-A142-A17E-551700ED5F66}"/>
              </a:ext>
            </a:extLst>
          </p:cNvPr>
          <p:cNvGrpSpPr/>
          <p:nvPr/>
        </p:nvGrpSpPr>
        <p:grpSpPr>
          <a:xfrm>
            <a:off x="7629113" y="4539209"/>
            <a:ext cx="2296489" cy="1117518"/>
            <a:chOff x="7651670" y="4539209"/>
            <a:chExt cx="2296489" cy="1117518"/>
          </a:xfrm>
        </p:grpSpPr>
        <p:sp>
          <p:nvSpPr>
            <p:cNvPr id="4" name="Oval 3">
              <a:extLst>
                <a:ext uri="{FF2B5EF4-FFF2-40B4-BE49-F238E27FC236}">
                  <a16:creationId xmlns:a16="http://schemas.microsoft.com/office/drawing/2014/main" id="{E45F03F8-5D85-E943-B6EA-332915DF114C}"/>
                </a:ext>
              </a:extLst>
            </p:cNvPr>
            <p:cNvSpPr/>
            <p:nvPr/>
          </p:nvSpPr>
          <p:spPr>
            <a:xfrm>
              <a:off x="7651670" y="4539209"/>
              <a:ext cx="400110" cy="40011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75000"/>
                    </a:schemeClr>
                  </a:solidFill>
                  <a:latin typeface="Public Sans"/>
                </a:rPr>
                <a:t>1</a:t>
              </a:r>
              <a:endParaRPr lang="en-US" sz="2000" dirty="0">
                <a:solidFill>
                  <a:schemeClr val="accent1">
                    <a:lumMod val="75000"/>
                  </a:schemeClr>
                </a:solidFill>
              </a:endParaRPr>
            </a:p>
          </p:txBody>
        </p:sp>
        <p:sp>
          <p:nvSpPr>
            <p:cNvPr id="5" name="TextBox 4">
              <a:extLst>
                <a:ext uri="{FF2B5EF4-FFF2-40B4-BE49-F238E27FC236}">
                  <a16:creationId xmlns:a16="http://schemas.microsoft.com/office/drawing/2014/main" id="{02A33658-C6E4-7948-9F8C-4B57B63381AA}"/>
                </a:ext>
              </a:extLst>
            </p:cNvPr>
            <p:cNvSpPr txBox="1"/>
            <p:nvPr/>
          </p:nvSpPr>
          <p:spPr>
            <a:xfrm>
              <a:off x="8119359" y="4565811"/>
              <a:ext cx="1828800" cy="400110"/>
            </a:xfrm>
            <a:prstGeom prst="rect">
              <a:avLst/>
            </a:prstGeom>
            <a:noFill/>
          </p:spPr>
          <p:txBody>
            <a:bodyPr wrap="square" rtlCol="0">
              <a:spAutoFit/>
            </a:bodyPr>
            <a:lstStyle/>
            <a:p>
              <a:r>
                <a:rPr lang="en-US" sz="2000" b="1" dirty="0">
                  <a:solidFill>
                    <a:schemeClr val="accent1">
                      <a:lumMod val="75000"/>
                    </a:schemeClr>
                  </a:solidFill>
                  <a:latin typeface="Public Sans"/>
                </a:rPr>
                <a:t>Data Portal</a:t>
              </a:r>
              <a:endParaRPr lang="en-US" sz="2000" b="1" dirty="0">
                <a:solidFill>
                  <a:schemeClr val="accent1">
                    <a:lumMod val="75000"/>
                  </a:schemeClr>
                </a:solidFill>
              </a:endParaRPr>
            </a:p>
          </p:txBody>
        </p:sp>
        <p:sp>
          <p:nvSpPr>
            <p:cNvPr id="45" name="TextBox 44">
              <a:extLst>
                <a:ext uri="{FF2B5EF4-FFF2-40B4-BE49-F238E27FC236}">
                  <a16:creationId xmlns:a16="http://schemas.microsoft.com/office/drawing/2014/main" id="{F346A625-D2E6-D04F-AB92-C43DCD4A14C5}"/>
                </a:ext>
              </a:extLst>
            </p:cNvPr>
            <p:cNvSpPr txBox="1"/>
            <p:nvPr/>
          </p:nvSpPr>
          <p:spPr>
            <a:xfrm>
              <a:off x="7964539" y="5010396"/>
              <a:ext cx="1484261" cy="646331"/>
            </a:xfrm>
            <a:prstGeom prst="rect">
              <a:avLst/>
            </a:prstGeom>
            <a:noFill/>
          </p:spPr>
          <p:txBody>
            <a:bodyPr wrap="square" rtlCol="0">
              <a:spAutoFit/>
            </a:bodyPr>
            <a:lstStyle/>
            <a:p>
              <a:pPr algn="ctr"/>
              <a:r>
                <a:rPr lang="en-US" dirty="0">
                  <a:solidFill>
                    <a:schemeClr val="accent1">
                      <a:lumMod val="75000"/>
                    </a:schemeClr>
                  </a:solidFill>
                  <a:latin typeface="Public Sans"/>
                </a:rPr>
                <a:t>Provider Dashboard</a:t>
              </a:r>
              <a:endParaRPr lang="en-US" dirty="0">
                <a:solidFill>
                  <a:schemeClr val="accent1">
                    <a:lumMod val="75000"/>
                  </a:schemeClr>
                </a:solidFill>
              </a:endParaRPr>
            </a:p>
          </p:txBody>
        </p:sp>
      </p:grpSp>
      <p:grpSp>
        <p:nvGrpSpPr>
          <p:cNvPr id="6" name="Group 5">
            <a:extLst>
              <a:ext uri="{FF2B5EF4-FFF2-40B4-BE49-F238E27FC236}">
                <a16:creationId xmlns:a16="http://schemas.microsoft.com/office/drawing/2014/main" id="{1207BF9B-1BC4-3541-9A44-0307CB47FB95}"/>
              </a:ext>
            </a:extLst>
          </p:cNvPr>
          <p:cNvGrpSpPr/>
          <p:nvPr/>
        </p:nvGrpSpPr>
        <p:grpSpPr>
          <a:xfrm>
            <a:off x="10268590" y="4533421"/>
            <a:ext cx="2694523" cy="1155904"/>
            <a:chOff x="10530236" y="4533421"/>
            <a:chExt cx="2694523" cy="1155904"/>
          </a:xfrm>
        </p:grpSpPr>
        <p:sp>
          <p:nvSpPr>
            <p:cNvPr id="59" name="TextBox 58">
              <a:extLst>
                <a:ext uri="{FF2B5EF4-FFF2-40B4-BE49-F238E27FC236}">
                  <a16:creationId xmlns:a16="http://schemas.microsoft.com/office/drawing/2014/main" id="{2549FFA8-1FCB-BB49-BC96-68D06E6A4E86}"/>
                </a:ext>
              </a:extLst>
            </p:cNvPr>
            <p:cNvSpPr txBox="1"/>
            <p:nvPr/>
          </p:nvSpPr>
          <p:spPr>
            <a:xfrm>
              <a:off x="11089309" y="4539209"/>
              <a:ext cx="1984379" cy="400110"/>
            </a:xfrm>
            <a:prstGeom prst="rect">
              <a:avLst/>
            </a:prstGeom>
            <a:noFill/>
          </p:spPr>
          <p:txBody>
            <a:bodyPr wrap="square" rtlCol="0">
              <a:spAutoFit/>
            </a:bodyPr>
            <a:lstStyle/>
            <a:p>
              <a:r>
                <a:rPr lang="en-US" sz="2000" b="1" dirty="0">
                  <a:solidFill>
                    <a:schemeClr val="accent1">
                      <a:lumMod val="75000"/>
                    </a:schemeClr>
                  </a:solidFill>
                  <a:latin typeface="Public Sans"/>
                </a:rPr>
                <a:t>Solution Portal</a:t>
              </a:r>
              <a:endParaRPr lang="en-US" sz="2000" b="1" dirty="0">
                <a:solidFill>
                  <a:schemeClr val="accent1">
                    <a:lumMod val="75000"/>
                  </a:schemeClr>
                </a:solidFill>
              </a:endParaRPr>
            </a:p>
          </p:txBody>
        </p:sp>
        <p:sp>
          <p:nvSpPr>
            <p:cNvPr id="60" name="TextBox 59">
              <a:extLst>
                <a:ext uri="{FF2B5EF4-FFF2-40B4-BE49-F238E27FC236}">
                  <a16:creationId xmlns:a16="http://schemas.microsoft.com/office/drawing/2014/main" id="{4584D5F9-EA18-974E-BED7-368444DCECBC}"/>
                </a:ext>
              </a:extLst>
            </p:cNvPr>
            <p:cNvSpPr txBox="1"/>
            <p:nvPr/>
          </p:nvSpPr>
          <p:spPr>
            <a:xfrm>
              <a:off x="10530236" y="5042994"/>
              <a:ext cx="2694523" cy="646331"/>
            </a:xfrm>
            <a:prstGeom prst="rect">
              <a:avLst/>
            </a:prstGeom>
            <a:noFill/>
          </p:spPr>
          <p:txBody>
            <a:bodyPr wrap="square" rtlCol="0">
              <a:spAutoFit/>
            </a:bodyPr>
            <a:lstStyle/>
            <a:p>
              <a:pPr algn="ctr"/>
              <a:r>
                <a:rPr lang="en-US" dirty="0">
                  <a:solidFill>
                    <a:schemeClr val="accent1">
                      <a:lumMod val="75000"/>
                    </a:schemeClr>
                  </a:solidFill>
                  <a:latin typeface="Public Sans"/>
                </a:rPr>
                <a:t>Parent/Caregiver Dashboard</a:t>
              </a:r>
              <a:endParaRPr lang="en-US" dirty="0">
                <a:solidFill>
                  <a:schemeClr val="accent1">
                    <a:lumMod val="75000"/>
                  </a:schemeClr>
                </a:solidFill>
              </a:endParaRPr>
            </a:p>
          </p:txBody>
        </p:sp>
        <p:sp>
          <p:nvSpPr>
            <p:cNvPr id="64" name="Oval 63">
              <a:extLst>
                <a:ext uri="{FF2B5EF4-FFF2-40B4-BE49-F238E27FC236}">
                  <a16:creationId xmlns:a16="http://schemas.microsoft.com/office/drawing/2014/main" id="{B6611D0F-6233-4549-8E3B-0783BACBDF7A}"/>
                </a:ext>
              </a:extLst>
            </p:cNvPr>
            <p:cNvSpPr/>
            <p:nvPr/>
          </p:nvSpPr>
          <p:spPr>
            <a:xfrm>
              <a:off x="10561748" y="4533421"/>
              <a:ext cx="400110" cy="40011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75000"/>
                    </a:schemeClr>
                  </a:solidFill>
                  <a:latin typeface="Public Sans"/>
                </a:rPr>
                <a:t>2</a:t>
              </a:r>
              <a:endParaRPr lang="en-US" sz="2000" dirty="0">
                <a:solidFill>
                  <a:schemeClr val="accent1">
                    <a:lumMod val="75000"/>
                  </a:schemeClr>
                </a:solidFill>
              </a:endParaRPr>
            </a:p>
          </p:txBody>
        </p:sp>
      </p:grpSp>
      <p:grpSp>
        <p:nvGrpSpPr>
          <p:cNvPr id="7" name="Group 6">
            <a:extLst>
              <a:ext uri="{FF2B5EF4-FFF2-40B4-BE49-F238E27FC236}">
                <a16:creationId xmlns:a16="http://schemas.microsoft.com/office/drawing/2014/main" id="{5F660596-AD84-5B44-8B78-98A4A29C9D63}"/>
              </a:ext>
            </a:extLst>
          </p:cNvPr>
          <p:cNvGrpSpPr/>
          <p:nvPr/>
        </p:nvGrpSpPr>
        <p:grpSpPr>
          <a:xfrm>
            <a:off x="13267913" y="4379533"/>
            <a:ext cx="2694523" cy="1323428"/>
            <a:chOff x="13629380" y="4379533"/>
            <a:chExt cx="2694523" cy="1323428"/>
          </a:xfrm>
        </p:grpSpPr>
        <p:sp>
          <p:nvSpPr>
            <p:cNvPr id="62" name="TextBox 61">
              <a:extLst>
                <a:ext uri="{FF2B5EF4-FFF2-40B4-BE49-F238E27FC236}">
                  <a16:creationId xmlns:a16="http://schemas.microsoft.com/office/drawing/2014/main" id="{132EE171-D9DC-B941-B6C2-7159B8ADAD6B}"/>
                </a:ext>
              </a:extLst>
            </p:cNvPr>
            <p:cNvSpPr txBox="1"/>
            <p:nvPr/>
          </p:nvSpPr>
          <p:spPr>
            <a:xfrm>
              <a:off x="14237130" y="4379533"/>
              <a:ext cx="1984379" cy="707886"/>
            </a:xfrm>
            <a:prstGeom prst="rect">
              <a:avLst/>
            </a:prstGeom>
            <a:noFill/>
          </p:spPr>
          <p:txBody>
            <a:bodyPr wrap="square" rtlCol="0">
              <a:spAutoFit/>
            </a:bodyPr>
            <a:lstStyle/>
            <a:p>
              <a:r>
                <a:rPr lang="en-US" sz="2000" b="1" dirty="0">
                  <a:solidFill>
                    <a:schemeClr val="accent1">
                      <a:lumMod val="75000"/>
                    </a:schemeClr>
                  </a:solidFill>
                  <a:latin typeface="Public Sans"/>
                </a:rPr>
                <a:t>Super Admin Dashboard</a:t>
              </a:r>
              <a:endParaRPr lang="en-US" sz="2000" b="1" dirty="0">
                <a:solidFill>
                  <a:schemeClr val="accent1">
                    <a:lumMod val="75000"/>
                  </a:schemeClr>
                </a:solidFill>
              </a:endParaRPr>
            </a:p>
          </p:txBody>
        </p:sp>
        <p:sp>
          <p:nvSpPr>
            <p:cNvPr id="63" name="TextBox 62">
              <a:extLst>
                <a:ext uri="{FF2B5EF4-FFF2-40B4-BE49-F238E27FC236}">
                  <a16:creationId xmlns:a16="http://schemas.microsoft.com/office/drawing/2014/main" id="{E0E94230-E3F5-BE42-ADAA-C2085738767F}"/>
                </a:ext>
              </a:extLst>
            </p:cNvPr>
            <p:cNvSpPr txBox="1"/>
            <p:nvPr/>
          </p:nvSpPr>
          <p:spPr>
            <a:xfrm>
              <a:off x="13629380" y="5056630"/>
              <a:ext cx="2694523" cy="646331"/>
            </a:xfrm>
            <a:prstGeom prst="rect">
              <a:avLst/>
            </a:prstGeom>
            <a:noFill/>
          </p:spPr>
          <p:txBody>
            <a:bodyPr wrap="square" rtlCol="0">
              <a:spAutoFit/>
            </a:bodyPr>
            <a:lstStyle/>
            <a:p>
              <a:pPr algn="ctr"/>
              <a:r>
                <a:rPr lang="en-US" dirty="0">
                  <a:solidFill>
                    <a:schemeClr val="accent1">
                      <a:lumMod val="75000"/>
                    </a:schemeClr>
                  </a:solidFill>
                  <a:latin typeface="Public Sans"/>
                </a:rPr>
                <a:t>Data &amp; Content Management</a:t>
              </a:r>
              <a:endParaRPr lang="en-US" dirty="0">
                <a:solidFill>
                  <a:schemeClr val="accent1">
                    <a:lumMod val="75000"/>
                  </a:schemeClr>
                </a:solidFill>
              </a:endParaRPr>
            </a:p>
          </p:txBody>
        </p:sp>
        <p:sp>
          <p:nvSpPr>
            <p:cNvPr id="65" name="Oval 64">
              <a:extLst>
                <a:ext uri="{FF2B5EF4-FFF2-40B4-BE49-F238E27FC236}">
                  <a16:creationId xmlns:a16="http://schemas.microsoft.com/office/drawing/2014/main" id="{0F369AFC-F4E9-DD49-A47A-FC2CF208057D}"/>
                </a:ext>
              </a:extLst>
            </p:cNvPr>
            <p:cNvSpPr/>
            <p:nvPr/>
          </p:nvSpPr>
          <p:spPr>
            <a:xfrm>
              <a:off x="13766128" y="4533421"/>
              <a:ext cx="400110" cy="40011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75000"/>
                    </a:schemeClr>
                  </a:solidFill>
                  <a:latin typeface="Public Sans"/>
                </a:rPr>
                <a:t>3</a:t>
              </a:r>
              <a:endParaRPr lang="en-US" sz="2000" dirty="0">
                <a:solidFill>
                  <a:schemeClr val="accent1">
                    <a:lumMod val="75000"/>
                  </a:schemeClr>
                </a:solidFill>
              </a:endParaRPr>
            </a:p>
          </p:txBody>
        </p:sp>
      </p:grpSp>
    </p:spTree>
    <p:extLst>
      <p:ext uri="{BB962C8B-B14F-4D97-AF65-F5344CB8AC3E}">
        <p14:creationId xmlns:p14="http://schemas.microsoft.com/office/powerpoint/2010/main" val="1280038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3730827" y="109551"/>
            <a:ext cx="8971282" cy="8971282"/>
          </a:xfrm>
          <a:custGeom>
            <a:avLst/>
            <a:gdLst/>
            <a:ahLst/>
            <a:cxnLst/>
            <a:rect l="l" t="t" r="r" b="b"/>
            <a:pathLst>
              <a:path w="8971282" h="8971282">
                <a:moveTo>
                  <a:pt x="0" y="0"/>
                </a:moveTo>
                <a:lnTo>
                  <a:pt x="8971282" y="0"/>
                </a:lnTo>
                <a:lnTo>
                  <a:pt x="8971282" y="8971282"/>
                </a:lnTo>
                <a:lnTo>
                  <a:pt x="0" y="8971282"/>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4842016" y="7446747"/>
            <a:ext cx="15720187" cy="1262770"/>
          </a:xfrm>
          <a:prstGeom prst="rect">
            <a:avLst/>
          </a:prstGeom>
        </p:spPr>
        <p:txBody>
          <a:bodyPr lIns="0" tIns="0" rIns="0" bIns="0" rtlCol="0" anchor="t">
            <a:spAutoFit/>
          </a:bodyPr>
          <a:lstStyle/>
          <a:p>
            <a:pPr>
              <a:lnSpc>
                <a:spcPts val="5036"/>
              </a:lnSpc>
            </a:pPr>
            <a:r>
              <a:rPr lang="en-US" sz="3597" spc="816">
                <a:solidFill>
                  <a:srgbClr val="2B2C30"/>
                </a:solidFill>
                <a:latin typeface="Public Sans Bold"/>
              </a:rPr>
              <a:t>MENTAL HEALTH DATA </a:t>
            </a:r>
          </a:p>
          <a:p>
            <a:pPr>
              <a:lnSpc>
                <a:spcPts val="5036"/>
              </a:lnSpc>
              <a:spcBef>
                <a:spcPct val="0"/>
              </a:spcBef>
            </a:pPr>
            <a:r>
              <a:rPr lang="en-US" sz="3597" spc="816">
                <a:solidFill>
                  <a:srgbClr val="2B2C30"/>
                </a:solidFill>
                <a:latin typeface="Public Sans Bold"/>
              </a:rPr>
              <a:t>THAT CONNECTS THE DOTS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TextBox 2"/>
          <p:cNvSpPr txBox="1"/>
          <p:nvPr/>
        </p:nvSpPr>
        <p:spPr>
          <a:xfrm>
            <a:off x="1006871" y="942975"/>
            <a:ext cx="16230600" cy="651099"/>
          </a:xfrm>
          <a:prstGeom prst="rect">
            <a:avLst/>
          </a:prstGeom>
        </p:spPr>
        <p:txBody>
          <a:bodyPr lIns="0" tIns="0" rIns="0" bIns="0" rtlCol="0" anchor="t">
            <a:spAutoFit/>
          </a:bodyPr>
          <a:lstStyle/>
          <a:p>
            <a:pPr>
              <a:lnSpc>
                <a:spcPts val="5200"/>
              </a:lnSpc>
              <a:spcBef>
                <a:spcPct val="0"/>
              </a:spcBef>
            </a:pPr>
            <a:r>
              <a:rPr lang="en-US" sz="3714" spc="843">
                <a:solidFill>
                  <a:srgbClr val="054EAD"/>
                </a:solidFill>
                <a:latin typeface="Public Sans Bold"/>
              </a:rPr>
              <a:t>MENTAL HEALTH CRISIS</a:t>
            </a:r>
          </a:p>
        </p:txBody>
      </p:sp>
      <p:grpSp>
        <p:nvGrpSpPr>
          <p:cNvPr id="3" name="Group 3"/>
          <p:cNvGrpSpPr/>
          <p:nvPr/>
        </p:nvGrpSpPr>
        <p:grpSpPr>
          <a:xfrm>
            <a:off x="9722567" y="1028700"/>
            <a:ext cx="7773804" cy="5063759"/>
            <a:chOff x="0" y="0"/>
            <a:chExt cx="2364475" cy="1540189"/>
          </a:xfrm>
        </p:grpSpPr>
        <p:sp>
          <p:nvSpPr>
            <p:cNvPr id="4" name="Freeform 4"/>
            <p:cNvSpPr/>
            <p:nvPr/>
          </p:nvSpPr>
          <p:spPr>
            <a:xfrm>
              <a:off x="0" y="0"/>
              <a:ext cx="2364475" cy="1540190"/>
            </a:xfrm>
            <a:custGeom>
              <a:avLst/>
              <a:gdLst/>
              <a:ahLst/>
              <a:cxnLst/>
              <a:rect l="l" t="t" r="r" b="b"/>
              <a:pathLst>
                <a:path w="2364475" h="1540190">
                  <a:moveTo>
                    <a:pt x="0" y="0"/>
                  </a:moveTo>
                  <a:lnTo>
                    <a:pt x="2364475" y="0"/>
                  </a:lnTo>
                  <a:lnTo>
                    <a:pt x="2364475" y="1540190"/>
                  </a:lnTo>
                  <a:lnTo>
                    <a:pt x="0" y="1540190"/>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5" name="TextBox 5"/>
            <p:cNvSpPr txBox="1"/>
            <p:nvPr/>
          </p:nvSpPr>
          <p:spPr>
            <a:xfrm>
              <a:off x="0" y="-28575"/>
              <a:ext cx="2364475" cy="1568764"/>
            </a:xfrm>
            <a:prstGeom prst="rect">
              <a:avLst/>
            </a:prstGeom>
          </p:spPr>
          <p:txBody>
            <a:bodyPr lIns="68580" tIns="68580" rIns="68580" bIns="68580" rtlCol="0" anchor="ctr"/>
            <a:lstStyle/>
            <a:p>
              <a:pPr algn="ctr">
                <a:lnSpc>
                  <a:spcPts val="1889"/>
                </a:lnSpc>
              </a:pPr>
              <a:endParaRPr/>
            </a:p>
          </p:txBody>
        </p:sp>
      </p:grpSp>
      <p:grpSp>
        <p:nvGrpSpPr>
          <p:cNvPr id="6" name="Group 6"/>
          <p:cNvGrpSpPr/>
          <p:nvPr/>
        </p:nvGrpSpPr>
        <p:grpSpPr>
          <a:xfrm>
            <a:off x="10333265" y="1402038"/>
            <a:ext cx="6552408" cy="4317083"/>
            <a:chOff x="0" y="0"/>
            <a:chExt cx="8736544" cy="5756111"/>
          </a:xfrm>
        </p:grpSpPr>
        <p:pic>
          <p:nvPicPr>
            <p:cNvPr id="7" name="Picture 7"/>
            <p:cNvPicPr>
              <a:picLocks noChangeAspect="1"/>
            </p:cNvPicPr>
            <p:nvPr/>
          </p:nvPicPr>
          <p:blipFill>
            <a:blip r:embed="rId3"/>
            <a:srcRect t="462" b="462"/>
            <a:stretch>
              <a:fillRect/>
            </a:stretch>
          </p:blipFill>
          <p:spPr>
            <a:xfrm>
              <a:off x="0" y="0"/>
              <a:ext cx="8736544" cy="5756111"/>
            </a:xfrm>
            <a:prstGeom prst="rect">
              <a:avLst/>
            </a:prstGeom>
          </p:spPr>
        </p:pic>
      </p:grpSp>
      <p:sp>
        <p:nvSpPr>
          <p:cNvPr id="8" name="AutoShape 8"/>
          <p:cNvSpPr/>
          <p:nvPr/>
        </p:nvSpPr>
        <p:spPr>
          <a:xfrm flipV="1">
            <a:off x="-7086597"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grpSp>
        <p:nvGrpSpPr>
          <p:cNvPr id="9" name="Group 9"/>
          <p:cNvGrpSpPr/>
          <p:nvPr/>
        </p:nvGrpSpPr>
        <p:grpSpPr>
          <a:xfrm>
            <a:off x="9122171" y="6531461"/>
            <a:ext cx="3563045" cy="5063759"/>
            <a:chOff x="0" y="0"/>
            <a:chExt cx="1083733" cy="1540189"/>
          </a:xfrm>
        </p:grpSpPr>
        <p:sp>
          <p:nvSpPr>
            <p:cNvPr id="10" name="Freeform 10"/>
            <p:cNvSpPr/>
            <p:nvPr/>
          </p:nvSpPr>
          <p:spPr>
            <a:xfrm>
              <a:off x="0" y="0"/>
              <a:ext cx="1083733" cy="1540190"/>
            </a:xfrm>
            <a:custGeom>
              <a:avLst/>
              <a:gdLst/>
              <a:ahLst/>
              <a:cxnLst/>
              <a:rect l="l" t="t" r="r" b="b"/>
              <a:pathLst>
                <a:path w="1083733" h="1540190">
                  <a:moveTo>
                    <a:pt x="0" y="0"/>
                  </a:moveTo>
                  <a:lnTo>
                    <a:pt x="1083733" y="0"/>
                  </a:lnTo>
                  <a:lnTo>
                    <a:pt x="1083733" y="1540190"/>
                  </a:lnTo>
                  <a:lnTo>
                    <a:pt x="0" y="1540190"/>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11" name="TextBox 11"/>
            <p:cNvSpPr txBox="1"/>
            <p:nvPr/>
          </p:nvSpPr>
          <p:spPr>
            <a:xfrm>
              <a:off x="0" y="-28575"/>
              <a:ext cx="1083733" cy="1568764"/>
            </a:xfrm>
            <a:prstGeom prst="rect">
              <a:avLst/>
            </a:prstGeom>
          </p:spPr>
          <p:txBody>
            <a:bodyPr lIns="68580" tIns="68580" rIns="68580" bIns="68580" rtlCol="0" anchor="ctr"/>
            <a:lstStyle/>
            <a:p>
              <a:pPr algn="ctr">
                <a:lnSpc>
                  <a:spcPts val="1889"/>
                </a:lnSpc>
              </a:pPr>
              <a:endParaRPr/>
            </a:p>
          </p:txBody>
        </p:sp>
      </p:grpSp>
      <p:grpSp>
        <p:nvGrpSpPr>
          <p:cNvPr id="12" name="Group 12"/>
          <p:cNvGrpSpPr/>
          <p:nvPr/>
        </p:nvGrpSpPr>
        <p:grpSpPr>
          <a:xfrm>
            <a:off x="9238771" y="6904799"/>
            <a:ext cx="3329845" cy="4317083"/>
            <a:chOff x="0" y="0"/>
            <a:chExt cx="4439793" cy="5756111"/>
          </a:xfrm>
        </p:grpSpPr>
        <p:pic>
          <p:nvPicPr>
            <p:cNvPr id="13" name="Picture 13"/>
            <p:cNvPicPr>
              <a:picLocks noChangeAspect="1"/>
            </p:cNvPicPr>
            <p:nvPr/>
          </p:nvPicPr>
          <p:blipFill>
            <a:blip r:embed="rId4"/>
            <a:srcRect l="24305" r="24305"/>
            <a:stretch>
              <a:fillRect/>
            </a:stretch>
          </p:blipFill>
          <p:spPr>
            <a:xfrm>
              <a:off x="0" y="0"/>
              <a:ext cx="4439793" cy="5756111"/>
            </a:xfrm>
            <a:prstGeom prst="rect">
              <a:avLst/>
            </a:prstGeom>
          </p:spPr>
        </p:pic>
      </p:grpSp>
      <p:sp>
        <p:nvSpPr>
          <p:cNvPr id="14" name="Freeform 14"/>
          <p:cNvSpPr/>
          <p:nvPr/>
        </p:nvSpPr>
        <p:spPr>
          <a:xfrm>
            <a:off x="17085987" y="9063340"/>
            <a:ext cx="1202013" cy="1202013"/>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833050" y="3068813"/>
            <a:ext cx="3761659" cy="1436878"/>
          </a:xfrm>
          <a:prstGeom prst="rect">
            <a:avLst/>
          </a:prstGeom>
        </p:spPr>
        <p:txBody>
          <a:bodyPr lIns="0" tIns="0" rIns="0" bIns="0" rtlCol="0" anchor="t">
            <a:spAutoFit/>
          </a:bodyPr>
          <a:lstStyle/>
          <a:p>
            <a:pPr>
              <a:lnSpc>
                <a:spcPts val="3731"/>
              </a:lnSpc>
            </a:pPr>
            <a:r>
              <a:rPr lang="en-US" sz="4100" spc="20" dirty="0">
                <a:solidFill>
                  <a:srgbClr val="2B2C30"/>
                </a:solidFill>
                <a:latin typeface="Playfair Display Italics"/>
              </a:rPr>
              <a:t>by suicide in people 10-24</a:t>
            </a:r>
          </a:p>
          <a:p>
            <a:pPr>
              <a:lnSpc>
                <a:spcPts val="3731"/>
              </a:lnSpc>
            </a:pPr>
            <a:r>
              <a:rPr lang="en-US" sz="4100" spc="20" dirty="0">
                <a:solidFill>
                  <a:srgbClr val="2B2C30"/>
                </a:solidFill>
                <a:latin typeface="Playfair Display Bold Italics"/>
              </a:rPr>
              <a:t>up by 57%</a:t>
            </a:r>
          </a:p>
        </p:txBody>
      </p:sp>
      <p:sp>
        <p:nvSpPr>
          <p:cNvPr id="16" name="TextBox 16"/>
          <p:cNvSpPr txBox="1"/>
          <p:nvPr/>
        </p:nvSpPr>
        <p:spPr>
          <a:xfrm>
            <a:off x="671522" y="6243510"/>
            <a:ext cx="3761659" cy="1436878"/>
          </a:xfrm>
          <a:prstGeom prst="rect">
            <a:avLst/>
          </a:prstGeom>
        </p:spPr>
        <p:txBody>
          <a:bodyPr lIns="0" tIns="0" rIns="0" bIns="0" rtlCol="0" anchor="t">
            <a:spAutoFit/>
          </a:bodyPr>
          <a:lstStyle/>
          <a:p>
            <a:pPr>
              <a:lnSpc>
                <a:spcPts val="3731"/>
              </a:lnSpc>
            </a:pPr>
            <a:r>
              <a:rPr lang="en-US" sz="4100" spc="20">
                <a:solidFill>
                  <a:srgbClr val="2B2C30"/>
                </a:solidFill>
                <a:latin typeface="Playfair Display Italics"/>
              </a:rPr>
              <a:t>60% increase in </a:t>
            </a:r>
          </a:p>
          <a:p>
            <a:pPr>
              <a:lnSpc>
                <a:spcPts val="3731"/>
              </a:lnSpc>
            </a:pPr>
            <a:r>
              <a:rPr lang="en-US" sz="4100" spc="20">
                <a:solidFill>
                  <a:srgbClr val="2B2C30"/>
                </a:solidFill>
                <a:latin typeface="Playfair Display Italics"/>
              </a:rPr>
              <a:t>deaths by </a:t>
            </a:r>
          </a:p>
          <a:p>
            <a:pPr>
              <a:lnSpc>
                <a:spcPts val="3731"/>
              </a:lnSpc>
            </a:pPr>
            <a:r>
              <a:rPr lang="en-US" sz="4100" spc="20">
                <a:solidFill>
                  <a:srgbClr val="2B2C30"/>
                </a:solidFill>
                <a:latin typeface="Playfair Display Italics"/>
              </a:rPr>
              <a:t>suicide</a:t>
            </a:r>
          </a:p>
        </p:txBody>
      </p:sp>
      <p:sp>
        <p:nvSpPr>
          <p:cNvPr id="17" name="TextBox 17"/>
          <p:cNvSpPr txBox="1"/>
          <p:nvPr/>
        </p:nvSpPr>
        <p:spPr>
          <a:xfrm>
            <a:off x="5176274" y="3106669"/>
            <a:ext cx="3761659" cy="970153"/>
          </a:xfrm>
          <a:prstGeom prst="rect">
            <a:avLst/>
          </a:prstGeom>
        </p:spPr>
        <p:txBody>
          <a:bodyPr lIns="0" tIns="0" rIns="0" bIns="0" rtlCol="0" anchor="t">
            <a:spAutoFit/>
          </a:bodyPr>
          <a:lstStyle/>
          <a:p>
            <a:pPr>
              <a:lnSpc>
                <a:spcPts val="3731"/>
              </a:lnSpc>
            </a:pPr>
            <a:r>
              <a:rPr lang="en-US" sz="4100" spc="20">
                <a:solidFill>
                  <a:srgbClr val="2B2C30"/>
                </a:solidFill>
                <a:latin typeface="Playfair Display Italics"/>
              </a:rPr>
              <a:t>in depression</a:t>
            </a:r>
          </a:p>
          <a:p>
            <a:pPr>
              <a:lnSpc>
                <a:spcPts val="3731"/>
              </a:lnSpc>
            </a:pPr>
            <a:r>
              <a:rPr lang="en-US" sz="4100" spc="20">
                <a:solidFill>
                  <a:srgbClr val="2B2C30"/>
                </a:solidFill>
                <a:latin typeface="Playfair Display Italics"/>
              </a:rPr>
              <a:t>for teens 12-17</a:t>
            </a:r>
          </a:p>
        </p:txBody>
      </p:sp>
      <p:sp>
        <p:nvSpPr>
          <p:cNvPr id="18" name="TextBox 18"/>
          <p:cNvSpPr txBox="1"/>
          <p:nvPr/>
        </p:nvSpPr>
        <p:spPr>
          <a:xfrm>
            <a:off x="845343" y="2249028"/>
            <a:ext cx="3773952" cy="705485"/>
          </a:xfrm>
          <a:prstGeom prst="rect">
            <a:avLst/>
          </a:prstGeom>
        </p:spPr>
        <p:txBody>
          <a:bodyPr lIns="0" tIns="0" rIns="0" bIns="0" rtlCol="0" anchor="t">
            <a:spAutoFit/>
          </a:bodyPr>
          <a:lstStyle/>
          <a:p>
            <a:pPr>
              <a:lnSpc>
                <a:spcPts val="5740"/>
              </a:lnSpc>
            </a:pPr>
            <a:r>
              <a:rPr lang="en-US" sz="4100" dirty="0">
                <a:solidFill>
                  <a:srgbClr val="054EAD"/>
                </a:solidFill>
                <a:latin typeface="Public Sans Bold"/>
              </a:rPr>
              <a:t>Deaths</a:t>
            </a:r>
          </a:p>
        </p:txBody>
      </p:sp>
      <p:sp>
        <p:nvSpPr>
          <p:cNvPr id="19" name="TextBox 19"/>
          <p:cNvSpPr txBox="1"/>
          <p:nvPr/>
        </p:nvSpPr>
        <p:spPr>
          <a:xfrm>
            <a:off x="671522" y="5140892"/>
            <a:ext cx="3773952" cy="705485"/>
          </a:xfrm>
          <a:prstGeom prst="rect">
            <a:avLst/>
          </a:prstGeom>
        </p:spPr>
        <p:txBody>
          <a:bodyPr lIns="0" tIns="0" rIns="0" bIns="0" rtlCol="0" anchor="t">
            <a:spAutoFit/>
          </a:bodyPr>
          <a:lstStyle/>
          <a:p>
            <a:pPr>
              <a:lnSpc>
                <a:spcPts val="5740"/>
              </a:lnSpc>
            </a:pPr>
            <a:r>
              <a:rPr lang="en-US" sz="4100">
                <a:solidFill>
                  <a:srgbClr val="054EAD"/>
                </a:solidFill>
                <a:latin typeface="Public Sans Bold"/>
              </a:rPr>
              <a:t>Black youth</a:t>
            </a:r>
          </a:p>
        </p:txBody>
      </p:sp>
      <p:sp>
        <p:nvSpPr>
          <p:cNvPr id="20" name="TextBox 20"/>
          <p:cNvSpPr txBox="1"/>
          <p:nvPr/>
        </p:nvSpPr>
        <p:spPr>
          <a:xfrm>
            <a:off x="5176274" y="2249028"/>
            <a:ext cx="3773952" cy="705485"/>
          </a:xfrm>
          <a:prstGeom prst="rect">
            <a:avLst/>
          </a:prstGeom>
        </p:spPr>
        <p:txBody>
          <a:bodyPr lIns="0" tIns="0" rIns="0" bIns="0" rtlCol="0" anchor="t">
            <a:spAutoFit/>
          </a:bodyPr>
          <a:lstStyle/>
          <a:p>
            <a:pPr>
              <a:lnSpc>
                <a:spcPts val="5740"/>
              </a:lnSpc>
            </a:pPr>
            <a:r>
              <a:rPr lang="en-US" sz="4100">
                <a:solidFill>
                  <a:srgbClr val="054EAD"/>
                </a:solidFill>
                <a:latin typeface="Public Sans Bold"/>
              </a:rPr>
              <a:t>40% spike</a:t>
            </a:r>
          </a:p>
        </p:txBody>
      </p:sp>
      <p:sp>
        <p:nvSpPr>
          <p:cNvPr id="21" name="TextBox 21"/>
          <p:cNvSpPr txBox="1"/>
          <p:nvPr/>
        </p:nvSpPr>
        <p:spPr>
          <a:xfrm>
            <a:off x="5042057" y="6132434"/>
            <a:ext cx="3761659" cy="1436878"/>
          </a:xfrm>
          <a:prstGeom prst="rect">
            <a:avLst/>
          </a:prstGeom>
        </p:spPr>
        <p:txBody>
          <a:bodyPr lIns="0" tIns="0" rIns="0" bIns="0" rtlCol="0" anchor="t">
            <a:spAutoFit/>
          </a:bodyPr>
          <a:lstStyle/>
          <a:p>
            <a:pPr>
              <a:lnSpc>
                <a:spcPts val="3731"/>
              </a:lnSpc>
            </a:pPr>
            <a:r>
              <a:rPr lang="en-US" sz="4100" spc="20">
                <a:solidFill>
                  <a:srgbClr val="2B2C30"/>
                </a:solidFill>
                <a:latin typeface="Playfair Display Italics"/>
              </a:rPr>
              <a:t>for suicide attempts in LGB</a:t>
            </a:r>
          </a:p>
          <a:p>
            <a:pPr>
              <a:lnSpc>
                <a:spcPts val="3731"/>
              </a:lnSpc>
            </a:pPr>
            <a:r>
              <a:rPr lang="en-US" sz="4100" spc="20">
                <a:solidFill>
                  <a:srgbClr val="2B2C30"/>
                </a:solidFill>
                <a:latin typeface="Playfair Display Italics"/>
              </a:rPr>
              <a:t>youth</a:t>
            </a:r>
          </a:p>
        </p:txBody>
      </p:sp>
      <p:sp>
        <p:nvSpPr>
          <p:cNvPr id="22" name="TextBox 22"/>
          <p:cNvSpPr txBox="1"/>
          <p:nvPr/>
        </p:nvSpPr>
        <p:spPr>
          <a:xfrm>
            <a:off x="5042057" y="5140892"/>
            <a:ext cx="3773952" cy="705485"/>
          </a:xfrm>
          <a:prstGeom prst="rect">
            <a:avLst/>
          </a:prstGeom>
        </p:spPr>
        <p:txBody>
          <a:bodyPr lIns="0" tIns="0" rIns="0" bIns="0" rtlCol="0" anchor="t">
            <a:spAutoFit/>
          </a:bodyPr>
          <a:lstStyle/>
          <a:p>
            <a:pPr>
              <a:lnSpc>
                <a:spcPts val="5740"/>
              </a:lnSpc>
            </a:pPr>
            <a:r>
              <a:rPr lang="en-US" sz="4100">
                <a:solidFill>
                  <a:srgbClr val="054EAD"/>
                </a:solidFill>
                <a:latin typeface="Public Sans Bold"/>
              </a:rPr>
              <a:t>4x the risk</a:t>
            </a:r>
          </a:p>
        </p:txBody>
      </p:sp>
      <p:sp>
        <p:nvSpPr>
          <p:cNvPr id="23" name="TextBox 23"/>
          <p:cNvSpPr txBox="1"/>
          <p:nvPr/>
        </p:nvSpPr>
        <p:spPr>
          <a:xfrm>
            <a:off x="671522" y="7995420"/>
            <a:ext cx="6918533" cy="705485"/>
          </a:xfrm>
          <a:prstGeom prst="rect">
            <a:avLst/>
          </a:prstGeom>
        </p:spPr>
        <p:txBody>
          <a:bodyPr lIns="0" tIns="0" rIns="0" bIns="0" rtlCol="0" anchor="t">
            <a:spAutoFit/>
          </a:bodyPr>
          <a:lstStyle/>
          <a:p>
            <a:pPr>
              <a:lnSpc>
                <a:spcPts val="5740"/>
              </a:lnSpc>
            </a:pPr>
            <a:r>
              <a:rPr lang="en-US" sz="4100" dirty="0">
                <a:solidFill>
                  <a:srgbClr val="054EAD"/>
                </a:solidFill>
                <a:latin typeface="Public Sans Bold"/>
              </a:rPr>
              <a:t>ED visits for Mental Health</a:t>
            </a:r>
          </a:p>
        </p:txBody>
      </p:sp>
      <p:sp>
        <p:nvSpPr>
          <p:cNvPr id="24" name="TextBox 24"/>
          <p:cNvSpPr txBox="1"/>
          <p:nvPr/>
        </p:nvSpPr>
        <p:spPr>
          <a:xfrm>
            <a:off x="671522" y="8850122"/>
            <a:ext cx="3761659" cy="970153"/>
          </a:xfrm>
          <a:prstGeom prst="rect">
            <a:avLst/>
          </a:prstGeom>
        </p:spPr>
        <p:txBody>
          <a:bodyPr lIns="0" tIns="0" rIns="0" bIns="0" rtlCol="0" anchor="t">
            <a:spAutoFit/>
          </a:bodyPr>
          <a:lstStyle/>
          <a:p>
            <a:pPr>
              <a:lnSpc>
                <a:spcPts val="3731"/>
              </a:lnSpc>
            </a:pPr>
            <a:r>
              <a:rPr lang="en-US" sz="4100" spc="20">
                <a:solidFill>
                  <a:srgbClr val="2B2C30"/>
                </a:solidFill>
                <a:latin typeface="Playfair Display Italics"/>
              </a:rPr>
              <a:t>up 30% in 2020 vs 2019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grpSp>
        <p:nvGrpSpPr>
          <p:cNvPr id="3" name="Group 3"/>
          <p:cNvGrpSpPr/>
          <p:nvPr/>
        </p:nvGrpSpPr>
        <p:grpSpPr>
          <a:xfrm>
            <a:off x="1006871" y="2313158"/>
            <a:ext cx="3783488" cy="2269305"/>
            <a:chOff x="0" y="0"/>
            <a:chExt cx="5044650" cy="3025740"/>
          </a:xfrm>
        </p:grpSpPr>
        <p:pic>
          <p:nvPicPr>
            <p:cNvPr id="4" name="Picture 4"/>
            <p:cNvPicPr>
              <a:picLocks noChangeAspect="1"/>
            </p:cNvPicPr>
            <p:nvPr/>
          </p:nvPicPr>
          <p:blipFill>
            <a:blip r:embed="rId3"/>
            <a:srcRect t="4987" b="4987"/>
            <a:stretch>
              <a:fillRect/>
            </a:stretch>
          </p:blipFill>
          <p:spPr>
            <a:xfrm>
              <a:off x="0" y="0"/>
              <a:ext cx="5044650" cy="3025740"/>
            </a:xfrm>
            <a:prstGeom prst="rect">
              <a:avLst/>
            </a:prstGeom>
          </p:spPr>
        </p:pic>
      </p:grpSp>
      <p:grpSp>
        <p:nvGrpSpPr>
          <p:cNvPr id="5" name="Group 5"/>
          <p:cNvGrpSpPr/>
          <p:nvPr/>
        </p:nvGrpSpPr>
        <p:grpSpPr>
          <a:xfrm>
            <a:off x="5172721" y="2313158"/>
            <a:ext cx="3783488" cy="2269305"/>
            <a:chOff x="0" y="0"/>
            <a:chExt cx="5044650" cy="3025740"/>
          </a:xfrm>
        </p:grpSpPr>
        <p:pic>
          <p:nvPicPr>
            <p:cNvPr id="6" name="Picture 6"/>
            <p:cNvPicPr>
              <a:picLocks noChangeAspect="1"/>
            </p:cNvPicPr>
            <p:nvPr/>
          </p:nvPicPr>
          <p:blipFill>
            <a:blip r:embed="rId4"/>
            <a:srcRect t="12513" b="12513"/>
            <a:stretch>
              <a:fillRect/>
            </a:stretch>
          </p:blipFill>
          <p:spPr>
            <a:xfrm>
              <a:off x="0" y="0"/>
              <a:ext cx="5044650" cy="3025740"/>
            </a:xfrm>
            <a:prstGeom prst="rect">
              <a:avLst/>
            </a:prstGeom>
          </p:spPr>
        </p:pic>
      </p:grpSp>
      <p:grpSp>
        <p:nvGrpSpPr>
          <p:cNvPr id="7" name="Group 7"/>
          <p:cNvGrpSpPr/>
          <p:nvPr/>
        </p:nvGrpSpPr>
        <p:grpSpPr>
          <a:xfrm>
            <a:off x="9337209" y="2313158"/>
            <a:ext cx="3783488" cy="2269305"/>
            <a:chOff x="0" y="0"/>
            <a:chExt cx="5044650" cy="3025740"/>
          </a:xfrm>
        </p:grpSpPr>
        <p:pic>
          <p:nvPicPr>
            <p:cNvPr id="8" name="Picture 8"/>
            <p:cNvPicPr>
              <a:picLocks noChangeAspect="1"/>
            </p:cNvPicPr>
            <p:nvPr/>
          </p:nvPicPr>
          <p:blipFill>
            <a:blip r:embed="rId5"/>
            <a:srcRect t="5071" b="5071"/>
            <a:stretch>
              <a:fillRect/>
            </a:stretch>
          </p:blipFill>
          <p:spPr>
            <a:xfrm>
              <a:off x="0" y="0"/>
              <a:ext cx="5044650" cy="3025740"/>
            </a:xfrm>
            <a:prstGeom prst="rect">
              <a:avLst/>
            </a:prstGeom>
          </p:spPr>
        </p:pic>
      </p:grpSp>
      <p:grpSp>
        <p:nvGrpSpPr>
          <p:cNvPr id="9" name="Group 9"/>
          <p:cNvGrpSpPr/>
          <p:nvPr/>
        </p:nvGrpSpPr>
        <p:grpSpPr>
          <a:xfrm>
            <a:off x="13453983" y="2313158"/>
            <a:ext cx="3783488" cy="2269305"/>
            <a:chOff x="0" y="0"/>
            <a:chExt cx="5044650" cy="3025740"/>
          </a:xfrm>
        </p:grpSpPr>
        <p:pic>
          <p:nvPicPr>
            <p:cNvPr id="10" name="Picture 10"/>
            <p:cNvPicPr>
              <a:picLocks noChangeAspect="1"/>
            </p:cNvPicPr>
            <p:nvPr/>
          </p:nvPicPr>
          <p:blipFill>
            <a:blip r:embed="rId6"/>
            <a:srcRect l="14571" r="14571"/>
            <a:stretch>
              <a:fillRect/>
            </a:stretch>
          </p:blipFill>
          <p:spPr>
            <a:xfrm>
              <a:off x="0" y="0"/>
              <a:ext cx="5044650" cy="3025740"/>
            </a:xfrm>
            <a:prstGeom prst="rect">
              <a:avLst/>
            </a:prstGeom>
          </p:spPr>
        </p:pic>
      </p:grpSp>
      <p:grpSp>
        <p:nvGrpSpPr>
          <p:cNvPr id="11" name="Group 11"/>
          <p:cNvGrpSpPr/>
          <p:nvPr/>
        </p:nvGrpSpPr>
        <p:grpSpPr>
          <a:xfrm>
            <a:off x="1516029" y="2141164"/>
            <a:ext cx="2998533" cy="2688178"/>
            <a:chOff x="0" y="0"/>
            <a:chExt cx="1379207" cy="1236456"/>
          </a:xfrm>
        </p:grpSpPr>
        <p:sp>
          <p:nvSpPr>
            <p:cNvPr id="12" name="Freeform 12"/>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13" name="TextBox 13"/>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14" name="Group 14"/>
          <p:cNvGrpSpPr/>
          <p:nvPr/>
        </p:nvGrpSpPr>
        <p:grpSpPr>
          <a:xfrm>
            <a:off x="5681879" y="2141164"/>
            <a:ext cx="2998533" cy="2688178"/>
            <a:chOff x="0" y="0"/>
            <a:chExt cx="1379207" cy="1236456"/>
          </a:xfrm>
        </p:grpSpPr>
        <p:sp>
          <p:nvSpPr>
            <p:cNvPr id="15" name="Freeform 15"/>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16" name="TextBox 16"/>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17" name="Group 17"/>
          <p:cNvGrpSpPr/>
          <p:nvPr/>
        </p:nvGrpSpPr>
        <p:grpSpPr>
          <a:xfrm>
            <a:off x="9846367" y="2141164"/>
            <a:ext cx="2998533" cy="2688178"/>
            <a:chOff x="0" y="0"/>
            <a:chExt cx="1379207" cy="1236456"/>
          </a:xfrm>
        </p:grpSpPr>
        <p:sp>
          <p:nvSpPr>
            <p:cNvPr id="18" name="Freeform 18"/>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19" name="TextBox 19"/>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20" name="Group 20"/>
          <p:cNvGrpSpPr/>
          <p:nvPr/>
        </p:nvGrpSpPr>
        <p:grpSpPr>
          <a:xfrm>
            <a:off x="13963141" y="2141164"/>
            <a:ext cx="2998533" cy="2688178"/>
            <a:chOff x="0" y="0"/>
            <a:chExt cx="1379207" cy="1236456"/>
          </a:xfrm>
        </p:grpSpPr>
        <p:sp>
          <p:nvSpPr>
            <p:cNvPr id="21" name="Freeform 21"/>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22" name="TextBox 22"/>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sp>
        <p:nvSpPr>
          <p:cNvPr id="23" name="Freeform 23"/>
          <p:cNvSpPr/>
          <p:nvPr/>
        </p:nvSpPr>
        <p:spPr>
          <a:xfrm>
            <a:off x="17085987" y="9084987"/>
            <a:ext cx="1202013" cy="1202013"/>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7"/>
            <a:stretch>
              <a:fillRect/>
            </a:stretch>
          </a:blipFill>
        </p:spPr>
        <p:txBody>
          <a:bodyPr/>
          <a:lstStyle/>
          <a:p>
            <a:endParaRPr lang="en-US"/>
          </a:p>
        </p:txBody>
      </p:sp>
      <p:sp>
        <p:nvSpPr>
          <p:cNvPr id="24" name="TextBox 24"/>
          <p:cNvSpPr txBox="1"/>
          <p:nvPr/>
        </p:nvSpPr>
        <p:spPr>
          <a:xfrm>
            <a:off x="1006871" y="332924"/>
            <a:ext cx="16230600" cy="1305826"/>
          </a:xfrm>
          <a:prstGeom prst="rect">
            <a:avLst/>
          </a:prstGeom>
        </p:spPr>
        <p:txBody>
          <a:bodyPr lIns="0" tIns="0" rIns="0" bIns="0" rtlCol="0" anchor="t">
            <a:spAutoFit/>
          </a:bodyPr>
          <a:lstStyle/>
          <a:p>
            <a:pPr>
              <a:lnSpc>
                <a:spcPts val="5200"/>
              </a:lnSpc>
              <a:spcBef>
                <a:spcPct val="0"/>
              </a:spcBef>
            </a:pPr>
            <a:r>
              <a:rPr lang="en-US" sz="3714" spc="843">
                <a:solidFill>
                  <a:srgbClr val="054EAD"/>
                </a:solidFill>
                <a:latin typeface="Public Sans Bold"/>
              </a:rPr>
              <a:t>Teenagers need evidence-based support that works for them and their care ecosystem</a:t>
            </a:r>
            <a:r>
              <a:rPr lang="en-US" sz="3714" spc="843">
                <a:solidFill>
                  <a:srgbClr val="2B2C30"/>
                </a:solidFill>
                <a:latin typeface="Public Sans Bold"/>
              </a:rPr>
              <a:t> </a:t>
            </a:r>
          </a:p>
        </p:txBody>
      </p:sp>
      <p:grpSp>
        <p:nvGrpSpPr>
          <p:cNvPr id="25" name="Group 25"/>
          <p:cNvGrpSpPr/>
          <p:nvPr/>
        </p:nvGrpSpPr>
        <p:grpSpPr>
          <a:xfrm>
            <a:off x="1016407" y="5030256"/>
            <a:ext cx="3773952" cy="2879217"/>
            <a:chOff x="0" y="0"/>
            <a:chExt cx="5031935" cy="3838956"/>
          </a:xfrm>
        </p:grpSpPr>
        <p:sp>
          <p:nvSpPr>
            <p:cNvPr id="26" name="TextBox 26"/>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Evidence-Based </a:t>
              </a:r>
            </a:p>
          </p:txBody>
        </p:sp>
        <p:sp>
          <p:nvSpPr>
            <p:cNvPr id="27" name="TextBox 27"/>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191919"/>
                  </a:solidFill>
                  <a:latin typeface="Public Sans Bold"/>
                </a:rPr>
                <a:t>Programming</a:t>
              </a:r>
            </a:p>
          </p:txBody>
        </p:sp>
        <p:sp>
          <p:nvSpPr>
            <p:cNvPr id="28" name="TextBox 28"/>
            <p:cNvSpPr txBox="1"/>
            <p:nvPr/>
          </p:nvSpPr>
          <p:spPr>
            <a:xfrm>
              <a:off x="0" y="1412833"/>
              <a:ext cx="5031935" cy="2426124"/>
            </a:xfrm>
            <a:prstGeom prst="rect">
              <a:avLst/>
            </a:prstGeom>
          </p:spPr>
          <p:txBody>
            <a:bodyPr lIns="0" tIns="0" rIns="0" bIns="0" rtlCol="0" anchor="t">
              <a:spAutoFit/>
            </a:bodyPr>
            <a:lstStyle/>
            <a:p>
              <a:pPr>
                <a:lnSpc>
                  <a:spcPts val="3219"/>
                </a:lnSpc>
              </a:pPr>
              <a:endParaRPr/>
            </a:p>
            <a:p>
              <a:pPr>
                <a:lnSpc>
                  <a:spcPts val="3219"/>
                </a:lnSpc>
              </a:pPr>
              <a:r>
                <a:rPr lang="en-US" sz="2299">
                  <a:solidFill>
                    <a:srgbClr val="2B2C30"/>
                  </a:solidFill>
                  <a:latin typeface="Public Sans"/>
                </a:rPr>
                <a:t>Reduce symptoms and costs</a:t>
              </a:r>
            </a:p>
            <a:p>
              <a:pPr>
                <a:lnSpc>
                  <a:spcPts val="2520"/>
                </a:lnSpc>
              </a:pPr>
              <a:endParaRPr lang="en-US" sz="2299">
                <a:solidFill>
                  <a:srgbClr val="2B2C30"/>
                </a:solidFill>
                <a:latin typeface="Public Sans"/>
              </a:endParaRPr>
            </a:p>
            <a:p>
              <a:pPr>
                <a:lnSpc>
                  <a:spcPts val="2520"/>
                </a:lnSpc>
              </a:pPr>
              <a:endParaRPr lang="en-US" sz="2299">
                <a:solidFill>
                  <a:srgbClr val="2B2C30"/>
                </a:solidFill>
                <a:latin typeface="Public Sans"/>
              </a:endParaRPr>
            </a:p>
          </p:txBody>
        </p:sp>
      </p:grpSp>
      <p:grpSp>
        <p:nvGrpSpPr>
          <p:cNvPr id="29" name="Group 29"/>
          <p:cNvGrpSpPr/>
          <p:nvPr/>
        </p:nvGrpSpPr>
        <p:grpSpPr>
          <a:xfrm>
            <a:off x="9329035" y="5030256"/>
            <a:ext cx="3773952" cy="2644267"/>
            <a:chOff x="0" y="0"/>
            <a:chExt cx="5031935" cy="3525690"/>
          </a:xfrm>
        </p:grpSpPr>
        <p:sp>
          <p:nvSpPr>
            <p:cNvPr id="30" name="TextBox 30"/>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Adolescent centered</a:t>
              </a:r>
            </a:p>
          </p:txBody>
        </p:sp>
        <p:sp>
          <p:nvSpPr>
            <p:cNvPr id="31" name="TextBox 31"/>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2B2C30"/>
                  </a:solidFill>
                  <a:latin typeface="Public Sans Bold"/>
                </a:rPr>
                <a:t>Digital Delivery</a:t>
              </a:r>
            </a:p>
          </p:txBody>
        </p:sp>
        <p:sp>
          <p:nvSpPr>
            <p:cNvPr id="32" name="TextBox 32"/>
            <p:cNvSpPr txBox="1"/>
            <p:nvPr/>
          </p:nvSpPr>
          <p:spPr>
            <a:xfrm>
              <a:off x="0" y="1412833"/>
              <a:ext cx="5031935" cy="2112857"/>
            </a:xfrm>
            <a:prstGeom prst="rect">
              <a:avLst/>
            </a:prstGeom>
          </p:spPr>
          <p:txBody>
            <a:bodyPr lIns="0" tIns="0" rIns="0" bIns="0" rtlCol="0" anchor="t">
              <a:spAutoFit/>
            </a:bodyPr>
            <a:lstStyle/>
            <a:p>
              <a:pPr>
                <a:lnSpc>
                  <a:spcPts val="3219"/>
                </a:lnSpc>
              </a:pPr>
              <a:endParaRPr/>
            </a:p>
            <a:p>
              <a:pPr>
                <a:lnSpc>
                  <a:spcPts val="3219"/>
                </a:lnSpc>
              </a:pPr>
              <a:r>
                <a:rPr lang="en-US" sz="2299">
                  <a:solidFill>
                    <a:srgbClr val="2B2C30"/>
                  </a:solidFill>
                  <a:latin typeface="Public Sans"/>
                </a:rPr>
                <a:t>Align with how teens interact digitally</a:t>
              </a:r>
            </a:p>
            <a:p>
              <a:pPr>
                <a:lnSpc>
                  <a:spcPts val="3219"/>
                </a:lnSpc>
              </a:pPr>
              <a:endParaRPr lang="en-US" sz="2299">
                <a:solidFill>
                  <a:srgbClr val="2B2C30"/>
                </a:solidFill>
                <a:latin typeface="Public Sans"/>
              </a:endParaRPr>
            </a:p>
          </p:txBody>
        </p:sp>
      </p:grpSp>
      <p:grpSp>
        <p:nvGrpSpPr>
          <p:cNvPr id="33" name="Group 33"/>
          <p:cNvGrpSpPr/>
          <p:nvPr/>
        </p:nvGrpSpPr>
        <p:grpSpPr>
          <a:xfrm>
            <a:off x="5172721" y="5030256"/>
            <a:ext cx="3773952" cy="3279267"/>
            <a:chOff x="0" y="0"/>
            <a:chExt cx="5031935" cy="4372356"/>
          </a:xfrm>
        </p:grpSpPr>
        <p:sp>
          <p:nvSpPr>
            <p:cNvPr id="34" name="TextBox 34"/>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Data-Driven</a:t>
              </a:r>
            </a:p>
          </p:txBody>
        </p:sp>
        <p:sp>
          <p:nvSpPr>
            <p:cNvPr id="35" name="TextBox 35"/>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191919"/>
                  </a:solidFill>
                  <a:latin typeface="Public Sans Bold"/>
                </a:rPr>
                <a:t>Care</a:t>
              </a:r>
            </a:p>
          </p:txBody>
        </p:sp>
        <p:sp>
          <p:nvSpPr>
            <p:cNvPr id="36" name="TextBox 36"/>
            <p:cNvSpPr txBox="1"/>
            <p:nvPr/>
          </p:nvSpPr>
          <p:spPr>
            <a:xfrm>
              <a:off x="0" y="1412833"/>
              <a:ext cx="5031935" cy="2959524"/>
            </a:xfrm>
            <a:prstGeom prst="rect">
              <a:avLst/>
            </a:prstGeom>
          </p:spPr>
          <p:txBody>
            <a:bodyPr lIns="0" tIns="0" rIns="0" bIns="0" rtlCol="0" anchor="t">
              <a:spAutoFit/>
            </a:bodyPr>
            <a:lstStyle/>
            <a:p>
              <a:pPr>
                <a:lnSpc>
                  <a:spcPts val="3219"/>
                </a:lnSpc>
              </a:pPr>
              <a:endParaRPr/>
            </a:p>
            <a:p>
              <a:pPr>
                <a:lnSpc>
                  <a:spcPts val="3219"/>
                </a:lnSpc>
              </a:pPr>
              <a:r>
                <a:rPr lang="en-US" sz="2299">
                  <a:solidFill>
                    <a:srgbClr val="2B2C30"/>
                  </a:solidFill>
                  <a:latin typeface="Public Sans"/>
                </a:rPr>
                <a:t>Boost effectiveness, personalize care and reduce drop-out</a:t>
              </a:r>
            </a:p>
            <a:p>
              <a:pPr>
                <a:lnSpc>
                  <a:spcPts val="2520"/>
                </a:lnSpc>
              </a:pPr>
              <a:endParaRPr lang="en-US" sz="2299">
                <a:solidFill>
                  <a:srgbClr val="2B2C30"/>
                </a:solidFill>
                <a:latin typeface="Public Sans"/>
              </a:endParaRPr>
            </a:p>
            <a:p>
              <a:pPr>
                <a:lnSpc>
                  <a:spcPts val="2520"/>
                </a:lnSpc>
              </a:pPr>
              <a:endParaRPr lang="en-US" sz="2299">
                <a:solidFill>
                  <a:srgbClr val="2B2C30"/>
                </a:solidFill>
                <a:latin typeface="Public Sans"/>
              </a:endParaRPr>
            </a:p>
          </p:txBody>
        </p:sp>
      </p:grpSp>
      <p:grpSp>
        <p:nvGrpSpPr>
          <p:cNvPr id="37" name="Group 37"/>
          <p:cNvGrpSpPr/>
          <p:nvPr/>
        </p:nvGrpSpPr>
        <p:grpSpPr>
          <a:xfrm>
            <a:off x="13485348" y="5030256"/>
            <a:ext cx="3773952" cy="2879217"/>
            <a:chOff x="0" y="0"/>
            <a:chExt cx="5031935" cy="3838956"/>
          </a:xfrm>
        </p:grpSpPr>
        <p:sp>
          <p:nvSpPr>
            <p:cNvPr id="38" name="TextBox 38"/>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Clinical Insights</a:t>
              </a:r>
            </a:p>
          </p:txBody>
        </p:sp>
        <p:sp>
          <p:nvSpPr>
            <p:cNvPr id="39" name="TextBox 39"/>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2B2C30"/>
                  </a:solidFill>
                  <a:latin typeface="Public Sans Bold"/>
                </a:rPr>
                <a:t>Shared</a:t>
              </a:r>
            </a:p>
          </p:txBody>
        </p:sp>
        <p:sp>
          <p:nvSpPr>
            <p:cNvPr id="40" name="TextBox 40"/>
            <p:cNvSpPr txBox="1"/>
            <p:nvPr/>
          </p:nvSpPr>
          <p:spPr>
            <a:xfrm>
              <a:off x="0" y="1412833"/>
              <a:ext cx="5031935" cy="2426124"/>
            </a:xfrm>
            <a:prstGeom prst="rect">
              <a:avLst/>
            </a:prstGeom>
          </p:spPr>
          <p:txBody>
            <a:bodyPr lIns="0" tIns="0" rIns="0" bIns="0" rtlCol="0" anchor="t">
              <a:spAutoFit/>
            </a:bodyPr>
            <a:lstStyle/>
            <a:p>
              <a:pPr>
                <a:lnSpc>
                  <a:spcPts val="3219"/>
                </a:lnSpc>
              </a:pPr>
              <a:endParaRPr/>
            </a:p>
            <a:p>
              <a:pPr>
                <a:lnSpc>
                  <a:spcPts val="3219"/>
                </a:lnSpc>
              </a:pPr>
              <a:r>
                <a:rPr lang="en-US" sz="2299">
                  <a:solidFill>
                    <a:srgbClr val="2B2C30"/>
                  </a:solidFill>
                  <a:latin typeface="Public Sans"/>
                </a:rPr>
                <a:t>Improve care quality with collaboration </a:t>
              </a:r>
            </a:p>
            <a:p>
              <a:pPr>
                <a:lnSpc>
                  <a:spcPts val="2520"/>
                </a:lnSpc>
              </a:pPr>
              <a:endParaRPr lang="en-US" sz="2299">
                <a:solidFill>
                  <a:srgbClr val="2B2C30"/>
                </a:solidFill>
                <a:latin typeface="Public Sans"/>
              </a:endParaRPr>
            </a:p>
            <a:p>
              <a:pPr>
                <a:lnSpc>
                  <a:spcPts val="2520"/>
                </a:lnSpc>
              </a:pPr>
              <a:endParaRPr lang="en-US" sz="2299">
                <a:solidFill>
                  <a:srgbClr val="2B2C30"/>
                </a:solidFill>
                <a:latin typeface="Public San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11135524" y="3813473"/>
            <a:ext cx="5997894" cy="5997894"/>
          </a:xfrm>
          <a:custGeom>
            <a:avLst/>
            <a:gdLst/>
            <a:ahLst/>
            <a:cxnLst/>
            <a:rect l="l" t="t" r="r" b="b"/>
            <a:pathLst>
              <a:path w="5997894" h="5997894">
                <a:moveTo>
                  <a:pt x="0" y="0"/>
                </a:moveTo>
                <a:lnTo>
                  <a:pt x="5997894" y="0"/>
                </a:lnTo>
                <a:lnTo>
                  <a:pt x="5997894" y="5997894"/>
                </a:lnTo>
                <a:lnTo>
                  <a:pt x="0" y="599789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615150" y="119980"/>
            <a:ext cx="17057700" cy="3952235"/>
          </a:xfrm>
          <a:prstGeom prst="rect">
            <a:avLst/>
          </a:prstGeom>
        </p:spPr>
        <p:txBody>
          <a:bodyPr lIns="0" tIns="0" rIns="0" bIns="0" rtlCol="0" anchor="t">
            <a:spAutoFit/>
          </a:bodyPr>
          <a:lstStyle/>
          <a:p>
            <a:pPr>
              <a:lnSpc>
                <a:spcPts val="7865"/>
              </a:lnSpc>
            </a:pPr>
            <a:r>
              <a:rPr lang="en-US" sz="6050" spc="30">
                <a:solidFill>
                  <a:srgbClr val="054EAD"/>
                </a:solidFill>
                <a:latin typeface="Public Sans Bold"/>
              </a:rPr>
              <a:t>M-Select</a:t>
            </a:r>
            <a:r>
              <a:rPr lang="en-US" sz="6050" spc="30">
                <a:solidFill>
                  <a:srgbClr val="054EAD"/>
                </a:solidFill>
                <a:latin typeface="Public Sans"/>
              </a:rPr>
              <a:t> closes care gaps</a:t>
            </a:r>
            <a:r>
              <a:rPr lang="en-US" sz="6050" spc="30">
                <a:solidFill>
                  <a:srgbClr val="054EAD"/>
                </a:solidFill>
                <a:latin typeface="Public Sans Bold"/>
              </a:rPr>
              <a:t> </a:t>
            </a:r>
            <a:r>
              <a:rPr lang="en-US" sz="6050" spc="30">
                <a:solidFill>
                  <a:srgbClr val="054EAD"/>
                </a:solidFill>
                <a:latin typeface="Public Sans"/>
              </a:rPr>
              <a:t>with evidence-based programming and </a:t>
            </a:r>
            <a:r>
              <a:rPr lang="en-US" sz="6050" spc="30">
                <a:solidFill>
                  <a:srgbClr val="054EAD"/>
                </a:solidFill>
                <a:latin typeface="Public Sans Bold"/>
              </a:rPr>
              <a:t>connects the dots </a:t>
            </a:r>
            <a:r>
              <a:rPr lang="en-US" sz="6050" spc="30">
                <a:solidFill>
                  <a:srgbClr val="054EAD"/>
                </a:solidFill>
                <a:latin typeface="Public Sans"/>
              </a:rPr>
              <a:t>to put teens, providers and caregivers into sync</a:t>
            </a:r>
            <a:r>
              <a:rPr lang="en-US" sz="6050" spc="30">
                <a:solidFill>
                  <a:srgbClr val="054EAD"/>
                </a:solidFill>
                <a:latin typeface="Public Sans Bold"/>
              </a:rPr>
              <a:t> about mental health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17085987" y="9084987"/>
            <a:ext cx="1202013" cy="1202013"/>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3"/>
            <a:stretch>
              <a:fillRect/>
            </a:stretch>
          </a:blipFill>
        </p:spPr>
        <p:txBody>
          <a:bodyPr/>
          <a:lstStyle/>
          <a:p>
            <a:endParaRPr lang="en-US"/>
          </a:p>
        </p:txBody>
      </p:sp>
      <p:sp>
        <p:nvSpPr>
          <p:cNvPr id="3" name="Freeform 3"/>
          <p:cNvSpPr/>
          <p:nvPr/>
        </p:nvSpPr>
        <p:spPr>
          <a:xfrm>
            <a:off x="6067831" y="1961013"/>
            <a:ext cx="3466013" cy="14881848"/>
          </a:xfrm>
          <a:custGeom>
            <a:avLst/>
            <a:gdLst/>
            <a:ahLst/>
            <a:cxnLst/>
            <a:rect l="l" t="t" r="r" b="b"/>
            <a:pathLst>
              <a:path w="3466013" h="14881848">
                <a:moveTo>
                  <a:pt x="0" y="0"/>
                </a:moveTo>
                <a:lnTo>
                  <a:pt x="3466013" y="0"/>
                </a:lnTo>
                <a:lnTo>
                  <a:pt x="3466013" y="14881848"/>
                </a:lnTo>
                <a:lnTo>
                  <a:pt x="0" y="14881848"/>
                </a:lnTo>
                <a:lnTo>
                  <a:pt x="0" y="0"/>
                </a:lnTo>
                <a:close/>
              </a:path>
            </a:pathLst>
          </a:custGeom>
          <a:blipFill>
            <a:blip r:embed="rId4"/>
            <a:stretch>
              <a:fillRect/>
            </a:stretch>
          </a:blipFill>
        </p:spPr>
        <p:txBody>
          <a:bodyPr/>
          <a:lstStyle/>
          <a:p>
            <a:endParaRPr lang="en-US"/>
          </a:p>
        </p:txBody>
      </p:sp>
      <p:sp>
        <p:nvSpPr>
          <p:cNvPr id="4" name="Freeform 4"/>
          <p:cNvSpPr/>
          <p:nvPr/>
        </p:nvSpPr>
        <p:spPr>
          <a:xfrm>
            <a:off x="13793287" y="1961013"/>
            <a:ext cx="3466013" cy="14881848"/>
          </a:xfrm>
          <a:custGeom>
            <a:avLst/>
            <a:gdLst/>
            <a:ahLst/>
            <a:cxnLst/>
            <a:rect l="l" t="t" r="r" b="b"/>
            <a:pathLst>
              <a:path w="3466013" h="14881848">
                <a:moveTo>
                  <a:pt x="0" y="0"/>
                </a:moveTo>
                <a:lnTo>
                  <a:pt x="3466013" y="0"/>
                </a:lnTo>
                <a:lnTo>
                  <a:pt x="3466013" y="14881848"/>
                </a:lnTo>
                <a:lnTo>
                  <a:pt x="0" y="14881848"/>
                </a:lnTo>
                <a:lnTo>
                  <a:pt x="0" y="0"/>
                </a:lnTo>
                <a:close/>
              </a:path>
            </a:pathLst>
          </a:custGeom>
          <a:blipFill>
            <a:blip r:embed="rId5"/>
            <a:stretch>
              <a:fillRect/>
            </a:stretch>
          </a:blipFill>
        </p:spPr>
        <p:txBody>
          <a:bodyPr/>
          <a:lstStyle/>
          <a:p>
            <a:endParaRPr lang="en-US"/>
          </a:p>
        </p:txBody>
      </p:sp>
      <p:sp>
        <p:nvSpPr>
          <p:cNvPr id="5" name="Freeform 5"/>
          <p:cNvSpPr/>
          <p:nvPr/>
        </p:nvSpPr>
        <p:spPr>
          <a:xfrm>
            <a:off x="716171" y="1502757"/>
            <a:ext cx="5038144" cy="3356664"/>
          </a:xfrm>
          <a:custGeom>
            <a:avLst/>
            <a:gdLst/>
            <a:ahLst/>
            <a:cxnLst/>
            <a:rect l="l" t="t" r="r" b="b"/>
            <a:pathLst>
              <a:path w="5038144" h="3356664">
                <a:moveTo>
                  <a:pt x="0" y="0"/>
                </a:moveTo>
                <a:lnTo>
                  <a:pt x="5038145" y="0"/>
                </a:lnTo>
                <a:lnTo>
                  <a:pt x="5038145" y="3356664"/>
                </a:lnTo>
                <a:lnTo>
                  <a:pt x="0" y="3356664"/>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1348268" y="6391851"/>
            <a:ext cx="3773952" cy="2408048"/>
            <a:chOff x="0" y="0"/>
            <a:chExt cx="5031935" cy="3210730"/>
          </a:xfrm>
        </p:grpSpPr>
        <p:sp>
          <p:nvSpPr>
            <p:cNvPr id="7" name="TextBox 7"/>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Step 1. </a:t>
              </a:r>
            </a:p>
          </p:txBody>
        </p:sp>
        <p:sp>
          <p:nvSpPr>
            <p:cNvPr id="8" name="TextBox 8"/>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191919"/>
                  </a:solidFill>
                  <a:latin typeface="Public Sans Bold"/>
                </a:rPr>
                <a:t>Self-Reported Data</a:t>
              </a:r>
            </a:p>
          </p:txBody>
        </p:sp>
        <p:sp>
          <p:nvSpPr>
            <p:cNvPr id="9" name="TextBox 9"/>
            <p:cNvSpPr txBox="1"/>
            <p:nvPr/>
          </p:nvSpPr>
          <p:spPr>
            <a:xfrm>
              <a:off x="0" y="1403308"/>
              <a:ext cx="5031935" cy="1807422"/>
            </a:xfrm>
            <a:prstGeom prst="rect">
              <a:avLst/>
            </a:prstGeom>
          </p:spPr>
          <p:txBody>
            <a:bodyPr lIns="0" tIns="0" rIns="0" bIns="0" rtlCol="0" anchor="t">
              <a:spAutoFit/>
            </a:bodyPr>
            <a:lstStyle/>
            <a:p>
              <a:pPr>
                <a:lnSpc>
                  <a:spcPts val="3639"/>
                </a:lnSpc>
              </a:pPr>
              <a:r>
                <a:rPr lang="en-US" sz="2599">
                  <a:solidFill>
                    <a:srgbClr val="2B2C30"/>
                  </a:solidFill>
                  <a:latin typeface="Public Sans"/>
                </a:rPr>
                <a:t>Teen completes a brief standardized assessment</a:t>
              </a:r>
            </a:p>
          </p:txBody>
        </p:sp>
      </p:grpSp>
      <p:grpSp>
        <p:nvGrpSpPr>
          <p:cNvPr id="10" name="Group 10"/>
          <p:cNvGrpSpPr/>
          <p:nvPr/>
        </p:nvGrpSpPr>
        <p:grpSpPr>
          <a:xfrm>
            <a:off x="9903526" y="1961013"/>
            <a:ext cx="3773952" cy="2865248"/>
            <a:chOff x="0" y="0"/>
            <a:chExt cx="5031935" cy="3820330"/>
          </a:xfrm>
        </p:grpSpPr>
        <p:sp>
          <p:nvSpPr>
            <p:cNvPr id="11" name="TextBox 11"/>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Step 2. </a:t>
              </a:r>
            </a:p>
          </p:txBody>
        </p:sp>
        <p:sp>
          <p:nvSpPr>
            <p:cNvPr id="12" name="TextBox 12"/>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191919"/>
                  </a:solidFill>
                  <a:latin typeface="Public Sans Bold"/>
                </a:rPr>
                <a:t>Data Feedback</a:t>
              </a:r>
            </a:p>
          </p:txBody>
        </p:sp>
        <p:sp>
          <p:nvSpPr>
            <p:cNvPr id="13" name="TextBox 13"/>
            <p:cNvSpPr txBox="1"/>
            <p:nvPr/>
          </p:nvSpPr>
          <p:spPr>
            <a:xfrm>
              <a:off x="0" y="1403308"/>
              <a:ext cx="5031935" cy="2417022"/>
            </a:xfrm>
            <a:prstGeom prst="rect">
              <a:avLst/>
            </a:prstGeom>
          </p:spPr>
          <p:txBody>
            <a:bodyPr lIns="0" tIns="0" rIns="0" bIns="0" rtlCol="0" anchor="t">
              <a:spAutoFit/>
            </a:bodyPr>
            <a:lstStyle/>
            <a:p>
              <a:pPr>
                <a:lnSpc>
                  <a:spcPts val="3639"/>
                </a:lnSpc>
              </a:pPr>
              <a:r>
                <a:rPr lang="en-US" sz="2599">
                  <a:solidFill>
                    <a:srgbClr val="2B2C30"/>
                  </a:solidFill>
                  <a:latin typeface="Public Sans"/>
                </a:rPr>
                <a:t>Teen gets targeted feedback on current scores and trends over time. </a:t>
              </a:r>
            </a:p>
          </p:txBody>
        </p:sp>
      </p:grpSp>
      <p:sp>
        <p:nvSpPr>
          <p:cNvPr id="14" name="TextBox 14"/>
          <p:cNvSpPr txBox="1"/>
          <p:nvPr/>
        </p:nvSpPr>
        <p:spPr>
          <a:xfrm>
            <a:off x="151125" y="336910"/>
            <a:ext cx="17985750" cy="880097"/>
          </a:xfrm>
          <a:prstGeom prst="rect">
            <a:avLst/>
          </a:prstGeom>
        </p:spPr>
        <p:txBody>
          <a:bodyPr lIns="0" tIns="0" rIns="0" bIns="0" rtlCol="0" anchor="t">
            <a:spAutoFit/>
          </a:bodyPr>
          <a:lstStyle/>
          <a:p>
            <a:pPr algn="ctr">
              <a:lnSpc>
                <a:spcPts val="7140"/>
              </a:lnSpc>
            </a:pPr>
            <a:r>
              <a:rPr lang="en-US" sz="5100">
                <a:solidFill>
                  <a:srgbClr val="054EAD"/>
                </a:solidFill>
                <a:latin typeface="Public Sans Bold"/>
              </a:rPr>
              <a:t>M-Select centers teens with measurement-based care...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17085987" y="9084987"/>
            <a:ext cx="1202013" cy="1202013"/>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5"/>
            <a:stretch>
              <a:fillRect/>
            </a:stretch>
          </a:blipFill>
        </p:spPr>
        <p:txBody>
          <a:bodyPr/>
          <a:lstStyle/>
          <a:p>
            <a:endParaRPr lang="en-US"/>
          </a:p>
        </p:txBody>
      </p:sp>
      <p:sp>
        <p:nvSpPr>
          <p:cNvPr id="3" name="Freeform 3"/>
          <p:cNvSpPr/>
          <p:nvPr/>
        </p:nvSpPr>
        <p:spPr>
          <a:xfrm>
            <a:off x="747775" y="1885489"/>
            <a:ext cx="5038144" cy="3356664"/>
          </a:xfrm>
          <a:custGeom>
            <a:avLst/>
            <a:gdLst/>
            <a:ahLst/>
            <a:cxnLst/>
            <a:rect l="l" t="t" r="r" b="b"/>
            <a:pathLst>
              <a:path w="5038144" h="3356664">
                <a:moveTo>
                  <a:pt x="0" y="0"/>
                </a:moveTo>
                <a:lnTo>
                  <a:pt x="5038144" y="0"/>
                </a:lnTo>
                <a:lnTo>
                  <a:pt x="5038144" y="3356664"/>
                </a:lnTo>
                <a:lnTo>
                  <a:pt x="0" y="3356664"/>
                </a:lnTo>
                <a:lnTo>
                  <a:pt x="0" y="0"/>
                </a:lnTo>
                <a:close/>
              </a:path>
            </a:pathLst>
          </a:custGeom>
          <a:blipFill>
            <a:blip r:embed="rId6"/>
            <a:stretch>
              <a:fillRect/>
            </a:stretch>
          </a:blipFill>
        </p:spPr>
        <p:txBody>
          <a:bodyPr/>
          <a:lstStyle/>
          <a:p>
            <a:endParaRPr lang="en-US"/>
          </a:p>
        </p:txBody>
      </p:sp>
      <p:sp>
        <p:nvSpPr>
          <p:cNvPr id="4" name="Freeform 4"/>
          <p:cNvSpPr/>
          <p:nvPr/>
        </p:nvSpPr>
        <p:spPr>
          <a:xfrm>
            <a:off x="6045327" y="1885489"/>
            <a:ext cx="3543643" cy="15215165"/>
          </a:xfrm>
          <a:custGeom>
            <a:avLst/>
            <a:gdLst/>
            <a:ahLst/>
            <a:cxnLst/>
            <a:rect l="l" t="t" r="r" b="b"/>
            <a:pathLst>
              <a:path w="3543643" h="15215165">
                <a:moveTo>
                  <a:pt x="0" y="0"/>
                </a:moveTo>
                <a:lnTo>
                  <a:pt x="3543643" y="0"/>
                </a:lnTo>
                <a:lnTo>
                  <a:pt x="3543643" y="15215166"/>
                </a:lnTo>
                <a:lnTo>
                  <a:pt x="0" y="15215166"/>
                </a:lnTo>
                <a:lnTo>
                  <a:pt x="0" y="0"/>
                </a:lnTo>
                <a:close/>
              </a:path>
            </a:pathLst>
          </a:custGeom>
          <a:blipFill>
            <a:blip r:embed="rId7"/>
            <a:stretch>
              <a:fillRect/>
            </a:stretch>
          </a:blipFill>
        </p:spPr>
        <p:txBody>
          <a:bodyPr/>
          <a:lstStyle/>
          <a:p>
            <a:endParaRPr lang="en-US"/>
          </a:p>
        </p:txBody>
      </p:sp>
      <p:sp>
        <p:nvSpPr>
          <p:cNvPr id="5" name="Freeform 5"/>
          <p:cNvSpPr/>
          <p:nvPr/>
        </p:nvSpPr>
        <p:spPr>
          <a:xfrm>
            <a:off x="14122498" y="1840722"/>
            <a:ext cx="3564496" cy="15304700"/>
          </a:xfrm>
          <a:custGeom>
            <a:avLst/>
            <a:gdLst/>
            <a:ahLst/>
            <a:cxnLst/>
            <a:rect l="l" t="t" r="r" b="b"/>
            <a:pathLst>
              <a:path w="3564496" h="15304700">
                <a:moveTo>
                  <a:pt x="0" y="0"/>
                </a:moveTo>
                <a:lnTo>
                  <a:pt x="3564496" y="0"/>
                </a:lnTo>
                <a:lnTo>
                  <a:pt x="3564496" y="15304700"/>
                </a:lnTo>
                <a:lnTo>
                  <a:pt x="0" y="15304700"/>
                </a:lnTo>
                <a:lnTo>
                  <a:pt x="0" y="0"/>
                </a:lnTo>
                <a:close/>
              </a:path>
            </a:pathLst>
          </a:custGeom>
          <a:blipFill>
            <a:blip r:embed="rId8"/>
            <a:stretch>
              <a:fillRect/>
            </a:stretch>
          </a:blipFill>
        </p:spPr>
        <p:txBody>
          <a:bodyPr/>
          <a:lstStyle/>
          <a:p>
            <a:endParaRPr lang="en-US"/>
          </a:p>
        </p:txBody>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rcRect t="6715" b="6715"/>
          <a:stretch>
            <a:fillRect/>
          </a:stretch>
        </p:blipFill>
        <p:spPr>
          <a:xfrm>
            <a:off x="14462334" y="3392097"/>
            <a:ext cx="2884823" cy="4439751"/>
          </a:xfrm>
          <a:prstGeom prst="rect">
            <a:avLst/>
          </a:prstGeom>
        </p:spPr>
      </p:pic>
      <p:grpSp>
        <p:nvGrpSpPr>
          <p:cNvPr id="7" name="Group 7"/>
          <p:cNvGrpSpPr/>
          <p:nvPr/>
        </p:nvGrpSpPr>
        <p:grpSpPr>
          <a:xfrm>
            <a:off x="1158645" y="6170624"/>
            <a:ext cx="3773952" cy="3322448"/>
            <a:chOff x="0" y="0"/>
            <a:chExt cx="5031935" cy="4429930"/>
          </a:xfrm>
        </p:grpSpPr>
        <p:sp>
          <p:nvSpPr>
            <p:cNvPr id="8" name="TextBox 8"/>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Step 3a. </a:t>
              </a:r>
            </a:p>
          </p:txBody>
        </p:sp>
        <p:sp>
          <p:nvSpPr>
            <p:cNvPr id="9" name="TextBox 9"/>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191919"/>
                  </a:solidFill>
                  <a:latin typeface="Public Sans Bold"/>
                </a:rPr>
                <a:t>Program Pathway</a:t>
              </a:r>
            </a:p>
          </p:txBody>
        </p:sp>
        <p:sp>
          <p:nvSpPr>
            <p:cNvPr id="10" name="TextBox 10"/>
            <p:cNvSpPr txBox="1"/>
            <p:nvPr/>
          </p:nvSpPr>
          <p:spPr>
            <a:xfrm>
              <a:off x="0" y="1403308"/>
              <a:ext cx="5031935" cy="3026622"/>
            </a:xfrm>
            <a:prstGeom prst="rect">
              <a:avLst/>
            </a:prstGeom>
          </p:spPr>
          <p:txBody>
            <a:bodyPr lIns="0" tIns="0" rIns="0" bIns="0" rtlCol="0" anchor="t">
              <a:spAutoFit/>
            </a:bodyPr>
            <a:lstStyle/>
            <a:p>
              <a:pPr>
                <a:lnSpc>
                  <a:spcPts val="3639"/>
                </a:lnSpc>
              </a:pPr>
              <a:r>
                <a:rPr lang="en-US" sz="2599">
                  <a:solidFill>
                    <a:srgbClr val="2B2C30"/>
                  </a:solidFill>
                  <a:latin typeface="Public Sans"/>
                </a:rPr>
                <a:t>Teen is placed on algorithmic pathway that adjusts based on symptom data and teen engagement over time. </a:t>
              </a:r>
            </a:p>
          </p:txBody>
        </p:sp>
      </p:grpSp>
      <p:grpSp>
        <p:nvGrpSpPr>
          <p:cNvPr id="11" name="Group 11"/>
          <p:cNvGrpSpPr/>
          <p:nvPr/>
        </p:nvGrpSpPr>
        <p:grpSpPr>
          <a:xfrm>
            <a:off x="9968758" y="1949783"/>
            <a:ext cx="3773952" cy="3257719"/>
            <a:chOff x="0" y="85725"/>
            <a:chExt cx="5031935" cy="4343625"/>
          </a:xfrm>
        </p:grpSpPr>
        <p:sp>
          <p:nvSpPr>
            <p:cNvPr id="12" name="TextBox 12"/>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Step 3b. </a:t>
              </a:r>
            </a:p>
          </p:txBody>
        </p:sp>
        <p:sp>
          <p:nvSpPr>
            <p:cNvPr id="13" name="TextBox 13"/>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191919"/>
                  </a:solidFill>
                  <a:latin typeface="Public Sans Bold"/>
                </a:rPr>
                <a:t>Digital Program</a:t>
              </a:r>
            </a:p>
          </p:txBody>
        </p:sp>
        <p:sp>
          <p:nvSpPr>
            <p:cNvPr id="14" name="TextBox 14"/>
            <p:cNvSpPr txBox="1"/>
            <p:nvPr/>
          </p:nvSpPr>
          <p:spPr>
            <a:xfrm>
              <a:off x="0" y="1403308"/>
              <a:ext cx="5031935" cy="3026042"/>
            </a:xfrm>
            <a:prstGeom prst="rect">
              <a:avLst/>
            </a:prstGeom>
          </p:spPr>
          <p:txBody>
            <a:bodyPr lIns="0" tIns="0" rIns="0" bIns="0" rtlCol="0" anchor="t">
              <a:spAutoFit/>
            </a:bodyPr>
            <a:lstStyle/>
            <a:p>
              <a:pPr>
                <a:lnSpc>
                  <a:spcPts val="3639"/>
                </a:lnSpc>
              </a:pPr>
              <a:r>
                <a:rPr lang="en-US" sz="2599" dirty="0">
                  <a:solidFill>
                    <a:srgbClr val="2B2C30"/>
                  </a:solidFill>
                  <a:latin typeface="Public Sans"/>
                </a:rPr>
                <a:t>Teen receives evidence-based </a:t>
              </a:r>
              <a:r>
                <a:rPr lang="en-US" sz="2599" dirty="0">
                  <a:solidFill>
                    <a:srgbClr val="2B2C30"/>
                  </a:solidFill>
                  <a:latin typeface="Public Sans Bold"/>
                </a:rPr>
                <a:t>clinically validated program</a:t>
              </a:r>
              <a:r>
                <a:rPr lang="en-US" sz="2599" dirty="0">
                  <a:solidFill>
                    <a:srgbClr val="2B2C30"/>
                  </a:solidFill>
                  <a:latin typeface="Public Sans"/>
                </a:rPr>
                <a:t> grounded in </a:t>
              </a:r>
              <a:r>
                <a:rPr lang="en-US" sz="2599" dirty="0">
                  <a:solidFill>
                    <a:srgbClr val="2B2C30"/>
                  </a:solidFill>
                  <a:latin typeface="Public Sans Bold"/>
                </a:rPr>
                <a:t>Cognitive Behavior Therapy.</a:t>
              </a:r>
              <a:r>
                <a:rPr lang="en-US" sz="2599" dirty="0">
                  <a:solidFill>
                    <a:srgbClr val="2B2C30"/>
                  </a:solidFill>
                  <a:latin typeface="Public Sans"/>
                </a:rPr>
                <a:t> </a:t>
              </a:r>
            </a:p>
          </p:txBody>
        </p:sp>
      </p:grpSp>
      <p:sp>
        <p:nvSpPr>
          <p:cNvPr id="15" name="TextBox 15"/>
          <p:cNvSpPr txBox="1"/>
          <p:nvPr/>
        </p:nvSpPr>
        <p:spPr>
          <a:xfrm>
            <a:off x="151125" y="267745"/>
            <a:ext cx="17985750" cy="863587"/>
          </a:xfrm>
          <a:prstGeom prst="rect">
            <a:avLst/>
          </a:prstGeom>
        </p:spPr>
        <p:txBody>
          <a:bodyPr lIns="0" tIns="0" rIns="0" bIns="0" rtlCol="0" anchor="t">
            <a:spAutoFit/>
          </a:bodyPr>
          <a:lstStyle/>
          <a:p>
            <a:pPr algn="ctr">
              <a:lnSpc>
                <a:spcPts val="7000"/>
              </a:lnSpc>
            </a:pPr>
            <a:r>
              <a:rPr lang="en-US" sz="5000">
                <a:solidFill>
                  <a:srgbClr val="054EAD"/>
                </a:solidFill>
                <a:latin typeface="Public Sans Bold"/>
              </a:rPr>
              <a:t>... and delivers data-driven programming using the science.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17085987" y="9084987"/>
            <a:ext cx="1202013" cy="1202013"/>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3"/>
            <a:stretch>
              <a:fillRect/>
            </a:stretch>
          </a:blipFill>
        </p:spPr>
        <p:txBody>
          <a:bodyPr/>
          <a:lstStyle/>
          <a:p>
            <a:endParaRPr lang="en-US"/>
          </a:p>
        </p:txBody>
      </p:sp>
      <p:sp>
        <p:nvSpPr>
          <p:cNvPr id="3" name="Freeform 3"/>
          <p:cNvSpPr/>
          <p:nvPr/>
        </p:nvSpPr>
        <p:spPr>
          <a:xfrm>
            <a:off x="517818" y="2134834"/>
            <a:ext cx="3528116" cy="2350608"/>
          </a:xfrm>
          <a:custGeom>
            <a:avLst/>
            <a:gdLst/>
            <a:ahLst/>
            <a:cxnLst/>
            <a:rect l="l" t="t" r="r" b="b"/>
            <a:pathLst>
              <a:path w="3528116" h="2350608">
                <a:moveTo>
                  <a:pt x="0" y="0"/>
                </a:moveTo>
                <a:lnTo>
                  <a:pt x="3528117" y="0"/>
                </a:lnTo>
                <a:lnTo>
                  <a:pt x="3528117" y="2350608"/>
                </a:lnTo>
                <a:lnTo>
                  <a:pt x="0" y="2350608"/>
                </a:lnTo>
                <a:lnTo>
                  <a:pt x="0" y="0"/>
                </a:lnTo>
                <a:close/>
              </a:path>
            </a:pathLst>
          </a:custGeom>
          <a:blipFill>
            <a:blip r:embed="rId4"/>
            <a:stretch>
              <a:fillRect/>
            </a:stretch>
          </a:blipFill>
        </p:spPr>
        <p:txBody>
          <a:bodyPr/>
          <a:lstStyle/>
          <a:p>
            <a:endParaRPr lang="en-US"/>
          </a:p>
        </p:txBody>
      </p:sp>
      <p:sp>
        <p:nvSpPr>
          <p:cNvPr id="4" name="Freeform 4"/>
          <p:cNvSpPr/>
          <p:nvPr/>
        </p:nvSpPr>
        <p:spPr>
          <a:xfrm>
            <a:off x="4426935" y="3624683"/>
            <a:ext cx="4500936" cy="12815822"/>
          </a:xfrm>
          <a:custGeom>
            <a:avLst/>
            <a:gdLst/>
            <a:ahLst/>
            <a:cxnLst/>
            <a:rect l="l" t="t" r="r" b="b"/>
            <a:pathLst>
              <a:path w="4500936" h="12815822">
                <a:moveTo>
                  <a:pt x="0" y="0"/>
                </a:moveTo>
                <a:lnTo>
                  <a:pt x="4500935" y="0"/>
                </a:lnTo>
                <a:lnTo>
                  <a:pt x="4500935" y="12815822"/>
                </a:lnTo>
                <a:lnTo>
                  <a:pt x="0" y="12815822"/>
                </a:lnTo>
                <a:lnTo>
                  <a:pt x="0" y="0"/>
                </a:lnTo>
                <a:close/>
              </a:path>
            </a:pathLst>
          </a:custGeom>
          <a:blipFill>
            <a:blip r:embed="rId5"/>
            <a:stretch>
              <a:fillRect/>
            </a:stretch>
          </a:blipFill>
        </p:spPr>
        <p:txBody>
          <a:bodyPr/>
          <a:lstStyle/>
          <a:p>
            <a:endParaRPr lang="en-US"/>
          </a:p>
        </p:txBody>
      </p:sp>
      <p:sp>
        <p:nvSpPr>
          <p:cNvPr id="5" name="Freeform 5"/>
          <p:cNvSpPr/>
          <p:nvPr/>
        </p:nvSpPr>
        <p:spPr>
          <a:xfrm>
            <a:off x="13186058" y="2134834"/>
            <a:ext cx="4500936" cy="12815822"/>
          </a:xfrm>
          <a:custGeom>
            <a:avLst/>
            <a:gdLst/>
            <a:ahLst/>
            <a:cxnLst/>
            <a:rect l="l" t="t" r="r" b="b"/>
            <a:pathLst>
              <a:path w="4500936" h="12815822">
                <a:moveTo>
                  <a:pt x="0" y="0"/>
                </a:moveTo>
                <a:lnTo>
                  <a:pt x="4500936" y="0"/>
                </a:lnTo>
                <a:lnTo>
                  <a:pt x="4500936" y="12815822"/>
                </a:lnTo>
                <a:lnTo>
                  <a:pt x="0" y="12815822"/>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494964" y="6213914"/>
            <a:ext cx="3773952" cy="2408048"/>
            <a:chOff x="0" y="0"/>
            <a:chExt cx="5031935" cy="3210730"/>
          </a:xfrm>
        </p:grpSpPr>
        <p:sp>
          <p:nvSpPr>
            <p:cNvPr id="7" name="TextBox 7"/>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Step 4</a:t>
              </a:r>
            </a:p>
          </p:txBody>
        </p:sp>
        <p:sp>
          <p:nvSpPr>
            <p:cNvPr id="8" name="TextBox 8"/>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191919"/>
                  </a:solidFill>
                  <a:latin typeface="Public Sans Bold"/>
                </a:rPr>
                <a:t>Data Feedback</a:t>
              </a:r>
            </a:p>
          </p:txBody>
        </p:sp>
        <p:sp>
          <p:nvSpPr>
            <p:cNvPr id="9" name="TextBox 9"/>
            <p:cNvSpPr txBox="1"/>
            <p:nvPr/>
          </p:nvSpPr>
          <p:spPr>
            <a:xfrm>
              <a:off x="0" y="1403308"/>
              <a:ext cx="5031935" cy="1807422"/>
            </a:xfrm>
            <a:prstGeom prst="rect">
              <a:avLst/>
            </a:prstGeom>
          </p:spPr>
          <p:txBody>
            <a:bodyPr lIns="0" tIns="0" rIns="0" bIns="0" rtlCol="0" anchor="t">
              <a:spAutoFit/>
            </a:bodyPr>
            <a:lstStyle/>
            <a:p>
              <a:pPr>
                <a:lnSpc>
                  <a:spcPts val="3639"/>
                </a:lnSpc>
              </a:pPr>
              <a:r>
                <a:rPr lang="en-US" sz="2599" dirty="0">
                  <a:solidFill>
                    <a:srgbClr val="2B2C30"/>
                  </a:solidFill>
                  <a:latin typeface="Public Sans"/>
                </a:rPr>
                <a:t>Providers receive measurement-based care data trends</a:t>
              </a:r>
            </a:p>
          </p:txBody>
        </p:sp>
      </p:grpSp>
      <p:grpSp>
        <p:nvGrpSpPr>
          <p:cNvPr id="10" name="Group 10"/>
          <p:cNvGrpSpPr/>
          <p:nvPr/>
        </p:nvGrpSpPr>
        <p:grpSpPr>
          <a:xfrm>
            <a:off x="9309292" y="2134834"/>
            <a:ext cx="3773952" cy="3817748"/>
            <a:chOff x="0" y="0"/>
            <a:chExt cx="5031935" cy="5090330"/>
          </a:xfrm>
        </p:grpSpPr>
        <p:sp>
          <p:nvSpPr>
            <p:cNvPr id="11" name="TextBox 11"/>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Step 5 </a:t>
              </a:r>
            </a:p>
          </p:txBody>
        </p:sp>
        <p:sp>
          <p:nvSpPr>
            <p:cNvPr id="12" name="TextBox 12"/>
            <p:cNvSpPr txBox="1"/>
            <p:nvPr/>
          </p:nvSpPr>
          <p:spPr>
            <a:xfrm>
              <a:off x="0" y="621834"/>
              <a:ext cx="5031935" cy="1292649"/>
            </a:xfrm>
            <a:prstGeom prst="rect">
              <a:avLst/>
            </a:prstGeom>
          </p:spPr>
          <p:txBody>
            <a:bodyPr lIns="0" tIns="0" rIns="0" bIns="0" rtlCol="0" anchor="t">
              <a:spAutoFit/>
            </a:bodyPr>
            <a:lstStyle/>
            <a:p>
              <a:pPr>
                <a:lnSpc>
                  <a:spcPts val="3919"/>
                </a:lnSpc>
              </a:pPr>
              <a:r>
                <a:rPr lang="en-US" sz="2799">
                  <a:solidFill>
                    <a:srgbClr val="191919"/>
                  </a:solidFill>
                  <a:latin typeface="Public Sans Bold"/>
                </a:rPr>
                <a:t>Clinical Decision </a:t>
              </a:r>
            </a:p>
            <a:p>
              <a:pPr>
                <a:lnSpc>
                  <a:spcPts val="3919"/>
                </a:lnSpc>
              </a:pPr>
              <a:r>
                <a:rPr lang="en-US" sz="2799">
                  <a:solidFill>
                    <a:srgbClr val="191919"/>
                  </a:solidFill>
                  <a:latin typeface="Public Sans Bold"/>
                </a:rPr>
                <a:t>Tools</a:t>
              </a:r>
            </a:p>
          </p:txBody>
        </p:sp>
        <p:sp>
          <p:nvSpPr>
            <p:cNvPr id="13" name="TextBox 13"/>
            <p:cNvSpPr txBox="1"/>
            <p:nvPr/>
          </p:nvSpPr>
          <p:spPr>
            <a:xfrm>
              <a:off x="0" y="2063708"/>
              <a:ext cx="5031935" cy="3026622"/>
            </a:xfrm>
            <a:prstGeom prst="rect">
              <a:avLst/>
            </a:prstGeom>
          </p:spPr>
          <p:txBody>
            <a:bodyPr lIns="0" tIns="0" rIns="0" bIns="0" rtlCol="0" anchor="t">
              <a:spAutoFit/>
            </a:bodyPr>
            <a:lstStyle/>
            <a:p>
              <a:pPr>
                <a:lnSpc>
                  <a:spcPts val="3639"/>
                </a:lnSpc>
              </a:pPr>
              <a:r>
                <a:rPr lang="en-US" sz="2599">
                  <a:solidFill>
                    <a:srgbClr val="2B2C30"/>
                  </a:solidFill>
                  <a:latin typeface="Public Sans"/>
                </a:rPr>
                <a:t>Data-driven clinical insights to enhance provider knowledge and effectiveness in clinical encounter</a:t>
              </a:r>
            </a:p>
          </p:txBody>
        </p:sp>
      </p:grpSp>
      <p:sp>
        <p:nvSpPr>
          <p:cNvPr id="14" name="TextBox 14"/>
          <p:cNvSpPr txBox="1"/>
          <p:nvPr/>
        </p:nvSpPr>
        <p:spPr>
          <a:xfrm>
            <a:off x="151125" y="141330"/>
            <a:ext cx="17985750" cy="1749412"/>
          </a:xfrm>
          <a:prstGeom prst="rect">
            <a:avLst/>
          </a:prstGeom>
        </p:spPr>
        <p:txBody>
          <a:bodyPr lIns="0" tIns="0" rIns="0" bIns="0" rtlCol="0" anchor="t">
            <a:spAutoFit/>
          </a:bodyPr>
          <a:lstStyle/>
          <a:p>
            <a:pPr algn="ctr">
              <a:lnSpc>
                <a:spcPts val="7000"/>
              </a:lnSpc>
            </a:pPr>
            <a:r>
              <a:rPr lang="en-US" sz="5000">
                <a:solidFill>
                  <a:srgbClr val="054EAD"/>
                </a:solidFill>
                <a:latin typeface="Public Sans Bold"/>
              </a:rPr>
              <a:t>M-select increases provider impact with data-driven clinical insights ...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17085987" y="9084987"/>
            <a:ext cx="1202013" cy="1202013"/>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3"/>
            <a:stretch>
              <a:fillRect/>
            </a:stretch>
          </a:blipFill>
        </p:spPr>
        <p:txBody>
          <a:bodyPr/>
          <a:lstStyle/>
          <a:p>
            <a:endParaRPr lang="en-US"/>
          </a:p>
        </p:txBody>
      </p:sp>
      <p:sp>
        <p:nvSpPr>
          <p:cNvPr id="3" name="Freeform 3"/>
          <p:cNvSpPr/>
          <p:nvPr/>
        </p:nvSpPr>
        <p:spPr>
          <a:xfrm>
            <a:off x="11694870" y="2162299"/>
            <a:ext cx="5391117" cy="15350497"/>
          </a:xfrm>
          <a:custGeom>
            <a:avLst/>
            <a:gdLst/>
            <a:ahLst/>
            <a:cxnLst/>
            <a:rect l="l" t="t" r="r" b="b"/>
            <a:pathLst>
              <a:path w="5391117" h="15350497">
                <a:moveTo>
                  <a:pt x="0" y="0"/>
                </a:moveTo>
                <a:lnTo>
                  <a:pt x="5391117" y="0"/>
                </a:lnTo>
                <a:lnTo>
                  <a:pt x="5391117" y="15350497"/>
                </a:lnTo>
                <a:lnTo>
                  <a:pt x="0" y="15350497"/>
                </a:lnTo>
                <a:lnTo>
                  <a:pt x="0" y="0"/>
                </a:lnTo>
                <a:close/>
              </a:path>
            </a:pathLst>
          </a:custGeom>
          <a:blipFill>
            <a:blip r:embed="rId4"/>
            <a:stretch>
              <a:fillRect/>
            </a:stretch>
          </a:blipFill>
        </p:spPr>
        <p:txBody>
          <a:bodyPr/>
          <a:lstStyle/>
          <a:p>
            <a:endParaRPr lang="en-US"/>
          </a:p>
        </p:txBody>
      </p:sp>
      <p:sp>
        <p:nvSpPr>
          <p:cNvPr id="4" name="Freeform 4"/>
          <p:cNvSpPr/>
          <p:nvPr/>
        </p:nvSpPr>
        <p:spPr>
          <a:xfrm>
            <a:off x="458830" y="2162299"/>
            <a:ext cx="6031607" cy="4018558"/>
          </a:xfrm>
          <a:custGeom>
            <a:avLst/>
            <a:gdLst/>
            <a:ahLst/>
            <a:cxnLst/>
            <a:rect l="l" t="t" r="r" b="b"/>
            <a:pathLst>
              <a:path w="6031607" h="4018558">
                <a:moveTo>
                  <a:pt x="0" y="0"/>
                </a:moveTo>
                <a:lnTo>
                  <a:pt x="6031608" y="0"/>
                </a:lnTo>
                <a:lnTo>
                  <a:pt x="6031608" y="4018558"/>
                </a:lnTo>
                <a:lnTo>
                  <a:pt x="0" y="4018558"/>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7415043" y="4991946"/>
            <a:ext cx="3773952" cy="4694048"/>
            <a:chOff x="0" y="0"/>
            <a:chExt cx="5031935" cy="6258730"/>
          </a:xfrm>
        </p:grpSpPr>
        <p:sp>
          <p:nvSpPr>
            <p:cNvPr id="6" name="TextBox 6"/>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Step 6</a:t>
              </a:r>
            </a:p>
          </p:txBody>
        </p:sp>
        <p:sp>
          <p:nvSpPr>
            <p:cNvPr id="7" name="TextBox 7"/>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191919"/>
                  </a:solidFill>
                  <a:latin typeface="Public Sans Bold"/>
                </a:rPr>
                <a:t>Caregiver Companion</a:t>
              </a:r>
            </a:p>
          </p:txBody>
        </p:sp>
        <p:sp>
          <p:nvSpPr>
            <p:cNvPr id="8" name="TextBox 8"/>
            <p:cNvSpPr txBox="1"/>
            <p:nvPr/>
          </p:nvSpPr>
          <p:spPr>
            <a:xfrm>
              <a:off x="0" y="1403308"/>
              <a:ext cx="5031935" cy="4855422"/>
            </a:xfrm>
            <a:prstGeom prst="rect">
              <a:avLst/>
            </a:prstGeom>
          </p:spPr>
          <p:txBody>
            <a:bodyPr lIns="0" tIns="0" rIns="0" bIns="0" rtlCol="0" anchor="t">
              <a:spAutoFit/>
            </a:bodyPr>
            <a:lstStyle/>
            <a:p>
              <a:pPr>
                <a:lnSpc>
                  <a:spcPts val="3639"/>
                </a:lnSpc>
              </a:pPr>
              <a:r>
                <a:rPr lang="en-US" sz="2599">
                  <a:solidFill>
                    <a:srgbClr val="2B2C30"/>
                  </a:solidFill>
                  <a:latin typeface="Public Sans"/>
                </a:rPr>
                <a:t>Caregivers receive information about their youth's engagement (based on youth permissions and age) and personalized psychoeducation and skills recommendations</a:t>
              </a:r>
            </a:p>
          </p:txBody>
        </p:sp>
      </p:grpSp>
      <p:sp>
        <p:nvSpPr>
          <p:cNvPr id="9" name="TextBox 9"/>
          <p:cNvSpPr txBox="1"/>
          <p:nvPr/>
        </p:nvSpPr>
        <p:spPr>
          <a:xfrm>
            <a:off x="151125" y="141330"/>
            <a:ext cx="17985750" cy="1749412"/>
          </a:xfrm>
          <a:prstGeom prst="rect">
            <a:avLst/>
          </a:prstGeom>
        </p:spPr>
        <p:txBody>
          <a:bodyPr lIns="0" tIns="0" rIns="0" bIns="0" rtlCol="0" anchor="t">
            <a:spAutoFit/>
          </a:bodyPr>
          <a:lstStyle/>
          <a:p>
            <a:pPr algn="ctr">
              <a:lnSpc>
                <a:spcPts val="7000"/>
              </a:lnSpc>
            </a:pPr>
            <a:r>
              <a:rPr lang="en-US" sz="5000">
                <a:solidFill>
                  <a:srgbClr val="054EAD"/>
                </a:solidFill>
                <a:latin typeface="Public Sans Bold"/>
              </a:rPr>
              <a:t>... and brings caregivers into sync with teens and providers about mental health.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grpSp>
        <p:nvGrpSpPr>
          <p:cNvPr id="3" name="Group 3"/>
          <p:cNvGrpSpPr/>
          <p:nvPr/>
        </p:nvGrpSpPr>
        <p:grpSpPr>
          <a:xfrm>
            <a:off x="1006871" y="2313158"/>
            <a:ext cx="3783488" cy="2269305"/>
            <a:chOff x="0" y="0"/>
            <a:chExt cx="5044650" cy="3025740"/>
          </a:xfrm>
        </p:grpSpPr>
        <p:pic>
          <p:nvPicPr>
            <p:cNvPr id="4" name="Picture 4"/>
            <p:cNvPicPr>
              <a:picLocks noChangeAspect="1"/>
            </p:cNvPicPr>
            <p:nvPr/>
          </p:nvPicPr>
          <p:blipFill>
            <a:blip r:embed="rId3"/>
            <a:srcRect t="4987" b="4987"/>
            <a:stretch>
              <a:fillRect/>
            </a:stretch>
          </p:blipFill>
          <p:spPr>
            <a:xfrm>
              <a:off x="0" y="0"/>
              <a:ext cx="5044650" cy="3025740"/>
            </a:xfrm>
            <a:prstGeom prst="rect">
              <a:avLst/>
            </a:prstGeom>
          </p:spPr>
        </p:pic>
      </p:grpSp>
      <p:grpSp>
        <p:nvGrpSpPr>
          <p:cNvPr id="5" name="Group 5"/>
          <p:cNvGrpSpPr/>
          <p:nvPr/>
        </p:nvGrpSpPr>
        <p:grpSpPr>
          <a:xfrm>
            <a:off x="5172721" y="2313158"/>
            <a:ext cx="3783488" cy="2269305"/>
            <a:chOff x="0" y="0"/>
            <a:chExt cx="5044650" cy="3025740"/>
          </a:xfrm>
        </p:grpSpPr>
        <p:pic>
          <p:nvPicPr>
            <p:cNvPr id="6" name="Picture 6"/>
            <p:cNvPicPr>
              <a:picLocks noChangeAspect="1"/>
            </p:cNvPicPr>
            <p:nvPr/>
          </p:nvPicPr>
          <p:blipFill>
            <a:blip r:embed="rId4"/>
            <a:srcRect t="12513" b="12513"/>
            <a:stretch>
              <a:fillRect/>
            </a:stretch>
          </p:blipFill>
          <p:spPr>
            <a:xfrm>
              <a:off x="0" y="0"/>
              <a:ext cx="5044650" cy="3025740"/>
            </a:xfrm>
            <a:prstGeom prst="rect">
              <a:avLst/>
            </a:prstGeom>
          </p:spPr>
        </p:pic>
      </p:grpSp>
      <p:grpSp>
        <p:nvGrpSpPr>
          <p:cNvPr id="7" name="Group 7"/>
          <p:cNvGrpSpPr/>
          <p:nvPr/>
        </p:nvGrpSpPr>
        <p:grpSpPr>
          <a:xfrm>
            <a:off x="9337209" y="2313158"/>
            <a:ext cx="3783488" cy="2269305"/>
            <a:chOff x="0" y="0"/>
            <a:chExt cx="5044650" cy="3025740"/>
          </a:xfrm>
        </p:grpSpPr>
        <p:pic>
          <p:nvPicPr>
            <p:cNvPr id="8" name="Picture 8"/>
            <p:cNvPicPr>
              <a:picLocks noChangeAspect="1"/>
            </p:cNvPicPr>
            <p:nvPr/>
          </p:nvPicPr>
          <p:blipFill>
            <a:blip r:embed="rId5"/>
            <a:srcRect t="5071" b="5071"/>
            <a:stretch>
              <a:fillRect/>
            </a:stretch>
          </p:blipFill>
          <p:spPr>
            <a:xfrm>
              <a:off x="0" y="0"/>
              <a:ext cx="5044650" cy="3025740"/>
            </a:xfrm>
            <a:prstGeom prst="rect">
              <a:avLst/>
            </a:prstGeom>
          </p:spPr>
        </p:pic>
      </p:grpSp>
      <p:grpSp>
        <p:nvGrpSpPr>
          <p:cNvPr id="9" name="Group 9"/>
          <p:cNvGrpSpPr/>
          <p:nvPr/>
        </p:nvGrpSpPr>
        <p:grpSpPr>
          <a:xfrm>
            <a:off x="13453983" y="2313158"/>
            <a:ext cx="3783488" cy="2269305"/>
            <a:chOff x="0" y="0"/>
            <a:chExt cx="5044650" cy="3025740"/>
          </a:xfrm>
        </p:grpSpPr>
        <p:pic>
          <p:nvPicPr>
            <p:cNvPr id="10" name="Picture 10"/>
            <p:cNvPicPr>
              <a:picLocks noChangeAspect="1"/>
            </p:cNvPicPr>
            <p:nvPr/>
          </p:nvPicPr>
          <p:blipFill>
            <a:blip r:embed="rId6"/>
            <a:srcRect l="14571" r="14571"/>
            <a:stretch>
              <a:fillRect/>
            </a:stretch>
          </p:blipFill>
          <p:spPr>
            <a:xfrm>
              <a:off x="0" y="0"/>
              <a:ext cx="5044650" cy="3025740"/>
            </a:xfrm>
            <a:prstGeom prst="rect">
              <a:avLst/>
            </a:prstGeom>
          </p:spPr>
        </p:pic>
      </p:grpSp>
      <p:grpSp>
        <p:nvGrpSpPr>
          <p:cNvPr id="11" name="Group 11"/>
          <p:cNvGrpSpPr/>
          <p:nvPr/>
        </p:nvGrpSpPr>
        <p:grpSpPr>
          <a:xfrm>
            <a:off x="1516029" y="2141164"/>
            <a:ext cx="2998533" cy="2688178"/>
            <a:chOff x="0" y="0"/>
            <a:chExt cx="1379207" cy="1236456"/>
          </a:xfrm>
        </p:grpSpPr>
        <p:sp>
          <p:nvSpPr>
            <p:cNvPr id="12" name="Freeform 12"/>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13" name="TextBox 13"/>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14" name="Group 14"/>
          <p:cNvGrpSpPr/>
          <p:nvPr/>
        </p:nvGrpSpPr>
        <p:grpSpPr>
          <a:xfrm>
            <a:off x="5681879" y="2141164"/>
            <a:ext cx="2998533" cy="2688178"/>
            <a:chOff x="0" y="0"/>
            <a:chExt cx="1379207" cy="1236456"/>
          </a:xfrm>
        </p:grpSpPr>
        <p:sp>
          <p:nvSpPr>
            <p:cNvPr id="15" name="Freeform 15"/>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16" name="TextBox 16"/>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17" name="Group 17"/>
          <p:cNvGrpSpPr/>
          <p:nvPr/>
        </p:nvGrpSpPr>
        <p:grpSpPr>
          <a:xfrm>
            <a:off x="9846367" y="2141164"/>
            <a:ext cx="2998533" cy="2688178"/>
            <a:chOff x="0" y="0"/>
            <a:chExt cx="1379207" cy="1236456"/>
          </a:xfrm>
        </p:grpSpPr>
        <p:sp>
          <p:nvSpPr>
            <p:cNvPr id="18" name="Freeform 18"/>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19" name="TextBox 19"/>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20" name="Group 20"/>
          <p:cNvGrpSpPr/>
          <p:nvPr/>
        </p:nvGrpSpPr>
        <p:grpSpPr>
          <a:xfrm>
            <a:off x="13963141" y="2141164"/>
            <a:ext cx="2998533" cy="2688178"/>
            <a:chOff x="0" y="0"/>
            <a:chExt cx="1379207" cy="1236456"/>
          </a:xfrm>
        </p:grpSpPr>
        <p:sp>
          <p:nvSpPr>
            <p:cNvPr id="21" name="Freeform 21"/>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22" name="TextBox 22"/>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sp>
        <p:nvSpPr>
          <p:cNvPr id="23" name="Freeform 23"/>
          <p:cNvSpPr/>
          <p:nvPr/>
        </p:nvSpPr>
        <p:spPr>
          <a:xfrm>
            <a:off x="17085987" y="9084987"/>
            <a:ext cx="1202013" cy="1202013"/>
          </a:xfrm>
          <a:custGeom>
            <a:avLst/>
            <a:gdLst/>
            <a:ahLst/>
            <a:cxnLst/>
            <a:rect l="l" t="t" r="r" b="b"/>
            <a:pathLst>
              <a:path w="1202013" h="1202013">
                <a:moveTo>
                  <a:pt x="0" y="0"/>
                </a:moveTo>
                <a:lnTo>
                  <a:pt x="1202013" y="0"/>
                </a:lnTo>
                <a:lnTo>
                  <a:pt x="1202013" y="1202013"/>
                </a:lnTo>
                <a:lnTo>
                  <a:pt x="0" y="1202013"/>
                </a:lnTo>
                <a:lnTo>
                  <a:pt x="0" y="0"/>
                </a:lnTo>
                <a:close/>
              </a:path>
            </a:pathLst>
          </a:custGeom>
          <a:blipFill>
            <a:blip r:embed="rId7"/>
            <a:stretch>
              <a:fillRect/>
            </a:stretch>
          </a:blipFill>
        </p:spPr>
        <p:txBody>
          <a:bodyPr/>
          <a:lstStyle/>
          <a:p>
            <a:endParaRPr lang="en-US"/>
          </a:p>
        </p:txBody>
      </p:sp>
      <p:sp>
        <p:nvSpPr>
          <p:cNvPr id="24" name="TextBox 24"/>
          <p:cNvSpPr txBox="1"/>
          <p:nvPr/>
        </p:nvSpPr>
        <p:spPr>
          <a:xfrm>
            <a:off x="1006871" y="332924"/>
            <a:ext cx="16230600" cy="1305826"/>
          </a:xfrm>
          <a:prstGeom prst="rect">
            <a:avLst/>
          </a:prstGeom>
        </p:spPr>
        <p:txBody>
          <a:bodyPr lIns="0" tIns="0" rIns="0" bIns="0" rtlCol="0" anchor="t">
            <a:spAutoFit/>
          </a:bodyPr>
          <a:lstStyle/>
          <a:p>
            <a:pPr>
              <a:lnSpc>
                <a:spcPts val="5200"/>
              </a:lnSpc>
              <a:spcBef>
                <a:spcPct val="0"/>
              </a:spcBef>
            </a:pPr>
            <a:r>
              <a:rPr lang="en-US" sz="3714" spc="843">
                <a:solidFill>
                  <a:srgbClr val="054EAD"/>
                </a:solidFill>
                <a:latin typeface="Public Sans Bold"/>
              </a:rPr>
              <a:t>M-Select closes care gaps and brings teens, providers and caregivers into sync </a:t>
            </a:r>
          </a:p>
        </p:txBody>
      </p:sp>
      <p:grpSp>
        <p:nvGrpSpPr>
          <p:cNvPr id="25" name="Group 25"/>
          <p:cNvGrpSpPr/>
          <p:nvPr/>
        </p:nvGrpSpPr>
        <p:grpSpPr>
          <a:xfrm>
            <a:off x="1016407" y="5030256"/>
            <a:ext cx="3773952" cy="3779648"/>
            <a:chOff x="0" y="0"/>
            <a:chExt cx="5031935" cy="5039530"/>
          </a:xfrm>
        </p:grpSpPr>
        <p:sp>
          <p:nvSpPr>
            <p:cNvPr id="26" name="TextBox 26"/>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Evidence-Based </a:t>
              </a:r>
            </a:p>
          </p:txBody>
        </p:sp>
        <p:sp>
          <p:nvSpPr>
            <p:cNvPr id="27" name="TextBox 27"/>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191919"/>
                  </a:solidFill>
                  <a:latin typeface="Public Sans Bold"/>
                </a:rPr>
                <a:t>Programming</a:t>
              </a:r>
            </a:p>
          </p:txBody>
        </p:sp>
        <p:sp>
          <p:nvSpPr>
            <p:cNvPr id="28" name="TextBox 28"/>
            <p:cNvSpPr txBox="1"/>
            <p:nvPr/>
          </p:nvSpPr>
          <p:spPr>
            <a:xfrm>
              <a:off x="0" y="1403308"/>
              <a:ext cx="5031935" cy="3636222"/>
            </a:xfrm>
            <a:prstGeom prst="rect">
              <a:avLst/>
            </a:prstGeom>
          </p:spPr>
          <p:txBody>
            <a:bodyPr lIns="0" tIns="0" rIns="0" bIns="0" rtlCol="0" anchor="t">
              <a:spAutoFit/>
            </a:bodyPr>
            <a:lstStyle/>
            <a:p>
              <a:pPr>
                <a:lnSpc>
                  <a:spcPts val="3639"/>
                </a:lnSpc>
              </a:pPr>
              <a:endParaRPr/>
            </a:p>
            <a:p>
              <a:pPr>
                <a:lnSpc>
                  <a:spcPts val="3639"/>
                </a:lnSpc>
              </a:pPr>
              <a:r>
                <a:rPr lang="en-US" sz="2599">
                  <a:solidFill>
                    <a:srgbClr val="2B2C30"/>
                  </a:solidFill>
                  <a:latin typeface="Public Sans"/>
                </a:rPr>
                <a:t>M-Select delivers </a:t>
              </a:r>
              <a:r>
                <a:rPr lang="en-US" sz="2599">
                  <a:solidFill>
                    <a:srgbClr val="2B2C30"/>
                  </a:solidFill>
                  <a:latin typeface="Public Sans Bold"/>
                </a:rPr>
                <a:t>clinically validated</a:t>
              </a:r>
              <a:r>
                <a:rPr lang="en-US" sz="2599">
                  <a:solidFill>
                    <a:srgbClr val="2B2C30"/>
                  </a:solidFill>
                  <a:latin typeface="Public Sans"/>
                </a:rPr>
                <a:t> mental health </a:t>
              </a:r>
              <a:r>
                <a:rPr lang="en-US" sz="2599">
                  <a:solidFill>
                    <a:srgbClr val="2B2C30"/>
                  </a:solidFill>
                  <a:latin typeface="Public Sans Bold"/>
                </a:rPr>
                <a:t>programming</a:t>
              </a:r>
              <a:r>
                <a:rPr lang="en-US" sz="2599">
                  <a:solidFill>
                    <a:srgbClr val="2B2C30"/>
                  </a:solidFill>
                  <a:latin typeface="Public Sans"/>
                </a:rPr>
                <a:t> backed by the science. </a:t>
              </a:r>
            </a:p>
          </p:txBody>
        </p:sp>
      </p:grpSp>
      <p:grpSp>
        <p:nvGrpSpPr>
          <p:cNvPr id="29" name="Group 29"/>
          <p:cNvGrpSpPr/>
          <p:nvPr/>
        </p:nvGrpSpPr>
        <p:grpSpPr>
          <a:xfrm>
            <a:off x="9329035" y="5030256"/>
            <a:ext cx="3773952" cy="2791588"/>
            <a:chOff x="0" y="0"/>
            <a:chExt cx="5031935" cy="3722117"/>
          </a:xfrm>
        </p:grpSpPr>
        <p:sp>
          <p:nvSpPr>
            <p:cNvPr id="30" name="TextBox 30"/>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Adolescent centered</a:t>
              </a:r>
            </a:p>
          </p:txBody>
        </p:sp>
        <p:sp>
          <p:nvSpPr>
            <p:cNvPr id="31" name="TextBox 31"/>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2B2C30"/>
                  </a:solidFill>
                  <a:latin typeface="Public Sans Bold"/>
                </a:rPr>
                <a:t>Digital Delivery</a:t>
              </a:r>
            </a:p>
          </p:txBody>
        </p:sp>
        <p:sp>
          <p:nvSpPr>
            <p:cNvPr id="32" name="TextBox 32"/>
            <p:cNvSpPr txBox="1"/>
            <p:nvPr/>
          </p:nvSpPr>
          <p:spPr>
            <a:xfrm>
              <a:off x="0" y="1412833"/>
              <a:ext cx="5031935" cy="2309284"/>
            </a:xfrm>
            <a:prstGeom prst="rect">
              <a:avLst/>
            </a:prstGeom>
          </p:spPr>
          <p:txBody>
            <a:bodyPr lIns="0" tIns="0" rIns="0" bIns="0" rtlCol="0" anchor="t">
              <a:spAutoFit/>
            </a:bodyPr>
            <a:lstStyle/>
            <a:p>
              <a:pPr>
                <a:lnSpc>
                  <a:spcPts val="3499"/>
                </a:lnSpc>
              </a:pPr>
              <a:endParaRPr/>
            </a:p>
            <a:p>
              <a:pPr>
                <a:lnSpc>
                  <a:spcPts val="3499"/>
                </a:lnSpc>
              </a:pPr>
              <a:r>
                <a:rPr lang="en-US" sz="2499">
                  <a:solidFill>
                    <a:srgbClr val="2B2C30"/>
                  </a:solidFill>
                  <a:latin typeface="Public Sans"/>
                </a:rPr>
                <a:t>M-Select uses </a:t>
              </a:r>
              <a:r>
                <a:rPr lang="en-US" sz="2499">
                  <a:solidFill>
                    <a:srgbClr val="2B2C30"/>
                  </a:solidFill>
                  <a:latin typeface="Public Sans Bold"/>
                </a:rPr>
                <a:t>youth-centered</a:t>
              </a:r>
              <a:r>
                <a:rPr lang="en-US" sz="2499">
                  <a:solidFill>
                    <a:srgbClr val="2B2C30"/>
                  </a:solidFill>
                  <a:latin typeface="Public Sans"/>
                </a:rPr>
                <a:t>, interactive design to </a:t>
              </a:r>
              <a:r>
                <a:rPr lang="en-US" sz="2499">
                  <a:solidFill>
                    <a:srgbClr val="2B2C30"/>
                  </a:solidFill>
                  <a:latin typeface="Public Sans Bold"/>
                </a:rPr>
                <a:t>engage teens</a:t>
              </a:r>
              <a:r>
                <a:rPr lang="en-US" sz="2499">
                  <a:solidFill>
                    <a:srgbClr val="2B2C30"/>
                  </a:solidFill>
                  <a:latin typeface="Public Sans"/>
                </a:rPr>
                <a:t>.</a:t>
              </a:r>
            </a:p>
          </p:txBody>
        </p:sp>
      </p:grpSp>
      <p:grpSp>
        <p:nvGrpSpPr>
          <p:cNvPr id="33" name="Group 33"/>
          <p:cNvGrpSpPr/>
          <p:nvPr/>
        </p:nvGrpSpPr>
        <p:grpSpPr>
          <a:xfrm>
            <a:off x="5172721" y="5030256"/>
            <a:ext cx="3773952" cy="4106038"/>
            <a:chOff x="0" y="0"/>
            <a:chExt cx="5031935" cy="5474717"/>
          </a:xfrm>
        </p:grpSpPr>
        <p:sp>
          <p:nvSpPr>
            <p:cNvPr id="34" name="TextBox 34"/>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Data-Driven</a:t>
              </a:r>
            </a:p>
          </p:txBody>
        </p:sp>
        <p:sp>
          <p:nvSpPr>
            <p:cNvPr id="35" name="TextBox 35"/>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191919"/>
                  </a:solidFill>
                  <a:latin typeface="Public Sans Bold"/>
                </a:rPr>
                <a:t>Care</a:t>
              </a:r>
            </a:p>
          </p:txBody>
        </p:sp>
        <p:sp>
          <p:nvSpPr>
            <p:cNvPr id="36" name="TextBox 36"/>
            <p:cNvSpPr txBox="1"/>
            <p:nvPr/>
          </p:nvSpPr>
          <p:spPr>
            <a:xfrm>
              <a:off x="0" y="1412833"/>
              <a:ext cx="5031935" cy="4061884"/>
            </a:xfrm>
            <a:prstGeom prst="rect">
              <a:avLst/>
            </a:prstGeom>
          </p:spPr>
          <p:txBody>
            <a:bodyPr lIns="0" tIns="0" rIns="0" bIns="0" rtlCol="0" anchor="t">
              <a:spAutoFit/>
            </a:bodyPr>
            <a:lstStyle/>
            <a:p>
              <a:pPr>
                <a:lnSpc>
                  <a:spcPts val="3499"/>
                </a:lnSpc>
              </a:pPr>
              <a:endParaRPr/>
            </a:p>
            <a:p>
              <a:pPr>
                <a:lnSpc>
                  <a:spcPts val="3499"/>
                </a:lnSpc>
              </a:pPr>
              <a:r>
                <a:rPr lang="en-US" sz="2499">
                  <a:solidFill>
                    <a:srgbClr val="2B2C30"/>
                  </a:solidFill>
                  <a:latin typeface="Public Sans"/>
                </a:rPr>
                <a:t>M-Select uses best-practices in </a:t>
              </a:r>
              <a:r>
                <a:rPr lang="en-US" sz="2499">
                  <a:solidFill>
                    <a:srgbClr val="2B2C30"/>
                  </a:solidFill>
                  <a:latin typeface="Public Sans Bold"/>
                </a:rPr>
                <a:t>Measurement-based care to</a:t>
              </a:r>
              <a:r>
                <a:rPr lang="en-US" sz="2499">
                  <a:solidFill>
                    <a:srgbClr val="2B2C30"/>
                  </a:solidFill>
                  <a:latin typeface="Public Sans"/>
                </a:rPr>
                <a:t> individualize programming and </a:t>
              </a:r>
              <a:r>
                <a:rPr lang="en-US" sz="2499">
                  <a:solidFill>
                    <a:srgbClr val="2B2C30"/>
                  </a:solidFill>
                  <a:latin typeface="Public Sans Bold"/>
                </a:rPr>
                <a:t>optimize outcomes.</a:t>
              </a:r>
            </a:p>
          </p:txBody>
        </p:sp>
      </p:grpSp>
      <p:grpSp>
        <p:nvGrpSpPr>
          <p:cNvPr id="37" name="Group 37"/>
          <p:cNvGrpSpPr/>
          <p:nvPr/>
        </p:nvGrpSpPr>
        <p:grpSpPr>
          <a:xfrm>
            <a:off x="13485348" y="5030256"/>
            <a:ext cx="3773952" cy="4106038"/>
            <a:chOff x="0" y="0"/>
            <a:chExt cx="5031935" cy="5474717"/>
          </a:xfrm>
        </p:grpSpPr>
        <p:sp>
          <p:nvSpPr>
            <p:cNvPr id="38" name="TextBox 38"/>
            <p:cNvSpPr txBox="1"/>
            <p:nvPr/>
          </p:nvSpPr>
          <p:spPr>
            <a:xfrm>
              <a:off x="0" y="85725"/>
              <a:ext cx="5015545" cy="501184"/>
            </a:xfrm>
            <a:prstGeom prst="rect">
              <a:avLst/>
            </a:prstGeom>
          </p:spPr>
          <p:txBody>
            <a:bodyPr lIns="0" tIns="0" rIns="0" bIns="0" rtlCol="0" anchor="t">
              <a:spAutoFit/>
            </a:bodyPr>
            <a:lstStyle/>
            <a:p>
              <a:pPr>
                <a:lnSpc>
                  <a:spcPts val="2638"/>
                </a:lnSpc>
              </a:pPr>
              <a:r>
                <a:rPr lang="en-US" sz="2899" spc="14">
                  <a:solidFill>
                    <a:srgbClr val="054EAD"/>
                  </a:solidFill>
                  <a:latin typeface="Playfair Display Italics"/>
                </a:rPr>
                <a:t>Clinical Insights</a:t>
              </a:r>
            </a:p>
          </p:txBody>
        </p:sp>
        <p:sp>
          <p:nvSpPr>
            <p:cNvPr id="39" name="TextBox 39"/>
            <p:cNvSpPr txBox="1"/>
            <p:nvPr/>
          </p:nvSpPr>
          <p:spPr>
            <a:xfrm>
              <a:off x="0" y="621834"/>
              <a:ext cx="5031935" cy="632249"/>
            </a:xfrm>
            <a:prstGeom prst="rect">
              <a:avLst/>
            </a:prstGeom>
          </p:spPr>
          <p:txBody>
            <a:bodyPr lIns="0" tIns="0" rIns="0" bIns="0" rtlCol="0" anchor="t">
              <a:spAutoFit/>
            </a:bodyPr>
            <a:lstStyle/>
            <a:p>
              <a:pPr>
                <a:lnSpc>
                  <a:spcPts val="3919"/>
                </a:lnSpc>
              </a:pPr>
              <a:r>
                <a:rPr lang="en-US" sz="2799">
                  <a:solidFill>
                    <a:srgbClr val="2B2C30"/>
                  </a:solidFill>
                  <a:latin typeface="Public Sans Bold"/>
                </a:rPr>
                <a:t>Shared</a:t>
              </a:r>
            </a:p>
          </p:txBody>
        </p:sp>
        <p:sp>
          <p:nvSpPr>
            <p:cNvPr id="40" name="TextBox 40"/>
            <p:cNvSpPr txBox="1"/>
            <p:nvPr/>
          </p:nvSpPr>
          <p:spPr>
            <a:xfrm>
              <a:off x="0" y="1412833"/>
              <a:ext cx="5031935" cy="4061884"/>
            </a:xfrm>
            <a:prstGeom prst="rect">
              <a:avLst/>
            </a:prstGeom>
          </p:spPr>
          <p:txBody>
            <a:bodyPr lIns="0" tIns="0" rIns="0" bIns="0" rtlCol="0" anchor="t">
              <a:spAutoFit/>
            </a:bodyPr>
            <a:lstStyle/>
            <a:p>
              <a:pPr>
                <a:lnSpc>
                  <a:spcPts val="3499"/>
                </a:lnSpc>
              </a:pPr>
              <a:endParaRPr/>
            </a:p>
            <a:p>
              <a:pPr>
                <a:lnSpc>
                  <a:spcPts val="3499"/>
                </a:lnSpc>
              </a:pPr>
              <a:r>
                <a:rPr lang="en-US" sz="2499">
                  <a:solidFill>
                    <a:srgbClr val="2B2C30"/>
                  </a:solidFill>
                  <a:latin typeface="Public Sans"/>
                </a:rPr>
                <a:t>M-Select </a:t>
              </a:r>
              <a:r>
                <a:rPr lang="en-US" sz="2499">
                  <a:solidFill>
                    <a:srgbClr val="2B2C30"/>
                  </a:solidFill>
                  <a:latin typeface="Public Sans Bold"/>
                </a:rPr>
                <a:t>data connects clinical insights</a:t>
              </a:r>
              <a:r>
                <a:rPr lang="en-US" sz="2499">
                  <a:solidFill>
                    <a:srgbClr val="2B2C30"/>
                  </a:solidFill>
                  <a:latin typeface="Public Sans"/>
                </a:rPr>
                <a:t> from youth, to provider, to caregiver i</a:t>
              </a:r>
              <a:r>
                <a:rPr lang="en-US" sz="2499">
                  <a:solidFill>
                    <a:srgbClr val="2B2C30"/>
                  </a:solidFill>
                  <a:latin typeface="Public Sans Bold"/>
                </a:rPr>
                <a:t>mproving care quality and collaboration</a:t>
              </a:r>
              <a:r>
                <a:rPr lang="en-US" sz="2499">
                  <a:solidFill>
                    <a:srgbClr val="2B2C30"/>
                  </a:solidFill>
                  <a:latin typeface="Public Sans"/>
                </a:rPr>
                <a:t>. </a:t>
              </a: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TotalTime>
  <Words>1780</Words>
  <Application>Microsoft Office PowerPoint</Application>
  <PresentationFormat>Custom</PresentationFormat>
  <Paragraphs>370</Paragraphs>
  <Slides>17</Slides>
  <Notes>17</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7" baseType="lpstr">
      <vt:lpstr>Playfair Display Bold Italics</vt:lpstr>
      <vt:lpstr>Canva Sans Bold</vt:lpstr>
      <vt:lpstr>Calibri</vt:lpstr>
      <vt:lpstr>Arial</vt:lpstr>
      <vt:lpstr>Aileron Bold</vt:lpstr>
      <vt:lpstr>Public Sans Bold</vt:lpstr>
      <vt:lpstr>Playfair Display Italics</vt:lpstr>
      <vt:lpstr>Public Sans</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M-Select Blavatnik BRIEF 11.6.23</dc:title>
  <dc:creator>Childs, Amber</dc:creator>
  <cp:lastModifiedBy>Childs, Amber</cp:lastModifiedBy>
  <cp:revision>53</cp:revision>
  <dcterms:created xsi:type="dcterms:W3CDTF">2006-08-16T00:00:00Z</dcterms:created>
  <dcterms:modified xsi:type="dcterms:W3CDTF">2023-12-05T21:12:02Z</dcterms:modified>
  <dc:identifier>DAFzZhd0xNk</dc:identifier>
</cp:coreProperties>
</file>