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29" r:id="rId3"/>
    <p:sldId id="430" r:id="rId4"/>
    <p:sldId id="431" r:id="rId5"/>
    <p:sldId id="432" r:id="rId6"/>
    <p:sldId id="438" r:id="rId7"/>
    <p:sldId id="433" r:id="rId8"/>
    <p:sldId id="434" r:id="rId9"/>
    <p:sldId id="435" r:id="rId10"/>
    <p:sldId id="439" r:id="rId11"/>
    <p:sldId id="436" r:id="rId12"/>
    <p:sldId id="437" r:id="rId13"/>
    <p:sldId id="440" r:id="rId14"/>
    <p:sldId id="441" r:id="rId15"/>
    <p:sldId id="443" r:id="rId16"/>
    <p:sldId id="44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Noto Serif" panose="02020600060500020200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i2cvhsUKylYrZvIYTDi07aj1c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C2346-B1DF-4F0A-A0CB-F3A5010AA66C}" v="93" dt="2023-12-03T21:15:52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2" autoAdjust="0"/>
    <p:restoredTop sz="82801" autoAdjust="0"/>
  </p:normalViewPr>
  <p:slideViewPr>
    <p:cSldViewPr snapToGrid="0">
      <p:cViewPr varScale="1">
        <p:scale>
          <a:sx n="117" d="100"/>
          <a:sy n="117" d="100"/>
        </p:scale>
        <p:origin x="1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10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916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547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HTS 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787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HTS 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357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151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HTS 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7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17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36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59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8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Figure: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standardized values of the % effect of each normalized compound. Red labeled lines indicate compounds that passed our screening threshold (± 3 SD).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Structures: 6 of the compounds we are following up. All show high chemical diversity and decrease MLF2-GFP foci (except Vinblastine that increases it)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May want to mention the OGT inhibitor as a pharmacological control if it comes up.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46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86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7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40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/>
          <p:nvPr/>
        </p:nvSpPr>
        <p:spPr>
          <a:xfrm>
            <a:off x="0" y="0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1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1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1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"/>
          <p:cNvSpPr txBox="1">
            <a:spLocks noGrp="1"/>
          </p:cNvSpPr>
          <p:nvPr>
            <p:ph type="title"/>
          </p:nvPr>
        </p:nvSpPr>
        <p:spPr>
          <a:xfrm>
            <a:off x="990690" y="1905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A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2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2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2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A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3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3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3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4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4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5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5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25"/>
          <p:cNvGrpSpPr/>
          <p:nvPr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124" name="Google Shape;124;p25"/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125" name="Google Shape;125;p25" descr="Graphical user interface, text, application, email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25" descr="Graphical user interface, text, application, email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25" descr="A white sign with black text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 amt="88000"/>
              </a:blip>
              <a:srcRect/>
              <a:stretch/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8" name="Google Shape;128;p25"/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9" name="Google Shape;129;p25" descr="Graphical user interface, text, application, email&#10;&#10;Description automatically generated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0" name="Google Shape;130;p25"/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31" name="Google Shape;131;p25" descr="A picture containing text, sign, outdoor&#10;&#10;Description automatically generated"/>
            <p:cNvPicPr preferRelativeResize="0"/>
            <p:nvPr/>
          </p:nvPicPr>
          <p:blipFill rotWithShape="1">
            <a:blip r:embed="rId7">
              <a:alphaModFix amt="75000"/>
            </a:blip>
            <a:srcRect/>
            <a:stretch/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25"/>
          <p:cNvSpPr/>
          <p:nvPr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0" y="5088767"/>
            <a:ext cx="12192000" cy="80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campus-wide initiative, we connect and support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Yale’s entrepreneurship and innovation ecosystem.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/>
          <p:nvPr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26"/>
          <p:cNvGrpSpPr/>
          <p:nvPr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141" name="Google Shape;141;p26"/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142" name="Google Shape;142;p26" descr="Graphical user interface, text, application, email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Google Shape;143;p26" descr="Graphical user interface, text, application, email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" name="Google Shape;144;p26" descr="A white sign with black text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 amt="88000"/>
              </a:blip>
              <a:srcRect/>
              <a:stretch/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5" name="Google Shape;145;p26"/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46" name="Google Shape;146;p26" descr="Graphical user interface, text, application, email&#10;&#10;Description automatically generated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7" name="Google Shape;147;p26"/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48" name="Google Shape;148;p26" descr="A picture containing text, sign, outdoor&#10;&#10;Description automatically generated"/>
            <p:cNvPicPr preferRelativeResize="0"/>
            <p:nvPr/>
          </p:nvPicPr>
          <p:blipFill rotWithShape="1">
            <a:blip r:embed="rId7">
              <a:alphaModFix amt="75000"/>
            </a:blip>
            <a:srcRect/>
            <a:stretch/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 with Caption">
  <p:cSld name="7_Content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/>
          <p:nvPr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8"/>
          <p:cNvSpPr/>
          <p:nvPr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8"/>
          <p:cNvSpPr/>
          <p:nvPr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CCD9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highlight>
                  <a:srgbClr val="DDDCD8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3550024" y="440832"/>
            <a:ext cx="4012311" cy="253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3" name="Google Shape;163;p28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2"/>
          </p:nvPr>
        </p:nvSpPr>
        <p:spPr>
          <a:xfrm>
            <a:off x="8012296" y="440832"/>
            <a:ext cx="4094757" cy="25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3"/>
          </p:nvPr>
        </p:nvSpPr>
        <p:spPr>
          <a:xfrm>
            <a:off x="3550024" y="3805880"/>
            <a:ext cx="4050344" cy="24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4"/>
          </p:nvPr>
        </p:nvSpPr>
        <p:spPr>
          <a:xfrm>
            <a:off x="8012296" y="3805880"/>
            <a:ext cx="4094757" cy="242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5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 with Caption">
  <p:cSld name="10_Content with 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CCD9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highlight>
                  <a:srgbClr val="DDDCD8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550024" y="440832"/>
            <a:ext cx="4012311" cy="253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2"/>
          </p:nvPr>
        </p:nvSpPr>
        <p:spPr>
          <a:xfrm>
            <a:off x="8012296" y="440832"/>
            <a:ext cx="4094757" cy="25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3"/>
          </p:nvPr>
        </p:nvSpPr>
        <p:spPr>
          <a:xfrm>
            <a:off x="3550024" y="3805880"/>
            <a:ext cx="4050344" cy="24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4"/>
          </p:nvPr>
        </p:nvSpPr>
        <p:spPr>
          <a:xfrm>
            <a:off x="8012296" y="3805880"/>
            <a:ext cx="4094757" cy="242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1700"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5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 with Caption">
  <p:cSld name="8_Content with 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/>
          <p:nvPr/>
        </p:nvSpPr>
        <p:spPr>
          <a:xfrm>
            <a:off x="3279911" y="-40944"/>
            <a:ext cx="4462272" cy="3200400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FC1AC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1" name="Google Shape;191;p30"/>
          <p:cNvSpPr/>
          <p:nvPr/>
        </p:nvSpPr>
        <p:spPr>
          <a:xfrm>
            <a:off x="7786597" y="-40944"/>
            <a:ext cx="4462272" cy="3200400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279911" y="3216768"/>
            <a:ext cx="4462272" cy="3200400"/>
          </a:xfrm>
          <a:prstGeom prst="rect">
            <a:avLst/>
          </a:prstGeom>
          <a:solidFill>
            <a:srgbClr val="CCD9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3" name="Google Shape;193;p30"/>
          <p:cNvSpPr/>
          <p:nvPr/>
        </p:nvSpPr>
        <p:spPr>
          <a:xfrm>
            <a:off x="7786597" y="3216768"/>
            <a:ext cx="4462272" cy="3200400"/>
          </a:xfrm>
          <a:prstGeom prst="rect">
            <a:avLst/>
          </a:prstGeom>
          <a:solidFill>
            <a:srgbClr val="EFAF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3550024" y="440832"/>
            <a:ext cx="4012311" cy="253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  <a:defRPr sz="3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 txBox="1"/>
          <p:nvPr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2"/>
          </p:nvPr>
        </p:nvSpPr>
        <p:spPr>
          <a:xfrm>
            <a:off x="8012296" y="440832"/>
            <a:ext cx="4094757" cy="25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  <a:defRPr sz="3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3"/>
          </p:nvPr>
        </p:nvSpPr>
        <p:spPr>
          <a:xfrm>
            <a:off x="3550024" y="3805880"/>
            <a:ext cx="4050344" cy="24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  <a:defRPr sz="3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4"/>
          </p:nvPr>
        </p:nvSpPr>
        <p:spPr>
          <a:xfrm>
            <a:off x="8012296" y="3805880"/>
            <a:ext cx="4094757" cy="242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  <a:defRPr sz="3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700"/>
              <a:buChar char="•"/>
              <a:defRPr sz="1700" b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5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68210" y="105269"/>
            <a:ext cx="585641" cy="23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/>
          <p:nvPr/>
        </p:nvSpPr>
        <p:spPr>
          <a:xfrm>
            <a:off x="0" y="-466164"/>
            <a:ext cx="4023360" cy="27721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4084320" y="-466165"/>
            <a:ext cx="4023360" cy="2772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8162696" y="-466164"/>
            <a:ext cx="4023360" cy="277211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1"/>
          <p:cNvSpPr txBox="1">
            <a:spLocks noGrp="1"/>
          </p:cNvSpPr>
          <p:nvPr>
            <p:ph type="body" idx="1"/>
          </p:nvPr>
        </p:nvSpPr>
        <p:spPr>
          <a:xfrm>
            <a:off x="4365901" y="2649680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2"/>
          </p:nvPr>
        </p:nvSpPr>
        <p:spPr>
          <a:xfrm>
            <a:off x="8435483" y="2644943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3"/>
          </p:nvPr>
        </p:nvSpPr>
        <p:spPr>
          <a:xfrm>
            <a:off x="387626" y="2644942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4"/>
          </p:nvPr>
        </p:nvSpPr>
        <p:spPr>
          <a:xfrm>
            <a:off x="341973" y="1783992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5"/>
          </p:nvPr>
        </p:nvSpPr>
        <p:spPr>
          <a:xfrm>
            <a:off x="4351578" y="1874660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6"/>
          </p:nvPr>
        </p:nvSpPr>
        <p:spPr>
          <a:xfrm>
            <a:off x="8435483" y="1866732"/>
            <a:ext cx="271462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4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2433" y="1545021"/>
            <a:ext cx="8927134" cy="61844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4"/>
          <p:cNvSpPr/>
          <p:nvPr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pic>
        <p:nvPicPr>
          <p:cNvPr id="42" name="Google Shape;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8715" y="4853679"/>
            <a:ext cx="1754569" cy="717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/>
          <p:nvPr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2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0E4E6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2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6468958" y="317765"/>
            <a:ext cx="7835348" cy="462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0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/>
          <p:nvPr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0E4E6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6468958" y="317765"/>
            <a:ext cx="7835348" cy="462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0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/>
          <p:nvPr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4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0E4E6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4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6468958" y="317765"/>
            <a:ext cx="7835348" cy="462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0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>
                <a:solidFill>
                  <a:srgbClr val="0020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5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0" name="Google Shape;250;p35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5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0E4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6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7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7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8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7" name="Google Shape;277;p38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8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 with Caption">
  <p:cSld name="5_Content with Captio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9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39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9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9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40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0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41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1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15"/>
          <p:cNvSpPr/>
          <p:nvPr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48" name="Google Shape;48;p15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822636" y="9137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/>
          <p:nvPr/>
        </p:nvSpPr>
        <p:spPr>
          <a:xfrm>
            <a:off x="838200" y="43510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2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2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2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A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Montserrat"/>
              <a:buNone/>
              <a:defRPr sz="6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43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3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 with Caption">
  <p:cSld name="6_Content with Ca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/>
          <p:nvPr/>
        </p:nvSpPr>
        <p:spPr>
          <a:xfrm flipH="1">
            <a:off x="3279913" y="0"/>
            <a:ext cx="8981662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4"/>
          <p:cNvSpPr txBox="1">
            <a:spLocks noGrp="1"/>
          </p:cNvSpPr>
          <p:nvPr>
            <p:ph type="title"/>
          </p:nvPr>
        </p:nvSpPr>
        <p:spPr>
          <a:xfrm>
            <a:off x="239813" y="843181"/>
            <a:ext cx="2478674" cy="296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4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  <a:defRPr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  <a:defRPr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  <a:defRPr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  <a:defRPr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9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000"/>
              <a:buChar char="•"/>
              <a:defRPr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8" name="Google Shape;328;p44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4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4"/>
          <p:cNvSpPr txBox="1">
            <a:spLocks noGrp="1"/>
          </p:cNvSpPr>
          <p:nvPr>
            <p:ph type="body" idx="2"/>
          </p:nvPr>
        </p:nvSpPr>
        <p:spPr>
          <a:xfrm>
            <a:off x="239813" y="3965493"/>
            <a:ext cx="3117559" cy="191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ontserrat"/>
              <a:buNone/>
              <a:defRPr sz="4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5"/>
          <p:cNvSpPr>
            <a:spLocks noGrp="1"/>
          </p:cNvSpPr>
          <p:nvPr>
            <p:ph type="pic" idx="2"/>
          </p:nvPr>
        </p:nvSpPr>
        <p:spPr>
          <a:xfrm>
            <a:off x="3279911" y="-123568"/>
            <a:ext cx="8912089" cy="6512011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45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5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5"/>
          <p:cNvSpPr txBox="1">
            <a:spLocks noGrp="1"/>
          </p:cNvSpPr>
          <p:nvPr>
            <p:ph type="body" idx="1"/>
          </p:nvPr>
        </p:nvSpPr>
        <p:spPr>
          <a:xfrm>
            <a:off x="197708" y="3429000"/>
            <a:ext cx="3117559" cy="191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6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6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6"/>
          <p:cNvSpPr txBox="1"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Times New Roman"/>
              <a:buNone/>
              <a:defRPr sz="4000" b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7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0" name="Google Shape;350;p47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7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7"/>
          <p:cNvSpPr txBox="1">
            <a:spLocks noGrp="1"/>
          </p:cNvSpPr>
          <p:nvPr>
            <p:ph type="title"/>
          </p:nvPr>
        </p:nvSpPr>
        <p:spPr>
          <a:xfrm>
            <a:off x="197708" y="457200"/>
            <a:ext cx="2607277" cy="276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body" idx="2"/>
          </p:nvPr>
        </p:nvSpPr>
        <p:spPr>
          <a:xfrm>
            <a:off x="219076" y="3429000"/>
            <a:ext cx="2607277" cy="276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ntent with Caption">
  <p:cSld name="9_Content with Ca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"/>
          <p:cNvSpPr/>
          <p:nvPr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8"/>
          <p:cNvSpPr txBox="1">
            <a:spLocks noGrp="1"/>
          </p:cNvSpPr>
          <p:nvPr>
            <p:ph type="title"/>
          </p:nvPr>
        </p:nvSpPr>
        <p:spPr>
          <a:xfrm>
            <a:off x="239813" y="843181"/>
            <a:ext cx="2478674" cy="287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1"/>
          </p:nvPr>
        </p:nvSpPr>
        <p:spPr>
          <a:xfrm>
            <a:off x="4038600" y="843181"/>
            <a:ext cx="7316788" cy="501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0" name="Google Shape;360;p48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8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8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16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6"/>
          <p:cNvSpPr/>
          <p:nvPr/>
        </p:nvSpPr>
        <p:spPr>
          <a:xfrm>
            <a:off x="0" y="3671326"/>
            <a:ext cx="12223128" cy="3186674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822636" y="9137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/>
          <p:nvPr/>
        </p:nvSpPr>
        <p:spPr>
          <a:xfrm>
            <a:off x="838200" y="43510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7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2433" y="1545021"/>
            <a:ext cx="8927134" cy="61844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7"/>
          <p:cNvSpPr/>
          <p:nvPr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8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2433" y="1545021"/>
            <a:ext cx="8927134" cy="61844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/>
          <p:nvPr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9"/>
          <p:cNvSpPr/>
          <p:nvPr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2433" y="1545021"/>
            <a:ext cx="8927134" cy="61844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/>
          <p:nvPr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E0E4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0E4E6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0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0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0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0"/>
          <p:cNvSpPr txBox="1"/>
          <p:nvPr/>
        </p:nvSpPr>
        <p:spPr>
          <a:xfrm>
            <a:off x="912743" y="2392976"/>
            <a:ext cx="10366513" cy="113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Yale Ventures helps develop innovations that impact the world’s greatest challenges.</a:t>
            </a:r>
            <a:endParaRPr/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1"/>
          <p:cNvSpPr/>
          <p:nvPr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1"/>
          <p:cNvSpPr/>
          <p:nvPr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1"/>
          <p:cNvSpPr txBox="1"/>
          <p:nvPr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/>
          <p:nvPr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2D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0243" y="6559120"/>
            <a:ext cx="582682" cy="23837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56-022-01001-y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rupress.org/jcb/article/219/6/e201910185/151708/Torsin-ATPase-deficiency-leads-to-defects-i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olbiolcell.org/doi/full/10.1091/mbc.E16-07-0511" TargetMode="External"/><Relationship Id="rId5" Type="http://schemas.openxmlformats.org/officeDocument/2006/relationships/hyperlink" Target="https://www.pnas.org/doi/full/10.1073/pnas.1415271111" TargetMode="External"/><Relationship Id="rId10" Type="http://schemas.openxmlformats.org/officeDocument/2006/relationships/hyperlink" Target="https://movementdisorders.onlinelibrary.wiley.com/doi/10.1002/mds.29289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nature.com/articles/s41556-022-01013-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218-273X/10/3/468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eportlinker.com/p06435149/Global-Dystonia-Drugs-Market-Size-Share-Industry-Trends-Analysis-Report-By-Distribution-Channel-By-Route-of-Administration-By-Type-By-Regional-Outlook-and-Forecast.html" TargetMode="External"/><Relationship Id="rId4" Type="http://schemas.openxmlformats.org/officeDocument/2006/relationships/hyperlink" Target="about:bla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ature.com/articles/nrd3480#citeas" TargetMode="Externa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doi.org/10.7554/eLife.08352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56-022-01001-y" TargetMode="External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" descr="Earth globe: America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056" y="4809424"/>
            <a:ext cx="382170" cy="38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" descr="A person wearing glasses and a blue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0" y="2125969"/>
            <a:ext cx="2777441" cy="353013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"/>
          <p:cNvSpPr txBox="1"/>
          <p:nvPr/>
        </p:nvSpPr>
        <p:spPr>
          <a:xfrm>
            <a:off x="3008542" y="2560440"/>
            <a:ext cx="9325698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My Lab has studied congenital disorders caused by mutations in nuclear envelope proteins for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&gt; 10 years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with a focus on Dystonia and related movement disorders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We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defined molecular defects, identified biomarkers, and established cellular pathology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DYT1 dystonia, the most severe and most common form of dystonia </a:t>
            </a:r>
            <a:endParaRPr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382443-FF79-C4CB-4877-3FA5F8F473B6}"/>
              </a:ext>
            </a:extLst>
          </p:cNvPr>
          <p:cNvGrpSpPr/>
          <p:nvPr/>
        </p:nvGrpSpPr>
        <p:grpSpPr>
          <a:xfrm>
            <a:off x="0" y="-152400"/>
            <a:ext cx="12196585" cy="1730587"/>
            <a:chOff x="-94701" y="-67864"/>
            <a:chExt cx="12192000" cy="1202150"/>
          </a:xfrm>
        </p:grpSpPr>
        <p:sp>
          <p:nvSpPr>
            <p:cNvPr id="3" name="Google Shape;466;p6">
              <a:extLst>
                <a:ext uri="{FF2B5EF4-FFF2-40B4-BE49-F238E27FC236}">
                  <a16:creationId xmlns:a16="http://schemas.microsoft.com/office/drawing/2014/main" id="{22F63707-74C8-BC36-1133-AF1EAAA2C9FC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468;p6">
              <a:extLst>
                <a:ext uri="{FF2B5EF4-FFF2-40B4-BE49-F238E27FC236}">
                  <a16:creationId xmlns:a16="http://schemas.microsoft.com/office/drawing/2014/main" id="{D91395A1-C42C-5AC8-DAA0-9F47337B7411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"/>
          <p:cNvSpPr txBox="1">
            <a:spLocks noGrp="1"/>
          </p:cNvSpPr>
          <p:nvPr>
            <p:ph type="title"/>
          </p:nvPr>
        </p:nvSpPr>
        <p:spPr>
          <a:xfrm>
            <a:off x="281187" y="372407"/>
            <a:ext cx="12347602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Identification of small molecules tuning phase transitions to treat neurological disorders		</a:t>
            </a:r>
            <a:b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					Christian </a:t>
            </a:r>
            <a:r>
              <a:rPr lang="en-US" sz="40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Schlieker</a:t>
            </a: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MB&amp;B </a:t>
            </a:r>
            <a:endParaRPr lang="en-US" dirty="0"/>
          </a:p>
        </p:txBody>
      </p:sp>
      <p:sp>
        <p:nvSpPr>
          <p:cNvPr id="5" name="Google Shape;382;p2">
            <a:extLst>
              <a:ext uri="{FF2B5EF4-FFF2-40B4-BE49-F238E27FC236}">
                <a16:creationId xmlns:a16="http://schemas.microsoft.com/office/drawing/2014/main" id="{0BF46B57-797D-3212-197E-905012EE4980}"/>
              </a:ext>
            </a:extLst>
          </p:cNvPr>
          <p:cNvSpPr/>
          <p:nvPr/>
        </p:nvSpPr>
        <p:spPr>
          <a:xfrm>
            <a:off x="-13756" y="6203886"/>
            <a:ext cx="12548655" cy="654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7B90B-FAF2-8A2A-6443-486024587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now?</a:t>
            </a:r>
            <a:endParaRPr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sp>
        <p:nvSpPr>
          <p:cNvPr id="2" name="Google Shape;406;p3">
            <a:extLst>
              <a:ext uri="{FF2B5EF4-FFF2-40B4-BE49-F238E27FC236}">
                <a16:creationId xmlns:a16="http://schemas.microsoft.com/office/drawing/2014/main" id="{8DF70813-F6D3-F0F4-4130-BCE31FBF5D65}"/>
              </a:ext>
            </a:extLst>
          </p:cNvPr>
          <p:cNvSpPr txBox="1"/>
          <p:nvPr/>
        </p:nvSpPr>
        <p:spPr>
          <a:xfrm>
            <a:off x="1460478" y="1426707"/>
            <a:ext cx="9743970" cy="740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Until recently, the cellular pathology of Dystonia was poorly understood, and no reliable biomarkers existed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Unlike previous studies narrowly focused on pathways related to Dystonia mutations in single models, our approach targets conserved, fundamental phenotypes across Dystonia models.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identified MLF2 and DNAJB6 as groundbreaking Dystonia biomarkers. Their chaperone and reporter activity provide a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cutting-edge system for precision monitoring of phase transitions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within cellular and </a:t>
            </a:r>
            <a:r>
              <a:rPr lang="en-US" sz="2000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vitro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environments (see our Nature Cell Biology Paper, Prophet et al. 2022)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hase transitions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have recently emerged as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drivers for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neurological disorders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including ALS and Huntington’s  - our strategy timely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addresses an unmet need to modulate these transitions for therapeutic application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13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2646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Key Publications from our lab</a:t>
            </a:r>
            <a:endParaRPr sz="3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Google Shape;508;p8" descr="Earth globe: Americas with solid fill">
            <a:extLst>
              <a:ext uri="{FF2B5EF4-FFF2-40B4-BE49-F238E27FC236}">
                <a16:creationId xmlns:a16="http://schemas.microsoft.com/office/drawing/2014/main" id="{6009E9FF-6811-90CB-D7DC-8A06A943E4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575" y="4134682"/>
            <a:ext cx="338378" cy="3383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9;p8">
            <a:extLst>
              <a:ext uri="{FF2B5EF4-FFF2-40B4-BE49-F238E27FC236}">
                <a16:creationId xmlns:a16="http://schemas.microsoft.com/office/drawing/2014/main" id="{BEB0D0BA-C49D-03A1-C22B-63F52F963BAC}"/>
              </a:ext>
            </a:extLst>
          </p:cNvPr>
          <p:cNvSpPr txBox="1"/>
          <p:nvPr/>
        </p:nvSpPr>
        <p:spPr>
          <a:xfrm>
            <a:off x="965134" y="1858030"/>
            <a:ext cx="10728662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Definition of molecular defect underlying primary (DYT1) dystonia: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Zhao et al. PNAS 2013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Brown et al. PNAS 2014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*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 *editorially highlighted by Nature Structural and Molecular Biology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Identification of biomarkers and cellular defects 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Laudermilch et al. MBoC 2016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Rampello et al. J Cell Biol 2020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Discovery of aberrant phase separation/proteotoxicity as key driver for cellular pathology 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	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Prophet et al. Nature Cell Biol 2022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*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*editorially highlighted by 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NCB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and </a:t>
            </a:r>
            <a:r>
              <a:rPr lang="en-US" sz="20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Movement Disorders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510;p8">
            <a:extLst>
              <a:ext uri="{FF2B5EF4-FFF2-40B4-BE49-F238E27FC236}">
                <a16:creationId xmlns:a16="http://schemas.microsoft.com/office/drawing/2014/main" id="{BCAC337B-BED6-650C-1BC3-D28DCC7308F5}"/>
              </a:ext>
            </a:extLst>
          </p:cNvPr>
          <p:cNvSpPr txBox="1"/>
          <p:nvPr/>
        </p:nvSpPr>
        <p:spPr>
          <a:xfrm>
            <a:off x="498204" y="1429980"/>
            <a:ext cx="997675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Key publications from my lab of relevance to this proposal: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092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Competitive Landscape </a:t>
            </a:r>
            <a:endParaRPr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A7017214-1FAE-BDF7-A4C0-25568FA82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42438"/>
              </p:ext>
            </p:extLst>
          </p:nvPr>
        </p:nvGraphicFramePr>
        <p:xfrm>
          <a:off x="1897380" y="1492468"/>
          <a:ext cx="8171999" cy="45614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18648">
                  <a:extLst>
                    <a:ext uri="{9D8B030D-6E8A-4147-A177-3AD203B41FA5}">
                      <a16:colId xmlns:a16="http://schemas.microsoft.com/office/drawing/2014/main" val="2874463403"/>
                    </a:ext>
                  </a:extLst>
                </a:gridCol>
                <a:gridCol w="2151117">
                  <a:extLst>
                    <a:ext uri="{9D8B030D-6E8A-4147-A177-3AD203B41FA5}">
                      <a16:colId xmlns:a16="http://schemas.microsoft.com/office/drawing/2014/main" val="1422455345"/>
                    </a:ext>
                  </a:extLst>
                </a:gridCol>
                <a:gridCol w="2151117">
                  <a:extLst>
                    <a:ext uri="{9D8B030D-6E8A-4147-A177-3AD203B41FA5}">
                      <a16:colId xmlns:a16="http://schemas.microsoft.com/office/drawing/2014/main" val="3203172724"/>
                    </a:ext>
                  </a:extLst>
                </a:gridCol>
                <a:gridCol w="2151117">
                  <a:extLst>
                    <a:ext uri="{9D8B030D-6E8A-4147-A177-3AD203B41FA5}">
                      <a16:colId xmlns:a16="http://schemas.microsoft.com/office/drawing/2014/main" val="3247327396"/>
                    </a:ext>
                  </a:extLst>
                </a:gridCol>
              </a:tblGrid>
              <a:tr h="91229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DBS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BOTOX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Investigative Candidate drug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202797"/>
                  </a:ext>
                </a:extLst>
              </a:tr>
              <a:tr h="912298">
                <a:tc>
                  <a:txBody>
                    <a:bodyPr/>
                    <a:lstStyle/>
                    <a:p>
                      <a:r>
                        <a:rPr lang="en-US" sz="1600" b="1" dirty="0"/>
                        <a:t>Geographically </a:t>
                      </a:r>
                    </a:p>
                    <a:p>
                      <a:r>
                        <a:rPr lang="en-US" sz="1600" b="1" dirty="0"/>
                        <a:t>Unrestricted access: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863058"/>
                  </a:ext>
                </a:extLst>
              </a:tr>
              <a:tr h="912298">
                <a:tc>
                  <a:txBody>
                    <a:bodyPr/>
                    <a:lstStyle/>
                    <a:p>
                      <a:r>
                        <a:rPr lang="en-US" sz="1600" b="1" dirty="0"/>
                        <a:t>Sustained &amp; prolonged treatment: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040579"/>
                  </a:ext>
                </a:extLst>
              </a:tr>
              <a:tr h="912298">
                <a:tc>
                  <a:txBody>
                    <a:bodyPr/>
                    <a:lstStyle/>
                    <a:p>
                      <a:r>
                        <a:rPr lang="en-US" sz="1600" b="1" dirty="0"/>
                        <a:t>Non-invasive: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379176"/>
                  </a:ext>
                </a:extLst>
              </a:tr>
              <a:tr h="912298">
                <a:tc>
                  <a:txBody>
                    <a:bodyPr/>
                    <a:lstStyle/>
                    <a:p>
                      <a:r>
                        <a:rPr lang="en-US" sz="1600" b="1" dirty="0"/>
                        <a:t>Curative: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67710"/>
                  </a:ext>
                </a:extLst>
              </a:tr>
            </a:tbl>
          </a:graphicData>
        </a:graphic>
      </p:graphicFrame>
      <p:sp>
        <p:nvSpPr>
          <p:cNvPr id="7" name="Multiply 10">
            <a:extLst>
              <a:ext uri="{FF2B5EF4-FFF2-40B4-BE49-F238E27FC236}">
                <a16:creationId xmlns:a16="http://schemas.microsoft.com/office/drawing/2014/main" id="{237CB8A6-96F6-FD32-4292-29420BE6D9C4}"/>
              </a:ext>
            </a:extLst>
          </p:cNvPr>
          <p:cNvSpPr/>
          <p:nvPr/>
        </p:nvSpPr>
        <p:spPr>
          <a:xfrm>
            <a:off x="4201408" y="2450106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11">
            <a:extLst>
              <a:ext uri="{FF2B5EF4-FFF2-40B4-BE49-F238E27FC236}">
                <a16:creationId xmlns:a16="http://schemas.microsoft.com/office/drawing/2014/main" id="{B168314E-1D3B-CE5C-9005-90BF1B37F6D0}"/>
              </a:ext>
            </a:extLst>
          </p:cNvPr>
          <p:cNvSpPr/>
          <p:nvPr/>
        </p:nvSpPr>
        <p:spPr>
          <a:xfrm>
            <a:off x="6324176" y="3348961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2">
            <a:extLst>
              <a:ext uri="{FF2B5EF4-FFF2-40B4-BE49-F238E27FC236}">
                <a16:creationId xmlns:a16="http://schemas.microsoft.com/office/drawing/2014/main" id="{BF74BA67-E3D3-AF5C-E605-99E57D9DED75}"/>
              </a:ext>
            </a:extLst>
          </p:cNvPr>
          <p:cNvSpPr/>
          <p:nvPr/>
        </p:nvSpPr>
        <p:spPr>
          <a:xfrm>
            <a:off x="4201408" y="5198561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3">
            <a:extLst>
              <a:ext uri="{FF2B5EF4-FFF2-40B4-BE49-F238E27FC236}">
                <a16:creationId xmlns:a16="http://schemas.microsoft.com/office/drawing/2014/main" id="{49892C96-98A6-5CA6-2B85-5225DF12075D}"/>
              </a:ext>
            </a:extLst>
          </p:cNvPr>
          <p:cNvSpPr/>
          <p:nvPr/>
        </p:nvSpPr>
        <p:spPr>
          <a:xfrm>
            <a:off x="4201408" y="422372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4">
            <a:extLst>
              <a:ext uri="{FF2B5EF4-FFF2-40B4-BE49-F238E27FC236}">
                <a16:creationId xmlns:a16="http://schemas.microsoft.com/office/drawing/2014/main" id="{A4021E96-ADF6-6742-1860-29EC1FC7860D}"/>
              </a:ext>
            </a:extLst>
          </p:cNvPr>
          <p:cNvSpPr/>
          <p:nvPr/>
        </p:nvSpPr>
        <p:spPr>
          <a:xfrm>
            <a:off x="6310848" y="241283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5">
            <a:extLst>
              <a:ext uri="{FF2B5EF4-FFF2-40B4-BE49-F238E27FC236}">
                <a16:creationId xmlns:a16="http://schemas.microsoft.com/office/drawing/2014/main" id="{55D67BA0-A621-EB14-1C6B-74949DCECC16}"/>
              </a:ext>
            </a:extLst>
          </p:cNvPr>
          <p:cNvSpPr/>
          <p:nvPr/>
        </p:nvSpPr>
        <p:spPr>
          <a:xfrm>
            <a:off x="6310848" y="516128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2F978707-1BDE-2D6F-D1AE-D6AB210895C3}"/>
              </a:ext>
            </a:extLst>
          </p:cNvPr>
          <p:cNvSpPr/>
          <p:nvPr/>
        </p:nvSpPr>
        <p:spPr>
          <a:xfrm rot="18482634">
            <a:off x="8658534" y="3493375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BAC2A2C7-6CE4-2979-5510-1C4D315A6F2C}"/>
              </a:ext>
            </a:extLst>
          </p:cNvPr>
          <p:cNvSpPr/>
          <p:nvPr/>
        </p:nvSpPr>
        <p:spPr>
          <a:xfrm rot="18482634">
            <a:off x="8658534" y="2616249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AD23946C-2F46-DF8F-A179-ACFB9DD172F0}"/>
              </a:ext>
            </a:extLst>
          </p:cNvPr>
          <p:cNvSpPr/>
          <p:nvPr/>
        </p:nvSpPr>
        <p:spPr>
          <a:xfrm rot="18482634">
            <a:off x="8658534" y="4413740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0077D60D-81C2-1713-C206-A9221EC51E65}"/>
              </a:ext>
            </a:extLst>
          </p:cNvPr>
          <p:cNvSpPr/>
          <p:nvPr/>
        </p:nvSpPr>
        <p:spPr>
          <a:xfrm rot="18482634">
            <a:off x="8658533" y="5305701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DFEE4CE4-F2D5-D536-435A-DC4E9307BA23}"/>
              </a:ext>
            </a:extLst>
          </p:cNvPr>
          <p:cNvSpPr/>
          <p:nvPr/>
        </p:nvSpPr>
        <p:spPr>
          <a:xfrm rot="18482634">
            <a:off x="6456923" y="4429504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6EDA82A4-B030-3622-E82D-BD8A4943554D}"/>
              </a:ext>
            </a:extLst>
          </p:cNvPr>
          <p:cNvSpPr/>
          <p:nvPr/>
        </p:nvSpPr>
        <p:spPr>
          <a:xfrm rot="18482634">
            <a:off x="4343296" y="3530649"/>
            <a:ext cx="630621" cy="428297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3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Screening pipeline &amp; workflow</a:t>
            </a:r>
            <a:endParaRPr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grpSp>
        <p:nvGrpSpPr>
          <p:cNvPr id="2" name="Google Shape;436;p6">
            <a:extLst>
              <a:ext uri="{FF2B5EF4-FFF2-40B4-BE49-F238E27FC236}">
                <a16:creationId xmlns:a16="http://schemas.microsoft.com/office/drawing/2014/main" id="{6A53CC88-F45C-1480-F8A5-0F6E25DCB0F8}"/>
              </a:ext>
            </a:extLst>
          </p:cNvPr>
          <p:cNvGrpSpPr/>
          <p:nvPr/>
        </p:nvGrpSpPr>
        <p:grpSpPr>
          <a:xfrm>
            <a:off x="94864" y="1202186"/>
            <a:ext cx="6642935" cy="5154108"/>
            <a:chOff x="549164" y="634065"/>
            <a:chExt cx="6284745" cy="5018998"/>
          </a:xfrm>
        </p:grpSpPr>
        <p:pic>
          <p:nvPicPr>
            <p:cNvPr id="3" name="Google Shape;437;p6">
              <a:extLst>
                <a:ext uri="{FF2B5EF4-FFF2-40B4-BE49-F238E27FC236}">
                  <a16:creationId xmlns:a16="http://schemas.microsoft.com/office/drawing/2014/main" id="{99C2ABBB-F046-645A-2CDD-465C8831EFC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3429" y="634065"/>
              <a:ext cx="1598608" cy="1551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438;p6">
              <a:extLst>
                <a:ext uri="{FF2B5EF4-FFF2-40B4-BE49-F238E27FC236}">
                  <a16:creationId xmlns:a16="http://schemas.microsoft.com/office/drawing/2014/main" id="{52347A67-5D15-96F7-E851-CF1543B06FF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83995" y="645625"/>
              <a:ext cx="1598456" cy="1551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39;p6">
              <a:extLst>
                <a:ext uri="{FF2B5EF4-FFF2-40B4-BE49-F238E27FC236}">
                  <a16:creationId xmlns:a16="http://schemas.microsoft.com/office/drawing/2014/main" id="{BC634E48-07F2-038A-F19D-82DD847CE4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40510" y="646962"/>
              <a:ext cx="1580972" cy="1554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440;p6">
              <a:extLst>
                <a:ext uri="{FF2B5EF4-FFF2-40B4-BE49-F238E27FC236}">
                  <a16:creationId xmlns:a16="http://schemas.microsoft.com/office/drawing/2014/main" id="{13625C08-3AFA-FBE1-2B04-B82343F4D55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98537" y="2582885"/>
              <a:ext cx="1622945" cy="1554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41;p6">
              <a:extLst>
                <a:ext uri="{FF2B5EF4-FFF2-40B4-BE49-F238E27FC236}">
                  <a16:creationId xmlns:a16="http://schemas.microsoft.com/office/drawing/2014/main" id="{7BAB4C00-136B-C867-F558-FE71437E326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77479" y="2577695"/>
              <a:ext cx="1611487" cy="1559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42;p6">
              <a:extLst>
                <a:ext uri="{FF2B5EF4-FFF2-40B4-BE49-F238E27FC236}">
                  <a16:creationId xmlns:a16="http://schemas.microsoft.com/office/drawing/2014/main" id="{1FC4E1CE-A83D-B85F-D068-0AC2309B84D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3917" y="2643950"/>
              <a:ext cx="1567748" cy="13510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Google Shape;443;p6">
              <a:extLst>
                <a:ext uri="{FF2B5EF4-FFF2-40B4-BE49-F238E27FC236}">
                  <a16:creationId xmlns:a16="http://schemas.microsoft.com/office/drawing/2014/main" id="{1E78C91E-3907-EC03-201D-6DF26EDCBA0E}"/>
                </a:ext>
              </a:extLst>
            </p:cNvPr>
            <p:cNvCxnSpPr/>
            <p:nvPr/>
          </p:nvCxnSpPr>
          <p:spPr>
            <a:xfrm>
              <a:off x="2288416" y="1383027"/>
              <a:ext cx="431107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4" name="Google Shape;444;p6">
              <a:extLst>
                <a:ext uri="{FF2B5EF4-FFF2-40B4-BE49-F238E27FC236}">
                  <a16:creationId xmlns:a16="http://schemas.microsoft.com/office/drawing/2014/main" id="{4D2A5231-6FDB-D16F-AE3D-5918C009E9D0}"/>
                </a:ext>
              </a:extLst>
            </p:cNvPr>
            <p:cNvSpPr txBox="1"/>
            <p:nvPr/>
          </p:nvSpPr>
          <p:spPr>
            <a:xfrm>
              <a:off x="2153723" y="1132910"/>
              <a:ext cx="1023900" cy="2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Detect Nuclei</a:t>
              </a:r>
              <a:endParaRPr/>
            </a:p>
          </p:txBody>
        </p:sp>
        <p:cxnSp>
          <p:nvCxnSpPr>
            <p:cNvPr id="15" name="Google Shape;445;p6">
              <a:extLst>
                <a:ext uri="{FF2B5EF4-FFF2-40B4-BE49-F238E27FC236}">
                  <a16:creationId xmlns:a16="http://schemas.microsoft.com/office/drawing/2014/main" id="{920E327C-C8DE-B37E-3C61-D7286C94320F}"/>
                </a:ext>
              </a:extLst>
            </p:cNvPr>
            <p:cNvCxnSpPr/>
            <p:nvPr/>
          </p:nvCxnSpPr>
          <p:spPr>
            <a:xfrm>
              <a:off x="4532688" y="1409909"/>
              <a:ext cx="42495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6" name="Google Shape;446;p6">
              <a:extLst>
                <a:ext uri="{FF2B5EF4-FFF2-40B4-BE49-F238E27FC236}">
                  <a16:creationId xmlns:a16="http://schemas.microsoft.com/office/drawing/2014/main" id="{CE33729D-251B-F249-60AF-F2698205419F}"/>
                </a:ext>
              </a:extLst>
            </p:cNvPr>
            <p:cNvSpPr txBox="1"/>
            <p:nvPr/>
          </p:nvSpPr>
          <p:spPr>
            <a:xfrm>
              <a:off x="4272555" y="1071355"/>
              <a:ext cx="8724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Count nuclear MLF2-GFP Foci</a:t>
              </a:r>
              <a:endParaRPr/>
            </a:p>
          </p:txBody>
        </p:sp>
        <p:cxnSp>
          <p:nvCxnSpPr>
            <p:cNvPr id="17" name="Google Shape;447;p6">
              <a:extLst>
                <a:ext uri="{FF2B5EF4-FFF2-40B4-BE49-F238E27FC236}">
                  <a16:creationId xmlns:a16="http://schemas.microsoft.com/office/drawing/2014/main" id="{1AE84209-AA74-0CB7-2BF6-7A81C907E05C}"/>
                </a:ext>
              </a:extLst>
            </p:cNvPr>
            <p:cNvCxnSpPr/>
            <p:nvPr/>
          </p:nvCxnSpPr>
          <p:spPr>
            <a:xfrm>
              <a:off x="5830996" y="2224442"/>
              <a:ext cx="700" cy="350114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8" name="Google Shape;448;p6">
              <a:extLst>
                <a:ext uri="{FF2B5EF4-FFF2-40B4-BE49-F238E27FC236}">
                  <a16:creationId xmlns:a16="http://schemas.microsoft.com/office/drawing/2014/main" id="{493D6A9C-EC82-0039-B697-A67DBB7D3365}"/>
                </a:ext>
              </a:extLst>
            </p:cNvPr>
            <p:cNvSpPr txBox="1"/>
            <p:nvPr/>
          </p:nvSpPr>
          <p:spPr>
            <a:xfrm>
              <a:off x="5810009" y="2291777"/>
              <a:ext cx="1023900" cy="2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Define Cytoplasm</a:t>
              </a:r>
              <a:endParaRPr/>
            </a:p>
          </p:txBody>
        </p:sp>
        <p:cxnSp>
          <p:nvCxnSpPr>
            <p:cNvPr id="19" name="Google Shape;449;p6">
              <a:extLst>
                <a:ext uri="{FF2B5EF4-FFF2-40B4-BE49-F238E27FC236}">
                  <a16:creationId xmlns:a16="http://schemas.microsoft.com/office/drawing/2014/main" id="{72F36179-991E-99B9-9F2D-44449F4CEC30}"/>
                </a:ext>
              </a:extLst>
            </p:cNvPr>
            <p:cNvCxnSpPr/>
            <p:nvPr/>
          </p:nvCxnSpPr>
          <p:spPr>
            <a:xfrm rot="10800000">
              <a:off x="4532688" y="3559470"/>
              <a:ext cx="42495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0" name="Google Shape;450;p6">
              <a:extLst>
                <a:ext uri="{FF2B5EF4-FFF2-40B4-BE49-F238E27FC236}">
                  <a16:creationId xmlns:a16="http://schemas.microsoft.com/office/drawing/2014/main" id="{DDA7BD09-8711-7788-09BF-5B3B0C7F693A}"/>
                </a:ext>
              </a:extLst>
            </p:cNvPr>
            <p:cNvSpPr txBox="1"/>
            <p:nvPr/>
          </p:nvSpPr>
          <p:spPr>
            <a:xfrm>
              <a:off x="4382451" y="2940321"/>
              <a:ext cx="729300" cy="6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Nuclear Foci (green) Cytoplasmic Foci (red)</a:t>
              </a:r>
              <a:endParaRPr/>
            </a:p>
          </p:txBody>
        </p:sp>
        <p:pic>
          <p:nvPicPr>
            <p:cNvPr id="21" name="Google Shape;451;p6">
              <a:extLst>
                <a:ext uri="{FF2B5EF4-FFF2-40B4-BE49-F238E27FC236}">
                  <a16:creationId xmlns:a16="http://schemas.microsoft.com/office/drawing/2014/main" id="{6ED2FE63-81B2-3337-9340-76AECC123BC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42155" y="4453161"/>
              <a:ext cx="1439882" cy="1199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52;p6">
              <a:extLst>
                <a:ext uri="{FF2B5EF4-FFF2-40B4-BE49-F238E27FC236}">
                  <a16:creationId xmlns:a16="http://schemas.microsoft.com/office/drawing/2014/main" id="{9FED2C97-AA7E-504D-474D-58839AA4504D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863243" y="4790213"/>
              <a:ext cx="1439958" cy="5257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453;p6">
              <a:extLst>
                <a:ext uri="{FF2B5EF4-FFF2-40B4-BE49-F238E27FC236}">
                  <a16:creationId xmlns:a16="http://schemas.microsoft.com/office/drawing/2014/main" id="{4DCA9C22-9434-54CF-157D-FA806AAF0E61}"/>
                </a:ext>
              </a:extLst>
            </p:cNvPr>
            <p:cNvCxnSpPr/>
            <p:nvPr/>
          </p:nvCxnSpPr>
          <p:spPr>
            <a:xfrm rot="10800000">
              <a:off x="2294568" y="3525096"/>
              <a:ext cx="42495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" name="Google Shape;454;p6">
              <a:extLst>
                <a:ext uri="{FF2B5EF4-FFF2-40B4-BE49-F238E27FC236}">
                  <a16:creationId xmlns:a16="http://schemas.microsoft.com/office/drawing/2014/main" id="{888B49D5-7504-3DFC-5E6E-18B349767D85}"/>
                </a:ext>
              </a:extLst>
            </p:cNvPr>
            <p:cNvSpPr txBox="1"/>
            <p:nvPr/>
          </p:nvSpPr>
          <p:spPr>
            <a:xfrm>
              <a:off x="2288416" y="3150180"/>
              <a:ext cx="6906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 Script Analysis</a:t>
              </a:r>
              <a:endParaRPr/>
            </a:p>
          </p:txBody>
        </p:sp>
        <p:cxnSp>
          <p:nvCxnSpPr>
            <p:cNvPr id="25" name="Google Shape;455;p6">
              <a:extLst>
                <a:ext uri="{FF2B5EF4-FFF2-40B4-BE49-F238E27FC236}">
                  <a16:creationId xmlns:a16="http://schemas.microsoft.com/office/drawing/2014/main" id="{E08E207E-735E-4654-18CD-CA0449A4E60F}"/>
                </a:ext>
              </a:extLst>
            </p:cNvPr>
            <p:cNvCxnSpPr/>
            <p:nvPr/>
          </p:nvCxnSpPr>
          <p:spPr>
            <a:xfrm flipH="1">
              <a:off x="1381465" y="4049969"/>
              <a:ext cx="2535" cy="381032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6" name="Google Shape;456;p6">
              <a:extLst>
                <a:ext uri="{FF2B5EF4-FFF2-40B4-BE49-F238E27FC236}">
                  <a16:creationId xmlns:a16="http://schemas.microsoft.com/office/drawing/2014/main" id="{E3F24068-7393-CC9F-6046-B3A8D9A43BEA}"/>
                </a:ext>
              </a:extLst>
            </p:cNvPr>
            <p:cNvSpPr txBox="1"/>
            <p:nvPr/>
          </p:nvSpPr>
          <p:spPr>
            <a:xfrm>
              <a:off x="549164" y="4049969"/>
              <a:ext cx="899100" cy="32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Graphical Representations</a:t>
              </a:r>
              <a:endParaRPr/>
            </a:p>
          </p:txBody>
        </p:sp>
        <p:sp>
          <p:nvSpPr>
            <p:cNvPr id="27" name="Google Shape;457;p6">
              <a:extLst>
                <a:ext uri="{FF2B5EF4-FFF2-40B4-BE49-F238E27FC236}">
                  <a16:creationId xmlns:a16="http://schemas.microsoft.com/office/drawing/2014/main" id="{AF0D8260-198C-DBAF-A585-8E43C9D15B3D}"/>
                </a:ext>
              </a:extLst>
            </p:cNvPr>
            <p:cNvSpPr txBox="1"/>
            <p:nvPr/>
          </p:nvSpPr>
          <p:spPr>
            <a:xfrm>
              <a:off x="2038572" y="4799089"/>
              <a:ext cx="1023900" cy="2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Screen Statistics</a:t>
              </a:r>
              <a:endParaRPr/>
            </a:p>
          </p:txBody>
        </p:sp>
        <p:cxnSp>
          <p:nvCxnSpPr>
            <p:cNvPr id="28" name="Google Shape;458;p6">
              <a:extLst>
                <a:ext uri="{FF2B5EF4-FFF2-40B4-BE49-F238E27FC236}">
                  <a16:creationId xmlns:a16="http://schemas.microsoft.com/office/drawing/2014/main" id="{253FD0EE-415E-F530-EBCF-028D8815D572}"/>
                </a:ext>
              </a:extLst>
            </p:cNvPr>
            <p:cNvCxnSpPr/>
            <p:nvPr/>
          </p:nvCxnSpPr>
          <p:spPr>
            <a:xfrm>
              <a:off x="2226195" y="5053112"/>
              <a:ext cx="45387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CA1A235-2EC9-473C-17C4-876722384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9507" y="1140928"/>
            <a:ext cx="5364670" cy="42917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5E4038C-2C1F-8B47-2E60-E9E73806B41C}"/>
              </a:ext>
            </a:extLst>
          </p:cNvPr>
          <p:cNvSpPr txBox="1"/>
          <p:nvPr/>
        </p:nvSpPr>
        <p:spPr>
          <a:xfrm>
            <a:off x="4952585" y="5597410"/>
            <a:ext cx="7355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Analysis pipeline consisting of Cell Profiler (CP) detection (nuclei, cytoplasm, MLF2-GFP foci), statistical analysis using R, and graphical generation. </a:t>
            </a: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Drug efficacy as determined by the relative % change to MLF2-GFP foci (gray) and cell viability (red) for each putative screen active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CEBB45-6876-B6FE-8216-2D20E3589231}"/>
              </a:ext>
            </a:extLst>
          </p:cNvPr>
          <p:cNvSpPr txBox="1"/>
          <p:nvPr/>
        </p:nvSpPr>
        <p:spPr>
          <a:xfrm>
            <a:off x="6665708" y="1116038"/>
            <a:ext cx="35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075061-A79C-18E5-AF4D-6250B2E9C0BC}"/>
              </a:ext>
            </a:extLst>
          </p:cNvPr>
          <p:cNvSpPr txBox="1"/>
          <p:nvPr/>
        </p:nvSpPr>
        <p:spPr>
          <a:xfrm>
            <a:off x="-76249" y="1074142"/>
            <a:ext cx="35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26772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HTS library capabilities at YCMD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Picture 1" descr="A close-up of a list of text&#10;&#10;Description automatically generated">
            <a:extLst>
              <a:ext uri="{FF2B5EF4-FFF2-40B4-BE49-F238E27FC236}">
                <a16:creationId xmlns:a16="http://schemas.microsoft.com/office/drawing/2014/main" id="{B4E4E064-4344-2957-6736-8B907D31C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76" y="1615342"/>
            <a:ext cx="10269855" cy="38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31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28461" y="-524993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l">
              <a:buClr>
                <a:srgbClr val="FFFFFF"/>
              </a:buClr>
              <a:buSzPts val="4000"/>
            </a:pPr>
            <a:b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 / INDICATION </a:t>
            </a:r>
            <a:b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3" name="Google Shape;418;p4" descr="Earth globe: Americas with solid fill">
            <a:extLst>
              <a:ext uri="{FF2B5EF4-FFF2-40B4-BE49-F238E27FC236}">
                <a16:creationId xmlns:a16="http://schemas.microsoft.com/office/drawing/2014/main" id="{4B09EE2B-BAED-8DF0-E667-B64183E5A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14" y="5957331"/>
            <a:ext cx="338378" cy="3383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9;p4">
            <a:extLst>
              <a:ext uri="{FF2B5EF4-FFF2-40B4-BE49-F238E27FC236}">
                <a16:creationId xmlns:a16="http://schemas.microsoft.com/office/drawing/2014/main" id="{EBE9E33E-9A8D-AFBF-1212-1248130D79CA}"/>
              </a:ext>
            </a:extLst>
          </p:cNvPr>
          <p:cNvSpPr txBox="1"/>
          <p:nvPr/>
        </p:nvSpPr>
        <p:spPr>
          <a:xfrm>
            <a:off x="4688556" y="1808639"/>
            <a:ext cx="5169220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Dystonia is the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third most frequent movement disorder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affecting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~250,000 US citizens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Opinion | Disease and the Public Eye - The New York Times">
            <a:extLst>
              <a:ext uri="{FF2B5EF4-FFF2-40B4-BE49-F238E27FC236}">
                <a16:creationId xmlns:a16="http://schemas.microsoft.com/office/drawing/2014/main" id="{0C10A0FE-0C40-A901-479A-B2F050F1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79" y="2797607"/>
            <a:ext cx="3266544" cy="27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769079-E7D4-B7DE-E3FB-B3648E64A3D1}"/>
              </a:ext>
            </a:extLst>
          </p:cNvPr>
          <p:cNvSpPr/>
          <p:nvPr/>
        </p:nvSpPr>
        <p:spPr>
          <a:xfrm>
            <a:off x="9171" y="5178002"/>
            <a:ext cx="4989550" cy="82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person in a black shirt&#10;&#10;Description automatically generated">
            <a:extLst>
              <a:ext uri="{FF2B5EF4-FFF2-40B4-BE49-F238E27FC236}">
                <a16:creationId xmlns:a16="http://schemas.microsoft.com/office/drawing/2014/main" id="{505E6A1C-7B7B-1934-E6DC-5F58A7354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2890"/>
            <a:ext cx="2377441" cy="3116892"/>
          </a:xfrm>
          <a:prstGeom prst="rect">
            <a:avLst/>
          </a:prstGeom>
        </p:spPr>
      </p:pic>
      <p:pic>
        <p:nvPicPr>
          <p:cNvPr id="15" name="Picture 14" descr="A person in a black shirt&#10;&#10;Description automatically generated">
            <a:extLst>
              <a:ext uri="{FF2B5EF4-FFF2-40B4-BE49-F238E27FC236}">
                <a16:creationId xmlns:a16="http://schemas.microsoft.com/office/drawing/2014/main" id="{9F82D723-3E6F-21EE-A676-416444881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536" y="1212890"/>
            <a:ext cx="2177020" cy="3116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2008B6-21B6-4930-FAF4-5B4177C6AF02}"/>
              </a:ext>
            </a:extLst>
          </p:cNvPr>
          <p:cNvSpPr txBox="1"/>
          <p:nvPr/>
        </p:nvSpPr>
        <p:spPr>
          <a:xfrm>
            <a:off x="658692" y="4766442"/>
            <a:ext cx="77419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most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genetically prevalent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form of dystonia (DYT1 dystonia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</a:t>
            </a: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highly debilitating: spasms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twisted postures, involuntary contractions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9204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13756" y="10758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1824592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in TOR1A and TOR1AIP1 cause a variety of human pathologies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30702F-6BF1-FEE3-98EC-AF4AAA903C89}"/>
              </a:ext>
            </a:extLst>
          </p:cNvPr>
          <p:cNvGrpSpPr/>
          <p:nvPr/>
        </p:nvGrpSpPr>
        <p:grpSpPr>
          <a:xfrm>
            <a:off x="1592158" y="1420281"/>
            <a:ext cx="4946716" cy="4002374"/>
            <a:chOff x="-47050" y="2063064"/>
            <a:chExt cx="5855573" cy="48115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04D553-D2C9-2E79-0153-1B213CAE5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14236"/>
              <a:ext cx="5808523" cy="45437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992F8F-2167-1E62-78AC-2311C475D1F9}"/>
                </a:ext>
              </a:extLst>
            </p:cNvPr>
            <p:cNvSpPr txBox="1"/>
            <p:nvPr/>
          </p:nvSpPr>
          <p:spPr>
            <a:xfrm>
              <a:off x="5296" y="6541592"/>
              <a:ext cx="1266027" cy="332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Nucleoplasm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C992EB-7C21-6DB5-4FD0-C9FC952EA9CD}"/>
                </a:ext>
              </a:extLst>
            </p:cNvPr>
            <p:cNvSpPr txBox="1"/>
            <p:nvPr/>
          </p:nvSpPr>
          <p:spPr>
            <a:xfrm>
              <a:off x="-47050" y="2063064"/>
              <a:ext cx="1076274" cy="332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Cytoplasm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7DAD8-C28A-0549-FCB7-14A48E111DCD}"/>
                </a:ext>
              </a:extLst>
            </p:cNvPr>
            <p:cNvSpPr txBox="1"/>
            <p:nvPr/>
          </p:nvSpPr>
          <p:spPr>
            <a:xfrm>
              <a:off x="-17538" y="2632892"/>
              <a:ext cx="1015553" cy="332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ER lumen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351C8C-3100-70DB-A1B2-528175F4A7FF}"/>
                </a:ext>
              </a:extLst>
            </p:cNvPr>
            <p:cNvSpPr txBox="1"/>
            <p:nvPr/>
          </p:nvSpPr>
          <p:spPr>
            <a:xfrm>
              <a:off x="161248" y="5336605"/>
              <a:ext cx="738516" cy="37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LAP1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D5D48C-3479-7591-943F-C635DB6D30B7}"/>
                </a:ext>
              </a:extLst>
            </p:cNvPr>
            <p:cNvSpPr txBox="1"/>
            <p:nvPr/>
          </p:nvSpPr>
          <p:spPr>
            <a:xfrm>
              <a:off x="2392591" y="4120815"/>
              <a:ext cx="842879" cy="37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LULL1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157296-899D-088A-FEE9-E97ED2877E9E}"/>
                </a:ext>
              </a:extLst>
            </p:cNvPr>
            <p:cNvSpPr txBox="1"/>
            <p:nvPr/>
          </p:nvSpPr>
          <p:spPr>
            <a:xfrm>
              <a:off x="1266463" y="3896297"/>
              <a:ext cx="806826" cy="37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Torsin</a:t>
              </a:r>
            </a:p>
          </p:txBody>
        </p:sp>
      </p:grpSp>
      <p:pic>
        <p:nvPicPr>
          <p:cNvPr id="14" name="Picture 13" descr="Figure 2 revised.pdf">
            <a:extLst>
              <a:ext uri="{FF2B5EF4-FFF2-40B4-BE49-F238E27FC236}">
                <a16:creationId xmlns:a16="http://schemas.microsoft.com/office/drawing/2014/main" id="{DCC9D8C6-1AFF-48CC-542A-292F1470B73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 l="4679" r="28379" b="47531"/>
              <a:stretch>
                <a:fillRect/>
              </a:stretch>
            </p:blipFill>
          </mc:Choice>
          <mc:Fallback>
            <p:blipFill>
              <a:blip r:embed="rId7"/>
              <a:srcRect l="4679" r="28379" b="47531"/>
              <a:stretch>
                <a:fillRect/>
              </a:stretch>
            </p:blipFill>
          </mc:Fallback>
        </mc:AlternateContent>
        <p:spPr>
          <a:xfrm>
            <a:off x="7549862" y="1966795"/>
            <a:ext cx="3197524" cy="3448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BA2531-495B-EEA0-3A5D-B566340B8501}"/>
              </a:ext>
            </a:extLst>
          </p:cNvPr>
          <p:cNvSpPr txBox="1"/>
          <p:nvPr/>
        </p:nvSpPr>
        <p:spPr>
          <a:xfrm>
            <a:off x="8616848" y="5591734"/>
            <a:ext cx="17860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Rampello </a:t>
            </a:r>
            <a:r>
              <a:rPr lang="en-US" sz="900" i="1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et al. </a:t>
            </a:r>
            <a:r>
              <a:rPr lang="en-US" sz="900" i="1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Biomolecules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 2020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0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13756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1283572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Research Team spanning HTS, </a:t>
            </a:r>
            <a:r>
              <a:rPr lang="en-US" sz="3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MedChem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in vivo expertise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sp>
        <p:nvSpPr>
          <p:cNvPr id="7" name="Google Shape;387;p2">
            <a:extLst>
              <a:ext uri="{FF2B5EF4-FFF2-40B4-BE49-F238E27FC236}">
                <a16:creationId xmlns:a16="http://schemas.microsoft.com/office/drawing/2014/main" id="{C742007C-C474-D366-A99D-984B0AB770E2}"/>
              </a:ext>
            </a:extLst>
          </p:cNvPr>
          <p:cNvSpPr txBox="1"/>
          <p:nvPr/>
        </p:nvSpPr>
        <p:spPr>
          <a:xfrm>
            <a:off x="99300" y="4154348"/>
            <a:ext cx="33891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Christian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Schlieker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PhD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 of Molecular Biophysics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Biochemistry; Cell Biology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Dystonia Medical Foundation Advisory Board; Dystonia (journal) Ed. board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Member, 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Clinical Trial Neurological Disorders review panel (DOD/CDMR)</a:t>
            </a:r>
            <a:endParaRPr lang="en-US" b="1" dirty="0"/>
          </a:p>
        </p:txBody>
      </p:sp>
      <p:sp>
        <p:nvSpPr>
          <p:cNvPr id="8" name="Google Shape;388;p2">
            <a:extLst>
              <a:ext uri="{FF2B5EF4-FFF2-40B4-BE49-F238E27FC236}">
                <a16:creationId xmlns:a16="http://schemas.microsoft.com/office/drawing/2014/main" id="{19C29295-83DC-FB5E-7B93-308B31573926}"/>
              </a:ext>
            </a:extLst>
          </p:cNvPr>
          <p:cNvSpPr txBox="1"/>
          <p:nvPr/>
        </p:nvSpPr>
        <p:spPr>
          <a:xfrm>
            <a:off x="3371400" y="4154348"/>
            <a:ext cx="33891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Dylan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Poch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BSc (Chem)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candidate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Schlieker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Pioneered HTS pipeline </a:t>
            </a:r>
            <a:endParaRPr dirty="0"/>
          </a:p>
        </p:txBody>
      </p:sp>
      <p:sp>
        <p:nvSpPr>
          <p:cNvPr id="13" name="Google Shape;389;p2">
            <a:extLst>
              <a:ext uri="{FF2B5EF4-FFF2-40B4-BE49-F238E27FC236}">
                <a16:creationId xmlns:a16="http://schemas.microsoft.com/office/drawing/2014/main" id="{D68B7943-50C9-DB9A-712B-E63F7CB905E3}"/>
              </a:ext>
            </a:extLst>
          </p:cNvPr>
          <p:cNvSpPr txBox="1"/>
          <p:nvPr/>
        </p:nvSpPr>
        <p:spPr>
          <a:xfrm>
            <a:off x="6209848" y="4154348"/>
            <a:ext cx="30417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Yulia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Surovtseva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 Yale Center for Molecular Discovery (YCMD)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Longstanding Expertise in HTS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Further support through Med. Chemistry expert at YCMD</a:t>
            </a:r>
            <a:endParaRPr dirty="0"/>
          </a:p>
        </p:txBody>
      </p:sp>
      <p:pic>
        <p:nvPicPr>
          <p:cNvPr id="14" name="Google Shape;393;p2">
            <a:extLst>
              <a:ext uri="{FF2B5EF4-FFF2-40B4-BE49-F238E27FC236}">
                <a16:creationId xmlns:a16="http://schemas.microsoft.com/office/drawing/2014/main" id="{C8A9FF8C-6E15-6C4D-3498-55F9CBD7D2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400" y="1293484"/>
            <a:ext cx="2422659" cy="273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94;p2" descr="A person with brown hair wearing a green shirt&#10;&#10;Description automatically generated">
            <a:extLst>
              <a:ext uri="{FF2B5EF4-FFF2-40B4-BE49-F238E27FC236}">
                <a16:creationId xmlns:a16="http://schemas.microsoft.com/office/drawing/2014/main" id="{F20BE577-6F0F-BD22-8A0B-DD6E2DC0C4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880" y="1291389"/>
            <a:ext cx="2825025" cy="273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87;p2">
            <a:extLst>
              <a:ext uri="{FF2B5EF4-FFF2-40B4-BE49-F238E27FC236}">
                <a16:creationId xmlns:a16="http://schemas.microsoft.com/office/drawing/2014/main" id="{F6095B49-0723-7084-E24D-2F1B553345B8}"/>
              </a:ext>
            </a:extLst>
          </p:cNvPr>
          <p:cNvSpPr txBox="1"/>
          <p:nvPr/>
        </p:nvSpPr>
        <p:spPr>
          <a:xfrm>
            <a:off x="9431257" y="4154348"/>
            <a:ext cx="33891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Anthony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Koleske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PhD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 of Molecular Biophysics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Biochemistry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 of Neuroscience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Picture 16" descr="A person in a suit and tie&#10;&#10;Description automatically generated">
            <a:extLst>
              <a:ext uri="{FF2B5EF4-FFF2-40B4-BE49-F238E27FC236}">
                <a16:creationId xmlns:a16="http://schemas.microsoft.com/office/drawing/2014/main" id="{572BED14-97B7-AB6B-3EDC-F83A2C0E3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382" y="1278975"/>
            <a:ext cx="2348655" cy="27309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69A80C-50DD-AB26-B6E4-CF0C254F93EE}"/>
              </a:ext>
            </a:extLst>
          </p:cNvPr>
          <p:cNvSpPr txBox="1"/>
          <p:nvPr/>
        </p:nvSpPr>
        <p:spPr>
          <a:xfrm>
            <a:off x="9431256" y="5208586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Collaborator for primary neuron 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models/mouse models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F03B4D-C378-357B-EA0F-E554E8F4E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28" y="1278975"/>
            <a:ext cx="3120546" cy="27309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B5C0FC-9501-A6E5-0765-4BED88708D93}"/>
              </a:ext>
            </a:extLst>
          </p:cNvPr>
          <p:cNvSpPr txBox="1"/>
          <p:nvPr/>
        </p:nvSpPr>
        <p:spPr>
          <a:xfrm>
            <a:off x="5748285" y="6543017"/>
            <a:ext cx="5592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Yale Ventures contact:</a:t>
            </a:r>
            <a:r>
              <a:rPr lang="en-US" dirty="0"/>
              <a:t> David Lewin, PhD  </a:t>
            </a:r>
            <a:r>
              <a:rPr lang="en-US" dirty="0" err="1">
                <a:solidFill>
                  <a:schemeClr val="accent1"/>
                </a:solidFill>
              </a:rPr>
              <a:t>david.lewin@yale.edu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0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13756" y="-343004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l">
              <a:buClr>
                <a:srgbClr val="FFFFFF"/>
              </a:buClr>
              <a:buSzPts val="4000"/>
            </a:pPr>
            <a:b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 / INDICATION </a:t>
            </a:r>
            <a:b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3" name="Google Shape;418;p4" descr="Earth globe: Americas with solid fill">
            <a:extLst>
              <a:ext uri="{FF2B5EF4-FFF2-40B4-BE49-F238E27FC236}">
                <a16:creationId xmlns:a16="http://schemas.microsoft.com/office/drawing/2014/main" id="{4B09EE2B-BAED-8DF0-E667-B64183E5AE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314" y="5957331"/>
            <a:ext cx="338378" cy="3383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9;p4">
            <a:extLst>
              <a:ext uri="{FF2B5EF4-FFF2-40B4-BE49-F238E27FC236}">
                <a16:creationId xmlns:a16="http://schemas.microsoft.com/office/drawing/2014/main" id="{EBE9E33E-9A8D-AFBF-1212-1248130D79CA}"/>
              </a:ext>
            </a:extLst>
          </p:cNvPr>
          <p:cNvSpPr txBox="1"/>
          <p:nvPr/>
        </p:nvSpPr>
        <p:spPr>
          <a:xfrm>
            <a:off x="4528298" y="2836985"/>
            <a:ext cx="5169220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Dystonia is the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third most frequent movement disorder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affecting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~250,000 US citizens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roppedDyt1Clip.mp4">
            <a:hlinkClick r:id="" action="ppaction://media"/>
            <a:extLst>
              <a:ext uri="{FF2B5EF4-FFF2-40B4-BE49-F238E27FC236}">
                <a16:creationId xmlns:a16="http://schemas.microsoft.com/office/drawing/2014/main" id="{AC880BF9-C020-F5D5-CD84-BFA67CD4A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428" y="1734474"/>
            <a:ext cx="4236314" cy="3389051"/>
          </a:xfrm>
          <a:prstGeom prst="rect">
            <a:avLst/>
          </a:prstGeom>
        </p:spPr>
      </p:pic>
      <p:pic>
        <p:nvPicPr>
          <p:cNvPr id="7" name="Picture 4" descr="Opinion | Disease and the Public Eye - The New York Times">
            <a:extLst>
              <a:ext uri="{FF2B5EF4-FFF2-40B4-BE49-F238E27FC236}">
                <a16:creationId xmlns:a16="http://schemas.microsoft.com/office/drawing/2014/main" id="{0C10A0FE-0C40-A901-479A-B2F050F1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56" y="1133918"/>
            <a:ext cx="3266544" cy="27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2008B6-21B6-4930-FAF4-5B4177C6AF02}"/>
              </a:ext>
            </a:extLst>
          </p:cNvPr>
          <p:cNvSpPr txBox="1"/>
          <p:nvPr/>
        </p:nvSpPr>
        <p:spPr>
          <a:xfrm>
            <a:off x="4528298" y="4415799"/>
            <a:ext cx="77419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most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genetically prevalent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form of dystonia (DYT1 dystonia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</a:t>
            </a: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highly debilitating: spasms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twisted postures, involuntary contractions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769079-E7D4-B7DE-E3FB-B3648E64A3D1}"/>
              </a:ext>
            </a:extLst>
          </p:cNvPr>
          <p:cNvSpPr/>
          <p:nvPr/>
        </p:nvSpPr>
        <p:spPr>
          <a:xfrm>
            <a:off x="9171" y="5178002"/>
            <a:ext cx="4989550" cy="82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653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is the opportunity?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sp>
        <p:nvSpPr>
          <p:cNvPr id="2" name="Google Shape;431;p5">
            <a:extLst>
              <a:ext uri="{FF2B5EF4-FFF2-40B4-BE49-F238E27FC236}">
                <a16:creationId xmlns:a16="http://schemas.microsoft.com/office/drawing/2014/main" id="{1328426C-241D-50F9-4D54-210802155E78}"/>
              </a:ext>
            </a:extLst>
          </p:cNvPr>
          <p:cNvSpPr txBox="1"/>
          <p:nvPr/>
        </p:nvSpPr>
        <p:spPr>
          <a:xfrm>
            <a:off x="308194" y="625628"/>
            <a:ext cx="12129600" cy="669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prevalence of Dystonia is 16.43 / 100,000 (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 Disord (14):1789-96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a drug market estimated at</a:t>
            </a:r>
            <a:r>
              <a:rPr lang="en-US" sz="24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$1 billion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2028 with &gt; 5% compound annual growth rate.</a:t>
            </a:r>
          </a:p>
          <a:p>
            <a:pPr marL="28575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DYT1, a drug may qualify under the orphan drug act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“Standard of care” (Botox/Deep brain stimulation) is inadequate w/ significant side effects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Drugs we seek to develop: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taken over decades for therapeutic benefit</a:t>
            </a:r>
          </a:p>
          <a:p>
            <a: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 have utility for a wider range of neurodegenerative disorders (e.g. Huntington’s)</a:t>
            </a:r>
          </a:p>
          <a:p>
            <a:pPr marL="457200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285750" marR="0" lvl="0" indent="-76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66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13756" y="-181166"/>
            <a:ext cx="12196585" cy="72677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2036401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Discovering small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molecule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therapeutics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to prevent disease onset or modulate severity</a:t>
            </a:r>
            <a:endParaRPr sz="3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Picture 1" descr="A diagram of a cell division&#10;&#10;Description automatically generated with medium confidence">
            <a:extLst>
              <a:ext uri="{FF2B5EF4-FFF2-40B4-BE49-F238E27FC236}">
                <a16:creationId xmlns:a16="http://schemas.microsoft.com/office/drawing/2014/main" id="{67F54A68-0262-C573-9E71-8829661A3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9" y="1362335"/>
            <a:ext cx="5456128" cy="5495665"/>
          </a:xfrm>
          <a:prstGeom prst="rect">
            <a:avLst/>
          </a:prstGeom>
        </p:spPr>
      </p:pic>
      <p:sp>
        <p:nvSpPr>
          <p:cNvPr id="3" name="Google Shape;465;p6">
            <a:extLst>
              <a:ext uri="{FF2B5EF4-FFF2-40B4-BE49-F238E27FC236}">
                <a16:creationId xmlns:a16="http://schemas.microsoft.com/office/drawing/2014/main" id="{8699691E-0150-784E-56E3-FC00F0E32764}"/>
              </a:ext>
            </a:extLst>
          </p:cNvPr>
          <p:cNvSpPr txBox="1"/>
          <p:nvPr/>
        </p:nvSpPr>
        <p:spPr>
          <a:xfrm>
            <a:off x="6634480" y="2452463"/>
            <a:ext cx="5548349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Advantage: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Unbiased/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phenotypic screens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proven to be </a:t>
            </a:r>
            <a:r>
              <a:rPr lang="en-US" sz="20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successful than target-directed screens 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first-in-class new drugs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accounting for 7 out of 8 FDA-approved drugs in the clinic for neurological disorders</a:t>
            </a:r>
          </a:p>
        </p:txBody>
      </p:sp>
    </p:spTree>
    <p:extLst>
      <p:ext uri="{BB962C8B-B14F-4D97-AF65-F5344CB8AC3E}">
        <p14:creationId xmlns:p14="http://schemas.microsoft.com/office/powerpoint/2010/main" val="3338564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-147068"/>
            <a:ext cx="12196585" cy="7152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66748" y="353269"/>
            <a:ext cx="1218741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l">
              <a:buClr>
                <a:srgbClr val="FFFFFF"/>
              </a:buClr>
              <a:buSzPts val="4000"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Successfully completed a pilot screen of FDA-approved drugs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endParaRPr sz="40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Google Shape;463;p6">
            <a:extLst>
              <a:ext uri="{FF2B5EF4-FFF2-40B4-BE49-F238E27FC236}">
                <a16:creationId xmlns:a16="http://schemas.microsoft.com/office/drawing/2014/main" id="{727F53CA-ACC3-F4F0-30D1-E2AF0D7694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4" y="2385454"/>
            <a:ext cx="5074088" cy="382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434F97-AEB1-AC60-1696-9889E385D9D6}"/>
              </a:ext>
            </a:extLst>
          </p:cNvPr>
          <p:cNvSpPr txBox="1"/>
          <p:nvPr/>
        </p:nvSpPr>
        <p:spPr>
          <a:xfrm>
            <a:off x="226773" y="6361107"/>
            <a:ext cx="749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chemical diversity - most candidates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Tanimoto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similarity coefficient &lt; 0.4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1ECD5-A891-AEBC-1D3C-283611E91F63}"/>
              </a:ext>
            </a:extLst>
          </p:cNvPr>
          <p:cNvSpPr txBox="1"/>
          <p:nvPr/>
        </p:nvSpPr>
        <p:spPr>
          <a:xfrm>
            <a:off x="184917" y="1451864"/>
            <a:ext cx="591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 pilot screen established - shovel-ready for HTS!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D2415-FAEF-8E3F-3BF3-EC89B23B60E7}"/>
              </a:ext>
            </a:extLst>
          </p:cNvPr>
          <p:cNvSpPr txBox="1"/>
          <p:nvPr/>
        </p:nvSpPr>
        <p:spPr>
          <a:xfrm>
            <a:off x="562708" y="548067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Z’ score = 0.78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A368E-A101-25A2-8A6E-A12A3043283D}"/>
              </a:ext>
            </a:extLst>
          </p:cNvPr>
          <p:cNvSpPr txBox="1"/>
          <p:nvPr/>
        </p:nvSpPr>
        <p:spPr>
          <a:xfrm>
            <a:off x="6509507" y="2577826"/>
            <a:ext cx="57635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Identification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efforts will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DARTS (Drug Affinity Responsive Target Stability)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TPP (Thermal Proteome Profiling)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Biotin-tagged affinity pulldowns and mass spectrometry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parallel,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genome-wide CRISPR/Cas9 screens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validated to support ongoing target ID/MOA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efforts (supported through $2M grant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1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4585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26108" y="343109"/>
            <a:ext cx="11395332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l">
              <a:buClr>
                <a:srgbClr val="FFFFFF"/>
              </a:buClr>
              <a:buSzPts val="4000"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Animal Models for DYT1 dystonia recapitulate phenotypes 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Picture 1" descr="A collage of rats&#10;&#10;Description automatically generated">
            <a:extLst>
              <a:ext uri="{FF2B5EF4-FFF2-40B4-BE49-F238E27FC236}">
                <a16:creationId xmlns:a16="http://schemas.microsoft.com/office/drawing/2014/main" id="{EE4D2E51-5CE8-AE99-CE0E-8B49DE68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720" y="2691452"/>
            <a:ext cx="7645400" cy="2705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1CE89E-4C2E-2E79-1B3D-A2401F1AA32C}"/>
              </a:ext>
            </a:extLst>
          </p:cNvPr>
          <p:cNvSpPr txBox="1"/>
          <p:nvPr/>
        </p:nvSpPr>
        <p:spPr>
          <a:xfrm>
            <a:off x="7716700" y="6037209"/>
            <a:ext cx="4299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Pappas et al.,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eLife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doi.org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/10.7554/eLife.08352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mouse jumping in the air&#10;&#10;Description automatically generated">
            <a:extLst>
              <a:ext uri="{FF2B5EF4-FFF2-40B4-BE49-F238E27FC236}">
                <a16:creationId xmlns:a16="http://schemas.microsoft.com/office/drawing/2014/main" id="{4AC4D6C0-F432-53FA-32A1-0D50C2F7A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47" y="1296204"/>
            <a:ext cx="1549400" cy="499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A3924-CEC8-D520-1D07-F85CB68AB99B}"/>
              </a:ext>
            </a:extLst>
          </p:cNvPr>
          <p:cNvSpPr txBox="1"/>
          <p:nvPr/>
        </p:nvSpPr>
        <p:spPr>
          <a:xfrm>
            <a:off x="5880944" y="5088775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u="none" strike="noStrike" dirty="0">
                <a:solidFill>
                  <a:srgbClr val="212121"/>
                </a:solidFill>
                <a:effectLst/>
                <a:latin typeface="Noto Serif" panose="020F0502020204030204" pitchFamily="34" charset="0"/>
              </a:rPr>
              <a:t>Dlx5/6-Cre</a:t>
            </a:r>
            <a:r>
              <a:rPr lang="en-US" b="0" i="1" u="none" strike="noStrike" baseline="30000" dirty="0">
                <a:solidFill>
                  <a:srgbClr val="212121"/>
                </a:solidFill>
                <a:effectLst/>
                <a:latin typeface="Noto Serif" panose="020F0502020204030204" pitchFamily="34" charset="0"/>
              </a:rPr>
              <a:t>+</a:t>
            </a:r>
            <a:r>
              <a:rPr lang="en-US" b="0" i="1" u="none" strike="noStrike" dirty="0">
                <a:solidFill>
                  <a:srgbClr val="212121"/>
                </a:solidFill>
                <a:effectLst/>
                <a:latin typeface="Noto Serif" panose="020F0502020204030204" pitchFamily="34" charset="0"/>
              </a:rPr>
              <a:t>;Tor1a</a:t>
            </a:r>
            <a:r>
              <a:rPr lang="en-US" b="0" i="1" u="none" strike="noStrike" baseline="30000" dirty="0">
                <a:solidFill>
                  <a:srgbClr val="212121"/>
                </a:solidFill>
                <a:effectLst/>
                <a:latin typeface="Noto Serif" panose="020F0502020204030204" pitchFamily="34" charset="0"/>
              </a:rPr>
              <a:t>flx/−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Noto Serif" panose="020F0502020204030204" pitchFamily="34" charset="0"/>
              </a:rPr>
              <a:t> mice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7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39371" y="305057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119589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MILESTONES</a:t>
            </a: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use of funds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6" name="Google Shape;480;p7" descr="Earth globe: Americas with solid fill">
            <a:extLst>
              <a:ext uri="{FF2B5EF4-FFF2-40B4-BE49-F238E27FC236}">
                <a16:creationId xmlns:a16="http://schemas.microsoft.com/office/drawing/2014/main" id="{FA674099-B474-71EF-5F33-90F419B2B0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468" y="3402881"/>
            <a:ext cx="337739" cy="331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81;p7">
            <a:extLst>
              <a:ext uri="{FF2B5EF4-FFF2-40B4-BE49-F238E27FC236}">
                <a16:creationId xmlns:a16="http://schemas.microsoft.com/office/drawing/2014/main" id="{7D1BD85C-25EF-3802-182F-2F1C14DECA78}"/>
              </a:ext>
            </a:extLst>
          </p:cNvPr>
          <p:cNvSpPr/>
          <p:nvPr/>
        </p:nvSpPr>
        <p:spPr>
          <a:xfrm>
            <a:off x="138653" y="2545184"/>
            <a:ext cx="3962061" cy="2354192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482;p7">
            <a:extLst>
              <a:ext uri="{FF2B5EF4-FFF2-40B4-BE49-F238E27FC236}">
                <a16:creationId xmlns:a16="http://schemas.microsoft.com/office/drawing/2014/main" id="{80C04AB8-8E9D-99D9-B86B-05A4A4CA8768}"/>
              </a:ext>
            </a:extLst>
          </p:cNvPr>
          <p:cNvSpPr txBox="1"/>
          <p:nvPr/>
        </p:nvSpPr>
        <p:spPr>
          <a:xfrm>
            <a:off x="363516" y="3058907"/>
            <a:ext cx="3501303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 pilot screen to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50,000 Compounds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Source &amp; validate hits,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clustering/SARs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483;p7">
            <a:extLst>
              <a:ext uri="{FF2B5EF4-FFF2-40B4-BE49-F238E27FC236}">
                <a16:creationId xmlns:a16="http://schemas.microsoft.com/office/drawing/2014/main" id="{904568F0-7EB7-575C-A907-559671E84BF0}"/>
              </a:ext>
            </a:extLst>
          </p:cNvPr>
          <p:cNvSpPr txBox="1"/>
          <p:nvPr/>
        </p:nvSpPr>
        <p:spPr>
          <a:xfrm>
            <a:off x="56762" y="1982220"/>
            <a:ext cx="35899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(6 months, $80k) </a:t>
            </a:r>
            <a:endParaRPr dirty="0"/>
          </a:p>
        </p:txBody>
      </p:sp>
      <p:sp>
        <p:nvSpPr>
          <p:cNvPr id="30" name="Google Shape;484;p7">
            <a:extLst>
              <a:ext uri="{FF2B5EF4-FFF2-40B4-BE49-F238E27FC236}">
                <a16:creationId xmlns:a16="http://schemas.microsoft.com/office/drawing/2014/main" id="{D2F9ECFF-7DF6-C059-20AB-A81DCC52403D}"/>
              </a:ext>
            </a:extLst>
          </p:cNvPr>
          <p:cNvSpPr txBox="1"/>
          <p:nvPr/>
        </p:nvSpPr>
        <p:spPr>
          <a:xfrm>
            <a:off x="149247" y="5334206"/>
            <a:ext cx="382995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large-scale screen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&amp; validate screen actives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485;p7">
            <a:extLst>
              <a:ext uri="{FF2B5EF4-FFF2-40B4-BE49-F238E27FC236}">
                <a16:creationId xmlns:a16="http://schemas.microsoft.com/office/drawing/2014/main" id="{7785EAC7-E5F0-8A37-EDFF-9F746F06B4E8}"/>
              </a:ext>
            </a:extLst>
          </p:cNvPr>
          <p:cNvSpPr txBox="1"/>
          <p:nvPr/>
        </p:nvSpPr>
        <p:spPr>
          <a:xfrm>
            <a:off x="8127979" y="2513643"/>
            <a:ext cx="23235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Validate screen-active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compounds in cells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Determine efficacy </a:t>
            </a:r>
            <a:endParaRPr/>
          </a:p>
        </p:txBody>
      </p:sp>
      <p:sp>
        <p:nvSpPr>
          <p:cNvPr id="32" name="Google Shape;486;p7">
            <a:extLst>
              <a:ext uri="{FF2B5EF4-FFF2-40B4-BE49-F238E27FC236}">
                <a16:creationId xmlns:a16="http://schemas.microsoft.com/office/drawing/2014/main" id="{D4DC9EC4-B35F-3F66-6255-0A27B49A6944}"/>
              </a:ext>
            </a:extLst>
          </p:cNvPr>
          <p:cNvSpPr txBox="1"/>
          <p:nvPr/>
        </p:nvSpPr>
        <p:spPr>
          <a:xfrm>
            <a:off x="8118962" y="1982220"/>
            <a:ext cx="26711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II (200k) </a:t>
            </a:r>
            <a:endParaRPr dirty="0"/>
          </a:p>
        </p:txBody>
      </p:sp>
      <p:sp>
        <p:nvSpPr>
          <p:cNvPr id="33" name="Google Shape;487;p7">
            <a:extLst>
              <a:ext uri="{FF2B5EF4-FFF2-40B4-BE49-F238E27FC236}">
                <a16:creationId xmlns:a16="http://schemas.microsoft.com/office/drawing/2014/main" id="{D95F9848-C432-43E3-8C07-27AD990AB200}"/>
              </a:ext>
            </a:extLst>
          </p:cNvPr>
          <p:cNvSpPr txBox="1"/>
          <p:nvPr/>
        </p:nvSpPr>
        <p:spPr>
          <a:xfrm>
            <a:off x="4100714" y="1982220"/>
            <a:ext cx="38804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(6-12 months, $20k) </a:t>
            </a:r>
            <a:endParaRPr dirty="0"/>
          </a:p>
        </p:txBody>
      </p:sp>
      <p:sp>
        <p:nvSpPr>
          <p:cNvPr id="34" name="Google Shape;488;p7">
            <a:extLst>
              <a:ext uri="{FF2B5EF4-FFF2-40B4-BE49-F238E27FC236}">
                <a16:creationId xmlns:a16="http://schemas.microsoft.com/office/drawing/2014/main" id="{4F564C80-3B27-44D1-75AC-8E2222961356}"/>
              </a:ext>
            </a:extLst>
          </p:cNvPr>
          <p:cNvSpPr/>
          <p:nvPr/>
        </p:nvSpPr>
        <p:spPr>
          <a:xfrm>
            <a:off x="4161519" y="2547593"/>
            <a:ext cx="3962061" cy="2464972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489;p7">
            <a:extLst>
              <a:ext uri="{FF2B5EF4-FFF2-40B4-BE49-F238E27FC236}">
                <a16:creationId xmlns:a16="http://schemas.microsoft.com/office/drawing/2014/main" id="{FA35997D-8EF2-0403-4895-FDF95E2CB43E}"/>
              </a:ext>
            </a:extLst>
          </p:cNvPr>
          <p:cNvSpPr/>
          <p:nvPr/>
        </p:nvSpPr>
        <p:spPr>
          <a:xfrm>
            <a:off x="8187928" y="2545184"/>
            <a:ext cx="3962061" cy="2354192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490;p7">
            <a:extLst>
              <a:ext uri="{FF2B5EF4-FFF2-40B4-BE49-F238E27FC236}">
                <a16:creationId xmlns:a16="http://schemas.microsoft.com/office/drawing/2014/main" id="{B376ECB3-6136-0131-B457-BF72AA02C98F}"/>
              </a:ext>
            </a:extLst>
          </p:cNvPr>
          <p:cNvSpPr txBox="1"/>
          <p:nvPr/>
        </p:nvSpPr>
        <p:spPr>
          <a:xfrm>
            <a:off x="4185981" y="3058907"/>
            <a:ext cx="367824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Establish dose/response &amp; toxicity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cell-based Dystonia disease model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Determine if leads can rescue 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cellular pathology  in neurons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37" name="Google Shape;491;p7">
            <a:extLst>
              <a:ext uri="{FF2B5EF4-FFF2-40B4-BE49-F238E27FC236}">
                <a16:creationId xmlns:a16="http://schemas.microsoft.com/office/drawing/2014/main" id="{DD29F58F-77E1-E4C4-F9BB-976CE477A23F}"/>
              </a:ext>
            </a:extLst>
          </p:cNvPr>
          <p:cNvSpPr txBox="1"/>
          <p:nvPr/>
        </p:nvSpPr>
        <p:spPr>
          <a:xfrm>
            <a:off x="130693" y="4993751"/>
            <a:ext cx="23325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Milestones 6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92;p7">
            <a:extLst>
              <a:ext uri="{FF2B5EF4-FFF2-40B4-BE49-F238E27FC236}">
                <a16:creationId xmlns:a16="http://schemas.microsoft.com/office/drawing/2014/main" id="{663FB0D8-F9EC-70D2-0806-EBBEDCD63C5E}"/>
              </a:ext>
            </a:extLst>
          </p:cNvPr>
          <p:cNvSpPr txBox="1"/>
          <p:nvPr/>
        </p:nvSpPr>
        <p:spPr>
          <a:xfrm>
            <a:off x="4105129" y="4993751"/>
            <a:ext cx="23325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Milestones 12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495;p7">
            <a:extLst>
              <a:ext uri="{FF2B5EF4-FFF2-40B4-BE49-F238E27FC236}">
                <a16:creationId xmlns:a16="http://schemas.microsoft.com/office/drawing/2014/main" id="{746ACD9C-A259-3CC8-16DF-7317ED9CB9D7}"/>
              </a:ext>
            </a:extLst>
          </p:cNvPr>
          <p:cNvSpPr txBox="1"/>
          <p:nvPr/>
        </p:nvSpPr>
        <p:spPr>
          <a:xfrm>
            <a:off x="8118962" y="4993751"/>
            <a:ext cx="23325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</a:t>
            </a:r>
            <a:endParaRPr dirty="0"/>
          </a:p>
        </p:txBody>
      </p:sp>
      <p:sp>
        <p:nvSpPr>
          <p:cNvPr id="40" name="Google Shape;496;p7">
            <a:extLst>
              <a:ext uri="{FF2B5EF4-FFF2-40B4-BE49-F238E27FC236}">
                <a16:creationId xmlns:a16="http://schemas.microsoft.com/office/drawing/2014/main" id="{B067B373-B3D3-6BD1-DA12-E0B09776FAFC}"/>
              </a:ext>
            </a:extLst>
          </p:cNvPr>
          <p:cNvSpPr txBox="1"/>
          <p:nvPr/>
        </p:nvSpPr>
        <p:spPr>
          <a:xfrm>
            <a:off x="8248185" y="3058907"/>
            <a:ext cx="318144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 functional assays in cells and </a:t>
            </a:r>
            <a:r>
              <a:rPr lang="en-US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vitro</a:t>
            </a:r>
            <a:endParaRPr i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Validate in established animal model </a:t>
            </a:r>
            <a:endParaRPr dirty="0"/>
          </a:p>
        </p:txBody>
      </p:sp>
      <p:sp>
        <p:nvSpPr>
          <p:cNvPr id="41" name="Google Shape;497;p7">
            <a:extLst>
              <a:ext uri="{FF2B5EF4-FFF2-40B4-BE49-F238E27FC236}">
                <a16:creationId xmlns:a16="http://schemas.microsoft.com/office/drawing/2014/main" id="{042305F5-00DF-CE35-A545-9A9832FA0F56}"/>
              </a:ext>
            </a:extLst>
          </p:cNvPr>
          <p:cNvSpPr txBox="1"/>
          <p:nvPr/>
        </p:nvSpPr>
        <p:spPr>
          <a:xfrm>
            <a:off x="8138398" y="5334206"/>
            <a:ext cx="41399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Validated first-in-class lead(s) to treat dystonia &amp; related disorders</a:t>
            </a:r>
            <a:endParaRPr dirty="0"/>
          </a:p>
        </p:txBody>
      </p:sp>
      <p:sp>
        <p:nvSpPr>
          <p:cNvPr id="2" name="Google Shape;494;p7">
            <a:extLst>
              <a:ext uri="{FF2B5EF4-FFF2-40B4-BE49-F238E27FC236}">
                <a16:creationId xmlns:a16="http://schemas.microsoft.com/office/drawing/2014/main" id="{516E1081-116F-D73A-F7B1-B26E1F0F0E25}"/>
              </a:ext>
            </a:extLst>
          </p:cNvPr>
          <p:cNvSpPr txBox="1"/>
          <p:nvPr/>
        </p:nvSpPr>
        <p:spPr>
          <a:xfrm>
            <a:off x="3925192" y="5334206"/>
            <a:ext cx="417383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validate hits reducing </a:t>
            </a:r>
            <a:r>
              <a:rPr lang="en-US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cellular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pathology in neurons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21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/>
          <p:nvPr/>
        </p:nvSpPr>
        <p:spPr>
          <a:xfrm>
            <a:off x="-26651" y="0"/>
            <a:ext cx="1219658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8A4DE-FE1D-BE36-1431-A1CB599C9C02}"/>
              </a:ext>
            </a:extLst>
          </p:cNvPr>
          <p:cNvGrpSpPr/>
          <p:nvPr/>
        </p:nvGrpSpPr>
        <p:grpSpPr>
          <a:xfrm>
            <a:off x="0" y="-16003"/>
            <a:ext cx="12196585" cy="1142197"/>
            <a:chOff x="-94701" y="-67864"/>
            <a:chExt cx="12192000" cy="1202150"/>
          </a:xfrm>
        </p:grpSpPr>
        <p:sp>
          <p:nvSpPr>
            <p:cNvPr id="10" name="Google Shape;466;p6">
              <a:extLst>
                <a:ext uri="{FF2B5EF4-FFF2-40B4-BE49-F238E27FC236}">
                  <a16:creationId xmlns:a16="http://schemas.microsoft.com/office/drawing/2014/main" id="{251A100B-3930-9D91-1CFF-3DC7FBCB00D0}"/>
                </a:ext>
              </a:extLst>
            </p:cNvPr>
            <p:cNvSpPr/>
            <p:nvPr/>
          </p:nvSpPr>
          <p:spPr>
            <a:xfrm flipH="1">
              <a:off x="-94701" y="-59150"/>
              <a:ext cx="12192000" cy="1193436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" name="Google Shape;468;p6">
              <a:extLst>
                <a:ext uri="{FF2B5EF4-FFF2-40B4-BE49-F238E27FC236}">
                  <a16:creationId xmlns:a16="http://schemas.microsoft.com/office/drawing/2014/main" id="{0CA28D55-884F-89E4-D5D0-5192E463CBA6}"/>
                </a:ext>
              </a:extLst>
            </p:cNvPr>
            <p:cNvSpPr/>
            <p:nvPr/>
          </p:nvSpPr>
          <p:spPr>
            <a:xfrm rot="5400000">
              <a:off x="5414217" y="-5567614"/>
              <a:ext cx="1183331" cy="12182831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23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203999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title"/>
          </p:nvPr>
        </p:nvSpPr>
        <p:spPr>
          <a:xfrm>
            <a:off x="146428" y="373589"/>
            <a:ext cx="12196584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FFFFFF"/>
              </a:buClr>
              <a:buSzPts val="4000"/>
            </a:pP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Validation and follow-up in cells, </a:t>
            </a:r>
            <a:r>
              <a:rPr lang="en-US" sz="3600" b="1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 vitro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and animals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BE69-1B66-4020-7F1D-7ADA9D0D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1" y="6514996"/>
            <a:ext cx="853861" cy="343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60BE0D-BB73-3735-A76B-FC1C2701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5" y="1462422"/>
            <a:ext cx="2216982" cy="1320336"/>
          </a:xfrm>
          <a:prstGeom prst="rect">
            <a:avLst/>
          </a:prstGeom>
        </p:spPr>
      </p:pic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70F3058-73BA-1831-C708-DEF4DBE16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580" y="2184988"/>
            <a:ext cx="2526158" cy="137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7FBD6-DA90-46D0-1D75-D46D3DC66666}"/>
              </a:ext>
            </a:extLst>
          </p:cNvPr>
          <p:cNvSpPr txBox="1"/>
          <p:nvPr/>
        </p:nvSpPr>
        <p:spPr>
          <a:xfrm>
            <a:off x="7140495" y="1574782"/>
            <a:ext cx="520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Prevention of nucleoporin aggregation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amyloid formation? 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4EAB0E3-A27E-B6C2-9CF3-A0B4C187F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300" y="5400728"/>
            <a:ext cx="2816500" cy="1276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D8C67-B29E-0EC8-A728-721832AC1D1A}"/>
              </a:ext>
            </a:extLst>
          </p:cNvPr>
          <p:cNvSpPr txBox="1"/>
          <p:nvPr/>
        </p:nvSpPr>
        <p:spPr>
          <a:xfrm>
            <a:off x="7513699" y="3636439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3EDBF3-D80B-DFF5-9FE9-A5156DFC84A5}"/>
              </a:ext>
            </a:extLst>
          </p:cNvPr>
          <p:cNvGrpSpPr/>
          <p:nvPr/>
        </p:nvGrpSpPr>
        <p:grpSpPr>
          <a:xfrm>
            <a:off x="7109626" y="3704858"/>
            <a:ext cx="2397704" cy="1576501"/>
            <a:chOff x="2182965" y="3660858"/>
            <a:chExt cx="4307354" cy="31160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B75D6F-DD85-7A5C-A2DD-41A80145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6717" y="4068267"/>
              <a:ext cx="4183602" cy="27086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EA274E-F231-9A4B-541D-61CBD7673ABD}"/>
                </a:ext>
              </a:extLst>
            </p:cNvPr>
            <p:cNvSpPr txBox="1"/>
            <p:nvPr/>
          </p:nvSpPr>
          <p:spPr>
            <a:xfrm>
              <a:off x="2182965" y="3660858"/>
              <a:ext cx="530445" cy="6691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0ED3373-F0D4-896E-7FB2-E0B52F56F97D}"/>
              </a:ext>
            </a:extLst>
          </p:cNvPr>
          <p:cNvSpPr txBox="1"/>
          <p:nvPr/>
        </p:nvSpPr>
        <p:spPr>
          <a:xfrm>
            <a:off x="7496737" y="5205606"/>
            <a:ext cx="244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Thioflavine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fluorescence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5A7E7E-1371-A37F-6B0D-F4FCF6A0E2C6}"/>
              </a:ext>
            </a:extLst>
          </p:cNvPr>
          <p:cNvSpPr txBox="1"/>
          <p:nvPr/>
        </p:nvSpPr>
        <p:spPr>
          <a:xfrm>
            <a:off x="6761906" y="6580011"/>
            <a:ext cx="4572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*Note: most assays can be done in multi-well format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BCB79-BA0F-01A6-5E3B-C6AAC941DEDF}"/>
              </a:ext>
            </a:extLst>
          </p:cNvPr>
          <p:cNvSpPr txBox="1"/>
          <p:nvPr/>
        </p:nvSpPr>
        <p:spPr>
          <a:xfrm>
            <a:off x="2276289" y="6551864"/>
            <a:ext cx="3382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Prophet et al. Nature Cell Biol 2022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*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173C2-F20A-91D3-2463-F5026A7421BB}"/>
              </a:ext>
            </a:extLst>
          </p:cNvPr>
          <p:cNvSpPr txBox="1"/>
          <p:nvPr/>
        </p:nvSpPr>
        <p:spPr>
          <a:xfrm>
            <a:off x="3784423" y="1983252"/>
            <a:ext cx="3398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of nuclear quality control?</a:t>
            </a:r>
          </a:p>
        </p:txBody>
      </p:sp>
      <p:pic>
        <p:nvPicPr>
          <p:cNvPr id="18" name="Picture 17" descr="A group of images of dna&#10;&#10;Description automatically generated with medium confidence">
            <a:extLst>
              <a:ext uri="{FF2B5EF4-FFF2-40B4-BE49-F238E27FC236}">
                <a16:creationId xmlns:a16="http://schemas.microsoft.com/office/drawing/2014/main" id="{4837E9CD-6C76-F861-2D4C-14B1423C5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4285" y="2605660"/>
            <a:ext cx="2784471" cy="1320336"/>
          </a:xfrm>
          <a:prstGeom prst="rect">
            <a:avLst/>
          </a:prstGeom>
        </p:spPr>
      </p:pic>
      <p:pic>
        <p:nvPicPr>
          <p:cNvPr id="19" name="Picture 1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FF9F25AF-7CDD-FAA2-1684-A4613E21B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496" y="4150584"/>
            <a:ext cx="2479866" cy="180686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0ED4D7-B3F9-28B7-934E-745C41CC8118}"/>
              </a:ext>
            </a:extLst>
          </p:cNvPr>
          <p:cNvCxnSpPr>
            <a:cxnSpLocks/>
          </p:cNvCxnSpPr>
          <p:nvPr/>
        </p:nvCxnSpPr>
        <p:spPr>
          <a:xfrm>
            <a:off x="6294607" y="5062001"/>
            <a:ext cx="0" cy="35635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83D435-EC37-59C4-C1C5-721A104C7574}"/>
              </a:ext>
            </a:extLst>
          </p:cNvPr>
          <p:cNvSpPr txBox="1"/>
          <p:nvPr/>
        </p:nvSpPr>
        <p:spPr>
          <a:xfrm>
            <a:off x="6257325" y="5086289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495504-896C-43F4-54F5-BD627D40E578}"/>
              </a:ext>
            </a:extLst>
          </p:cNvPr>
          <p:cNvCxnSpPr>
            <a:cxnSpLocks/>
          </p:cNvCxnSpPr>
          <p:nvPr/>
        </p:nvCxnSpPr>
        <p:spPr>
          <a:xfrm>
            <a:off x="7778296" y="5488812"/>
            <a:ext cx="0" cy="35635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39DDE4-6F6E-D700-AB2A-9E661FDAFA61}"/>
              </a:ext>
            </a:extLst>
          </p:cNvPr>
          <p:cNvSpPr txBox="1"/>
          <p:nvPr/>
        </p:nvSpPr>
        <p:spPr>
          <a:xfrm>
            <a:off x="7741014" y="5513100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3122D-533F-764D-66EC-65D0E2032447}"/>
              </a:ext>
            </a:extLst>
          </p:cNvPr>
          <p:cNvSpPr txBox="1"/>
          <p:nvPr/>
        </p:nvSpPr>
        <p:spPr>
          <a:xfrm>
            <a:off x="8198161" y="3799975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CB70C5-172B-4121-12AC-7240104B8076}"/>
              </a:ext>
            </a:extLst>
          </p:cNvPr>
          <p:cNvCxnSpPr>
            <a:cxnSpLocks/>
          </p:cNvCxnSpPr>
          <p:nvPr/>
        </p:nvCxnSpPr>
        <p:spPr>
          <a:xfrm>
            <a:off x="8089055" y="4106603"/>
            <a:ext cx="5077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5B9F25-A288-7BC2-90B3-BFFF1A1454AB}"/>
              </a:ext>
            </a:extLst>
          </p:cNvPr>
          <p:cNvCxnSpPr>
            <a:cxnSpLocks/>
          </p:cNvCxnSpPr>
          <p:nvPr/>
        </p:nvCxnSpPr>
        <p:spPr>
          <a:xfrm flipH="1">
            <a:off x="8083749" y="2985338"/>
            <a:ext cx="45714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DF8F0C-77CD-0E7E-544E-D5AF5ACFF709}"/>
              </a:ext>
            </a:extLst>
          </p:cNvPr>
          <p:cNvSpPr txBox="1"/>
          <p:nvPr/>
        </p:nvSpPr>
        <p:spPr>
          <a:xfrm>
            <a:off x="8155028" y="2709927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CB92DD-1B64-6158-33AD-6B04CD20C39E}"/>
              </a:ext>
            </a:extLst>
          </p:cNvPr>
          <p:cNvSpPr txBox="1"/>
          <p:nvPr/>
        </p:nvSpPr>
        <p:spPr>
          <a:xfrm>
            <a:off x="-9170" y="2621571"/>
            <a:ext cx="4001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dose response, toxicity using original assay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32848D-DDC6-7360-9AA8-21DBA7AA0291}"/>
              </a:ext>
            </a:extLst>
          </p:cNvPr>
          <p:cNvSpPr txBox="1"/>
          <p:nvPr/>
        </p:nvSpPr>
        <p:spPr>
          <a:xfrm>
            <a:off x="39011" y="1142744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Validate screen-actives: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2ECCBE-B1AD-7182-F2C8-02D4F783A271}"/>
              </a:ext>
            </a:extLst>
          </p:cNvPr>
          <p:cNvSpPr txBox="1"/>
          <p:nvPr/>
        </p:nvSpPr>
        <p:spPr>
          <a:xfrm>
            <a:off x="930404" y="6526400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details see: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8EF780-F1C0-1D4E-B196-207E7006B718}"/>
              </a:ext>
            </a:extLst>
          </p:cNvPr>
          <p:cNvSpPr txBox="1"/>
          <p:nvPr/>
        </p:nvSpPr>
        <p:spPr>
          <a:xfrm>
            <a:off x="3784423" y="1494843"/>
            <a:ext cx="1946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Functional assays: </a:t>
            </a: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756394-A42B-B0A2-C139-3349E1188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75" y="4358195"/>
            <a:ext cx="3029057" cy="21091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2BE466-1362-24F1-0F7E-D0127F4D7BEA}"/>
              </a:ext>
            </a:extLst>
          </p:cNvPr>
          <p:cNvSpPr txBox="1"/>
          <p:nvPr/>
        </p:nvSpPr>
        <p:spPr>
          <a:xfrm>
            <a:off x="39011" y="3830343"/>
            <a:ext cx="345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Restoration of chaperone localization in neurons?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6CAB0B-6674-BDB7-2673-284CD2416603}"/>
              </a:ext>
            </a:extLst>
          </p:cNvPr>
          <p:cNvSpPr txBox="1"/>
          <p:nvPr/>
        </p:nvSpPr>
        <p:spPr>
          <a:xfrm>
            <a:off x="9780171" y="2658828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Mitigation of dystonic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symptoms in mouse model?</a:t>
            </a:r>
          </a:p>
        </p:txBody>
      </p:sp>
      <p:pic>
        <p:nvPicPr>
          <p:cNvPr id="35" name="Picture 34" descr="A close up of a rodent&#10;&#10;Description automatically generated">
            <a:extLst>
              <a:ext uri="{FF2B5EF4-FFF2-40B4-BE49-F238E27FC236}">
                <a16:creationId xmlns:a16="http://schemas.microsoft.com/office/drawing/2014/main" id="{B5D0A250-EA11-459A-54C4-A22C289AD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600" y="3348185"/>
            <a:ext cx="829345" cy="12764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28CE5F0-08CE-3E0A-657A-E081E20BA50E}"/>
              </a:ext>
            </a:extLst>
          </p:cNvPr>
          <p:cNvSpPr txBox="1"/>
          <p:nvPr/>
        </p:nvSpPr>
        <p:spPr>
          <a:xfrm>
            <a:off x="10086322" y="4878978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Goal: </a:t>
            </a:r>
          </a:p>
          <a:p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orally bioavailable drug </a:t>
            </a:r>
          </a:p>
        </p:txBody>
      </p:sp>
      <p:pic>
        <p:nvPicPr>
          <p:cNvPr id="37" name="Picture 36" descr="A blue ovals with green dots&#10;&#10;Description automatically generated with medium confidence">
            <a:extLst>
              <a:ext uri="{FF2B5EF4-FFF2-40B4-BE49-F238E27FC236}">
                <a16:creationId xmlns:a16="http://schemas.microsoft.com/office/drawing/2014/main" id="{07573774-1D1D-354B-DA27-277A6EB334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0061" y="3002364"/>
            <a:ext cx="742882" cy="713558"/>
          </a:xfrm>
          <a:prstGeom prst="rect">
            <a:avLst/>
          </a:prstGeom>
        </p:spPr>
      </p:pic>
      <p:pic>
        <p:nvPicPr>
          <p:cNvPr id="38" name="Picture 37" descr="A close-up of a blue and green object&#10;&#10;Description automatically generated">
            <a:extLst>
              <a:ext uri="{FF2B5EF4-FFF2-40B4-BE49-F238E27FC236}">
                <a16:creationId xmlns:a16="http://schemas.microsoft.com/office/drawing/2014/main" id="{BFF9FB46-53EF-D234-D62E-D52E922C08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313" y="3016830"/>
            <a:ext cx="741605" cy="69909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753D5B2-1F7C-B663-F125-A3D258EC9881}"/>
              </a:ext>
            </a:extLst>
          </p:cNvPr>
          <p:cNvSpPr txBox="1"/>
          <p:nvPr/>
        </p:nvSpPr>
        <p:spPr>
          <a:xfrm>
            <a:off x="1277097" y="3090920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97C67C2-ADB0-17CE-BBD4-9F305899D532}"/>
              </a:ext>
            </a:extLst>
          </p:cNvPr>
          <p:cNvCxnSpPr>
            <a:cxnSpLocks/>
          </p:cNvCxnSpPr>
          <p:nvPr/>
        </p:nvCxnSpPr>
        <p:spPr>
          <a:xfrm>
            <a:off x="1167991" y="3397548"/>
            <a:ext cx="5077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454D4D-E3DB-F32A-2D97-2488C7286408}"/>
              </a:ext>
            </a:extLst>
          </p:cNvPr>
          <p:cNvCxnSpPr>
            <a:cxnSpLocks/>
          </p:cNvCxnSpPr>
          <p:nvPr/>
        </p:nvCxnSpPr>
        <p:spPr>
          <a:xfrm flipV="1">
            <a:off x="1675723" y="4986963"/>
            <a:ext cx="0" cy="526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6605A76-FB74-5AE3-991B-AE1281034C28}"/>
              </a:ext>
            </a:extLst>
          </p:cNvPr>
          <p:cNvSpPr txBox="1"/>
          <p:nvPr/>
        </p:nvSpPr>
        <p:spPr>
          <a:xfrm>
            <a:off x="1645863" y="5012521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3" name="Picture 42" descr="A mouse upside down with text above it&#10;&#10;Description automatically generated">
            <a:extLst>
              <a:ext uri="{FF2B5EF4-FFF2-40B4-BE49-F238E27FC236}">
                <a16:creationId xmlns:a16="http://schemas.microsoft.com/office/drawing/2014/main" id="{3C855C39-BAF5-E292-2552-5217C49669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27057" y="3359851"/>
            <a:ext cx="1060399" cy="1236318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745D85E-D19D-CF57-E5C4-E37C83136E4F}"/>
              </a:ext>
            </a:extLst>
          </p:cNvPr>
          <p:cNvCxnSpPr>
            <a:cxnSpLocks/>
          </p:cNvCxnSpPr>
          <p:nvPr/>
        </p:nvCxnSpPr>
        <p:spPr>
          <a:xfrm>
            <a:off x="10794917" y="4002073"/>
            <a:ext cx="3062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901CE7D-972A-736F-5CCF-B8A26FDDBCE7}"/>
              </a:ext>
            </a:extLst>
          </p:cNvPr>
          <p:cNvSpPr txBox="1"/>
          <p:nvPr/>
        </p:nvSpPr>
        <p:spPr>
          <a:xfrm>
            <a:off x="10769039" y="3700109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0821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1247</Words>
  <Application>Microsoft Macintosh PowerPoint</Application>
  <PresentationFormat>Widescreen</PresentationFormat>
  <Paragraphs>232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</vt:lpstr>
      <vt:lpstr>Noto Serif</vt:lpstr>
      <vt:lpstr>Montserrat</vt:lpstr>
      <vt:lpstr>Office Theme</vt:lpstr>
      <vt:lpstr>Identification of small molecules tuning phase transitions to treat neurological disorders          Christian Schlieker, MB&amp;B </vt:lpstr>
      <vt:lpstr>Research Team spanning HTS, MedChem and in vivo expertise</vt:lpstr>
      <vt:lpstr> PROBLEM / INDICATION  </vt:lpstr>
      <vt:lpstr>What is the opportunity? </vt:lpstr>
      <vt:lpstr>Discovering small molecule therapeutics to prevent disease onset or modulate severity</vt:lpstr>
      <vt:lpstr>Successfully completed a pilot screen of FDA-approved drugs </vt:lpstr>
      <vt:lpstr>Animal Models for DYT1 dystonia recapitulate phenotypes  </vt:lpstr>
      <vt:lpstr>MILESTONES and use of funds</vt:lpstr>
      <vt:lpstr>Validation and follow-up in cells, in vitro, and animals </vt:lpstr>
      <vt:lpstr>Why now?</vt:lpstr>
      <vt:lpstr>Key Publications from our lab</vt:lpstr>
      <vt:lpstr>Competitive Landscape </vt:lpstr>
      <vt:lpstr>Screening pipeline &amp; workflow</vt:lpstr>
      <vt:lpstr>HTS library capabilities at YCMD </vt:lpstr>
      <vt:lpstr> PROBLEM / INDICATION  </vt:lpstr>
      <vt:lpstr>Mutations in TOR1A and TOR1AIP1 cause a variety of human pathologies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small molecules tuning phase transitions to treat neurological disorders          Christian Schlieker, MB&amp;B</dc:title>
  <dc:creator>Kundrat, Amy</dc:creator>
  <cp:lastModifiedBy>Schlieker, Christian</cp:lastModifiedBy>
  <cp:revision>63</cp:revision>
  <dcterms:created xsi:type="dcterms:W3CDTF">2022-11-21T21:01:59Z</dcterms:created>
  <dcterms:modified xsi:type="dcterms:W3CDTF">2023-12-06T17:23:25Z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0x0101004FB5F8B47A9C854DAB9A9A436C4E411B</vt:lpwstr>
  </property>
  <property fmtid="{D5CDD505-2E9C-101B-9397-08002B2CF9AE}" pid="3" name="MediaServiceImageTags">
    <vt:lpwstr/>
  </property>
</Properties>
</file>