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p:restoredTop sz="94720"/>
  </p:normalViewPr>
  <p:slideViewPr>
    <p:cSldViewPr snapToGrid="0" snapToObjects="1">
      <p:cViewPr varScale="1">
        <p:scale>
          <a:sx n="63" d="100"/>
          <a:sy n="63" d="100"/>
        </p:scale>
        <p:origin x="8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82" name="Shape 1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rPr dirty="0"/>
              <a:t>Our team combines biology and chemistry expertise.</a:t>
            </a:r>
            <a:endParaRPr lang="en-US" dirty="0"/>
          </a:p>
          <a:p>
            <a:r>
              <a:rPr lang="en-US" dirty="0"/>
              <a:t>I am a molecular biologist and Andrew Kennedy is the original creator of small molecule Bobcat339 and its derivatives.</a:t>
            </a:r>
          </a:p>
          <a:p>
            <a:r>
              <a:rPr lang="en-US" dirty="0"/>
              <a:t>We also have advisory board to help us as our projects develops.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Each year, more than 1.3 million cancer survivors suffer from cachexia.</a:t>
            </a:r>
          </a:p>
          <a:p>
            <a:r>
              <a:t>Cachexia is characterized by extreme weight loss, muscle wasting and anorexia, and is associated with depression, anxiety and poor quality of life.</a:t>
            </a:r>
          </a:p>
          <a:p>
            <a:r>
              <a:t>Currently, there are no FDA-approved drugs for treating cachexia.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We have developed a novel method to treat cachexia. </a:t>
            </a:r>
          </a:p>
          <a:p>
            <a:r>
              <a:t>Our method activates a specific subset of neurons in the hypothalamus, called AgRP neurons.</a:t>
            </a:r>
          </a:p>
          <a:p>
            <a:r>
              <a:t>These neurons control appetite, energy expenditure and mood.</a:t>
            </a:r>
          </a:p>
          <a:p>
            <a:r>
              <a:t>When these neurons are inactive, you experience decreased appetite and increased energy expenditure, and this is what you would see in a cachexic patient.</a:t>
            </a:r>
          </a:p>
          <a:p>
            <a:r>
              <a:t>When the neurons are active, you have increased appetite, decreased energy expenditure and good mood.</a:t>
            </a:r>
          </a:p>
          <a:p>
            <a:r>
              <a:t>We have a small molecule, called Bobcat339 or Bc, which activates AgRP neurons.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xfrm>
            <a:off x="381000" y="685800"/>
            <a:ext cx="6096000" cy="3429000"/>
          </a:xfrm>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Bobcat specifically degrades a protein, called TET3, in AgRP neurons thereby these neurons.</a:t>
            </a:r>
          </a:p>
          <a:p>
            <a:r>
              <a:t>We hold an exclusive patent on Bobcat and its derivates.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t>We have validated our molecule in multiple animal models. For example, in an anorexia mouse model, we show that Bobcat is effective in reducing depression and anxiety using three common behavioral tests. In addition, Bobcat decreases stress hormones. In a lung cancer cachexia model, we show that Bobcat increases food intake, increases body weight and especially muscle mass.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Importantly, Bobcat does not show discernible side effects.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So, Bobcat can serve a significant unmet need for millions of patients suffering from cachexia.</a:t>
            </a:r>
          </a:p>
          <a:p>
            <a:r>
              <a:t>Bobcat has unique advantages: It improves appetite, increases lean mass and also improves mood. Other molecules in the pipeline cannot do these.</a:t>
            </a:r>
          </a:p>
          <a:p>
            <a:r>
              <a:t>Bobcat is cost-effective </a:t>
            </a:r>
          </a:p>
          <a:p>
            <a:r>
              <a:t>We have additional candidates in the pipeline.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rPr lang="en-US" dirty="0"/>
              <a:t>For the </a:t>
            </a:r>
            <a:r>
              <a:rPr lang="en-US" dirty="0" err="1"/>
              <a:t>Blavanik</a:t>
            </a:r>
            <a:r>
              <a:rPr lang="en-US" dirty="0"/>
              <a:t> accelerator award I have met key milestones. </a:t>
            </a:r>
            <a:r>
              <a:rPr dirty="0"/>
              <a:t>The next step is to secure funds to perform PK, PD and detailed toxicity studies of </a:t>
            </a:r>
            <a:r>
              <a:rPr dirty="0" err="1"/>
              <a:t>Bc</a:t>
            </a:r>
            <a:r>
              <a:rPr dirty="0"/>
              <a:t>. The ultimate goal is to develop Bobcat339 (or its derivatives) into a drug to treat cancer cachexia.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10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110" name="Body Level One…"/>
          <p:cNvSpPr txBox="1">
            <a:spLocks noGrp="1"/>
          </p:cNvSpPr>
          <p:nvPr>
            <p:ph type="body" idx="21" hasCustomPrompt="1"/>
          </p:nvPr>
        </p:nvSpPr>
        <p:spPr>
          <a:xfrm>
            <a:off x="1206500" y="4248503"/>
            <a:ext cx="21971000" cy="8256015"/>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Body Level One…"/>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36" name="Body Level One…"/>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lumn 2 Content">
    <p:spTree>
      <p:nvGrpSpPr>
        <p:cNvPr id="1" name=""/>
        <p:cNvGrpSpPr/>
        <p:nvPr/>
      </p:nvGrpSpPr>
      <p:grpSpPr>
        <a:xfrm>
          <a:off x="0" y="0"/>
          <a:ext cx="0" cy="0"/>
          <a:chOff x="0" y="0"/>
          <a:chExt cx="0" cy="0"/>
        </a:xfrm>
      </p:grpSpPr>
      <p:sp>
        <p:nvSpPr>
          <p:cNvPr id="169" name="Click to add title"/>
          <p:cNvSpPr txBox="1">
            <a:spLocks noGrp="1"/>
          </p:cNvSpPr>
          <p:nvPr>
            <p:ph type="title" hasCustomPrompt="1"/>
          </p:nvPr>
        </p:nvSpPr>
        <p:spPr>
          <a:xfrm>
            <a:off x="1676400" y="1299912"/>
            <a:ext cx="21031200" cy="1452275"/>
          </a:xfrm>
          <a:prstGeom prst="rect">
            <a:avLst/>
          </a:prstGeom>
        </p:spPr>
        <p:txBody>
          <a:bodyPr anchor="ctr"/>
          <a:lstStyle>
            <a:lvl1pPr algn="r"/>
          </a:lstStyle>
          <a:p>
            <a:r>
              <a:t>Click to add title</a:t>
            </a:r>
          </a:p>
        </p:txBody>
      </p:sp>
      <p:sp>
        <p:nvSpPr>
          <p:cNvPr id="170" name="Rectangle 1"/>
          <p:cNvSpPr/>
          <p:nvPr/>
        </p:nvSpPr>
        <p:spPr>
          <a:xfrm>
            <a:off x="-6" y="1060481"/>
            <a:ext cx="24384012" cy="1778743"/>
          </a:xfrm>
          <a:prstGeom prst="rect">
            <a:avLst/>
          </a:prstGeom>
          <a:solidFill>
            <a:schemeClr val="accent6">
              <a:alpha val="15000"/>
            </a:schemeClr>
          </a:solidFill>
          <a:ln w="12700">
            <a:miter lim="400000"/>
          </a:ln>
        </p:spPr>
        <p:txBody>
          <a:bodyPr lIns="50800" tIns="50800" rIns="50800" bIns="50800" anchor="ctr"/>
          <a:lstStyle/>
          <a:p>
            <a:pPr algn="ctr">
              <a:defRPr sz="9600">
                <a:solidFill>
                  <a:srgbClr val="FFFFFF"/>
                </a:solidFill>
                <a:latin typeface="Segoe UI Light"/>
                <a:ea typeface="Segoe UI Light"/>
                <a:cs typeface="Segoe UI Light"/>
                <a:sym typeface="Segoe UI Light"/>
              </a:defRPr>
            </a:pPr>
            <a:endParaRPr/>
          </a:p>
        </p:txBody>
      </p:sp>
      <p:sp>
        <p:nvSpPr>
          <p:cNvPr id="171" name="Body Level One…"/>
          <p:cNvSpPr txBox="1">
            <a:spLocks noGrp="1"/>
          </p:cNvSpPr>
          <p:nvPr>
            <p:ph type="body" sz="quarter" idx="1" hasCustomPrompt="1"/>
          </p:nvPr>
        </p:nvSpPr>
        <p:spPr>
          <a:xfrm>
            <a:off x="2555519" y="4127674"/>
            <a:ext cx="9253530" cy="844732"/>
          </a:xfrm>
          <a:prstGeom prst="rect">
            <a:avLst/>
          </a:prstGeom>
        </p:spPr>
        <p:txBody>
          <a:bodyPr/>
          <a:lstStyle>
            <a:lvl1pPr marL="0" indent="0">
              <a:buSzTx/>
              <a:buNone/>
              <a:defRPr sz="4000" spc="400">
                <a:solidFill>
                  <a:schemeClr val="accent5"/>
                </a:solidFill>
              </a:defRPr>
            </a:lvl1pPr>
            <a:lvl2pPr marL="1295400" indent="-381000">
              <a:defRPr sz="4000" spc="400">
                <a:solidFill>
                  <a:schemeClr val="accent5"/>
                </a:solidFill>
              </a:defRPr>
            </a:lvl2pPr>
            <a:lvl3pPr marL="2286000" indent="-457200">
              <a:defRPr sz="4000" spc="400">
                <a:solidFill>
                  <a:schemeClr val="accent5"/>
                </a:solidFill>
              </a:defRPr>
            </a:lvl3pPr>
            <a:lvl4pPr marL="3251200" indent="-508000">
              <a:defRPr sz="4000" spc="400">
                <a:solidFill>
                  <a:schemeClr val="accent5"/>
                </a:solidFill>
              </a:defRPr>
            </a:lvl4pPr>
            <a:lvl5pPr marL="4165600" indent="-508000">
              <a:defRPr sz="4000" spc="400">
                <a:solidFill>
                  <a:schemeClr val="accent5"/>
                </a:solidFill>
              </a:defRPr>
            </a:lvl5pPr>
          </a:lstStyle>
          <a:p>
            <a:r>
              <a:t>Click to add subtitle here </a:t>
            </a:r>
          </a:p>
          <a:p>
            <a:pPr lvl="1"/>
            <a:endParaRPr/>
          </a:p>
          <a:p>
            <a:pPr lvl="2"/>
            <a:endParaRPr/>
          </a:p>
          <a:p>
            <a:pPr lvl="3"/>
            <a:endParaRPr/>
          </a:p>
          <a:p>
            <a:pPr lvl="4"/>
            <a:endParaRPr/>
          </a:p>
        </p:txBody>
      </p:sp>
      <p:sp>
        <p:nvSpPr>
          <p:cNvPr id="172" name="Text Placeholder 17"/>
          <p:cNvSpPr>
            <a:spLocks noGrp="1"/>
          </p:cNvSpPr>
          <p:nvPr>
            <p:ph type="body" sz="quarter" idx="21" hasCustomPrompt="1"/>
          </p:nvPr>
        </p:nvSpPr>
        <p:spPr>
          <a:xfrm>
            <a:off x="2555103" y="4972406"/>
            <a:ext cx="9252586" cy="6651448"/>
          </a:xfrm>
          <a:prstGeom prst="rect">
            <a:avLst/>
          </a:prstGeom>
        </p:spPr>
        <p:txBody>
          <a:bodyPr/>
          <a:lstStyle>
            <a:lvl1pPr marL="0" indent="0">
              <a:lnSpc>
                <a:spcPct val="150000"/>
              </a:lnSpc>
              <a:spcBef>
                <a:spcPts val="2400"/>
              </a:spcBef>
              <a:buSzTx/>
              <a:buNone/>
              <a:defRPr sz="2800"/>
            </a:lvl1pPr>
          </a:lstStyle>
          <a:p>
            <a:r>
              <a:t>Click to add text</a:t>
            </a:r>
          </a:p>
        </p:txBody>
      </p:sp>
      <p:sp>
        <p:nvSpPr>
          <p:cNvPr id="173" name="Text Placeholder 14"/>
          <p:cNvSpPr>
            <a:spLocks noGrp="1"/>
          </p:cNvSpPr>
          <p:nvPr>
            <p:ph type="body" sz="quarter" idx="22" hasCustomPrompt="1"/>
          </p:nvPr>
        </p:nvSpPr>
        <p:spPr>
          <a:xfrm>
            <a:off x="12703413" y="4127674"/>
            <a:ext cx="9253533" cy="844732"/>
          </a:xfrm>
          <a:prstGeom prst="rect">
            <a:avLst/>
          </a:prstGeom>
        </p:spPr>
        <p:txBody>
          <a:bodyPr/>
          <a:lstStyle>
            <a:lvl1pPr marL="0" indent="0">
              <a:buSzTx/>
              <a:buNone/>
              <a:defRPr sz="4000" spc="400">
                <a:solidFill>
                  <a:schemeClr val="accent5"/>
                </a:solidFill>
              </a:defRPr>
            </a:lvl1pPr>
          </a:lstStyle>
          <a:p>
            <a:r>
              <a:t>Click to add subtitle here </a:t>
            </a:r>
          </a:p>
        </p:txBody>
      </p:sp>
      <p:sp>
        <p:nvSpPr>
          <p:cNvPr id="174" name="Text Placeholder 17"/>
          <p:cNvSpPr>
            <a:spLocks noGrp="1"/>
          </p:cNvSpPr>
          <p:nvPr>
            <p:ph type="body" sz="quarter" idx="23" hasCustomPrompt="1"/>
          </p:nvPr>
        </p:nvSpPr>
        <p:spPr>
          <a:xfrm>
            <a:off x="12704374" y="4972402"/>
            <a:ext cx="9252592" cy="6651448"/>
          </a:xfrm>
          <a:prstGeom prst="rect">
            <a:avLst/>
          </a:prstGeom>
        </p:spPr>
        <p:txBody>
          <a:bodyPr spcCol="1098550"/>
          <a:lstStyle>
            <a:lvl1pPr marL="0" indent="0">
              <a:lnSpc>
                <a:spcPct val="150000"/>
              </a:lnSpc>
              <a:spcBef>
                <a:spcPts val="2400"/>
              </a:spcBef>
              <a:buSzTx/>
              <a:buNone/>
              <a:defRPr sz="2800"/>
            </a:lvl1pPr>
          </a:lstStyle>
          <a:p>
            <a:r>
              <a:t>Click to add text</a:t>
            </a:r>
          </a:p>
        </p:txBody>
      </p:sp>
      <p:sp>
        <p:nvSpPr>
          <p:cNvPr id="175" name="Slide Number"/>
          <p:cNvSpPr txBox="1">
            <a:spLocks noGrp="1"/>
          </p:cNvSpPr>
          <p:nvPr>
            <p:ph type="sldNum" sz="quarter" idx="2"/>
          </p:nvPr>
        </p:nvSpPr>
        <p:spPr>
          <a:xfrm>
            <a:off x="12001500" y="13080999"/>
            <a:ext cx="368504" cy="374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4"/>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5"/>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72"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2"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6.xml.rels><?xml version="1.0" encoding="UTF-8" standalone="yes"?>
<Relationships xmlns="http://schemas.openxmlformats.org/package/2006/relationships"><Relationship Id="rId3" Type="http://schemas.openxmlformats.org/officeDocument/2006/relationships/image" Target="../media/image11.tif"/><Relationship Id="rId7" Type="http://schemas.openxmlformats.org/officeDocument/2006/relationships/image" Target="../media/image15.t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tif"/><Relationship Id="rId5" Type="http://schemas.openxmlformats.org/officeDocument/2006/relationships/image" Target="../media/image13.tif"/><Relationship Id="rId4" Type="http://schemas.openxmlformats.org/officeDocument/2006/relationships/image" Target="../media/image12.tif"/></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Yingqun Huang, MD, PhD"/>
          <p:cNvSpPr txBox="1">
            <a:spLocks noGrp="1"/>
          </p:cNvSpPr>
          <p:nvPr>
            <p:ph type="body" sz="quarter" idx="1"/>
          </p:nvPr>
        </p:nvSpPr>
        <p:spPr>
          <a:xfrm>
            <a:off x="11999055" y="12500247"/>
            <a:ext cx="11173288" cy="895625"/>
          </a:xfrm>
          <a:prstGeom prst="rect">
            <a:avLst/>
          </a:prstGeom>
        </p:spPr>
        <p:txBody>
          <a:bodyPr/>
          <a:lstStyle/>
          <a:p>
            <a:pPr marL="535940" indent="-535940" defTabSz="457200">
              <a:lnSpc>
                <a:spcPts val="6300"/>
              </a:lnSpc>
              <a:defRPr sz="4300">
                <a:latin typeface="Arial"/>
                <a:ea typeface="Arial"/>
                <a:cs typeface="Arial"/>
                <a:sym typeface="Arial"/>
              </a:defRPr>
            </a:pPr>
            <a:r>
              <a:t>Yingqun Huang</a:t>
            </a:r>
            <a:r>
              <a:rPr b="0"/>
              <a:t>, MD, PhD</a:t>
            </a:r>
          </a:p>
        </p:txBody>
      </p:sp>
      <p:sp>
        <p:nvSpPr>
          <p:cNvPr id="185" name="First in Class Small Molecule for Cancer Cachexia"/>
          <p:cNvSpPr txBox="1">
            <a:spLocks noGrp="1"/>
          </p:cNvSpPr>
          <p:nvPr>
            <p:ph type="title"/>
          </p:nvPr>
        </p:nvSpPr>
        <p:spPr>
          <a:xfrm>
            <a:off x="11988741" y="1110083"/>
            <a:ext cx="11183603" cy="6185022"/>
          </a:xfrm>
          <a:prstGeom prst="rect">
            <a:avLst/>
          </a:prstGeom>
        </p:spPr>
        <p:txBody>
          <a:bodyPr/>
          <a:lstStyle/>
          <a:p>
            <a:pPr>
              <a:defRPr spc="-300"/>
            </a:pPr>
            <a:r>
              <a:t>First in Class Small Molecules for Cancer Cachexia</a:t>
            </a:r>
          </a:p>
        </p:txBody>
      </p:sp>
      <p:sp>
        <p:nvSpPr>
          <p:cNvPr id="186" name="Winner of May 2023 $30k Blavatnik Accelerator Award"/>
          <p:cNvSpPr txBox="1"/>
          <p:nvPr/>
        </p:nvSpPr>
        <p:spPr>
          <a:xfrm>
            <a:off x="11988741" y="7606348"/>
            <a:ext cx="11183603" cy="1905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100000"/>
              </a:lnSpc>
              <a:spcBef>
                <a:spcPts val="0"/>
              </a:spcBef>
              <a:defRPr sz="5500" b="1">
                <a:solidFill>
                  <a:srgbClr val="0076BA"/>
                </a:solidFill>
                <a:latin typeface="+mn-lt"/>
                <a:ea typeface="+mn-ea"/>
                <a:cs typeface="+mn-cs"/>
                <a:sym typeface="Helvetica Neue"/>
              </a:defRPr>
            </a:lvl1pPr>
          </a:lstStyle>
          <a:p>
            <a:r>
              <a:t>Winner of May 2023 $30k Blavatnik Accelerator Award</a:t>
            </a:r>
          </a:p>
        </p:txBody>
      </p:sp>
      <p:pic>
        <p:nvPicPr>
          <p:cNvPr id="187" name="Human Made of Molecules.png" descr="Human Made of Molecules.png"/>
          <p:cNvPicPr>
            <a:picLocks noChangeAspect="1"/>
          </p:cNvPicPr>
          <p:nvPr/>
        </p:nvPicPr>
        <p:blipFill>
          <a:blip r:embed="rId2"/>
          <a:srcRect l="9690" r="6815"/>
          <a:stretch>
            <a:fillRect/>
          </a:stretch>
        </p:blipFill>
        <p:spPr>
          <a:xfrm>
            <a:off x="-285" y="-2467"/>
            <a:ext cx="11455913" cy="13721060"/>
          </a:xfrm>
          <a:prstGeom prst="rect">
            <a:avLst/>
          </a:prstGeom>
          <a:ln w="12700">
            <a:miter lim="400000"/>
          </a:ln>
        </p:spPr>
      </p:pic>
      <p:sp>
        <p:nvSpPr>
          <p:cNvPr id="188" name="Ribbon"/>
          <p:cNvSpPr/>
          <p:nvPr/>
        </p:nvSpPr>
        <p:spPr>
          <a:xfrm>
            <a:off x="19622765" y="9822595"/>
            <a:ext cx="1566474" cy="2366407"/>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0076BA"/>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p:cNvSpPr/>
          <p:nvPr/>
        </p:nvSpPr>
        <p:spPr>
          <a:xfrm>
            <a:off x="7239719" y="12462802"/>
            <a:ext cx="6746100" cy="1018013"/>
          </a:xfrm>
          <a:prstGeom prst="rect">
            <a:avLst/>
          </a:prstGeom>
          <a:solidFill>
            <a:srgbClr val="004D8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1" name="Our Team Combines Biology &amp; Chemistry Expertise"/>
          <p:cNvSpPr txBox="1">
            <a:spLocks noGrp="1"/>
          </p:cNvSpPr>
          <p:nvPr>
            <p:ph type="title"/>
          </p:nvPr>
        </p:nvSpPr>
        <p:spPr>
          <a:xfrm>
            <a:off x="1206500" y="643552"/>
            <a:ext cx="21971000" cy="1433164"/>
          </a:xfrm>
          <a:prstGeom prst="rect">
            <a:avLst/>
          </a:prstGeom>
        </p:spPr>
        <p:txBody>
          <a:bodyPr/>
          <a:lstStyle>
            <a:lvl1pPr defTabSz="2096971">
              <a:defRPr sz="7300" spc="-200"/>
            </a:lvl1pPr>
          </a:lstStyle>
          <a:p>
            <a:r>
              <a:t>Our Team Combines Biology &amp; Chemistry Expertise</a:t>
            </a:r>
          </a:p>
        </p:txBody>
      </p:sp>
      <p:sp>
        <p:nvSpPr>
          <p:cNvPr id="192" name="Informed by Clinical Oncology &amp; Palliative Care Physicians"/>
          <p:cNvSpPr txBox="1">
            <a:spLocks noGrp="1"/>
          </p:cNvSpPr>
          <p:nvPr>
            <p:ph type="body" sz="quarter" idx="1"/>
          </p:nvPr>
        </p:nvSpPr>
        <p:spPr>
          <a:xfrm>
            <a:off x="1206500" y="2041855"/>
            <a:ext cx="21971000" cy="934780"/>
          </a:xfrm>
          <a:prstGeom prst="rect">
            <a:avLst/>
          </a:prstGeom>
        </p:spPr>
        <p:txBody>
          <a:bodyPr/>
          <a:lstStyle/>
          <a:p>
            <a:r>
              <a:t>Informed by Clinical Oncology &amp; Palliative Care Physicians</a:t>
            </a:r>
          </a:p>
        </p:txBody>
      </p:sp>
      <p:pic>
        <p:nvPicPr>
          <p:cNvPr id="193" name="Image" descr="Image"/>
          <p:cNvPicPr>
            <a:picLocks noChangeAspect="1"/>
          </p:cNvPicPr>
          <p:nvPr/>
        </p:nvPicPr>
        <p:blipFill>
          <a:blip r:embed="rId3"/>
          <a:stretch>
            <a:fillRect/>
          </a:stretch>
        </p:blipFill>
        <p:spPr>
          <a:xfrm>
            <a:off x="1258886" y="3910996"/>
            <a:ext cx="5763491" cy="5984222"/>
          </a:xfrm>
          <a:prstGeom prst="rect">
            <a:avLst/>
          </a:prstGeom>
          <a:ln w="12700">
            <a:miter lim="400000"/>
          </a:ln>
        </p:spPr>
      </p:pic>
      <p:pic>
        <p:nvPicPr>
          <p:cNvPr id="194" name="Image" descr="Image"/>
          <p:cNvPicPr>
            <a:picLocks noChangeAspect="1"/>
          </p:cNvPicPr>
          <p:nvPr/>
        </p:nvPicPr>
        <p:blipFill>
          <a:blip r:embed="rId4"/>
          <a:stretch>
            <a:fillRect/>
          </a:stretch>
        </p:blipFill>
        <p:spPr>
          <a:xfrm>
            <a:off x="7488880" y="3955910"/>
            <a:ext cx="5894257" cy="5894256"/>
          </a:xfrm>
          <a:prstGeom prst="rect">
            <a:avLst/>
          </a:prstGeom>
          <a:ln w="12700">
            <a:miter lim="400000"/>
          </a:ln>
        </p:spPr>
      </p:pic>
      <p:sp>
        <p:nvSpPr>
          <p:cNvPr id="195" name="Line"/>
          <p:cNvSpPr/>
          <p:nvPr/>
        </p:nvSpPr>
        <p:spPr>
          <a:xfrm flipV="1">
            <a:off x="14080915" y="3897717"/>
            <a:ext cx="3" cy="8175154"/>
          </a:xfrm>
          <a:prstGeom prst="line">
            <a:avLst/>
          </a:prstGeom>
          <a:ln w="25400">
            <a:solidFill>
              <a:srgbClr val="000000"/>
            </a:solidFill>
            <a:miter lim="400000"/>
          </a:ln>
        </p:spPr>
        <p:txBody>
          <a:bodyPr lIns="45718" tIns="45718" rIns="45718" bIns="45718"/>
          <a:lstStyle/>
          <a:p>
            <a:endParaRPr/>
          </a:p>
        </p:txBody>
      </p:sp>
      <p:sp>
        <p:nvSpPr>
          <p:cNvPr id="196" name="Advisory Board"/>
          <p:cNvSpPr txBox="1"/>
          <p:nvPr/>
        </p:nvSpPr>
        <p:spPr>
          <a:xfrm>
            <a:off x="16458764" y="3468315"/>
            <a:ext cx="5291126" cy="957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b="1" u="sng">
                <a:solidFill>
                  <a:srgbClr val="0076BA"/>
                </a:solidFill>
                <a:latin typeface="+mn-lt"/>
                <a:ea typeface="+mn-ea"/>
                <a:cs typeface="+mn-cs"/>
                <a:sym typeface="Helvetica Neue"/>
              </a:defRPr>
            </a:lvl1pPr>
          </a:lstStyle>
          <a:p>
            <a:r>
              <a:t>Advisory Board</a:t>
            </a:r>
          </a:p>
        </p:txBody>
      </p:sp>
      <p:sp>
        <p:nvSpPr>
          <p:cNvPr id="197" name="Local &amp; National Leaders in Medical Oncology &amp; Palliative Medicine"/>
          <p:cNvSpPr txBox="1"/>
          <p:nvPr/>
        </p:nvSpPr>
        <p:spPr>
          <a:xfrm>
            <a:off x="14365569" y="4675497"/>
            <a:ext cx="10798427" cy="1342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b="1">
                <a:solidFill>
                  <a:srgbClr val="0076BA"/>
                </a:solidFill>
                <a:latin typeface="+mn-lt"/>
                <a:ea typeface="+mn-ea"/>
                <a:cs typeface="+mn-cs"/>
                <a:sym typeface="Helvetica Neue"/>
              </a:defRPr>
            </a:lvl1pPr>
          </a:lstStyle>
          <a:p>
            <a:r>
              <a:t>Local &amp; National Leaders in Medical Oncology &amp; Palliative Medicine</a:t>
            </a:r>
          </a:p>
        </p:txBody>
      </p:sp>
      <p:sp>
        <p:nvSpPr>
          <p:cNvPr id="198" name="Yinqqun Huang, MD, PhD…"/>
          <p:cNvSpPr txBox="1"/>
          <p:nvPr/>
        </p:nvSpPr>
        <p:spPr>
          <a:xfrm>
            <a:off x="1123871" y="10302426"/>
            <a:ext cx="6033451" cy="1708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600"/>
              </a:spcBef>
              <a:defRPr sz="3600" b="1">
                <a:latin typeface="+mn-lt"/>
                <a:ea typeface="+mn-ea"/>
                <a:cs typeface="+mn-cs"/>
                <a:sym typeface="Helvetica Neue"/>
              </a:defRPr>
            </a:pPr>
            <a:r>
              <a:t>Yinqqun Huang, MD, PhD</a:t>
            </a:r>
          </a:p>
          <a:p>
            <a:pPr>
              <a:spcBef>
                <a:spcPts val="600"/>
              </a:spcBef>
              <a:defRPr sz="3600">
                <a:latin typeface="+mn-lt"/>
                <a:ea typeface="+mn-ea"/>
                <a:cs typeface="+mn-cs"/>
                <a:sym typeface="Helvetica Neue"/>
              </a:defRPr>
            </a:pPr>
            <a:r>
              <a:t>Professor of OB/GYN &amp; Reproductive Sciences</a:t>
            </a:r>
          </a:p>
        </p:txBody>
      </p:sp>
      <p:sp>
        <p:nvSpPr>
          <p:cNvPr id="199" name="Andrew Kennedy, PhD…"/>
          <p:cNvSpPr txBox="1"/>
          <p:nvPr/>
        </p:nvSpPr>
        <p:spPr>
          <a:xfrm>
            <a:off x="7611357" y="10017941"/>
            <a:ext cx="6002825" cy="2277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600"/>
              </a:spcBef>
              <a:defRPr sz="3600" b="1">
                <a:latin typeface="+mn-lt"/>
                <a:ea typeface="+mn-ea"/>
                <a:cs typeface="+mn-cs"/>
                <a:sym typeface="Helvetica Neue"/>
              </a:defRPr>
            </a:pPr>
            <a:r>
              <a:t>Andrew Kennedy, PhD</a:t>
            </a:r>
          </a:p>
          <a:p>
            <a:pPr>
              <a:spcBef>
                <a:spcPts val="600"/>
              </a:spcBef>
              <a:defRPr sz="3600">
                <a:latin typeface="+mn-lt"/>
                <a:ea typeface="+mn-ea"/>
                <a:cs typeface="+mn-cs"/>
                <a:sym typeface="Helvetica Neue"/>
              </a:defRPr>
            </a:pPr>
            <a:r>
              <a:t>Associate Professor of Chemistry &amp; Neuroscience</a:t>
            </a:r>
          </a:p>
          <a:p>
            <a:pPr>
              <a:spcBef>
                <a:spcPts val="600"/>
              </a:spcBef>
              <a:defRPr sz="3600" i="1">
                <a:latin typeface="+mn-lt"/>
                <a:ea typeface="+mn-ea"/>
                <a:cs typeface="+mn-cs"/>
                <a:sym typeface="Helvetica Neue"/>
              </a:defRPr>
            </a:pPr>
            <a:r>
              <a:t>Synthesized Bobcat339</a:t>
            </a:r>
          </a:p>
        </p:txBody>
      </p:sp>
      <p:pic>
        <p:nvPicPr>
          <p:cNvPr id="200" name="pasted-movie.png" descr="pasted-movie.png"/>
          <p:cNvPicPr>
            <a:picLocks noChangeAspect="1"/>
          </p:cNvPicPr>
          <p:nvPr/>
        </p:nvPicPr>
        <p:blipFill>
          <a:blip r:embed="rId5"/>
          <a:stretch>
            <a:fillRect/>
          </a:stretch>
        </p:blipFill>
        <p:spPr>
          <a:xfrm>
            <a:off x="7446616" y="12675330"/>
            <a:ext cx="6332305" cy="687162"/>
          </a:xfrm>
          <a:prstGeom prst="rect">
            <a:avLst/>
          </a:prstGeom>
          <a:ln w="12700">
            <a:miter lim="400000"/>
          </a:ln>
        </p:spPr>
      </p:pic>
      <p:pic>
        <p:nvPicPr>
          <p:cNvPr id="201" name="pasted-movie.png" descr="pasted-movie.png"/>
          <p:cNvPicPr>
            <a:picLocks noChangeAspect="1"/>
          </p:cNvPicPr>
          <p:nvPr/>
        </p:nvPicPr>
        <p:blipFill>
          <a:blip r:embed="rId6"/>
          <a:srcRect t="28422" b="28422"/>
          <a:stretch>
            <a:fillRect/>
          </a:stretch>
        </p:blipFill>
        <p:spPr>
          <a:xfrm>
            <a:off x="1047144" y="12074117"/>
            <a:ext cx="5522665" cy="1433287"/>
          </a:xfrm>
          <a:prstGeom prst="rect">
            <a:avLst/>
          </a:prstGeom>
          <a:ln w="12700">
            <a:miter lim="400000"/>
          </a:ln>
        </p:spPr>
      </p:pic>
      <p:sp>
        <p:nvSpPr>
          <p:cNvPr id="202" name="Tara Sanft, MD (Chief Patient Experience Officer &amp; Medical Director of Smilow Cancer Survivorship Clinic"/>
          <p:cNvSpPr txBox="1"/>
          <p:nvPr/>
        </p:nvSpPr>
        <p:spPr>
          <a:xfrm>
            <a:off x="15168210" y="6474907"/>
            <a:ext cx="7872236" cy="856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12700">
              <a:lnSpc>
                <a:spcPct val="115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b="1">
                <a:solidFill>
                  <a:srgbClr val="1F2225"/>
                </a:solidFill>
                <a:latin typeface="+mn-lt"/>
                <a:ea typeface="+mn-ea"/>
                <a:cs typeface="+mn-cs"/>
                <a:sym typeface="Helvetica Neue"/>
              </a:defRPr>
            </a:lvl1pPr>
          </a:lstStyle>
          <a:p>
            <a:r>
              <a:t>Tara Sanft, MD (Chief Patient Experience Officer &amp; Medical Director of Smilow Cancer Survivorship Clinic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Bobcat339 Could Provide Mood and Appetite Support to the &gt;1.3 Million Cancer Survivors with Cachexia Each Year"/>
          <p:cNvSpPr txBox="1">
            <a:spLocks noGrp="1"/>
          </p:cNvSpPr>
          <p:nvPr>
            <p:ph type="title"/>
          </p:nvPr>
        </p:nvSpPr>
        <p:spPr>
          <a:xfrm>
            <a:off x="1206500" y="1079500"/>
            <a:ext cx="21971000" cy="3154004"/>
          </a:xfrm>
          <a:prstGeom prst="rect">
            <a:avLst/>
          </a:prstGeom>
        </p:spPr>
        <p:txBody>
          <a:bodyPr/>
          <a:lstStyle/>
          <a:p>
            <a:pPr defTabSz="2023821">
              <a:lnSpc>
                <a:spcPct val="90000"/>
              </a:lnSpc>
              <a:defRPr sz="7000" spc="-200">
                <a:solidFill>
                  <a:srgbClr val="B51600"/>
                </a:solidFill>
              </a:defRPr>
            </a:pPr>
            <a:r>
              <a:t>&gt;1.3 Million Cancer Survivors</a:t>
            </a:r>
            <a:r>
              <a:rPr>
                <a:solidFill>
                  <a:srgbClr val="000000"/>
                </a:solidFill>
              </a:rPr>
              <a:t> Suffer from </a:t>
            </a:r>
            <a:r>
              <a:rPr u="sng">
                <a:solidFill>
                  <a:srgbClr val="000000"/>
                </a:solidFill>
              </a:rPr>
              <a:t>Cachexia</a:t>
            </a:r>
            <a:r>
              <a:rPr>
                <a:solidFill>
                  <a:srgbClr val="000000"/>
                </a:solidFill>
              </a:rPr>
              <a:t> Each Year</a:t>
            </a:r>
          </a:p>
        </p:txBody>
      </p:sp>
      <p:sp>
        <p:nvSpPr>
          <p:cNvPr id="207" name="Pill"/>
          <p:cNvSpPr/>
          <p:nvPr/>
        </p:nvSpPr>
        <p:spPr>
          <a:xfrm>
            <a:off x="6908287" y="9243313"/>
            <a:ext cx="3720060" cy="1665176"/>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8" name="Cachexia is characterized by low appetite, muscle loss, and is associated with depression, anxiety, and poor quality of life"/>
          <p:cNvSpPr txBox="1"/>
          <p:nvPr/>
        </p:nvSpPr>
        <p:spPr>
          <a:xfrm>
            <a:off x="1206500" y="4852640"/>
            <a:ext cx="21282692" cy="243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defRPr sz="5300" b="1" u="sng">
                <a:latin typeface="+mn-lt"/>
                <a:ea typeface="+mn-ea"/>
                <a:cs typeface="+mn-cs"/>
                <a:sym typeface="Helvetica Neue"/>
              </a:defRPr>
            </a:pPr>
            <a:r>
              <a:t>Cachexia</a:t>
            </a:r>
            <a:r>
              <a:rPr b="0" u="none"/>
              <a:t> is characterized by extreme </a:t>
            </a:r>
            <a:r>
              <a:rPr u="none">
                <a:solidFill>
                  <a:srgbClr val="B51600"/>
                </a:solidFill>
              </a:rPr>
              <a:t>weight loss, muscle wasting</a:t>
            </a:r>
            <a:r>
              <a:rPr b="0" u="none"/>
              <a:t>, and </a:t>
            </a:r>
            <a:r>
              <a:rPr u="none">
                <a:solidFill>
                  <a:srgbClr val="FF0000"/>
                </a:solidFill>
              </a:rPr>
              <a:t>anorexia</a:t>
            </a:r>
            <a:r>
              <a:rPr b="0" u="none"/>
              <a:t>, and is associated with </a:t>
            </a:r>
            <a:r>
              <a:rPr u="none">
                <a:solidFill>
                  <a:srgbClr val="B51600"/>
                </a:solidFill>
              </a:rPr>
              <a:t>depression</a:t>
            </a:r>
            <a:r>
              <a:rPr b="0" u="none"/>
              <a:t>, </a:t>
            </a:r>
            <a:r>
              <a:rPr u="none">
                <a:solidFill>
                  <a:srgbClr val="F27100"/>
                </a:solidFill>
              </a:rPr>
              <a:t>anxiety</a:t>
            </a:r>
            <a:r>
              <a:rPr b="0" u="none"/>
              <a:t>, and </a:t>
            </a:r>
            <a:r>
              <a:rPr u="none">
                <a:solidFill>
                  <a:srgbClr val="B51600"/>
                </a:solidFill>
              </a:rPr>
              <a:t>poor quality of life</a:t>
            </a:r>
          </a:p>
        </p:txBody>
      </p:sp>
      <p:sp>
        <p:nvSpPr>
          <p:cNvPr id="209" name="No FDA-Approved Therapy for Cachexia"/>
          <p:cNvSpPr txBox="1"/>
          <p:nvPr/>
        </p:nvSpPr>
        <p:spPr>
          <a:xfrm>
            <a:off x="11316217" y="9333286"/>
            <a:ext cx="6553390" cy="1485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b="1">
                <a:solidFill>
                  <a:srgbClr val="B51600"/>
                </a:solidFill>
                <a:latin typeface="+mn-lt"/>
                <a:ea typeface="+mn-ea"/>
                <a:cs typeface="+mn-cs"/>
                <a:sym typeface="Helvetica Neue"/>
              </a:defRPr>
            </a:lvl1pPr>
          </a:lstStyle>
          <a:p>
            <a:r>
              <a:t>No FDA-Approved Therapy for Cachexia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Bobcat339 Could Provide Mood and Appetite Support to the &gt;1.3 Million Cancer Survivors with Cachexia Each Year"/>
          <p:cNvSpPr txBox="1">
            <a:spLocks noGrp="1"/>
          </p:cNvSpPr>
          <p:nvPr>
            <p:ph type="title"/>
          </p:nvPr>
        </p:nvSpPr>
        <p:spPr>
          <a:xfrm>
            <a:off x="1206500" y="1079500"/>
            <a:ext cx="21971000" cy="3154004"/>
          </a:xfrm>
          <a:prstGeom prst="rect">
            <a:avLst/>
          </a:prstGeom>
        </p:spPr>
        <p:txBody>
          <a:bodyPr/>
          <a:lstStyle>
            <a:lvl1pPr defTabSz="2023821">
              <a:lnSpc>
                <a:spcPct val="90000"/>
              </a:lnSpc>
              <a:defRPr sz="7000" spc="-200"/>
            </a:lvl1pPr>
          </a:lstStyle>
          <a:p>
            <a:r>
              <a:t>Our Small Molecules Activate AGRP Neurons in the Hypothalamus</a:t>
            </a:r>
          </a:p>
        </p:txBody>
      </p:sp>
      <p:sp>
        <p:nvSpPr>
          <p:cNvPr id="214" name="AGRP Neurons Control Appetite, Energy Expenditure, &amp; Mood"/>
          <p:cNvSpPr txBox="1">
            <a:spLocks noGrp="1"/>
          </p:cNvSpPr>
          <p:nvPr>
            <p:ph type="body" sz="quarter" idx="1"/>
          </p:nvPr>
        </p:nvSpPr>
        <p:spPr>
          <a:xfrm>
            <a:off x="1206500" y="3412137"/>
            <a:ext cx="21971002" cy="934780"/>
          </a:xfrm>
          <a:prstGeom prst="rect">
            <a:avLst/>
          </a:prstGeom>
        </p:spPr>
        <p:txBody>
          <a:bodyPr/>
          <a:lstStyle/>
          <a:p>
            <a:r>
              <a:t>AGRP Neurons Control Appetite, Energy Expenditure &amp; Mood</a:t>
            </a:r>
          </a:p>
        </p:txBody>
      </p:sp>
      <p:sp>
        <p:nvSpPr>
          <p:cNvPr id="215" name="Neuron"/>
          <p:cNvSpPr/>
          <p:nvPr/>
        </p:nvSpPr>
        <p:spPr>
          <a:xfrm>
            <a:off x="15344114" y="5992990"/>
            <a:ext cx="6603783" cy="5081042"/>
          </a:xfrm>
          <a:custGeom>
            <a:avLst/>
            <a:gdLst/>
            <a:ahLst/>
            <a:cxnLst>
              <a:cxn ang="0">
                <a:pos x="wd2" y="hd2"/>
              </a:cxn>
              <a:cxn ang="5400000">
                <a:pos x="wd2" y="hd2"/>
              </a:cxn>
              <a:cxn ang="10800000">
                <a:pos x="wd2" y="hd2"/>
              </a:cxn>
              <a:cxn ang="16200000">
                <a:pos x="wd2" y="hd2"/>
              </a:cxn>
            </a:cxnLst>
            <a:rect l="0" t="0" r="r" b="b"/>
            <a:pathLst>
              <a:path w="21577" h="21551" extrusionOk="0">
                <a:moveTo>
                  <a:pt x="17939" y="9"/>
                </a:moveTo>
                <a:cubicBezTo>
                  <a:pt x="17519" y="282"/>
                  <a:pt x="16747" y="1233"/>
                  <a:pt x="16402" y="3208"/>
                </a:cubicBezTo>
                <a:cubicBezTo>
                  <a:pt x="16343" y="3558"/>
                  <a:pt x="16272" y="3867"/>
                  <a:pt x="16192" y="4133"/>
                </a:cubicBezTo>
                <a:cubicBezTo>
                  <a:pt x="16148" y="4287"/>
                  <a:pt x="15998" y="4322"/>
                  <a:pt x="15912" y="4203"/>
                </a:cubicBezTo>
                <a:cubicBezTo>
                  <a:pt x="15820" y="4077"/>
                  <a:pt x="15712" y="3944"/>
                  <a:pt x="15593" y="3790"/>
                </a:cubicBezTo>
                <a:cubicBezTo>
                  <a:pt x="15264" y="3258"/>
                  <a:pt x="16031" y="1815"/>
                  <a:pt x="15956" y="652"/>
                </a:cubicBezTo>
                <a:cubicBezTo>
                  <a:pt x="15950" y="582"/>
                  <a:pt x="15873" y="583"/>
                  <a:pt x="15868" y="646"/>
                </a:cubicBezTo>
                <a:cubicBezTo>
                  <a:pt x="15819" y="982"/>
                  <a:pt x="15745" y="1326"/>
                  <a:pt x="15664" y="1648"/>
                </a:cubicBezTo>
                <a:cubicBezTo>
                  <a:pt x="15653" y="1697"/>
                  <a:pt x="15605" y="1703"/>
                  <a:pt x="15583" y="1661"/>
                </a:cubicBezTo>
                <a:cubicBezTo>
                  <a:pt x="15475" y="1472"/>
                  <a:pt x="15395" y="1277"/>
                  <a:pt x="15416" y="878"/>
                </a:cubicBezTo>
                <a:cubicBezTo>
                  <a:pt x="15422" y="808"/>
                  <a:pt x="15339" y="793"/>
                  <a:pt x="15329" y="856"/>
                </a:cubicBezTo>
                <a:cubicBezTo>
                  <a:pt x="15258" y="1206"/>
                  <a:pt x="15313" y="1506"/>
                  <a:pt x="15475" y="1913"/>
                </a:cubicBezTo>
                <a:cubicBezTo>
                  <a:pt x="15518" y="2011"/>
                  <a:pt x="15524" y="2179"/>
                  <a:pt x="15497" y="2284"/>
                </a:cubicBezTo>
                <a:cubicBezTo>
                  <a:pt x="15395" y="2670"/>
                  <a:pt x="15302" y="2999"/>
                  <a:pt x="15270" y="3258"/>
                </a:cubicBezTo>
                <a:cubicBezTo>
                  <a:pt x="15264" y="3307"/>
                  <a:pt x="15221" y="3319"/>
                  <a:pt x="15194" y="3284"/>
                </a:cubicBezTo>
                <a:cubicBezTo>
                  <a:pt x="14951" y="2948"/>
                  <a:pt x="14709" y="2452"/>
                  <a:pt x="14649" y="1562"/>
                </a:cubicBezTo>
                <a:cubicBezTo>
                  <a:pt x="14644" y="1499"/>
                  <a:pt x="14574" y="1492"/>
                  <a:pt x="14563" y="1562"/>
                </a:cubicBezTo>
                <a:cubicBezTo>
                  <a:pt x="14509" y="1920"/>
                  <a:pt x="14515" y="2593"/>
                  <a:pt x="15017" y="3398"/>
                </a:cubicBezTo>
                <a:cubicBezTo>
                  <a:pt x="15270" y="3811"/>
                  <a:pt x="15529" y="4147"/>
                  <a:pt x="15713" y="4420"/>
                </a:cubicBezTo>
                <a:cubicBezTo>
                  <a:pt x="15869" y="4644"/>
                  <a:pt x="15874" y="4987"/>
                  <a:pt x="15723" y="5219"/>
                </a:cubicBezTo>
                <a:cubicBezTo>
                  <a:pt x="15345" y="5793"/>
                  <a:pt x="14909" y="5952"/>
                  <a:pt x="14536" y="6043"/>
                </a:cubicBezTo>
                <a:cubicBezTo>
                  <a:pt x="14272" y="6078"/>
                  <a:pt x="14024" y="6079"/>
                  <a:pt x="13754" y="5932"/>
                </a:cubicBezTo>
                <a:cubicBezTo>
                  <a:pt x="13479" y="5785"/>
                  <a:pt x="13345" y="5553"/>
                  <a:pt x="13323" y="5168"/>
                </a:cubicBezTo>
                <a:cubicBezTo>
                  <a:pt x="13307" y="4832"/>
                  <a:pt x="13409" y="4349"/>
                  <a:pt x="13549" y="3873"/>
                </a:cubicBezTo>
                <a:cubicBezTo>
                  <a:pt x="13775" y="3131"/>
                  <a:pt x="13696" y="2418"/>
                  <a:pt x="13502" y="1788"/>
                </a:cubicBezTo>
                <a:cubicBezTo>
                  <a:pt x="13480" y="1718"/>
                  <a:pt x="13398" y="1753"/>
                  <a:pt x="13409" y="1823"/>
                </a:cubicBezTo>
                <a:cubicBezTo>
                  <a:pt x="13560" y="2859"/>
                  <a:pt x="13576" y="3181"/>
                  <a:pt x="13333" y="3818"/>
                </a:cubicBezTo>
                <a:cubicBezTo>
                  <a:pt x="13187" y="4189"/>
                  <a:pt x="13107" y="4391"/>
                  <a:pt x="13063" y="4783"/>
                </a:cubicBezTo>
                <a:cubicBezTo>
                  <a:pt x="13036" y="5014"/>
                  <a:pt x="12903" y="5077"/>
                  <a:pt x="12806" y="4888"/>
                </a:cubicBezTo>
                <a:cubicBezTo>
                  <a:pt x="12779" y="4832"/>
                  <a:pt x="12740" y="4784"/>
                  <a:pt x="12708" y="4728"/>
                </a:cubicBezTo>
                <a:cubicBezTo>
                  <a:pt x="12670" y="4665"/>
                  <a:pt x="12637" y="4609"/>
                  <a:pt x="12605" y="4553"/>
                </a:cubicBezTo>
                <a:cubicBezTo>
                  <a:pt x="12449" y="4287"/>
                  <a:pt x="12384" y="3950"/>
                  <a:pt x="12443" y="3628"/>
                </a:cubicBezTo>
                <a:cubicBezTo>
                  <a:pt x="12562" y="2949"/>
                  <a:pt x="12896" y="2032"/>
                  <a:pt x="12848" y="1241"/>
                </a:cubicBezTo>
                <a:cubicBezTo>
                  <a:pt x="12842" y="1178"/>
                  <a:pt x="12772" y="1171"/>
                  <a:pt x="12762" y="1234"/>
                </a:cubicBezTo>
                <a:cubicBezTo>
                  <a:pt x="12713" y="1577"/>
                  <a:pt x="12637" y="1927"/>
                  <a:pt x="12551" y="2256"/>
                </a:cubicBezTo>
                <a:cubicBezTo>
                  <a:pt x="12540" y="2298"/>
                  <a:pt x="12493" y="2305"/>
                  <a:pt x="12477" y="2263"/>
                </a:cubicBezTo>
                <a:cubicBezTo>
                  <a:pt x="12401" y="2088"/>
                  <a:pt x="12325" y="1829"/>
                  <a:pt x="12308" y="1479"/>
                </a:cubicBezTo>
                <a:cubicBezTo>
                  <a:pt x="12303" y="1409"/>
                  <a:pt x="12233" y="1403"/>
                  <a:pt x="12217" y="1473"/>
                </a:cubicBezTo>
                <a:cubicBezTo>
                  <a:pt x="12158" y="1788"/>
                  <a:pt x="12179" y="2081"/>
                  <a:pt x="12308" y="2431"/>
                </a:cubicBezTo>
                <a:cubicBezTo>
                  <a:pt x="12378" y="2627"/>
                  <a:pt x="12396" y="2851"/>
                  <a:pt x="12342" y="3061"/>
                </a:cubicBezTo>
                <a:cubicBezTo>
                  <a:pt x="12277" y="3299"/>
                  <a:pt x="12223" y="3516"/>
                  <a:pt x="12190" y="3698"/>
                </a:cubicBezTo>
                <a:cubicBezTo>
                  <a:pt x="12180" y="3754"/>
                  <a:pt x="12132" y="3768"/>
                  <a:pt x="12099" y="3726"/>
                </a:cubicBezTo>
                <a:cubicBezTo>
                  <a:pt x="11565" y="2991"/>
                  <a:pt x="11332" y="2774"/>
                  <a:pt x="10744" y="2431"/>
                </a:cubicBezTo>
                <a:cubicBezTo>
                  <a:pt x="10696" y="2403"/>
                  <a:pt x="10659" y="2495"/>
                  <a:pt x="10702" y="2530"/>
                </a:cubicBezTo>
                <a:cubicBezTo>
                  <a:pt x="11026" y="2789"/>
                  <a:pt x="11359" y="3061"/>
                  <a:pt x="11931" y="3971"/>
                </a:cubicBezTo>
                <a:cubicBezTo>
                  <a:pt x="11958" y="4013"/>
                  <a:pt x="11931" y="4076"/>
                  <a:pt x="11894" y="4076"/>
                </a:cubicBezTo>
                <a:cubicBezTo>
                  <a:pt x="11791" y="4076"/>
                  <a:pt x="11247" y="4146"/>
                  <a:pt x="10599" y="3936"/>
                </a:cubicBezTo>
                <a:cubicBezTo>
                  <a:pt x="10540" y="3915"/>
                  <a:pt x="10513" y="3986"/>
                  <a:pt x="10567" y="4035"/>
                </a:cubicBezTo>
                <a:cubicBezTo>
                  <a:pt x="10972" y="4399"/>
                  <a:pt x="11759" y="4300"/>
                  <a:pt x="11953" y="4370"/>
                </a:cubicBezTo>
                <a:cubicBezTo>
                  <a:pt x="12125" y="4433"/>
                  <a:pt x="12261" y="4608"/>
                  <a:pt x="12315" y="4685"/>
                </a:cubicBezTo>
                <a:cubicBezTo>
                  <a:pt x="12315" y="4685"/>
                  <a:pt x="12315" y="4686"/>
                  <a:pt x="12315" y="4693"/>
                </a:cubicBezTo>
                <a:cubicBezTo>
                  <a:pt x="12374" y="4805"/>
                  <a:pt x="12449" y="4867"/>
                  <a:pt x="12519" y="4993"/>
                </a:cubicBezTo>
                <a:cubicBezTo>
                  <a:pt x="12611" y="5161"/>
                  <a:pt x="12692" y="5329"/>
                  <a:pt x="12762" y="5490"/>
                </a:cubicBezTo>
                <a:cubicBezTo>
                  <a:pt x="12897" y="5805"/>
                  <a:pt x="12379" y="5994"/>
                  <a:pt x="12168" y="5735"/>
                </a:cubicBezTo>
                <a:cubicBezTo>
                  <a:pt x="11926" y="5434"/>
                  <a:pt x="11532" y="5042"/>
                  <a:pt x="11139" y="5098"/>
                </a:cubicBezTo>
                <a:cubicBezTo>
                  <a:pt x="11090" y="5105"/>
                  <a:pt x="11085" y="5198"/>
                  <a:pt x="11134" y="5219"/>
                </a:cubicBezTo>
                <a:cubicBezTo>
                  <a:pt x="11554" y="5373"/>
                  <a:pt x="11818" y="5672"/>
                  <a:pt x="11948" y="5875"/>
                </a:cubicBezTo>
                <a:cubicBezTo>
                  <a:pt x="11969" y="5910"/>
                  <a:pt x="11953" y="5960"/>
                  <a:pt x="11921" y="5960"/>
                </a:cubicBezTo>
                <a:cubicBezTo>
                  <a:pt x="11581" y="5981"/>
                  <a:pt x="11188" y="5925"/>
                  <a:pt x="10778" y="5715"/>
                </a:cubicBezTo>
                <a:cubicBezTo>
                  <a:pt x="10729" y="5687"/>
                  <a:pt x="10686" y="5792"/>
                  <a:pt x="10734" y="5820"/>
                </a:cubicBezTo>
                <a:cubicBezTo>
                  <a:pt x="11354" y="6191"/>
                  <a:pt x="11937" y="6337"/>
                  <a:pt x="12536" y="6225"/>
                </a:cubicBezTo>
                <a:cubicBezTo>
                  <a:pt x="12822" y="6169"/>
                  <a:pt x="13086" y="6408"/>
                  <a:pt x="13151" y="6772"/>
                </a:cubicBezTo>
                <a:cubicBezTo>
                  <a:pt x="13415" y="8305"/>
                  <a:pt x="12659" y="10084"/>
                  <a:pt x="10281" y="10903"/>
                </a:cubicBezTo>
                <a:cubicBezTo>
                  <a:pt x="5249" y="12618"/>
                  <a:pt x="2779" y="16609"/>
                  <a:pt x="2083" y="17841"/>
                </a:cubicBezTo>
                <a:cubicBezTo>
                  <a:pt x="1894" y="18170"/>
                  <a:pt x="1646" y="18437"/>
                  <a:pt x="1350" y="18591"/>
                </a:cubicBezTo>
                <a:cubicBezTo>
                  <a:pt x="1075" y="18738"/>
                  <a:pt x="697" y="18878"/>
                  <a:pt x="212" y="18920"/>
                </a:cubicBezTo>
                <a:cubicBezTo>
                  <a:pt x="174" y="18927"/>
                  <a:pt x="137" y="18962"/>
                  <a:pt x="131" y="19011"/>
                </a:cubicBezTo>
                <a:cubicBezTo>
                  <a:pt x="110" y="19130"/>
                  <a:pt x="125" y="19234"/>
                  <a:pt x="146" y="19311"/>
                </a:cubicBezTo>
                <a:cubicBezTo>
                  <a:pt x="163" y="19381"/>
                  <a:pt x="227" y="19416"/>
                  <a:pt x="281" y="19381"/>
                </a:cubicBezTo>
                <a:cubicBezTo>
                  <a:pt x="443" y="19262"/>
                  <a:pt x="778" y="19053"/>
                  <a:pt x="837" y="19263"/>
                </a:cubicBezTo>
                <a:cubicBezTo>
                  <a:pt x="902" y="19487"/>
                  <a:pt x="298" y="19662"/>
                  <a:pt x="77" y="19718"/>
                </a:cubicBezTo>
                <a:cubicBezTo>
                  <a:pt x="29" y="19732"/>
                  <a:pt x="-4" y="19788"/>
                  <a:pt x="1" y="19858"/>
                </a:cubicBezTo>
                <a:cubicBezTo>
                  <a:pt x="12" y="19956"/>
                  <a:pt x="50" y="20104"/>
                  <a:pt x="141" y="20237"/>
                </a:cubicBezTo>
                <a:cubicBezTo>
                  <a:pt x="179" y="20286"/>
                  <a:pt x="233" y="20292"/>
                  <a:pt x="276" y="20243"/>
                </a:cubicBezTo>
                <a:cubicBezTo>
                  <a:pt x="497" y="19977"/>
                  <a:pt x="1092" y="19404"/>
                  <a:pt x="1232" y="19642"/>
                </a:cubicBezTo>
                <a:cubicBezTo>
                  <a:pt x="1275" y="19719"/>
                  <a:pt x="1264" y="19990"/>
                  <a:pt x="563" y="20403"/>
                </a:cubicBezTo>
                <a:cubicBezTo>
                  <a:pt x="509" y="20431"/>
                  <a:pt x="492" y="20515"/>
                  <a:pt x="519" y="20578"/>
                </a:cubicBezTo>
                <a:cubicBezTo>
                  <a:pt x="557" y="20662"/>
                  <a:pt x="606" y="20733"/>
                  <a:pt x="644" y="20782"/>
                </a:cubicBezTo>
                <a:cubicBezTo>
                  <a:pt x="687" y="20838"/>
                  <a:pt x="756" y="20825"/>
                  <a:pt x="783" y="20762"/>
                </a:cubicBezTo>
                <a:cubicBezTo>
                  <a:pt x="875" y="20573"/>
                  <a:pt x="1069" y="20237"/>
                  <a:pt x="1225" y="20377"/>
                </a:cubicBezTo>
                <a:cubicBezTo>
                  <a:pt x="1381" y="20517"/>
                  <a:pt x="1252" y="20866"/>
                  <a:pt x="1171" y="21055"/>
                </a:cubicBezTo>
                <a:cubicBezTo>
                  <a:pt x="1144" y="21125"/>
                  <a:pt x="1166" y="21209"/>
                  <a:pt x="1225" y="21230"/>
                </a:cubicBezTo>
                <a:cubicBezTo>
                  <a:pt x="1274" y="21251"/>
                  <a:pt x="1338" y="21265"/>
                  <a:pt x="1414" y="21265"/>
                </a:cubicBezTo>
                <a:cubicBezTo>
                  <a:pt x="1468" y="21265"/>
                  <a:pt x="1517" y="21202"/>
                  <a:pt x="1512" y="21132"/>
                </a:cubicBezTo>
                <a:cubicBezTo>
                  <a:pt x="1447" y="20130"/>
                  <a:pt x="1614" y="19963"/>
                  <a:pt x="1695" y="20005"/>
                </a:cubicBezTo>
                <a:cubicBezTo>
                  <a:pt x="1911" y="20103"/>
                  <a:pt x="1824" y="21005"/>
                  <a:pt x="1754" y="21383"/>
                </a:cubicBezTo>
                <a:cubicBezTo>
                  <a:pt x="1743" y="21446"/>
                  <a:pt x="1776" y="21518"/>
                  <a:pt x="1825" y="21532"/>
                </a:cubicBezTo>
                <a:cubicBezTo>
                  <a:pt x="1960" y="21574"/>
                  <a:pt x="2073" y="21539"/>
                  <a:pt x="2149" y="21504"/>
                </a:cubicBezTo>
                <a:cubicBezTo>
                  <a:pt x="2197" y="21483"/>
                  <a:pt x="2219" y="21411"/>
                  <a:pt x="2203" y="21348"/>
                </a:cubicBezTo>
                <a:cubicBezTo>
                  <a:pt x="2132" y="21068"/>
                  <a:pt x="1953" y="20298"/>
                  <a:pt x="2137" y="20263"/>
                </a:cubicBezTo>
                <a:cubicBezTo>
                  <a:pt x="2304" y="20228"/>
                  <a:pt x="2326" y="20712"/>
                  <a:pt x="2326" y="20950"/>
                </a:cubicBezTo>
                <a:cubicBezTo>
                  <a:pt x="2326" y="21027"/>
                  <a:pt x="2380" y="21082"/>
                  <a:pt x="2433" y="21068"/>
                </a:cubicBezTo>
                <a:cubicBezTo>
                  <a:pt x="2493" y="21054"/>
                  <a:pt x="2574" y="21020"/>
                  <a:pt x="2644" y="20943"/>
                </a:cubicBezTo>
                <a:cubicBezTo>
                  <a:pt x="2676" y="20908"/>
                  <a:pt x="2682" y="20846"/>
                  <a:pt x="2666" y="20797"/>
                </a:cubicBezTo>
                <a:cubicBezTo>
                  <a:pt x="2429" y="20132"/>
                  <a:pt x="2342" y="19577"/>
                  <a:pt x="2315" y="19178"/>
                </a:cubicBezTo>
                <a:cubicBezTo>
                  <a:pt x="2294" y="18821"/>
                  <a:pt x="2370" y="18451"/>
                  <a:pt x="2553" y="18178"/>
                </a:cubicBezTo>
                <a:cubicBezTo>
                  <a:pt x="5034" y="14593"/>
                  <a:pt x="6840" y="13262"/>
                  <a:pt x="10416" y="11785"/>
                </a:cubicBezTo>
                <a:cubicBezTo>
                  <a:pt x="12098" y="11091"/>
                  <a:pt x="13647" y="10904"/>
                  <a:pt x="14392" y="11940"/>
                </a:cubicBezTo>
                <a:cubicBezTo>
                  <a:pt x="14726" y="12409"/>
                  <a:pt x="14677" y="13142"/>
                  <a:pt x="14289" y="13542"/>
                </a:cubicBezTo>
                <a:cubicBezTo>
                  <a:pt x="13814" y="14025"/>
                  <a:pt x="13474" y="14585"/>
                  <a:pt x="13247" y="15607"/>
                </a:cubicBezTo>
                <a:cubicBezTo>
                  <a:pt x="13231" y="15677"/>
                  <a:pt x="13318" y="15712"/>
                  <a:pt x="13340" y="15642"/>
                </a:cubicBezTo>
                <a:cubicBezTo>
                  <a:pt x="13572" y="14928"/>
                  <a:pt x="13889" y="14418"/>
                  <a:pt x="14196" y="14054"/>
                </a:cubicBezTo>
                <a:cubicBezTo>
                  <a:pt x="14223" y="14019"/>
                  <a:pt x="14272" y="14046"/>
                  <a:pt x="14272" y="14095"/>
                </a:cubicBezTo>
                <a:cubicBezTo>
                  <a:pt x="14283" y="14424"/>
                  <a:pt x="14245" y="14893"/>
                  <a:pt x="14051" y="15362"/>
                </a:cubicBezTo>
                <a:cubicBezTo>
                  <a:pt x="14024" y="15425"/>
                  <a:pt x="14084" y="15483"/>
                  <a:pt x="14127" y="15441"/>
                </a:cubicBezTo>
                <a:cubicBezTo>
                  <a:pt x="14429" y="15126"/>
                  <a:pt x="14487" y="14571"/>
                  <a:pt x="14520" y="14102"/>
                </a:cubicBezTo>
                <a:cubicBezTo>
                  <a:pt x="14536" y="13857"/>
                  <a:pt x="14688" y="13564"/>
                  <a:pt x="14855" y="13445"/>
                </a:cubicBezTo>
                <a:cubicBezTo>
                  <a:pt x="14866" y="13438"/>
                  <a:pt x="14881" y="13431"/>
                  <a:pt x="14892" y="13417"/>
                </a:cubicBezTo>
                <a:cubicBezTo>
                  <a:pt x="14962" y="13368"/>
                  <a:pt x="15044" y="13417"/>
                  <a:pt x="15071" y="13515"/>
                </a:cubicBezTo>
                <a:cubicBezTo>
                  <a:pt x="15125" y="13739"/>
                  <a:pt x="15173" y="13976"/>
                  <a:pt x="15211" y="14242"/>
                </a:cubicBezTo>
                <a:cubicBezTo>
                  <a:pt x="15232" y="14403"/>
                  <a:pt x="15253" y="14559"/>
                  <a:pt x="15275" y="14706"/>
                </a:cubicBezTo>
                <a:cubicBezTo>
                  <a:pt x="15280" y="14818"/>
                  <a:pt x="15302" y="15110"/>
                  <a:pt x="15184" y="15320"/>
                </a:cubicBezTo>
                <a:cubicBezTo>
                  <a:pt x="14687" y="16224"/>
                  <a:pt x="14644" y="15957"/>
                  <a:pt x="14191" y="16902"/>
                </a:cubicBezTo>
                <a:cubicBezTo>
                  <a:pt x="14164" y="16958"/>
                  <a:pt x="14245" y="17009"/>
                  <a:pt x="14277" y="16953"/>
                </a:cubicBezTo>
                <a:cubicBezTo>
                  <a:pt x="14525" y="16469"/>
                  <a:pt x="14968" y="16105"/>
                  <a:pt x="15179" y="15874"/>
                </a:cubicBezTo>
                <a:cubicBezTo>
                  <a:pt x="15222" y="15825"/>
                  <a:pt x="15259" y="15776"/>
                  <a:pt x="15297" y="15727"/>
                </a:cubicBezTo>
                <a:cubicBezTo>
                  <a:pt x="15324" y="15685"/>
                  <a:pt x="15377" y="15706"/>
                  <a:pt x="15383" y="15762"/>
                </a:cubicBezTo>
                <a:cubicBezTo>
                  <a:pt x="15496" y="17058"/>
                  <a:pt x="15394" y="17464"/>
                  <a:pt x="15297" y="18003"/>
                </a:cubicBezTo>
                <a:cubicBezTo>
                  <a:pt x="15286" y="18073"/>
                  <a:pt x="15362" y="18107"/>
                  <a:pt x="15389" y="18044"/>
                </a:cubicBezTo>
                <a:cubicBezTo>
                  <a:pt x="15675" y="17323"/>
                  <a:pt x="15653" y="16427"/>
                  <a:pt x="15664" y="15517"/>
                </a:cubicBezTo>
                <a:cubicBezTo>
                  <a:pt x="15664" y="15461"/>
                  <a:pt x="15713" y="15432"/>
                  <a:pt x="15745" y="15467"/>
                </a:cubicBezTo>
                <a:cubicBezTo>
                  <a:pt x="15858" y="15593"/>
                  <a:pt x="15992" y="15721"/>
                  <a:pt x="16133" y="15861"/>
                </a:cubicBezTo>
                <a:cubicBezTo>
                  <a:pt x="16208" y="15938"/>
                  <a:pt x="16257" y="16048"/>
                  <a:pt x="16267" y="16167"/>
                </a:cubicBezTo>
                <a:cubicBezTo>
                  <a:pt x="16311" y="16678"/>
                  <a:pt x="16387" y="17036"/>
                  <a:pt x="16630" y="17316"/>
                </a:cubicBezTo>
                <a:cubicBezTo>
                  <a:pt x="16673" y="17365"/>
                  <a:pt x="16731" y="17302"/>
                  <a:pt x="16704" y="17239"/>
                </a:cubicBezTo>
                <a:cubicBezTo>
                  <a:pt x="16547" y="16882"/>
                  <a:pt x="16505" y="16568"/>
                  <a:pt x="16500" y="16351"/>
                </a:cubicBezTo>
                <a:cubicBezTo>
                  <a:pt x="16500" y="16309"/>
                  <a:pt x="16532" y="16280"/>
                  <a:pt x="16559" y="16301"/>
                </a:cubicBezTo>
                <a:cubicBezTo>
                  <a:pt x="16856" y="16504"/>
                  <a:pt x="17066" y="16776"/>
                  <a:pt x="17260" y="17112"/>
                </a:cubicBezTo>
                <a:cubicBezTo>
                  <a:pt x="17292" y="17175"/>
                  <a:pt x="17368" y="17121"/>
                  <a:pt x="17341" y="17051"/>
                </a:cubicBezTo>
                <a:cubicBezTo>
                  <a:pt x="17044" y="16288"/>
                  <a:pt x="16311" y="15699"/>
                  <a:pt x="15880" y="15167"/>
                </a:cubicBezTo>
                <a:cubicBezTo>
                  <a:pt x="15696" y="14943"/>
                  <a:pt x="15577" y="14649"/>
                  <a:pt x="15544" y="14327"/>
                </a:cubicBezTo>
                <a:cubicBezTo>
                  <a:pt x="15539" y="14292"/>
                  <a:pt x="15540" y="14250"/>
                  <a:pt x="15534" y="14215"/>
                </a:cubicBezTo>
                <a:cubicBezTo>
                  <a:pt x="15523" y="14117"/>
                  <a:pt x="15518" y="14018"/>
                  <a:pt x="15507" y="13927"/>
                </a:cubicBezTo>
                <a:cubicBezTo>
                  <a:pt x="15496" y="13808"/>
                  <a:pt x="15599" y="13732"/>
                  <a:pt x="15674" y="13802"/>
                </a:cubicBezTo>
                <a:cubicBezTo>
                  <a:pt x="15857" y="13977"/>
                  <a:pt x="16116" y="14144"/>
                  <a:pt x="16488" y="14277"/>
                </a:cubicBezTo>
                <a:cubicBezTo>
                  <a:pt x="17092" y="14494"/>
                  <a:pt x="17390" y="14691"/>
                  <a:pt x="17924" y="15657"/>
                </a:cubicBezTo>
                <a:cubicBezTo>
                  <a:pt x="17957" y="15720"/>
                  <a:pt x="18032" y="15664"/>
                  <a:pt x="18005" y="15594"/>
                </a:cubicBezTo>
                <a:cubicBezTo>
                  <a:pt x="17671" y="14705"/>
                  <a:pt x="17271" y="14278"/>
                  <a:pt x="16586" y="14012"/>
                </a:cubicBezTo>
                <a:cubicBezTo>
                  <a:pt x="16262" y="13886"/>
                  <a:pt x="16051" y="13710"/>
                  <a:pt x="15868" y="13493"/>
                </a:cubicBezTo>
                <a:cubicBezTo>
                  <a:pt x="15577" y="13150"/>
                  <a:pt x="15480" y="12597"/>
                  <a:pt x="15647" y="12128"/>
                </a:cubicBezTo>
                <a:cubicBezTo>
                  <a:pt x="15798" y="11701"/>
                  <a:pt x="16052" y="11372"/>
                  <a:pt x="16424" y="11036"/>
                </a:cubicBezTo>
                <a:cubicBezTo>
                  <a:pt x="16872" y="10693"/>
                  <a:pt x="17250" y="10665"/>
                  <a:pt x="17681" y="10826"/>
                </a:cubicBezTo>
                <a:cubicBezTo>
                  <a:pt x="18113" y="10987"/>
                  <a:pt x="18457" y="11413"/>
                  <a:pt x="18581" y="11966"/>
                </a:cubicBezTo>
                <a:cubicBezTo>
                  <a:pt x="18652" y="12295"/>
                  <a:pt x="18662" y="12645"/>
                  <a:pt x="18716" y="12981"/>
                </a:cubicBezTo>
                <a:cubicBezTo>
                  <a:pt x="18883" y="13955"/>
                  <a:pt x="19089" y="14327"/>
                  <a:pt x="19326" y="14649"/>
                </a:cubicBezTo>
                <a:cubicBezTo>
                  <a:pt x="19380" y="14719"/>
                  <a:pt x="19407" y="14648"/>
                  <a:pt x="19380" y="14585"/>
                </a:cubicBezTo>
                <a:cubicBezTo>
                  <a:pt x="19246" y="14305"/>
                  <a:pt x="19034" y="13815"/>
                  <a:pt x="18991" y="13605"/>
                </a:cubicBezTo>
                <a:cubicBezTo>
                  <a:pt x="18980" y="13556"/>
                  <a:pt x="19023" y="13521"/>
                  <a:pt x="19050" y="13542"/>
                </a:cubicBezTo>
                <a:cubicBezTo>
                  <a:pt x="19357" y="13766"/>
                  <a:pt x="19553" y="14082"/>
                  <a:pt x="19623" y="14180"/>
                </a:cubicBezTo>
                <a:cubicBezTo>
                  <a:pt x="19661" y="14229"/>
                  <a:pt x="19714" y="14145"/>
                  <a:pt x="19682" y="14089"/>
                </a:cubicBezTo>
                <a:cubicBezTo>
                  <a:pt x="19315" y="13451"/>
                  <a:pt x="19109" y="13361"/>
                  <a:pt x="18996" y="13172"/>
                </a:cubicBezTo>
                <a:cubicBezTo>
                  <a:pt x="18926" y="13053"/>
                  <a:pt x="18889" y="12912"/>
                  <a:pt x="18873" y="12765"/>
                </a:cubicBezTo>
                <a:cubicBezTo>
                  <a:pt x="18835" y="12380"/>
                  <a:pt x="18813" y="12024"/>
                  <a:pt x="18748" y="11730"/>
                </a:cubicBezTo>
                <a:cubicBezTo>
                  <a:pt x="18721" y="11597"/>
                  <a:pt x="18830" y="11483"/>
                  <a:pt x="18922" y="11546"/>
                </a:cubicBezTo>
                <a:cubicBezTo>
                  <a:pt x="18992" y="11595"/>
                  <a:pt x="19067" y="11637"/>
                  <a:pt x="19143" y="11686"/>
                </a:cubicBezTo>
                <a:cubicBezTo>
                  <a:pt x="19186" y="11714"/>
                  <a:pt x="19234" y="11743"/>
                  <a:pt x="19278" y="11771"/>
                </a:cubicBezTo>
                <a:cubicBezTo>
                  <a:pt x="19849" y="12227"/>
                  <a:pt x="19519" y="13172"/>
                  <a:pt x="20048" y="13935"/>
                </a:cubicBezTo>
                <a:cubicBezTo>
                  <a:pt x="20091" y="13998"/>
                  <a:pt x="20156" y="13977"/>
                  <a:pt x="20124" y="13900"/>
                </a:cubicBezTo>
                <a:cubicBezTo>
                  <a:pt x="20027" y="13683"/>
                  <a:pt x="19941" y="13486"/>
                  <a:pt x="19925" y="13191"/>
                </a:cubicBezTo>
                <a:cubicBezTo>
                  <a:pt x="19919" y="13135"/>
                  <a:pt x="19968" y="13109"/>
                  <a:pt x="20001" y="13137"/>
                </a:cubicBezTo>
                <a:cubicBezTo>
                  <a:pt x="20108" y="13242"/>
                  <a:pt x="20215" y="13388"/>
                  <a:pt x="20290" y="13493"/>
                </a:cubicBezTo>
                <a:cubicBezTo>
                  <a:pt x="20344" y="13577"/>
                  <a:pt x="20356" y="13508"/>
                  <a:pt x="20339" y="13445"/>
                </a:cubicBezTo>
                <a:cubicBezTo>
                  <a:pt x="20242" y="13123"/>
                  <a:pt x="20042" y="12897"/>
                  <a:pt x="19913" y="12771"/>
                </a:cubicBezTo>
                <a:cubicBezTo>
                  <a:pt x="19848" y="12708"/>
                  <a:pt x="19805" y="12618"/>
                  <a:pt x="19800" y="12513"/>
                </a:cubicBezTo>
                <a:cubicBezTo>
                  <a:pt x="19795" y="12415"/>
                  <a:pt x="19796" y="12351"/>
                  <a:pt x="19785" y="12246"/>
                </a:cubicBezTo>
                <a:cubicBezTo>
                  <a:pt x="19779" y="12197"/>
                  <a:pt x="19822" y="12157"/>
                  <a:pt x="19854" y="12185"/>
                </a:cubicBezTo>
                <a:cubicBezTo>
                  <a:pt x="20776" y="12913"/>
                  <a:pt x="21024" y="13472"/>
                  <a:pt x="21256" y="13955"/>
                </a:cubicBezTo>
                <a:cubicBezTo>
                  <a:pt x="21283" y="14011"/>
                  <a:pt x="21348" y="13977"/>
                  <a:pt x="21337" y="13914"/>
                </a:cubicBezTo>
                <a:cubicBezTo>
                  <a:pt x="21218" y="13325"/>
                  <a:pt x="20869" y="12353"/>
                  <a:pt x="19434" y="11526"/>
                </a:cubicBezTo>
                <a:cubicBezTo>
                  <a:pt x="19192" y="11386"/>
                  <a:pt x="18964" y="11246"/>
                  <a:pt x="18802" y="10903"/>
                </a:cubicBezTo>
                <a:cubicBezTo>
                  <a:pt x="18613" y="10518"/>
                  <a:pt x="18976" y="10273"/>
                  <a:pt x="18976" y="10273"/>
                </a:cubicBezTo>
                <a:cubicBezTo>
                  <a:pt x="19434" y="9937"/>
                  <a:pt x="20410" y="11155"/>
                  <a:pt x="21305" y="11246"/>
                </a:cubicBezTo>
                <a:cubicBezTo>
                  <a:pt x="21354" y="11253"/>
                  <a:pt x="21370" y="11163"/>
                  <a:pt x="21322" y="11135"/>
                </a:cubicBezTo>
                <a:cubicBezTo>
                  <a:pt x="21068" y="11016"/>
                  <a:pt x="20814" y="10860"/>
                  <a:pt x="20582" y="10699"/>
                </a:cubicBezTo>
                <a:cubicBezTo>
                  <a:pt x="20550" y="10678"/>
                  <a:pt x="20549" y="10615"/>
                  <a:pt x="20587" y="10601"/>
                </a:cubicBezTo>
                <a:cubicBezTo>
                  <a:pt x="20733" y="10538"/>
                  <a:pt x="20944" y="10476"/>
                  <a:pt x="21219" y="10518"/>
                </a:cubicBezTo>
                <a:cubicBezTo>
                  <a:pt x="21268" y="10525"/>
                  <a:pt x="21290" y="10434"/>
                  <a:pt x="21241" y="10406"/>
                </a:cubicBezTo>
                <a:cubicBezTo>
                  <a:pt x="20993" y="10259"/>
                  <a:pt x="20755" y="10252"/>
                  <a:pt x="20437" y="10378"/>
                </a:cubicBezTo>
                <a:cubicBezTo>
                  <a:pt x="20308" y="10427"/>
                  <a:pt x="20168" y="10405"/>
                  <a:pt x="20055" y="10321"/>
                </a:cubicBezTo>
                <a:cubicBezTo>
                  <a:pt x="19828" y="10160"/>
                  <a:pt x="19623" y="10020"/>
                  <a:pt x="19461" y="9936"/>
                </a:cubicBezTo>
                <a:cubicBezTo>
                  <a:pt x="19413" y="9915"/>
                  <a:pt x="19406" y="9831"/>
                  <a:pt x="19449" y="9796"/>
                </a:cubicBezTo>
                <a:cubicBezTo>
                  <a:pt x="19746" y="9551"/>
                  <a:pt x="20139" y="9376"/>
                  <a:pt x="20830" y="9404"/>
                </a:cubicBezTo>
                <a:cubicBezTo>
                  <a:pt x="20878" y="9404"/>
                  <a:pt x="20895" y="9320"/>
                  <a:pt x="20847" y="9299"/>
                </a:cubicBezTo>
                <a:cubicBezTo>
                  <a:pt x="20588" y="9173"/>
                  <a:pt x="20070" y="9062"/>
                  <a:pt x="19369" y="9566"/>
                </a:cubicBezTo>
                <a:cubicBezTo>
                  <a:pt x="19034" y="9811"/>
                  <a:pt x="18764" y="10098"/>
                  <a:pt x="18511" y="10231"/>
                </a:cubicBezTo>
                <a:cubicBezTo>
                  <a:pt x="18252" y="10364"/>
                  <a:pt x="17962" y="10266"/>
                  <a:pt x="17789" y="9986"/>
                </a:cubicBezTo>
                <a:cubicBezTo>
                  <a:pt x="17272" y="9139"/>
                  <a:pt x="17044" y="7871"/>
                  <a:pt x="18052" y="6744"/>
                </a:cubicBezTo>
                <a:cubicBezTo>
                  <a:pt x="18322" y="6442"/>
                  <a:pt x="18717" y="6429"/>
                  <a:pt x="19003" y="6695"/>
                </a:cubicBezTo>
                <a:cubicBezTo>
                  <a:pt x="19429" y="7088"/>
                  <a:pt x="19968" y="7696"/>
                  <a:pt x="20518" y="7899"/>
                </a:cubicBezTo>
                <a:cubicBezTo>
                  <a:pt x="20567" y="7920"/>
                  <a:pt x="20598" y="7829"/>
                  <a:pt x="20555" y="7794"/>
                </a:cubicBezTo>
                <a:cubicBezTo>
                  <a:pt x="20329" y="7619"/>
                  <a:pt x="20097" y="7472"/>
                  <a:pt x="19903" y="7199"/>
                </a:cubicBezTo>
                <a:cubicBezTo>
                  <a:pt x="19876" y="7164"/>
                  <a:pt x="19892" y="7101"/>
                  <a:pt x="19930" y="7094"/>
                </a:cubicBezTo>
                <a:cubicBezTo>
                  <a:pt x="20081" y="7066"/>
                  <a:pt x="20291" y="7066"/>
                  <a:pt x="20545" y="7164"/>
                </a:cubicBezTo>
                <a:cubicBezTo>
                  <a:pt x="20594" y="7185"/>
                  <a:pt x="20625" y="7094"/>
                  <a:pt x="20582" y="7059"/>
                </a:cubicBezTo>
                <a:cubicBezTo>
                  <a:pt x="20366" y="6863"/>
                  <a:pt x="20135" y="6800"/>
                  <a:pt x="19817" y="6842"/>
                </a:cubicBezTo>
                <a:cubicBezTo>
                  <a:pt x="19677" y="6863"/>
                  <a:pt x="19530" y="6808"/>
                  <a:pt x="19422" y="6689"/>
                </a:cubicBezTo>
                <a:cubicBezTo>
                  <a:pt x="19277" y="6535"/>
                  <a:pt x="19142" y="6387"/>
                  <a:pt x="19018" y="6282"/>
                </a:cubicBezTo>
                <a:cubicBezTo>
                  <a:pt x="18921" y="6198"/>
                  <a:pt x="18937" y="6008"/>
                  <a:pt x="19040" y="5938"/>
                </a:cubicBezTo>
                <a:cubicBezTo>
                  <a:pt x="19164" y="5861"/>
                  <a:pt x="19293" y="5792"/>
                  <a:pt x="19417" y="5722"/>
                </a:cubicBezTo>
                <a:cubicBezTo>
                  <a:pt x="19477" y="5694"/>
                  <a:pt x="19541" y="5672"/>
                  <a:pt x="19606" y="5665"/>
                </a:cubicBezTo>
                <a:cubicBezTo>
                  <a:pt x="19714" y="5658"/>
                  <a:pt x="19849" y="5665"/>
                  <a:pt x="19979" y="5735"/>
                </a:cubicBezTo>
                <a:cubicBezTo>
                  <a:pt x="20211" y="5861"/>
                  <a:pt x="20787" y="6617"/>
                  <a:pt x="21521" y="6680"/>
                </a:cubicBezTo>
                <a:cubicBezTo>
                  <a:pt x="21580" y="6729"/>
                  <a:pt x="21596" y="6640"/>
                  <a:pt x="21553" y="6619"/>
                </a:cubicBezTo>
                <a:cubicBezTo>
                  <a:pt x="21343" y="6514"/>
                  <a:pt x="21111" y="6372"/>
                  <a:pt x="20901" y="6225"/>
                </a:cubicBezTo>
                <a:cubicBezTo>
                  <a:pt x="20863" y="6197"/>
                  <a:pt x="20873" y="6127"/>
                  <a:pt x="20911" y="6120"/>
                </a:cubicBezTo>
                <a:cubicBezTo>
                  <a:pt x="21062" y="6078"/>
                  <a:pt x="21251" y="6078"/>
                  <a:pt x="21391" y="6085"/>
                </a:cubicBezTo>
                <a:cubicBezTo>
                  <a:pt x="21440" y="6085"/>
                  <a:pt x="21456" y="5994"/>
                  <a:pt x="21408" y="5973"/>
                </a:cubicBezTo>
                <a:cubicBezTo>
                  <a:pt x="21047" y="5791"/>
                  <a:pt x="20659" y="5883"/>
                  <a:pt x="20513" y="5925"/>
                </a:cubicBezTo>
                <a:cubicBezTo>
                  <a:pt x="20508" y="5925"/>
                  <a:pt x="20501" y="5926"/>
                  <a:pt x="20496" y="5919"/>
                </a:cubicBezTo>
                <a:cubicBezTo>
                  <a:pt x="20426" y="5856"/>
                  <a:pt x="20367" y="5800"/>
                  <a:pt x="20324" y="5744"/>
                </a:cubicBezTo>
                <a:cubicBezTo>
                  <a:pt x="20259" y="5667"/>
                  <a:pt x="20119" y="5554"/>
                  <a:pt x="20060" y="5505"/>
                </a:cubicBezTo>
                <a:cubicBezTo>
                  <a:pt x="20027" y="5477"/>
                  <a:pt x="20037" y="5421"/>
                  <a:pt x="20070" y="5400"/>
                </a:cubicBezTo>
                <a:cubicBezTo>
                  <a:pt x="20652" y="5078"/>
                  <a:pt x="21143" y="5147"/>
                  <a:pt x="21413" y="5098"/>
                </a:cubicBezTo>
                <a:cubicBezTo>
                  <a:pt x="21462" y="5091"/>
                  <a:pt x="21467" y="5008"/>
                  <a:pt x="21418" y="4987"/>
                </a:cubicBezTo>
                <a:cubicBezTo>
                  <a:pt x="20711" y="4721"/>
                  <a:pt x="19984" y="5022"/>
                  <a:pt x="19089" y="5540"/>
                </a:cubicBezTo>
                <a:cubicBezTo>
                  <a:pt x="19008" y="5589"/>
                  <a:pt x="18932" y="5469"/>
                  <a:pt x="18981" y="5378"/>
                </a:cubicBezTo>
                <a:cubicBezTo>
                  <a:pt x="19224" y="4902"/>
                  <a:pt x="19719" y="4167"/>
                  <a:pt x="20744" y="3341"/>
                </a:cubicBezTo>
                <a:cubicBezTo>
                  <a:pt x="20787" y="3306"/>
                  <a:pt x="20761" y="3216"/>
                  <a:pt x="20707" y="3230"/>
                </a:cubicBezTo>
                <a:cubicBezTo>
                  <a:pt x="20087" y="3468"/>
                  <a:pt x="19369" y="4224"/>
                  <a:pt x="18900" y="5015"/>
                </a:cubicBezTo>
                <a:cubicBezTo>
                  <a:pt x="18873" y="5057"/>
                  <a:pt x="18819" y="5036"/>
                  <a:pt x="18819" y="4980"/>
                </a:cubicBezTo>
                <a:cubicBezTo>
                  <a:pt x="18830" y="4602"/>
                  <a:pt x="18787" y="4301"/>
                  <a:pt x="18679" y="4133"/>
                </a:cubicBezTo>
                <a:cubicBezTo>
                  <a:pt x="18647" y="4084"/>
                  <a:pt x="18588" y="4125"/>
                  <a:pt x="18598" y="4188"/>
                </a:cubicBezTo>
                <a:cubicBezTo>
                  <a:pt x="18722" y="4797"/>
                  <a:pt x="18496" y="5898"/>
                  <a:pt x="18172" y="6094"/>
                </a:cubicBezTo>
                <a:cubicBezTo>
                  <a:pt x="17126" y="6759"/>
                  <a:pt x="16764" y="6934"/>
                  <a:pt x="16446" y="6304"/>
                </a:cubicBezTo>
                <a:cubicBezTo>
                  <a:pt x="16263" y="5814"/>
                  <a:pt x="16272" y="5309"/>
                  <a:pt x="16380" y="4665"/>
                </a:cubicBezTo>
                <a:cubicBezTo>
                  <a:pt x="16380" y="4658"/>
                  <a:pt x="16387" y="4650"/>
                  <a:pt x="16387" y="4643"/>
                </a:cubicBezTo>
                <a:cubicBezTo>
                  <a:pt x="16716" y="3873"/>
                  <a:pt x="17239" y="3762"/>
                  <a:pt x="17735" y="3510"/>
                </a:cubicBezTo>
                <a:cubicBezTo>
                  <a:pt x="18210" y="3265"/>
                  <a:pt x="18588" y="3039"/>
                  <a:pt x="18733" y="2654"/>
                </a:cubicBezTo>
                <a:cubicBezTo>
                  <a:pt x="18755" y="2591"/>
                  <a:pt x="18717" y="2549"/>
                  <a:pt x="18679" y="2584"/>
                </a:cubicBezTo>
                <a:cubicBezTo>
                  <a:pt x="18517" y="2766"/>
                  <a:pt x="18382" y="2921"/>
                  <a:pt x="18155" y="3033"/>
                </a:cubicBezTo>
                <a:cubicBezTo>
                  <a:pt x="18117" y="3047"/>
                  <a:pt x="18085" y="3005"/>
                  <a:pt x="18101" y="2956"/>
                </a:cubicBezTo>
                <a:cubicBezTo>
                  <a:pt x="18133" y="2851"/>
                  <a:pt x="18188" y="2733"/>
                  <a:pt x="18248" y="2628"/>
                </a:cubicBezTo>
                <a:cubicBezTo>
                  <a:pt x="18269" y="2586"/>
                  <a:pt x="18231" y="2543"/>
                  <a:pt x="18199" y="2571"/>
                </a:cubicBezTo>
                <a:cubicBezTo>
                  <a:pt x="17886" y="2893"/>
                  <a:pt x="17913" y="3097"/>
                  <a:pt x="17687" y="3265"/>
                </a:cubicBezTo>
                <a:cubicBezTo>
                  <a:pt x="17525" y="3384"/>
                  <a:pt x="16943" y="3537"/>
                  <a:pt x="16630" y="3838"/>
                </a:cubicBezTo>
                <a:cubicBezTo>
                  <a:pt x="16597" y="3866"/>
                  <a:pt x="16553" y="3831"/>
                  <a:pt x="16564" y="3774"/>
                </a:cubicBezTo>
                <a:cubicBezTo>
                  <a:pt x="16602" y="3599"/>
                  <a:pt x="16641" y="3410"/>
                  <a:pt x="16684" y="3214"/>
                </a:cubicBezTo>
                <a:cubicBezTo>
                  <a:pt x="16694" y="3151"/>
                  <a:pt x="16710" y="3089"/>
                  <a:pt x="16721" y="3033"/>
                </a:cubicBezTo>
                <a:cubicBezTo>
                  <a:pt x="16726" y="3012"/>
                  <a:pt x="16812" y="2703"/>
                  <a:pt x="17001" y="2549"/>
                </a:cubicBezTo>
                <a:cubicBezTo>
                  <a:pt x="17173" y="2402"/>
                  <a:pt x="17849" y="2235"/>
                  <a:pt x="18221" y="1597"/>
                </a:cubicBezTo>
                <a:cubicBezTo>
                  <a:pt x="18242" y="1555"/>
                  <a:pt x="18204" y="1499"/>
                  <a:pt x="18172" y="1534"/>
                </a:cubicBezTo>
                <a:cubicBezTo>
                  <a:pt x="18021" y="1667"/>
                  <a:pt x="17827" y="1858"/>
                  <a:pt x="17654" y="1963"/>
                </a:cubicBezTo>
                <a:cubicBezTo>
                  <a:pt x="17590" y="2005"/>
                  <a:pt x="17562" y="1942"/>
                  <a:pt x="17579" y="1893"/>
                </a:cubicBezTo>
                <a:cubicBezTo>
                  <a:pt x="17633" y="1732"/>
                  <a:pt x="17756" y="1528"/>
                  <a:pt x="17826" y="1409"/>
                </a:cubicBezTo>
                <a:cubicBezTo>
                  <a:pt x="17880" y="1318"/>
                  <a:pt x="17821" y="1317"/>
                  <a:pt x="17778" y="1359"/>
                </a:cubicBezTo>
                <a:cubicBezTo>
                  <a:pt x="17508" y="1590"/>
                  <a:pt x="17400" y="1913"/>
                  <a:pt x="17346" y="2074"/>
                </a:cubicBezTo>
                <a:cubicBezTo>
                  <a:pt x="17314" y="2172"/>
                  <a:pt x="17261" y="2199"/>
                  <a:pt x="17250" y="2199"/>
                </a:cubicBezTo>
                <a:cubicBezTo>
                  <a:pt x="17148" y="2255"/>
                  <a:pt x="16899" y="2383"/>
                  <a:pt x="16926" y="2243"/>
                </a:cubicBezTo>
                <a:cubicBezTo>
                  <a:pt x="17137" y="1074"/>
                  <a:pt x="17670" y="484"/>
                  <a:pt x="17988" y="99"/>
                </a:cubicBezTo>
                <a:cubicBezTo>
                  <a:pt x="18026" y="50"/>
                  <a:pt x="17982" y="-26"/>
                  <a:pt x="17939" y="9"/>
                </a:cubicBezTo>
                <a:close/>
                <a:moveTo>
                  <a:pt x="15066" y="7787"/>
                </a:moveTo>
                <a:cubicBezTo>
                  <a:pt x="15551" y="7787"/>
                  <a:pt x="15949" y="8299"/>
                  <a:pt x="15949" y="8936"/>
                </a:cubicBezTo>
                <a:cubicBezTo>
                  <a:pt x="15949" y="9573"/>
                  <a:pt x="15556" y="10085"/>
                  <a:pt x="15066" y="10085"/>
                </a:cubicBezTo>
                <a:cubicBezTo>
                  <a:pt x="14580" y="10085"/>
                  <a:pt x="14181" y="9573"/>
                  <a:pt x="14181" y="8936"/>
                </a:cubicBezTo>
                <a:cubicBezTo>
                  <a:pt x="14181" y="8306"/>
                  <a:pt x="14575" y="7787"/>
                  <a:pt x="15066" y="7787"/>
                </a:cubicBezTo>
                <a:close/>
              </a:path>
            </a:pathLst>
          </a:custGeom>
          <a:solidFill>
            <a:schemeClr val="accent3"/>
          </a:solidFill>
          <a:ln w="25400">
            <a:solidFill>
              <a:srgbClr val="000000"/>
            </a:solidFill>
          </a:ln>
        </p:spPr>
        <p:txBody>
          <a:bodyPr lIns="50800" tIns="50800" rIns="50800" bIns="50800" anchor="ctr"/>
          <a:lstStyle/>
          <a:p>
            <a:pPr>
              <a:defRPr>
                <a:solidFill>
                  <a:srgbClr val="FFFFFF"/>
                </a:solidFill>
                <a:latin typeface="+mn-lt"/>
                <a:ea typeface="+mn-ea"/>
                <a:cs typeface="+mn-cs"/>
                <a:sym typeface="Helvetica Neue"/>
              </a:defRPr>
            </a:pPr>
            <a:endParaRPr/>
          </a:p>
        </p:txBody>
      </p:sp>
      <p:sp>
        <p:nvSpPr>
          <p:cNvPr id="216" name="Neuron"/>
          <p:cNvSpPr/>
          <p:nvPr/>
        </p:nvSpPr>
        <p:spPr>
          <a:xfrm>
            <a:off x="2646675" y="5711907"/>
            <a:ext cx="6603785" cy="5081041"/>
          </a:xfrm>
          <a:custGeom>
            <a:avLst/>
            <a:gdLst/>
            <a:ahLst/>
            <a:cxnLst>
              <a:cxn ang="0">
                <a:pos x="wd2" y="hd2"/>
              </a:cxn>
              <a:cxn ang="5400000">
                <a:pos x="wd2" y="hd2"/>
              </a:cxn>
              <a:cxn ang="10800000">
                <a:pos x="wd2" y="hd2"/>
              </a:cxn>
              <a:cxn ang="16200000">
                <a:pos x="wd2" y="hd2"/>
              </a:cxn>
            </a:cxnLst>
            <a:rect l="0" t="0" r="r" b="b"/>
            <a:pathLst>
              <a:path w="21577" h="21551" extrusionOk="0">
                <a:moveTo>
                  <a:pt x="17939" y="9"/>
                </a:moveTo>
                <a:cubicBezTo>
                  <a:pt x="17519" y="282"/>
                  <a:pt x="16747" y="1233"/>
                  <a:pt x="16402" y="3208"/>
                </a:cubicBezTo>
                <a:cubicBezTo>
                  <a:pt x="16343" y="3558"/>
                  <a:pt x="16272" y="3867"/>
                  <a:pt x="16192" y="4133"/>
                </a:cubicBezTo>
                <a:cubicBezTo>
                  <a:pt x="16148" y="4287"/>
                  <a:pt x="15998" y="4322"/>
                  <a:pt x="15912" y="4203"/>
                </a:cubicBezTo>
                <a:cubicBezTo>
                  <a:pt x="15820" y="4077"/>
                  <a:pt x="15712" y="3944"/>
                  <a:pt x="15593" y="3790"/>
                </a:cubicBezTo>
                <a:cubicBezTo>
                  <a:pt x="15264" y="3258"/>
                  <a:pt x="16031" y="1815"/>
                  <a:pt x="15956" y="652"/>
                </a:cubicBezTo>
                <a:cubicBezTo>
                  <a:pt x="15950" y="582"/>
                  <a:pt x="15873" y="583"/>
                  <a:pt x="15868" y="646"/>
                </a:cubicBezTo>
                <a:cubicBezTo>
                  <a:pt x="15819" y="982"/>
                  <a:pt x="15745" y="1326"/>
                  <a:pt x="15664" y="1648"/>
                </a:cubicBezTo>
                <a:cubicBezTo>
                  <a:pt x="15653" y="1697"/>
                  <a:pt x="15605" y="1703"/>
                  <a:pt x="15583" y="1661"/>
                </a:cubicBezTo>
                <a:cubicBezTo>
                  <a:pt x="15475" y="1472"/>
                  <a:pt x="15395" y="1277"/>
                  <a:pt x="15416" y="878"/>
                </a:cubicBezTo>
                <a:cubicBezTo>
                  <a:pt x="15422" y="808"/>
                  <a:pt x="15339" y="793"/>
                  <a:pt x="15329" y="856"/>
                </a:cubicBezTo>
                <a:cubicBezTo>
                  <a:pt x="15258" y="1206"/>
                  <a:pt x="15313" y="1506"/>
                  <a:pt x="15475" y="1913"/>
                </a:cubicBezTo>
                <a:cubicBezTo>
                  <a:pt x="15518" y="2011"/>
                  <a:pt x="15524" y="2179"/>
                  <a:pt x="15497" y="2284"/>
                </a:cubicBezTo>
                <a:cubicBezTo>
                  <a:pt x="15395" y="2670"/>
                  <a:pt x="15302" y="2999"/>
                  <a:pt x="15270" y="3258"/>
                </a:cubicBezTo>
                <a:cubicBezTo>
                  <a:pt x="15264" y="3307"/>
                  <a:pt x="15221" y="3319"/>
                  <a:pt x="15194" y="3284"/>
                </a:cubicBezTo>
                <a:cubicBezTo>
                  <a:pt x="14951" y="2948"/>
                  <a:pt x="14709" y="2452"/>
                  <a:pt x="14649" y="1562"/>
                </a:cubicBezTo>
                <a:cubicBezTo>
                  <a:pt x="14644" y="1499"/>
                  <a:pt x="14574" y="1492"/>
                  <a:pt x="14563" y="1562"/>
                </a:cubicBezTo>
                <a:cubicBezTo>
                  <a:pt x="14509" y="1920"/>
                  <a:pt x="14515" y="2593"/>
                  <a:pt x="15017" y="3398"/>
                </a:cubicBezTo>
                <a:cubicBezTo>
                  <a:pt x="15270" y="3811"/>
                  <a:pt x="15529" y="4147"/>
                  <a:pt x="15713" y="4420"/>
                </a:cubicBezTo>
                <a:cubicBezTo>
                  <a:pt x="15869" y="4644"/>
                  <a:pt x="15874" y="4987"/>
                  <a:pt x="15723" y="5219"/>
                </a:cubicBezTo>
                <a:cubicBezTo>
                  <a:pt x="15345" y="5793"/>
                  <a:pt x="14909" y="5952"/>
                  <a:pt x="14536" y="6043"/>
                </a:cubicBezTo>
                <a:cubicBezTo>
                  <a:pt x="14272" y="6078"/>
                  <a:pt x="14024" y="6079"/>
                  <a:pt x="13754" y="5932"/>
                </a:cubicBezTo>
                <a:cubicBezTo>
                  <a:pt x="13479" y="5785"/>
                  <a:pt x="13345" y="5553"/>
                  <a:pt x="13323" y="5168"/>
                </a:cubicBezTo>
                <a:cubicBezTo>
                  <a:pt x="13307" y="4832"/>
                  <a:pt x="13409" y="4349"/>
                  <a:pt x="13549" y="3873"/>
                </a:cubicBezTo>
                <a:cubicBezTo>
                  <a:pt x="13775" y="3131"/>
                  <a:pt x="13696" y="2418"/>
                  <a:pt x="13502" y="1788"/>
                </a:cubicBezTo>
                <a:cubicBezTo>
                  <a:pt x="13480" y="1718"/>
                  <a:pt x="13398" y="1753"/>
                  <a:pt x="13409" y="1823"/>
                </a:cubicBezTo>
                <a:cubicBezTo>
                  <a:pt x="13560" y="2859"/>
                  <a:pt x="13576" y="3181"/>
                  <a:pt x="13333" y="3818"/>
                </a:cubicBezTo>
                <a:cubicBezTo>
                  <a:pt x="13187" y="4189"/>
                  <a:pt x="13107" y="4391"/>
                  <a:pt x="13063" y="4783"/>
                </a:cubicBezTo>
                <a:cubicBezTo>
                  <a:pt x="13036" y="5014"/>
                  <a:pt x="12903" y="5077"/>
                  <a:pt x="12806" y="4888"/>
                </a:cubicBezTo>
                <a:cubicBezTo>
                  <a:pt x="12779" y="4832"/>
                  <a:pt x="12740" y="4784"/>
                  <a:pt x="12708" y="4728"/>
                </a:cubicBezTo>
                <a:cubicBezTo>
                  <a:pt x="12670" y="4665"/>
                  <a:pt x="12637" y="4609"/>
                  <a:pt x="12605" y="4553"/>
                </a:cubicBezTo>
                <a:cubicBezTo>
                  <a:pt x="12449" y="4287"/>
                  <a:pt x="12384" y="3950"/>
                  <a:pt x="12443" y="3628"/>
                </a:cubicBezTo>
                <a:cubicBezTo>
                  <a:pt x="12562" y="2949"/>
                  <a:pt x="12896" y="2032"/>
                  <a:pt x="12848" y="1241"/>
                </a:cubicBezTo>
                <a:cubicBezTo>
                  <a:pt x="12842" y="1178"/>
                  <a:pt x="12772" y="1171"/>
                  <a:pt x="12762" y="1234"/>
                </a:cubicBezTo>
                <a:cubicBezTo>
                  <a:pt x="12713" y="1577"/>
                  <a:pt x="12637" y="1927"/>
                  <a:pt x="12551" y="2256"/>
                </a:cubicBezTo>
                <a:cubicBezTo>
                  <a:pt x="12540" y="2298"/>
                  <a:pt x="12493" y="2305"/>
                  <a:pt x="12477" y="2263"/>
                </a:cubicBezTo>
                <a:cubicBezTo>
                  <a:pt x="12401" y="2088"/>
                  <a:pt x="12325" y="1829"/>
                  <a:pt x="12308" y="1479"/>
                </a:cubicBezTo>
                <a:cubicBezTo>
                  <a:pt x="12303" y="1409"/>
                  <a:pt x="12233" y="1403"/>
                  <a:pt x="12217" y="1473"/>
                </a:cubicBezTo>
                <a:cubicBezTo>
                  <a:pt x="12158" y="1788"/>
                  <a:pt x="12179" y="2081"/>
                  <a:pt x="12308" y="2431"/>
                </a:cubicBezTo>
                <a:cubicBezTo>
                  <a:pt x="12378" y="2627"/>
                  <a:pt x="12396" y="2851"/>
                  <a:pt x="12342" y="3061"/>
                </a:cubicBezTo>
                <a:cubicBezTo>
                  <a:pt x="12277" y="3299"/>
                  <a:pt x="12223" y="3516"/>
                  <a:pt x="12190" y="3698"/>
                </a:cubicBezTo>
                <a:cubicBezTo>
                  <a:pt x="12180" y="3754"/>
                  <a:pt x="12132" y="3768"/>
                  <a:pt x="12099" y="3726"/>
                </a:cubicBezTo>
                <a:cubicBezTo>
                  <a:pt x="11565" y="2991"/>
                  <a:pt x="11332" y="2774"/>
                  <a:pt x="10744" y="2431"/>
                </a:cubicBezTo>
                <a:cubicBezTo>
                  <a:pt x="10696" y="2403"/>
                  <a:pt x="10659" y="2495"/>
                  <a:pt x="10702" y="2530"/>
                </a:cubicBezTo>
                <a:cubicBezTo>
                  <a:pt x="11026" y="2789"/>
                  <a:pt x="11359" y="3061"/>
                  <a:pt x="11931" y="3971"/>
                </a:cubicBezTo>
                <a:cubicBezTo>
                  <a:pt x="11958" y="4013"/>
                  <a:pt x="11931" y="4076"/>
                  <a:pt x="11894" y="4076"/>
                </a:cubicBezTo>
                <a:cubicBezTo>
                  <a:pt x="11791" y="4076"/>
                  <a:pt x="11247" y="4146"/>
                  <a:pt x="10599" y="3936"/>
                </a:cubicBezTo>
                <a:cubicBezTo>
                  <a:pt x="10540" y="3915"/>
                  <a:pt x="10513" y="3986"/>
                  <a:pt x="10567" y="4035"/>
                </a:cubicBezTo>
                <a:cubicBezTo>
                  <a:pt x="10972" y="4399"/>
                  <a:pt x="11759" y="4300"/>
                  <a:pt x="11953" y="4370"/>
                </a:cubicBezTo>
                <a:cubicBezTo>
                  <a:pt x="12125" y="4433"/>
                  <a:pt x="12261" y="4608"/>
                  <a:pt x="12315" y="4685"/>
                </a:cubicBezTo>
                <a:cubicBezTo>
                  <a:pt x="12315" y="4685"/>
                  <a:pt x="12315" y="4686"/>
                  <a:pt x="12315" y="4693"/>
                </a:cubicBezTo>
                <a:cubicBezTo>
                  <a:pt x="12374" y="4805"/>
                  <a:pt x="12449" y="4867"/>
                  <a:pt x="12519" y="4993"/>
                </a:cubicBezTo>
                <a:cubicBezTo>
                  <a:pt x="12611" y="5161"/>
                  <a:pt x="12692" y="5329"/>
                  <a:pt x="12762" y="5490"/>
                </a:cubicBezTo>
                <a:cubicBezTo>
                  <a:pt x="12897" y="5805"/>
                  <a:pt x="12379" y="5994"/>
                  <a:pt x="12168" y="5735"/>
                </a:cubicBezTo>
                <a:cubicBezTo>
                  <a:pt x="11926" y="5434"/>
                  <a:pt x="11532" y="5042"/>
                  <a:pt x="11139" y="5098"/>
                </a:cubicBezTo>
                <a:cubicBezTo>
                  <a:pt x="11090" y="5105"/>
                  <a:pt x="11085" y="5198"/>
                  <a:pt x="11134" y="5219"/>
                </a:cubicBezTo>
                <a:cubicBezTo>
                  <a:pt x="11554" y="5373"/>
                  <a:pt x="11818" y="5672"/>
                  <a:pt x="11948" y="5875"/>
                </a:cubicBezTo>
                <a:cubicBezTo>
                  <a:pt x="11969" y="5910"/>
                  <a:pt x="11953" y="5960"/>
                  <a:pt x="11921" y="5960"/>
                </a:cubicBezTo>
                <a:cubicBezTo>
                  <a:pt x="11581" y="5981"/>
                  <a:pt x="11188" y="5925"/>
                  <a:pt x="10778" y="5715"/>
                </a:cubicBezTo>
                <a:cubicBezTo>
                  <a:pt x="10729" y="5687"/>
                  <a:pt x="10686" y="5792"/>
                  <a:pt x="10734" y="5820"/>
                </a:cubicBezTo>
                <a:cubicBezTo>
                  <a:pt x="11354" y="6191"/>
                  <a:pt x="11937" y="6337"/>
                  <a:pt x="12536" y="6225"/>
                </a:cubicBezTo>
                <a:cubicBezTo>
                  <a:pt x="12822" y="6169"/>
                  <a:pt x="13086" y="6408"/>
                  <a:pt x="13151" y="6772"/>
                </a:cubicBezTo>
                <a:cubicBezTo>
                  <a:pt x="13415" y="8305"/>
                  <a:pt x="12659" y="10084"/>
                  <a:pt x="10281" y="10903"/>
                </a:cubicBezTo>
                <a:cubicBezTo>
                  <a:pt x="5249" y="12618"/>
                  <a:pt x="2779" y="16609"/>
                  <a:pt x="2083" y="17841"/>
                </a:cubicBezTo>
                <a:cubicBezTo>
                  <a:pt x="1894" y="18170"/>
                  <a:pt x="1646" y="18437"/>
                  <a:pt x="1350" y="18591"/>
                </a:cubicBezTo>
                <a:cubicBezTo>
                  <a:pt x="1075" y="18738"/>
                  <a:pt x="697" y="18878"/>
                  <a:pt x="212" y="18920"/>
                </a:cubicBezTo>
                <a:cubicBezTo>
                  <a:pt x="174" y="18927"/>
                  <a:pt x="137" y="18962"/>
                  <a:pt x="131" y="19011"/>
                </a:cubicBezTo>
                <a:cubicBezTo>
                  <a:pt x="110" y="19130"/>
                  <a:pt x="125" y="19234"/>
                  <a:pt x="146" y="19311"/>
                </a:cubicBezTo>
                <a:cubicBezTo>
                  <a:pt x="163" y="19381"/>
                  <a:pt x="227" y="19416"/>
                  <a:pt x="281" y="19381"/>
                </a:cubicBezTo>
                <a:cubicBezTo>
                  <a:pt x="443" y="19262"/>
                  <a:pt x="778" y="19053"/>
                  <a:pt x="837" y="19263"/>
                </a:cubicBezTo>
                <a:cubicBezTo>
                  <a:pt x="902" y="19487"/>
                  <a:pt x="298" y="19662"/>
                  <a:pt x="77" y="19718"/>
                </a:cubicBezTo>
                <a:cubicBezTo>
                  <a:pt x="29" y="19732"/>
                  <a:pt x="-4" y="19788"/>
                  <a:pt x="1" y="19858"/>
                </a:cubicBezTo>
                <a:cubicBezTo>
                  <a:pt x="12" y="19956"/>
                  <a:pt x="50" y="20104"/>
                  <a:pt x="141" y="20237"/>
                </a:cubicBezTo>
                <a:cubicBezTo>
                  <a:pt x="179" y="20286"/>
                  <a:pt x="233" y="20292"/>
                  <a:pt x="276" y="20243"/>
                </a:cubicBezTo>
                <a:cubicBezTo>
                  <a:pt x="497" y="19977"/>
                  <a:pt x="1092" y="19404"/>
                  <a:pt x="1232" y="19642"/>
                </a:cubicBezTo>
                <a:cubicBezTo>
                  <a:pt x="1275" y="19719"/>
                  <a:pt x="1264" y="19990"/>
                  <a:pt x="563" y="20403"/>
                </a:cubicBezTo>
                <a:cubicBezTo>
                  <a:pt x="509" y="20431"/>
                  <a:pt x="492" y="20515"/>
                  <a:pt x="519" y="20578"/>
                </a:cubicBezTo>
                <a:cubicBezTo>
                  <a:pt x="557" y="20662"/>
                  <a:pt x="606" y="20733"/>
                  <a:pt x="644" y="20782"/>
                </a:cubicBezTo>
                <a:cubicBezTo>
                  <a:pt x="687" y="20838"/>
                  <a:pt x="756" y="20825"/>
                  <a:pt x="783" y="20762"/>
                </a:cubicBezTo>
                <a:cubicBezTo>
                  <a:pt x="875" y="20573"/>
                  <a:pt x="1069" y="20237"/>
                  <a:pt x="1225" y="20377"/>
                </a:cubicBezTo>
                <a:cubicBezTo>
                  <a:pt x="1381" y="20517"/>
                  <a:pt x="1252" y="20866"/>
                  <a:pt x="1171" y="21055"/>
                </a:cubicBezTo>
                <a:cubicBezTo>
                  <a:pt x="1144" y="21125"/>
                  <a:pt x="1166" y="21209"/>
                  <a:pt x="1225" y="21230"/>
                </a:cubicBezTo>
                <a:cubicBezTo>
                  <a:pt x="1274" y="21251"/>
                  <a:pt x="1338" y="21265"/>
                  <a:pt x="1414" y="21265"/>
                </a:cubicBezTo>
                <a:cubicBezTo>
                  <a:pt x="1468" y="21265"/>
                  <a:pt x="1517" y="21202"/>
                  <a:pt x="1512" y="21132"/>
                </a:cubicBezTo>
                <a:cubicBezTo>
                  <a:pt x="1447" y="20130"/>
                  <a:pt x="1614" y="19963"/>
                  <a:pt x="1695" y="20005"/>
                </a:cubicBezTo>
                <a:cubicBezTo>
                  <a:pt x="1911" y="20103"/>
                  <a:pt x="1824" y="21005"/>
                  <a:pt x="1754" y="21383"/>
                </a:cubicBezTo>
                <a:cubicBezTo>
                  <a:pt x="1743" y="21446"/>
                  <a:pt x="1776" y="21518"/>
                  <a:pt x="1825" y="21532"/>
                </a:cubicBezTo>
                <a:cubicBezTo>
                  <a:pt x="1960" y="21574"/>
                  <a:pt x="2073" y="21539"/>
                  <a:pt x="2149" y="21504"/>
                </a:cubicBezTo>
                <a:cubicBezTo>
                  <a:pt x="2197" y="21483"/>
                  <a:pt x="2219" y="21411"/>
                  <a:pt x="2203" y="21348"/>
                </a:cubicBezTo>
                <a:cubicBezTo>
                  <a:pt x="2132" y="21068"/>
                  <a:pt x="1953" y="20298"/>
                  <a:pt x="2137" y="20263"/>
                </a:cubicBezTo>
                <a:cubicBezTo>
                  <a:pt x="2304" y="20228"/>
                  <a:pt x="2326" y="20712"/>
                  <a:pt x="2326" y="20950"/>
                </a:cubicBezTo>
                <a:cubicBezTo>
                  <a:pt x="2326" y="21027"/>
                  <a:pt x="2380" y="21082"/>
                  <a:pt x="2433" y="21068"/>
                </a:cubicBezTo>
                <a:cubicBezTo>
                  <a:pt x="2493" y="21054"/>
                  <a:pt x="2574" y="21020"/>
                  <a:pt x="2644" y="20943"/>
                </a:cubicBezTo>
                <a:cubicBezTo>
                  <a:pt x="2676" y="20908"/>
                  <a:pt x="2682" y="20846"/>
                  <a:pt x="2666" y="20797"/>
                </a:cubicBezTo>
                <a:cubicBezTo>
                  <a:pt x="2429" y="20132"/>
                  <a:pt x="2342" y="19577"/>
                  <a:pt x="2315" y="19178"/>
                </a:cubicBezTo>
                <a:cubicBezTo>
                  <a:pt x="2294" y="18821"/>
                  <a:pt x="2370" y="18451"/>
                  <a:pt x="2553" y="18178"/>
                </a:cubicBezTo>
                <a:cubicBezTo>
                  <a:pt x="5034" y="14593"/>
                  <a:pt x="6840" y="13262"/>
                  <a:pt x="10416" y="11785"/>
                </a:cubicBezTo>
                <a:cubicBezTo>
                  <a:pt x="12098" y="11091"/>
                  <a:pt x="13647" y="10904"/>
                  <a:pt x="14392" y="11940"/>
                </a:cubicBezTo>
                <a:cubicBezTo>
                  <a:pt x="14726" y="12409"/>
                  <a:pt x="14677" y="13142"/>
                  <a:pt x="14289" y="13542"/>
                </a:cubicBezTo>
                <a:cubicBezTo>
                  <a:pt x="13814" y="14025"/>
                  <a:pt x="13474" y="14585"/>
                  <a:pt x="13247" y="15607"/>
                </a:cubicBezTo>
                <a:cubicBezTo>
                  <a:pt x="13231" y="15677"/>
                  <a:pt x="13318" y="15712"/>
                  <a:pt x="13340" y="15642"/>
                </a:cubicBezTo>
                <a:cubicBezTo>
                  <a:pt x="13572" y="14928"/>
                  <a:pt x="13889" y="14418"/>
                  <a:pt x="14196" y="14054"/>
                </a:cubicBezTo>
                <a:cubicBezTo>
                  <a:pt x="14223" y="14019"/>
                  <a:pt x="14272" y="14046"/>
                  <a:pt x="14272" y="14095"/>
                </a:cubicBezTo>
                <a:cubicBezTo>
                  <a:pt x="14283" y="14424"/>
                  <a:pt x="14245" y="14893"/>
                  <a:pt x="14051" y="15362"/>
                </a:cubicBezTo>
                <a:cubicBezTo>
                  <a:pt x="14024" y="15425"/>
                  <a:pt x="14084" y="15483"/>
                  <a:pt x="14127" y="15441"/>
                </a:cubicBezTo>
                <a:cubicBezTo>
                  <a:pt x="14429" y="15126"/>
                  <a:pt x="14487" y="14571"/>
                  <a:pt x="14520" y="14102"/>
                </a:cubicBezTo>
                <a:cubicBezTo>
                  <a:pt x="14536" y="13857"/>
                  <a:pt x="14688" y="13564"/>
                  <a:pt x="14855" y="13445"/>
                </a:cubicBezTo>
                <a:cubicBezTo>
                  <a:pt x="14866" y="13438"/>
                  <a:pt x="14881" y="13431"/>
                  <a:pt x="14892" y="13417"/>
                </a:cubicBezTo>
                <a:cubicBezTo>
                  <a:pt x="14962" y="13368"/>
                  <a:pt x="15044" y="13417"/>
                  <a:pt x="15071" y="13515"/>
                </a:cubicBezTo>
                <a:cubicBezTo>
                  <a:pt x="15125" y="13739"/>
                  <a:pt x="15173" y="13976"/>
                  <a:pt x="15211" y="14242"/>
                </a:cubicBezTo>
                <a:cubicBezTo>
                  <a:pt x="15232" y="14403"/>
                  <a:pt x="15253" y="14559"/>
                  <a:pt x="15275" y="14706"/>
                </a:cubicBezTo>
                <a:cubicBezTo>
                  <a:pt x="15280" y="14818"/>
                  <a:pt x="15302" y="15110"/>
                  <a:pt x="15184" y="15320"/>
                </a:cubicBezTo>
                <a:cubicBezTo>
                  <a:pt x="14687" y="16224"/>
                  <a:pt x="14644" y="15957"/>
                  <a:pt x="14191" y="16902"/>
                </a:cubicBezTo>
                <a:cubicBezTo>
                  <a:pt x="14164" y="16958"/>
                  <a:pt x="14245" y="17009"/>
                  <a:pt x="14277" y="16953"/>
                </a:cubicBezTo>
                <a:cubicBezTo>
                  <a:pt x="14525" y="16469"/>
                  <a:pt x="14968" y="16105"/>
                  <a:pt x="15179" y="15874"/>
                </a:cubicBezTo>
                <a:cubicBezTo>
                  <a:pt x="15222" y="15825"/>
                  <a:pt x="15259" y="15776"/>
                  <a:pt x="15297" y="15727"/>
                </a:cubicBezTo>
                <a:cubicBezTo>
                  <a:pt x="15324" y="15685"/>
                  <a:pt x="15377" y="15706"/>
                  <a:pt x="15383" y="15762"/>
                </a:cubicBezTo>
                <a:cubicBezTo>
                  <a:pt x="15496" y="17058"/>
                  <a:pt x="15394" y="17464"/>
                  <a:pt x="15297" y="18003"/>
                </a:cubicBezTo>
                <a:cubicBezTo>
                  <a:pt x="15286" y="18073"/>
                  <a:pt x="15362" y="18107"/>
                  <a:pt x="15389" y="18044"/>
                </a:cubicBezTo>
                <a:cubicBezTo>
                  <a:pt x="15675" y="17323"/>
                  <a:pt x="15653" y="16427"/>
                  <a:pt x="15664" y="15517"/>
                </a:cubicBezTo>
                <a:cubicBezTo>
                  <a:pt x="15664" y="15461"/>
                  <a:pt x="15713" y="15432"/>
                  <a:pt x="15745" y="15467"/>
                </a:cubicBezTo>
                <a:cubicBezTo>
                  <a:pt x="15858" y="15593"/>
                  <a:pt x="15992" y="15721"/>
                  <a:pt x="16133" y="15861"/>
                </a:cubicBezTo>
                <a:cubicBezTo>
                  <a:pt x="16208" y="15938"/>
                  <a:pt x="16257" y="16048"/>
                  <a:pt x="16267" y="16167"/>
                </a:cubicBezTo>
                <a:cubicBezTo>
                  <a:pt x="16311" y="16678"/>
                  <a:pt x="16387" y="17036"/>
                  <a:pt x="16630" y="17316"/>
                </a:cubicBezTo>
                <a:cubicBezTo>
                  <a:pt x="16673" y="17365"/>
                  <a:pt x="16731" y="17302"/>
                  <a:pt x="16704" y="17239"/>
                </a:cubicBezTo>
                <a:cubicBezTo>
                  <a:pt x="16547" y="16882"/>
                  <a:pt x="16505" y="16568"/>
                  <a:pt x="16500" y="16351"/>
                </a:cubicBezTo>
                <a:cubicBezTo>
                  <a:pt x="16500" y="16309"/>
                  <a:pt x="16532" y="16280"/>
                  <a:pt x="16559" y="16301"/>
                </a:cubicBezTo>
                <a:cubicBezTo>
                  <a:pt x="16856" y="16504"/>
                  <a:pt x="17066" y="16776"/>
                  <a:pt x="17260" y="17112"/>
                </a:cubicBezTo>
                <a:cubicBezTo>
                  <a:pt x="17292" y="17175"/>
                  <a:pt x="17368" y="17121"/>
                  <a:pt x="17341" y="17051"/>
                </a:cubicBezTo>
                <a:cubicBezTo>
                  <a:pt x="17044" y="16288"/>
                  <a:pt x="16311" y="15699"/>
                  <a:pt x="15880" y="15167"/>
                </a:cubicBezTo>
                <a:cubicBezTo>
                  <a:pt x="15696" y="14943"/>
                  <a:pt x="15577" y="14649"/>
                  <a:pt x="15544" y="14327"/>
                </a:cubicBezTo>
                <a:cubicBezTo>
                  <a:pt x="15539" y="14292"/>
                  <a:pt x="15540" y="14250"/>
                  <a:pt x="15534" y="14215"/>
                </a:cubicBezTo>
                <a:cubicBezTo>
                  <a:pt x="15523" y="14117"/>
                  <a:pt x="15518" y="14018"/>
                  <a:pt x="15507" y="13927"/>
                </a:cubicBezTo>
                <a:cubicBezTo>
                  <a:pt x="15496" y="13808"/>
                  <a:pt x="15599" y="13732"/>
                  <a:pt x="15674" y="13802"/>
                </a:cubicBezTo>
                <a:cubicBezTo>
                  <a:pt x="15857" y="13977"/>
                  <a:pt x="16116" y="14144"/>
                  <a:pt x="16488" y="14277"/>
                </a:cubicBezTo>
                <a:cubicBezTo>
                  <a:pt x="17092" y="14494"/>
                  <a:pt x="17390" y="14691"/>
                  <a:pt x="17924" y="15657"/>
                </a:cubicBezTo>
                <a:cubicBezTo>
                  <a:pt x="17957" y="15720"/>
                  <a:pt x="18032" y="15664"/>
                  <a:pt x="18005" y="15594"/>
                </a:cubicBezTo>
                <a:cubicBezTo>
                  <a:pt x="17671" y="14705"/>
                  <a:pt x="17271" y="14278"/>
                  <a:pt x="16586" y="14012"/>
                </a:cubicBezTo>
                <a:cubicBezTo>
                  <a:pt x="16262" y="13886"/>
                  <a:pt x="16051" y="13710"/>
                  <a:pt x="15868" y="13493"/>
                </a:cubicBezTo>
                <a:cubicBezTo>
                  <a:pt x="15577" y="13150"/>
                  <a:pt x="15480" y="12597"/>
                  <a:pt x="15647" y="12128"/>
                </a:cubicBezTo>
                <a:cubicBezTo>
                  <a:pt x="15798" y="11701"/>
                  <a:pt x="16052" y="11372"/>
                  <a:pt x="16424" y="11036"/>
                </a:cubicBezTo>
                <a:cubicBezTo>
                  <a:pt x="16872" y="10693"/>
                  <a:pt x="17250" y="10665"/>
                  <a:pt x="17681" y="10826"/>
                </a:cubicBezTo>
                <a:cubicBezTo>
                  <a:pt x="18113" y="10987"/>
                  <a:pt x="18457" y="11413"/>
                  <a:pt x="18581" y="11966"/>
                </a:cubicBezTo>
                <a:cubicBezTo>
                  <a:pt x="18652" y="12295"/>
                  <a:pt x="18662" y="12645"/>
                  <a:pt x="18716" y="12981"/>
                </a:cubicBezTo>
                <a:cubicBezTo>
                  <a:pt x="18883" y="13955"/>
                  <a:pt x="19089" y="14327"/>
                  <a:pt x="19326" y="14649"/>
                </a:cubicBezTo>
                <a:cubicBezTo>
                  <a:pt x="19380" y="14719"/>
                  <a:pt x="19407" y="14648"/>
                  <a:pt x="19380" y="14585"/>
                </a:cubicBezTo>
                <a:cubicBezTo>
                  <a:pt x="19246" y="14305"/>
                  <a:pt x="19034" y="13815"/>
                  <a:pt x="18991" y="13605"/>
                </a:cubicBezTo>
                <a:cubicBezTo>
                  <a:pt x="18980" y="13556"/>
                  <a:pt x="19023" y="13521"/>
                  <a:pt x="19050" y="13542"/>
                </a:cubicBezTo>
                <a:cubicBezTo>
                  <a:pt x="19357" y="13766"/>
                  <a:pt x="19553" y="14082"/>
                  <a:pt x="19623" y="14180"/>
                </a:cubicBezTo>
                <a:cubicBezTo>
                  <a:pt x="19661" y="14229"/>
                  <a:pt x="19714" y="14145"/>
                  <a:pt x="19682" y="14089"/>
                </a:cubicBezTo>
                <a:cubicBezTo>
                  <a:pt x="19315" y="13451"/>
                  <a:pt x="19109" y="13361"/>
                  <a:pt x="18996" y="13172"/>
                </a:cubicBezTo>
                <a:cubicBezTo>
                  <a:pt x="18926" y="13053"/>
                  <a:pt x="18889" y="12912"/>
                  <a:pt x="18873" y="12765"/>
                </a:cubicBezTo>
                <a:cubicBezTo>
                  <a:pt x="18835" y="12380"/>
                  <a:pt x="18813" y="12024"/>
                  <a:pt x="18748" y="11730"/>
                </a:cubicBezTo>
                <a:cubicBezTo>
                  <a:pt x="18721" y="11597"/>
                  <a:pt x="18830" y="11483"/>
                  <a:pt x="18922" y="11546"/>
                </a:cubicBezTo>
                <a:cubicBezTo>
                  <a:pt x="18992" y="11595"/>
                  <a:pt x="19067" y="11637"/>
                  <a:pt x="19143" y="11686"/>
                </a:cubicBezTo>
                <a:cubicBezTo>
                  <a:pt x="19186" y="11714"/>
                  <a:pt x="19234" y="11743"/>
                  <a:pt x="19278" y="11771"/>
                </a:cubicBezTo>
                <a:cubicBezTo>
                  <a:pt x="19849" y="12227"/>
                  <a:pt x="19519" y="13172"/>
                  <a:pt x="20048" y="13935"/>
                </a:cubicBezTo>
                <a:cubicBezTo>
                  <a:pt x="20091" y="13998"/>
                  <a:pt x="20156" y="13977"/>
                  <a:pt x="20124" y="13900"/>
                </a:cubicBezTo>
                <a:cubicBezTo>
                  <a:pt x="20027" y="13683"/>
                  <a:pt x="19941" y="13486"/>
                  <a:pt x="19925" y="13191"/>
                </a:cubicBezTo>
                <a:cubicBezTo>
                  <a:pt x="19919" y="13135"/>
                  <a:pt x="19968" y="13109"/>
                  <a:pt x="20001" y="13137"/>
                </a:cubicBezTo>
                <a:cubicBezTo>
                  <a:pt x="20108" y="13242"/>
                  <a:pt x="20215" y="13388"/>
                  <a:pt x="20290" y="13493"/>
                </a:cubicBezTo>
                <a:cubicBezTo>
                  <a:pt x="20344" y="13577"/>
                  <a:pt x="20356" y="13508"/>
                  <a:pt x="20339" y="13445"/>
                </a:cubicBezTo>
                <a:cubicBezTo>
                  <a:pt x="20242" y="13123"/>
                  <a:pt x="20042" y="12897"/>
                  <a:pt x="19913" y="12771"/>
                </a:cubicBezTo>
                <a:cubicBezTo>
                  <a:pt x="19848" y="12708"/>
                  <a:pt x="19805" y="12618"/>
                  <a:pt x="19800" y="12513"/>
                </a:cubicBezTo>
                <a:cubicBezTo>
                  <a:pt x="19795" y="12415"/>
                  <a:pt x="19796" y="12351"/>
                  <a:pt x="19785" y="12246"/>
                </a:cubicBezTo>
                <a:cubicBezTo>
                  <a:pt x="19779" y="12197"/>
                  <a:pt x="19822" y="12157"/>
                  <a:pt x="19854" y="12185"/>
                </a:cubicBezTo>
                <a:cubicBezTo>
                  <a:pt x="20776" y="12913"/>
                  <a:pt x="21024" y="13472"/>
                  <a:pt x="21256" y="13955"/>
                </a:cubicBezTo>
                <a:cubicBezTo>
                  <a:pt x="21283" y="14011"/>
                  <a:pt x="21348" y="13977"/>
                  <a:pt x="21337" y="13914"/>
                </a:cubicBezTo>
                <a:cubicBezTo>
                  <a:pt x="21218" y="13325"/>
                  <a:pt x="20869" y="12353"/>
                  <a:pt x="19434" y="11526"/>
                </a:cubicBezTo>
                <a:cubicBezTo>
                  <a:pt x="19192" y="11386"/>
                  <a:pt x="18964" y="11246"/>
                  <a:pt x="18802" y="10903"/>
                </a:cubicBezTo>
                <a:cubicBezTo>
                  <a:pt x="18613" y="10518"/>
                  <a:pt x="18976" y="10273"/>
                  <a:pt x="18976" y="10273"/>
                </a:cubicBezTo>
                <a:cubicBezTo>
                  <a:pt x="19434" y="9937"/>
                  <a:pt x="20410" y="11155"/>
                  <a:pt x="21305" y="11246"/>
                </a:cubicBezTo>
                <a:cubicBezTo>
                  <a:pt x="21354" y="11253"/>
                  <a:pt x="21370" y="11163"/>
                  <a:pt x="21322" y="11135"/>
                </a:cubicBezTo>
                <a:cubicBezTo>
                  <a:pt x="21068" y="11016"/>
                  <a:pt x="20814" y="10860"/>
                  <a:pt x="20582" y="10699"/>
                </a:cubicBezTo>
                <a:cubicBezTo>
                  <a:pt x="20550" y="10678"/>
                  <a:pt x="20549" y="10615"/>
                  <a:pt x="20587" y="10601"/>
                </a:cubicBezTo>
                <a:cubicBezTo>
                  <a:pt x="20733" y="10538"/>
                  <a:pt x="20944" y="10476"/>
                  <a:pt x="21219" y="10518"/>
                </a:cubicBezTo>
                <a:cubicBezTo>
                  <a:pt x="21268" y="10525"/>
                  <a:pt x="21290" y="10434"/>
                  <a:pt x="21241" y="10406"/>
                </a:cubicBezTo>
                <a:cubicBezTo>
                  <a:pt x="20993" y="10259"/>
                  <a:pt x="20755" y="10252"/>
                  <a:pt x="20437" y="10378"/>
                </a:cubicBezTo>
                <a:cubicBezTo>
                  <a:pt x="20308" y="10427"/>
                  <a:pt x="20168" y="10405"/>
                  <a:pt x="20055" y="10321"/>
                </a:cubicBezTo>
                <a:cubicBezTo>
                  <a:pt x="19828" y="10160"/>
                  <a:pt x="19623" y="10020"/>
                  <a:pt x="19461" y="9936"/>
                </a:cubicBezTo>
                <a:cubicBezTo>
                  <a:pt x="19413" y="9915"/>
                  <a:pt x="19406" y="9831"/>
                  <a:pt x="19449" y="9796"/>
                </a:cubicBezTo>
                <a:cubicBezTo>
                  <a:pt x="19746" y="9551"/>
                  <a:pt x="20139" y="9376"/>
                  <a:pt x="20830" y="9404"/>
                </a:cubicBezTo>
                <a:cubicBezTo>
                  <a:pt x="20878" y="9404"/>
                  <a:pt x="20895" y="9320"/>
                  <a:pt x="20847" y="9299"/>
                </a:cubicBezTo>
                <a:cubicBezTo>
                  <a:pt x="20588" y="9173"/>
                  <a:pt x="20070" y="9062"/>
                  <a:pt x="19369" y="9566"/>
                </a:cubicBezTo>
                <a:cubicBezTo>
                  <a:pt x="19034" y="9811"/>
                  <a:pt x="18764" y="10098"/>
                  <a:pt x="18511" y="10231"/>
                </a:cubicBezTo>
                <a:cubicBezTo>
                  <a:pt x="18252" y="10364"/>
                  <a:pt x="17962" y="10266"/>
                  <a:pt x="17789" y="9986"/>
                </a:cubicBezTo>
                <a:cubicBezTo>
                  <a:pt x="17272" y="9139"/>
                  <a:pt x="17044" y="7871"/>
                  <a:pt x="18052" y="6744"/>
                </a:cubicBezTo>
                <a:cubicBezTo>
                  <a:pt x="18322" y="6442"/>
                  <a:pt x="18717" y="6429"/>
                  <a:pt x="19003" y="6695"/>
                </a:cubicBezTo>
                <a:cubicBezTo>
                  <a:pt x="19429" y="7088"/>
                  <a:pt x="19968" y="7696"/>
                  <a:pt x="20518" y="7899"/>
                </a:cubicBezTo>
                <a:cubicBezTo>
                  <a:pt x="20567" y="7920"/>
                  <a:pt x="20598" y="7829"/>
                  <a:pt x="20555" y="7794"/>
                </a:cubicBezTo>
                <a:cubicBezTo>
                  <a:pt x="20329" y="7619"/>
                  <a:pt x="20097" y="7472"/>
                  <a:pt x="19903" y="7199"/>
                </a:cubicBezTo>
                <a:cubicBezTo>
                  <a:pt x="19876" y="7164"/>
                  <a:pt x="19892" y="7101"/>
                  <a:pt x="19930" y="7094"/>
                </a:cubicBezTo>
                <a:cubicBezTo>
                  <a:pt x="20081" y="7066"/>
                  <a:pt x="20291" y="7066"/>
                  <a:pt x="20545" y="7164"/>
                </a:cubicBezTo>
                <a:cubicBezTo>
                  <a:pt x="20594" y="7185"/>
                  <a:pt x="20625" y="7094"/>
                  <a:pt x="20582" y="7059"/>
                </a:cubicBezTo>
                <a:cubicBezTo>
                  <a:pt x="20366" y="6863"/>
                  <a:pt x="20135" y="6800"/>
                  <a:pt x="19817" y="6842"/>
                </a:cubicBezTo>
                <a:cubicBezTo>
                  <a:pt x="19677" y="6863"/>
                  <a:pt x="19530" y="6808"/>
                  <a:pt x="19422" y="6689"/>
                </a:cubicBezTo>
                <a:cubicBezTo>
                  <a:pt x="19277" y="6535"/>
                  <a:pt x="19142" y="6387"/>
                  <a:pt x="19018" y="6282"/>
                </a:cubicBezTo>
                <a:cubicBezTo>
                  <a:pt x="18921" y="6198"/>
                  <a:pt x="18937" y="6008"/>
                  <a:pt x="19040" y="5938"/>
                </a:cubicBezTo>
                <a:cubicBezTo>
                  <a:pt x="19164" y="5861"/>
                  <a:pt x="19293" y="5792"/>
                  <a:pt x="19417" y="5722"/>
                </a:cubicBezTo>
                <a:cubicBezTo>
                  <a:pt x="19477" y="5694"/>
                  <a:pt x="19541" y="5672"/>
                  <a:pt x="19606" y="5665"/>
                </a:cubicBezTo>
                <a:cubicBezTo>
                  <a:pt x="19714" y="5658"/>
                  <a:pt x="19849" y="5665"/>
                  <a:pt x="19979" y="5735"/>
                </a:cubicBezTo>
                <a:cubicBezTo>
                  <a:pt x="20211" y="5861"/>
                  <a:pt x="20787" y="6617"/>
                  <a:pt x="21521" y="6680"/>
                </a:cubicBezTo>
                <a:cubicBezTo>
                  <a:pt x="21580" y="6729"/>
                  <a:pt x="21596" y="6640"/>
                  <a:pt x="21553" y="6619"/>
                </a:cubicBezTo>
                <a:cubicBezTo>
                  <a:pt x="21343" y="6514"/>
                  <a:pt x="21111" y="6372"/>
                  <a:pt x="20901" y="6225"/>
                </a:cubicBezTo>
                <a:cubicBezTo>
                  <a:pt x="20863" y="6197"/>
                  <a:pt x="20873" y="6127"/>
                  <a:pt x="20911" y="6120"/>
                </a:cubicBezTo>
                <a:cubicBezTo>
                  <a:pt x="21062" y="6078"/>
                  <a:pt x="21251" y="6078"/>
                  <a:pt x="21391" y="6085"/>
                </a:cubicBezTo>
                <a:cubicBezTo>
                  <a:pt x="21440" y="6085"/>
                  <a:pt x="21456" y="5994"/>
                  <a:pt x="21408" y="5973"/>
                </a:cubicBezTo>
                <a:cubicBezTo>
                  <a:pt x="21047" y="5791"/>
                  <a:pt x="20659" y="5883"/>
                  <a:pt x="20513" y="5925"/>
                </a:cubicBezTo>
                <a:cubicBezTo>
                  <a:pt x="20508" y="5925"/>
                  <a:pt x="20501" y="5926"/>
                  <a:pt x="20496" y="5919"/>
                </a:cubicBezTo>
                <a:cubicBezTo>
                  <a:pt x="20426" y="5856"/>
                  <a:pt x="20367" y="5800"/>
                  <a:pt x="20324" y="5744"/>
                </a:cubicBezTo>
                <a:cubicBezTo>
                  <a:pt x="20259" y="5667"/>
                  <a:pt x="20119" y="5554"/>
                  <a:pt x="20060" y="5505"/>
                </a:cubicBezTo>
                <a:cubicBezTo>
                  <a:pt x="20027" y="5477"/>
                  <a:pt x="20037" y="5421"/>
                  <a:pt x="20070" y="5400"/>
                </a:cubicBezTo>
                <a:cubicBezTo>
                  <a:pt x="20652" y="5078"/>
                  <a:pt x="21143" y="5147"/>
                  <a:pt x="21413" y="5098"/>
                </a:cubicBezTo>
                <a:cubicBezTo>
                  <a:pt x="21462" y="5091"/>
                  <a:pt x="21467" y="5008"/>
                  <a:pt x="21418" y="4987"/>
                </a:cubicBezTo>
                <a:cubicBezTo>
                  <a:pt x="20711" y="4721"/>
                  <a:pt x="19984" y="5022"/>
                  <a:pt x="19089" y="5540"/>
                </a:cubicBezTo>
                <a:cubicBezTo>
                  <a:pt x="19008" y="5589"/>
                  <a:pt x="18932" y="5469"/>
                  <a:pt x="18981" y="5378"/>
                </a:cubicBezTo>
                <a:cubicBezTo>
                  <a:pt x="19224" y="4902"/>
                  <a:pt x="19719" y="4167"/>
                  <a:pt x="20744" y="3341"/>
                </a:cubicBezTo>
                <a:cubicBezTo>
                  <a:pt x="20787" y="3306"/>
                  <a:pt x="20761" y="3216"/>
                  <a:pt x="20707" y="3230"/>
                </a:cubicBezTo>
                <a:cubicBezTo>
                  <a:pt x="20087" y="3468"/>
                  <a:pt x="19369" y="4224"/>
                  <a:pt x="18900" y="5015"/>
                </a:cubicBezTo>
                <a:cubicBezTo>
                  <a:pt x="18873" y="5057"/>
                  <a:pt x="18819" y="5036"/>
                  <a:pt x="18819" y="4980"/>
                </a:cubicBezTo>
                <a:cubicBezTo>
                  <a:pt x="18830" y="4602"/>
                  <a:pt x="18787" y="4301"/>
                  <a:pt x="18679" y="4133"/>
                </a:cubicBezTo>
                <a:cubicBezTo>
                  <a:pt x="18647" y="4084"/>
                  <a:pt x="18588" y="4125"/>
                  <a:pt x="18598" y="4188"/>
                </a:cubicBezTo>
                <a:cubicBezTo>
                  <a:pt x="18722" y="4797"/>
                  <a:pt x="18496" y="5898"/>
                  <a:pt x="18172" y="6094"/>
                </a:cubicBezTo>
                <a:cubicBezTo>
                  <a:pt x="17126" y="6759"/>
                  <a:pt x="16764" y="6934"/>
                  <a:pt x="16446" y="6304"/>
                </a:cubicBezTo>
                <a:cubicBezTo>
                  <a:pt x="16263" y="5814"/>
                  <a:pt x="16272" y="5309"/>
                  <a:pt x="16380" y="4665"/>
                </a:cubicBezTo>
                <a:cubicBezTo>
                  <a:pt x="16380" y="4658"/>
                  <a:pt x="16387" y="4650"/>
                  <a:pt x="16387" y="4643"/>
                </a:cubicBezTo>
                <a:cubicBezTo>
                  <a:pt x="16716" y="3873"/>
                  <a:pt x="17239" y="3762"/>
                  <a:pt x="17735" y="3510"/>
                </a:cubicBezTo>
                <a:cubicBezTo>
                  <a:pt x="18210" y="3265"/>
                  <a:pt x="18588" y="3039"/>
                  <a:pt x="18733" y="2654"/>
                </a:cubicBezTo>
                <a:cubicBezTo>
                  <a:pt x="18755" y="2591"/>
                  <a:pt x="18717" y="2549"/>
                  <a:pt x="18679" y="2584"/>
                </a:cubicBezTo>
                <a:cubicBezTo>
                  <a:pt x="18517" y="2766"/>
                  <a:pt x="18382" y="2921"/>
                  <a:pt x="18155" y="3033"/>
                </a:cubicBezTo>
                <a:cubicBezTo>
                  <a:pt x="18117" y="3047"/>
                  <a:pt x="18085" y="3005"/>
                  <a:pt x="18101" y="2956"/>
                </a:cubicBezTo>
                <a:cubicBezTo>
                  <a:pt x="18133" y="2851"/>
                  <a:pt x="18188" y="2733"/>
                  <a:pt x="18248" y="2628"/>
                </a:cubicBezTo>
                <a:cubicBezTo>
                  <a:pt x="18269" y="2586"/>
                  <a:pt x="18231" y="2543"/>
                  <a:pt x="18199" y="2571"/>
                </a:cubicBezTo>
                <a:cubicBezTo>
                  <a:pt x="17886" y="2893"/>
                  <a:pt x="17913" y="3097"/>
                  <a:pt x="17687" y="3265"/>
                </a:cubicBezTo>
                <a:cubicBezTo>
                  <a:pt x="17525" y="3384"/>
                  <a:pt x="16943" y="3537"/>
                  <a:pt x="16630" y="3838"/>
                </a:cubicBezTo>
                <a:cubicBezTo>
                  <a:pt x="16597" y="3866"/>
                  <a:pt x="16553" y="3831"/>
                  <a:pt x="16564" y="3774"/>
                </a:cubicBezTo>
                <a:cubicBezTo>
                  <a:pt x="16602" y="3599"/>
                  <a:pt x="16641" y="3410"/>
                  <a:pt x="16684" y="3214"/>
                </a:cubicBezTo>
                <a:cubicBezTo>
                  <a:pt x="16694" y="3151"/>
                  <a:pt x="16710" y="3089"/>
                  <a:pt x="16721" y="3033"/>
                </a:cubicBezTo>
                <a:cubicBezTo>
                  <a:pt x="16726" y="3012"/>
                  <a:pt x="16812" y="2703"/>
                  <a:pt x="17001" y="2549"/>
                </a:cubicBezTo>
                <a:cubicBezTo>
                  <a:pt x="17173" y="2402"/>
                  <a:pt x="17849" y="2235"/>
                  <a:pt x="18221" y="1597"/>
                </a:cubicBezTo>
                <a:cubicBezTo>
                  <a:pt x="18242" y="1555"/>
                  <a:pt x="18204" y="1499"/>
                  <a:pt x="18172" y="1534"/>
                </a:cubicBezTo>
                <a:cubicBezTo>
                  <a:pt x="18021" y="1667"/>
                  <a:pt x="17827" y="1858"/>
                  <a:pt x="17654" y="1963"/>
                </a:cubicBezTo>
                <a:cubicBezTo>
                  <a:pt x="17590" y="2005"/>
                  <a:pt x="17562" y="1942"/>
                  <a:pt x="17579" y="1893"/>
                </a:cubicBezTo>
                <a:cubicBezTo>
                  <a:pt x="17633" y="1732"/>
                  <a:pt x="17756" y="1528"/>
                  <a:pt x="17826" y="1409"/>
                </a:cubicBezTo>
                <a:cubicBezTo>
                  <a:pt x="17880" y="1318"/>
                  <a:pt x="17821" y="1317"/>
                  <a:pt x="17778" y="1359"/>
                </a:cubicBezTo>
                <a:cubicBezTo>
                  <a:pt x="17508" y="1590"/>
                  <a:pt x="17400" y="1913"/>
                  <a:pt x="17346" y="2074"/>
                </a:cubicBezTo>
                <a:cubicBezTo>
                  <a:pt x="17314" y="2172"/>
                  <a:pt x="17261" y="2199"/>
                  <a:pt x="17250" y="2199"/>
                </a:cubicBezTo>
                <a:cubicBezTo>
                  <a:pt x="17148" y="2255"/>
                  <a:pt x="16899" y="2383"/>
                  <a:pt x="16926" y="2243"/>
                </a:cubicBezTo>
                <a:cubicBezTo>
                  <a:pt x="17137" y="1074"/>
                  <a:pt x="17670" y="484"/>
                  <a:pt x="17988" y="99"/>
                </a:cubicBezTo>
                <a:cubicBezTo>
                  <a:pt x="18026" y="50"/>
                  <a:pt x="17982" y="-26"/>
                  <a:pt x="17939" y="9"/>
                </a:cubicBezTo>
                <a:close/>
                <a:moveTo>
                  <a:pt x="15066" y="7787"/>
                </a:moveTo>
                <a:cubicBezTo>
                  <a:pt x="15551" y="7787"/>
                  <a:pt x="15949" y="8299"/>
                  <a:pt x="15949" y="8936"/>
                </a:cubicBezTo>
                <a:cubicBezTo>
                  <a:pt x="15949" y="9573"/>
                  <a:pt x="15556" y="10085"/>
                  <a:pt x="15066" y="10085"/>
                </a:cubicBezTo>
                <a:cubicBezTo>
                  <a:pt x="14580" y="10085"/>
                  <a:pt x="14181" y="9573"/>
                  <a:pt x="14181" y="8936"/>
                </a:cubicBezTo>
                <a:cubicBezTo>
                  <a:pt x="14181" y="8306"/>
                  <a:pt x="14575" y="7787"/>
                  <a:pt x="15066" y="7787"/>
                </a:cubicBezTo>
                <a:close/>
              </a:path>
            </a:pathLst>
          </a:custGeom>
          <a:solidFill>
            <a:schemeClr val="accent5">
              <a:satOff val="-41871"/>
              <a:lumOff val="-1305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
        <p:nvSpPr>
          <p:cNvPr id="217" name="Inactive AGRP"/>
          <p:cNvSpPr txBox="1"/>
          <p:nvPr/>
        </p:nvSpPr>
        <p:spPr>
          <a:xfrm>
            <a:off x="4970686" y="4753335"/>
            <a:ext cx="4290671"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chemeClr val="accent5">
                    <a:satOff val="-41871"/>
                    <a:lumOff val="-13058"/>
                  </a:schemeClr>
                </a:solidFill>
                <a:latin typeface="+mn-lt"/>
                <a:ea typeface="+mn-ea"/>
                <a:cs typeface="+mn-cs"/>
                <a:sym typeface="Helvetica Neue"/>
              </a:defRPr>
            </a:lvl1pPr>
          </a:lstStyle>
          <a:p>
            <a:r>
              <a:t>Inactive AGRP</a:t>
            </a:r>
          </a:p>
        </p:txBody>
      </p:sp>
      <p:sp>
        <p:nvSpPr>
          <p:cNvPr id="218" name="Active AGRP"/>
          <p:cNvSpPr txBox="1"/>
          <p:nvPr/>
        </p:nvSpPr>
        <p:spPr>
          <a:xfrm>
            <a:off x="17992396" y="4936916"/>
            <a:ext cx="3817011" cy="82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chemeClr val="accent3">
                    <a:satOff val="-7500"/>
                    <a:lumOff val="-10588"/>
                  </a:schemeClr>
                </a:solidFill>
                <a:latin typeface="+mn-lt"/>
                <a:ea typeface="+mn-ea"/>
                <a:cs typeface="+mn-cs"/>
                <a:sym typeface="Helvetica Neue"/>
              </a:defRPr>
            </a:lvl1pPr>
          </a:lstStyle>
          <a:p>
            <a:r>
              <a:t>Active AGRP</a:t>
            </a:r>
          </a:p>
        </p:txBody>
      </p:sp>
      <p:sp>
        <p:nvSpPr>
          <p:cNvPr id="219" name="Arrow"/>
          <p:cNvSpPr/>
          <p:nvPr/>
        </p:nvSpPr>
        <p:spPr>
          <a:xfrm>
            <a:off x="10850584" y="7585841"/>
            <a:ext cx="4669494" cy="1270002"/>
          </a:xfrm>
          <a:prstGeom prst="rightArrow">
            <a:avLst>
              <a:gd name="adj1" fmla="val 32000"/>
              <a:gd name="adj2" fmla="val 64000"/>
            </a:avLst>
          </a:prstGeom>
          <a:solidFill>
            <a:schemeClr val="accent1">
              <a:lumOff val="-9999"/>
            </a:schemeClr>
          </a:solidFill>
          <a:ln w="25400">
            <a:solidFill>
              <a:schemeClr val="accent1"/>
            </a:solidFill>
          </a:ln>
        </p:spPr>
        <p:txBody>
          <a:bodyPr lIns="50800" tIns="50800" rIns="50800" bIns="50800" anchor="ctr"/>
          <a:lstStyle/>
          <a:p>
            <a:pPr>
              <a:defRPr>
                <a:latin typeface="+mn-lt"/>
                <a:ea typeface="+mn-ea"/>
                <a:cs typeface="+mn-cs"/>
                <a:sym typeface="Helvetica Neue"/>
              </a:defRPr>
            </a:pPr>
            <a:endParaRPr/>
          </a:p>
        </p:txBody>
      </p:sp>
      <p:pic>
        <p:nvPicPr>
          <p:cNvPr id="220" name="pasted-movie.png" descr="pasted-movie.png"/>
          <p:cNvPicPr>
            <a:picLocks noChangeAspect="1"/>
          </p:cNvPicPr>
          <p:nvPr/>
        </p:nvPicPr>
        <p:blipFill>
          <a:blip r:embed="rId3"/>
          <a:stretch>
            <a:fillRect/>
          </a:stretch>
        </p:blipFill>
        <p:spPr>
          <a:xfrm>
            <a:off x="11653284" y="6136106"/>
            <a:ext cx="2612011" cy="1741341"/>
          </a:xfrm>
          <a:prstGeom prst="rect">
            <a:avLst/>
          </a:prstGeom>
          <a:ln w="12700">
            <a:miter lim="400000"/>
          </a:ln>
        </p:spPr>
      </p:pic>
      <p:sp>
        <p:nvSpPr>
          <p:cNvPr id="221" name="Appetite"/>
          <p:cNvSpPr txBox="1"/>
          <p:nvPr/>
        </p:nvSpPr>
        <p:spPr>
          <a:xfrm>
            <a:off x="5963624" y="11097777"/>
            <a:ext cx="2406397"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Helvetica Neue"/>
              </a:defRPr>
            </a:lvl1pPr>
          </a:lstStyle>
          <a:p>
            <a:r>
              <a:t>Appetite</a:t>
            </a:r>
          </a:p>
        </p:txBody>
      </p:sp>
      <p:sp>
        <p:nvSpPr>
          <p:cNvPr id="222" name="Energy Expenditure"/>
          <p:cNvSpPr txBox="1"/>
          <p:nvPr/>
        </p:nvSpPr>
        <p:spPr>
          <a:xfrm>
            <a:off x="4453645" y="12198387"/>
            <a:ext cx="5426355"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Helvetica Neue"/>
              </a:defRPr>
            </a:lvl1pPr>
          </a:lstStyle>
          <a:p>
            <a:r>
              <a:t>Energy Expenditure</a:t>
            </a:r>
          </a:p>
        </p:txBody>
      </p:sp>
      <p:sp>
        <p:nvSpPr>
          <p:cNvPr id="223" name="Appetite"/>
          <p:cNvSpPr txBox="1"/>
          <p:nvPr/>
        </p:nvSpPr>
        <p:spPr>
          <a:xfrm>
            <a:off x="18900903" y="10452582"/>
            <a:ext cx="2406397"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Helvetica Neue"/>
              </a:defRPr>
            </a:lvl1pPr>
          </a:lstStyle>
          <a:p>
            <a:r>
              <a:t>Appetite</a:t>
            </a:r>
          </a:p>
        </p:txBody>
      </p:sp>
      <p:sp>
        <p:nvSpPr>
          <p:cNvPr id="224" name="Energy Expenditure"/>
          <p:cNvSpPr txBox="1"/>
          <p:nvPr/>
        </p:nvSpPr>
        <p:spPr>
          <a:xfrm>
            <a:off x="17441724" y="11527849"/>
            <a:ext cx="5426355"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Helvetica Neue"/>
              </a:defRPr>
            </a:lvl1pPr>
          </a:lstStyle>
          <a:p>
            <a:r>
              <a:t>Energy Expenditure</a:t>
            </a:r>
          </a:p>
        </p:txBody>
      </p:sp>
      <p:sp>
        <p:nvSpPr>
          <p:cNvPr id="225" name="Stress"/>
          <p:cNvSpPr txBox="1"/>
          <p:nvPr/>
        </p:nvSpPr>
        <p:spPr>
          <a:xfrm>
            <a:off x="19188938" y="12586996"/>
            <a:ext cx="1784605" cy="82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atin typeface="+mn-lt"/>
                <a:ea typeface="+mn-ea"/>
                <a:cs typeface="+mn-cs"/>
                <a:sym typeface="Helvetica Neue"/>
              </a:defRPr>
            </a:lvl1pPr>
          </a:lstStyle>
          <a:p>
            <a:r>
              <a:t>Mood</a:t>
            </a:r>
          </a:p>
        </p:txBody>
      </p:sp>
      <p:sp>
        <p:nvSpPr>
          <p:cNvPr id="226" name="Bobcat"/>
          <p:cNvSpPr txBox="1"/>
          <p:nvPr/>
        </p:nvSpPr>
        <p:spPr>
          <a:xfrm>
            <a:off x="10829297" y="5286539"/>
            <a:ext cx="4669493"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solidFill>
                  <a:schemeClr val="accent1">
                    <a:lumOff val="-9999"/>
                  </a:schemeClr>
                </a:solidFill>
                <a:latin typeface="+mn-lt"/>
                <a:ea typeface="+mn-ea"/>
                <a:cs typeface="+mn-cs"/>
                <a:sym typeface="Helvetica Neue"/>
              </a:defRPr>
            </a:pPr>
            <a:r>
              <a:t>Bobcat339 (Bc)</a:t>
            </a:r>
          </a:p>
        </p:txBody>
      </p:sp>
      <p:sp>
        <p:nvSpPr>
          <p:cNvPr id="227" name="Arrow"/>
          <p:cNvSpPr/>
          <p:nvPr/>
        </p:nvSpPr>
        <p:spPr>
          <a:xfrm rot="16200000">
            <a:off x="2843408" y="11967602"/>
            <a:ext cx="1270002" cy="1270002"/>
          </a:xfrm>
          <a:prstGeom prst="rightArrow">
            <a:avLst>
              <a:gd name="adj1" fmla="val 32000"/>
              <a:gd name="adj2" fmla="val 64000"/>
            </a:avLst>
          </a:prstGeom>
          <a:solidFill>
            <a:schemeClr val="accent5">
              <a:satOff val="-41871"/>
              <a:lumOff val="-1305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
        <p:nvSpPr>
          <p:cNvPr id="228" name="Arrow"/>
          <p:cNvSpPr/>
          <p:nvPr/>
        </p:nvSpPr>
        <p:spPr>
          <a:xfrm rot="5400000">
            <a:off x="4516368" y="10866994"/>
            <a:ext cx="1270002" cy="1270002"/>
          </a:xfrm>
          <a:prstGeom prst="rightArrow">
            <a:avLst>
              <a:gd name="adj1" fmla="val 32000"/>
              <a:gd name="adj2" fmla="val 64000"/>
            </a:avLst>
          </a:prstGeom>
          <a:solidFill>
            <a:schemeClr val="accent5">
              <a:satOff val="-41871"/>
              <a:lumOff val="-1305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
        <p:nvSpPr>
          <p:cNvPr id="229" name="Arrow"/>
          <p:cNvSpPr/>
          <p:nvPr/>
        </p:nvSpPr>
        <p:spPr>
          <a:xfrm rot="16200000">
            <a:off x="17419129" y="10221797"/>
            <a:ext cx="1270001" cy="1270001"/>
          </a:xfrm>
          <a:prstGeom prst="rightArrow">
            <a:avLst>
              <a:gd name="adj1" fmla="val 32000"/>
              <a:gd name="adj2" fmla="val 64000"/>
            </a:avLst>
          </a:prstGeom>
          <a:solidFill>
            <a:schemeClr val="accent3">
              <a:satOff val="-7500"/>
              <a:lumOff val="-1058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
        <p:nvSpPr>
          <p:cNvPr id="230" name="Arrow"/>
          <p:cNvSpPr/>
          <p:nvPr/>
        </p:nvSpPr>
        <p:spPr>
          <a:xfrm rot="16200000" flipH="1">
            <a:off x="16105575" y="11195222"/>
            <a:ext cx="1270002" cy="1270002"/>
          </a:xfrm>
          <a:prstGeom prst="rightArrow">
            <a:avLst>
              <a:gd name="adj1" fmla="val 32000"/>
              <a:gd name="adj2" fmla="val 64000"/>
            </a:avLst>
          </a:prstGeom>
          <a:solidFill>
            <a:schemeClr val="accent3">
              <a:satOff val="-7500"/>
              <a:lumOff val="-1058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
        <p:nvSpPr>
          <p:cNvPr id="231" name="Arrow"/>
          <p:cNvSpPr/>
          <p:nvPr/>
        </p:nvSpPr>
        <p:spPr>
          <a:xfrm rot="16200000">
            <a:off x="21032781" y="12362253"/>
            <a:ext cx="1270002" cy="1270002"/>
          </a:xfrm>
          <a:prstGeom prst="rightArrow">
            <a:avLst>
              <a:gd name="adj1" fmla="val 32000"/>
              <a:gd name="adj2" fmla="val 64000"/>
            </a:avLst>
          </a:prstGeom>
          <a:solidFill>
            <a:schemeClr val="accent3">
              <a:satOff val="-7500"/>
              <a:lumOff val="-10588"/>
            </a:schemeClr>
          </a:solidFill>
          <a:ln w="25400">
            <a:solidFill>
              <a:srgbClr val="000000"/>
            </a:solidFill>
          </a:ln>
        </p:spPr>
        <p:txBody>
          <a:bodyPr lIns="50800" tIns="50800" rIns="50800" bIns="50800" anchor="ctr"/>
          <a:lstStyle/>
          <a:p>
            <a:pPr>
              <a:defRPr>
                <a:latin typeface="+mn-lt"/>
                <a:ea typeface="+mn-ea"/>
                <a:cs typeface="+mn-cs"/>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Bobcat339 is a Small Molecule Degrader of TET3"/>
          <p:cNvSpPr txBox="1">
            <a:spLocks noGrp="1"/>
          </p:cNvSpPr>
          <p:nvPr>
            <p:ph type="title"/>
          </p:nvPr>
        </p:nvSpPr>
        <p:spPr>
          <a:xfrm>
            <a:off x="1206500" y="1079499"/>
            <a:ext cx="21971000" cy="1433166"/>
          </a:xfrm>
          <a:prstGeom prst="rect">
            <a:avLst/>
          </a:prstGeom>
        </p:spPr>
        <p:txBody>
          <a:bodyPr/>
          <a:lstStyle>
            <a:lvl1pPr defTabSz="2194505">
              <a:defRPr sz="7600" spc="-200"/>
            </a:lvl1pPr>
          </a:lstStyle>
          <a:p>
            <a:r>
              <a:t>Bobcat339 is a Small Molecule Degrader of TET3</a:t>
            </a:r>
          </a:p>
        </p:txBody>
      </p:sp>
      <p:sp>
        <p:nvSpPr>
          <p:cNvPr id="236" name="Functionally Activates AGRP Neurons In Vivo"/>
          <p:cNvSpPr txBox="1">
            <a:spLocks noGrp="1"/>
          </p:cNvSpPr>
          <p:nvPr>
            <p:ph type="body" sz="quarter" idx="1"/>
          </p:nvPr>
        </p:nvSpPr>
        <p:spPr>
          <a:xfrm>
            <a:off x="1206500" y="2372960"/>
            <a:ext cx="21971000" cy="934780"/>
          </a:xfrm>
          <a:prstGeom prst="rect">
            <a:avLst/>
          </a:prstGeom>
        </p:spPr>
        <p:txBody>
          <a:bodyPr/>
          <a:lstStyle/>
          <a:p>
            <a:r>
              <a:t>Functionally Degrades TET3 &amp; Activates AGRP Neurons </a:t>
            </a:r>
            <a:r>
              <a:rPr i="1"/>
              <a:t>In Vivo</a:t>
            </a:r>
          </a:p>
        </p:txBody>
      </p:sp>
      <p:sp>
        <p:nvSpPr>
          <p:cNvPr id="237" name="We hold an exclusive patent on Bobcat339 and its derivates"/>
          <p:cNvSpPr txBox="1">
            <a:spLocks noGrp="1"/>
          </p:cNvSpPr>
          <p:nvPr>
            <p:ph type="body" idx="21"/>
          </p:nvPr>
        </p:nvSpPr>
        <p:spPr>
          <a:xfrm>
            <a:off x="997355" y="8738475"/>
            <a:ext cx="7575106" cy="2611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SzTx/>
              <a:buNone/>
              <a:defRPr sz="5600" b="1">
                <a:solidFill>
                  <a:srgbClr val="004D80"/>
                </a:solidFill>
              </a:defRPr>
            </a:lvl1pPr>
          </a:lstStyle>
          <a:p>
            <a:r>
              <a:rPr dirty="0"/>
              <a:t>We </a:t>
            </a:r>
            <a:r>
              <a:rPr lang="en-US" dirty="0"/>
              <a:t>have</a:t>
            </a:r>
            <a:r>
              <a:rPr dirty="0"/>
              <a:t> an exclusive patent on Bobcat339 and its derivates</a:t>
            </a:r>
          </a:p>
        </p:txBody>
      </p:sp>
      <p:pic>
        <p:nvPicPr>
          <p:cNvPr id="238" name="pasted-movie.png" descr="pasted-movie.png"/>
          <p:cNvPicPr>
            <a:picLocks noChangeAspect="1"/>
          </p:cNvPicPr>
          <p:nvPr/>
        </p:nvPicPr>
        <p:blipFill>
          <a:blip r:embed="rId3"/>
          <a:stretch>
            <a:fillRect/>
          </a:stretch>
        </p:blipFill>
        <p:spPr>
          <a:xfrm>
            <a:off x="1287667" y="3974569"/>
            <a:ext cx="6994484" cy="4662991"/>
          </a:xfrm>
          <a:prstGeom prst="rect">
            <a:avLst/>
          </a:prstGeom>
          <a:ln w="12700">
            <a:miter lim="400000"/>
          </a:ln>
        </p:spPr>
      </p:pic>
      <p:pic>
        <p:nvPicPr>
          <p:cNvPr id="239" name="Image" descr="Image"/>
          <p:cNvPicPr>
            <a:picLocks noChangeAspect="1"/>
          </p:cNvPicPr>
          <p:nvPr/>
        </p:nvPicPr>
        <p:blipFill>
          <a:blip r:embed="rId4"/>
          <a:stretch>
            <a:fillRect/>
          </a:stretch>
        </p:blipFill>
        <p:spPr>
          <a:xfrm>
            <a:off x="9146588" y="4468493"/>
            <a:ext cx="6631701" cy="2876402"/>
          </a:xfrm>
          <a:prstGeom prst="rect">
            <a:avLst/>
          </a:prstGeom>
          <a:ln w="12700">
            <a:miter lim="400000"/>
          </a:ln>
        </p:spPr>
      </p:pic>
      <p:pic>
        <p:nvPicPr>
          <p:cNvPr id="240" name="Image" descr="Image"/>
          <p:cNvPicPr>
            <a:picLocks noChangeAspect="1"/>
          </p:cNvPicPr>
          <p:nvPr/>
        </p:nvPicPr>
        <p:blipFill>
          <a:blip r:embed="rId5"/>
          <a:srcRect l="20725" t="5582"/>
          <a:stretch>
            <a:fillRect/>
          </a:stretch>
        </p:blipFill>
        <p:spPr>
          <a:xfrm>
            <a:off x="10642774" y="7412166"/>
            <a:ext cx="2819691" cy="6115100"/>
          </a:xfrm>
          <a:prstGeom prst="rect">
            <a:avLst/>
          </a:prstGeom>
          <a:ln w="12700">
            <a:miter lim="400000"/>
          </a:ln>
        </p:spPr>
      </p:pic>
      <p:sp>
        <p:nvSpPr>
          <p:cNvPr id="241" name="TET3 in AGRP Neurons"/>
          <p:cNvSpPr txBox="1"/>
          <p:nvPr/>
        </p:nvSpPr>
        <p:spPr>
          <a:xfrm>
            <a:off x="8965197" y="3518341"/>
            <a:ext cx="6994484" cy="882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a:defRPr sz="4600" b="1">
                <a:solidFill>
                  <a:srgbClr val="004D80"/>
                </a:solidFill>
                <a:latin typeface="+mn-lt"/>
                <a:ea typeface="+mn-ea"/>
                <a:cs typeface="+mn-cs"/>
                <a:sym typeface="Helvetica Neue"/>
              </a:defRPr>
            </a:lvl1pPr>
          </a:lstStyle>
          <a:p>
            <a:r>
              <a:t>TET3 in AGRP Neurons </a:t>
            </a:r>
          </a:p>
        </p:txBody>
      </p:sp>
      <p:sp>
        <p:nvSpPr>
          <p:cNvPr id="242" name="Arrow"/>
          <p:cNvSpPr/>
          <p:nvPr/>
        </p:nvSpPr>
        <p:spPr>
          <a:xfrm rot="16200000" flipH="1">
            <a:off x="8206788" y="3492389"/>
            <a:ext cx="934783" cy="934782"/>
          </a:xfrm>
          <a:prstGeom prst="rightArrow">
            <a:avLst>
              <a:gd name="adj1" fmla="val 32000"/>
              <a:gd name="adj2" fmla="val 64000"/>
            </a:avLst>
          </a:prstGeom>
          <a:solidFill>
            <a:srgbClr val="004D8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43" name="Image" descr="Image"/>
          <p:cNvPicPr>
            <a:picLocks noChangeAspect="1"/>
          </p:cNvPicPr>
          <p:nvPr/>
        </p:nvPicPr>
        <p:blipFill>
          <a:blip r:embed="rId6"/>
          <a:stretch>
            <a:fillRect/>
          </a:stretch>
        </p:blipFill>
        <p:spPr>
          <a:xfrm>
            <a:off x="16642725" y="4475345"/>
            <a:ext cx="6631701" cy="3016357"/>
          </a:xfrm>
          <a:prstGeom prst="rect">
            <a:avLst/>
          </a:prstGeom>
          <a:ln w="12700">
            <a:miter lim="400000"/>
          </a:ln>
        </p:spPr>
      </p:pic>
      <p:pic>
        <p:nvPicPr>
          <p:cNvPr id="244" name="Image" descr="Image"/>
          <p:cNvPicPr>
            <a:picLocks noChangeAspect="1"/>
          </p:cNvPicPr>
          <p:nvPr/>
        </p:nvPicPr>
        <p:blipFill>
          <a:blip r:embed="rId7"/>
          <a:srcRect l="20928"/>
          <a:stretch>
            <a:fillRect/>
          </a:stretch>
        </p:blipFill>
        <p:spPr>
          <a:xfrm>
            <a:off x="18550171" y="7829891"/>
            <a:ext cx="2662532" cy="5642434"/>
          </a:xfrm>
          <a:prstGeom prst="rect">
            <a:avLst/>
          </a:prstGeom>
          <a:ln w="12700">
            <a:miter lim="400000"/>
          </a:ln>
        </p:spPr>
      </p:pic>
      <p:sp>
        <p:nvSpPr>
          <p:cNvPr id="245" name="AGRP Activation"/>
          <p:cNvSpPr txBox="1"/>
          <p:nvPr/>
        </p:nvSpPr>
        <p:spPr>
          <a:xfrm>
            <a:off x="16517920" y="3518341"/>
            <a:ext cx="6994485" cy="882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a:defRPr sz="4600" b="1">
                <a:solidFill>
                  <a:srgbClr val="004D80"/>
                </a:solidFill>
                <a:latin typeface="+mn-lt"/>
                <a:ea typeface="+mn-ea"/>
                <a:cs typeface="+mn-cs"/>
                <a:sym typeface="Helvetica Neue"/>
              </a:defRPr>
            </a:lvl1pPr>
          </a:lstStyle>
          <a:p>
            <a:r>
              <a:t>AGRP Activation</a:t>
            </a:r>
          </a:p>
        </p:txBody>
      </p:sp>
      <p:sp>
        <p:nvSpPr>
          <p:cNvPr id="246" name="Arrow"/>
          <p:cNvSpPr/>
          <p:nvPr/>
        </p:nvSpPr>
        <p:spPr>
          <a:xfrm rot="16200000">
            <a:off x="16642725" y="3420728"/>
            <a:ext cx="934782" cy="934780"/>
          </a:xfrm>
          <a:prstGeom prst="rightArrow">
            <a:avLst>
              <a:gd name="adj1" fmla="val 32000"/>
              <a:gd name="adj2" fmla="val 64000"/>
            </a:avLst>
          </a:prstGeom>
          <a:solidFill>
            <a:srgbClr val="004D8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47" name="Lv et al. PNAS 2023"/>
          <p:cNvSpPr txBox="1"/>
          <p:nvPr/>
        </p:nvSpPr>
        <p:spPr>
          <a:xfrm>
            <a:off x="683598" y="12356276"/>
            <a:ext cx="3629788" cy="560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chemeClr val="accent1"/>
                </a:solidFill>
                <a:latin typeface="+mn-lt"/>
                <a:ea typeface="+mn-ea"/>
                <a:cs typeface="+mn-cs"/>
                <a:sym typeface="Helvetica Neue"/>
              </a:defRPr>
            </a:lvl1pPr>
          </a:lstStyle>
          <a:p>
            <a:r>
              <a:t>Lv et al. PNAS 2023</a:t>
            </a:r>
          </a:p>
        </p:txBody>
      </p:sp>
      <p:sp>
        <p:nvSpPr>
          <p:cNvPr id="248" name="TET3"/>
          <p:cNvSpPr txBox="1"/>
          <p:nvPr/>
        </p:nvSpPr>
        <p:spPr>
          <a:xfrm>
            <a:off x="12629180" y="8337152"/>
            <a:ext cx="135627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lvl1pPr>
          </a:lstStyle>
          <a:p>
            <a:r>
              <a:t>TET3</a:t>
            </a:r>
          </a:p>
        </p:txBody>
      </p:sp>
      <p:sp>
        <p:nvSpPr>
          <p:cNvPr id="249" name="AGRP"/>
          <p:cNvSpPr txBox="1"/>
          <p:nvPr/>
        </p:nvSpPr>
        <p:spPr>
          <a:xfrm>
            <a:off x="20630181" y="8337152"/>
            <a:ext cx="15819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lvl1pPr>
          </a:lstStyle>
          <a:p>
            <a:r>
              <a:t>AGRP</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Bobcat339 Reduces Depressive &amp; Anxiety-Like Behaviors and Increases Appetite &amp; Lean Mass"/>
          <p:cNvSpPr txBox="1">
            <a:spLocks noGrp="1"/>
          </p:cNvSpPr>
          <p:nvPr>
            <p:ph type="title"/>
          </p:nvPr>
        </p:nvSpPr>
        <p:spPr>
          <a:xfrm>
            <a:off x="1206500" y="655677"/>
            <a:ext cx="21971000" cy="2614754"/>
          </a:xfrm>
          <a:prstGeom prst="rect">
            <a:avLst/>
          </a:prstGeom>
        </p:spPr>
        <p:txBody>
          <a:bodyPr/>
          <a:lstStyle/>
          <a:p>
            <a:pPr defTabSz="2267654">
              <a:lnSpc>
                <a:spcPct val="90000"/>
              </a:lnSpc>
              <a:spcBef>
                <a:spcPts val="1100"/>
              </a:spcBef>
              <a:defRPr sz="7900" spc="-200"/>
            </a:pPr>
            <a:r>
              <a:t>Bobcat339 </a:t>
            </a:r>
            <a:r>
              <a:rPr>
                <a:solidFill>
                  <a:srgbClr val="027001"/>
                </a:solidFill>
              </a:rPr>
              <a:t>Reduces</a:t>
            </a:r>
            <a:r>
              <a:t> Depressive &amp; Anxiety-Like Behaviors and </a:t>
            </a:r>
            <a:r>
              <a:rPr>
                <a:solidFill>
                  <a:srgbClr val="027001"/>
                </a:solidFill>
              </a:rPr>
              <a:t>Increases</a:t>
            </a:r>
            <a:r>
              <a:t> Appetite &amp; Lean Mass</a:t>
            </a:r>
          </a:p>
        </p:txBody>
      </p:sp>
      <p:sp>
        <p:nvSpPr>
          <p:cNvPr id="254" name="LLC Cancer Cachexia Model"/>
          <p:cNvSpPr txBox="1"/>
          <p:nvPr/>
        </p:nvSpPr>
        <p:spPr>
          <a:xfrm>
            <a:off x="15868648" y="3572300"/>
            <a:ext cx="6224927" cy="1485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b="1">
                <a:solidFill>
                  <a:srgbClr val="004D80"/>
                </a:solidFill>
                <a:latin typeface="+mn-lt"/>
                <a:ea typeface="+mn-ea"/>
                <a:cs typeface="+mn-cs"/>
                <a:sym typeface="Helvetica Neue"/>
              </a:defRPr>
            </a:lvl1pPr>
          </a:lstStyle>
          <a:p>
            <a:r>
              <a:t>LLC Cancer Cachexia Model</a:t>
            </a:r>
          </a:p>
        </p:txBody>
      </p:sp>
      <p:sp>
        <p:nvSpPr>
          <p:cNvPr id="255" name="Effective in Three Common Behavioral Assays for Depression &amp; Anxiety"/>
          <p:cNvSpPr txBox="1"/>
          <p:nvPr/>
        </p:nvSpPr>
        <p:spPr>
          <a:xfrm>
            <a:off x="433267" y="10793485"/>
            <a:ext cx="10571541" cy="147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defRPr>
                <a:latin typeface="+mn-lt"/>
                <a:ea typeface="+mn-ea"/>
                <a:cs typeface="+mn-cs"/>
                <a:sym typeface="Helvetica Neue"/>
              </a:defRPr>
            </a:pPr>
            <a:r>
              <a:t>Effective in Three Common Behavioral Tests for </a:t>
            </a:r>
            <a:r>
              <a:rPr b="1"/>
              <a:t>Depression &amp; Anxiety </a:t>
            </a:r>
          </a:p>
        </p:txBody>
      </p:sp>
      <p:pic>
        <p:nvPicPr>
          <p:cNvPr id="256" name="Image" descr="Image"/>
          <p:cNvPicPr>
            <a:picLocks noChangeAspect="1"/>
          </p:cNvPicPr>
          <p:nvPr/>
        </p:nvPicPr>
        <p:blipFill>
          <a:blip r:embed="rId3"/>
          <a:stretch>
            <a:fillRect/>
          </a:stretch>
        </p:blipFill>
        <p:spPr>
          <a:xfrm>
            <a:off x="450254" y="4597400"/>
            <a:ext cx="10006999" cy="5443807"/>
          </a:xfrm>
          <a:prstGeom prst="rect">
            <a:avLst/>
          </a:prstGeom>
          <a:ln w="12700">
            <a:miter lim="400000"/>
          </a:ln>
        </p:spPr>
      </p:pic>
      <p:pic>
        <p:nvPicPr>
          <p:cNvPr id="257" name="Image" descr="Image"/>
          <p:cNvPicPr>
            <a:picLocks noChangeAspect="1"/>
          </p:cNvPicPr>
          <p:nvPr/>
        </p:nvPicPr>
        <p:blipFill>
          <a:blip r:embed="rId4"/>
          <a:stretch>
            <a:fillRect/>
          </a:stretch>
        </p:blipFill>
        <p:spPr>
          <a:xfrm>
            <a:off x="11055656" y="4665090"/>
            <a:ext cx="2972720" cy="5308425"/>
          </a:xfrm>
          <a:prstGeom prst="rect">
            <a:avLst/>
          </a:prstGeom>
          <a:ln w="12700">
            <a:miter lim="400000"/>
          </a:ln>
        </p:spPr>
      </p:pic>
      <p:sp>
        <p:nvSpPr>
          <p:cNvPr id="258" name="Lower Stress Hormone"/>
          <p:cNvSpPr txBox="1"/>
          <p:nvPr/>
        </p:nvSpPr>
        <p:spPr>
          <a:xfrm>
            <a:off x="11376921" y="10455385"/>
            <a:ext cx="2877742" cy="2149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b="1">
                <a:latin typeface="+mn-lt"/>
                <a:ea typeface="+mn-ea"/>
                <a:cs typeface="+mn-cs"/>
                <a:sym typeface="Helvetica Neue"/>
              </a:defRPr>
            </a:lvl1pPr>
          </a:lstStyle>
          <a:p>
            <a:r>
              <a:t>Lower Stress Hormone</a:t>
            </a:r>
          </a:p>
        </p:txBody>
      </p:sp>
      <p:pic>
        <p:nvPicPr>
          <p:cNvPr id="259" name="Image" descr="Image"/>
          <p:cNvPicPr>
            <a:picLocks noChangeAspect="1"/>
          </p:cNvPicPr>
          <p:nvPr/>
        </p:nvPicPr>
        <p:blipFill>
          <a:blip r:embed="rId5"/>
          <a:srcRect l="14528"/>
          <a:stretch>
            <a:fillRect/>
          </a:stretch>
        </p:blipFill>
        <p:spPr>
          <a:xfrm>
            <a:off x="16531474" y="5062577"/>
            <a:ext cx="2609329" cy="3336843"/>
          </a:xfrm>
          <a:prstGeom prst="rect">
            <a:avLst/>
          </a:prstGeom>
          <a:ln w="12700">
            <a:miter lim="400000"/>
          </a:ln>
        </p:spPr>
      </p:pic>
      <p:pic>
        <p:nvPicPr>
          <p:cNvPr id="260" name="Image" descr="Image"/>
          <p:cNvPicPr>
            <a:picLocks noChangeAspect="1"/>
          </p:cNvPicPr>
          <p:nvPr/>
        </p:nvPicPr>
        <p:blipFill>
          <a:blip r:embed="rId6"/>
          <a:stretch>
            <a:fillRect/>
          </a:stretch>
        </p:blipFill>
        <p:spPr>
          <a:xfrm>
            <a:off x="14626775" y="8402039"/>
            <a:ext cx="8578005" cy="4920380"/>
          </a:xfrm>
          <a:prstGeom prst="rect">
            <a:avLst/>
          </a:prstGeom>
          <a:ln w="12700">
            <a:miter lim="400000"/>
          </a:ln>
        </p:spPr>
      </p:pic>
      <p:sp>
        <p:nvSpPr>
          <p:cNvPr id="261" name="Line"/>
          <p:cNvSpPr/>
          <p:nvPr/>
        </p:nvSpPr>
        <p:spPr>
          <a:xfrm flipV="1">
            <a:off x="14591892" y="3825003"/>
            <a:ext cx="3" cy="9528601"/>
          </a:xfrm>
          <a:prstGeom prst="line">
            <a:avLst/>
          </a:prstGeom>
          <a:ln w="25400">
            <a:solidFill>
              <a:srgbClr val="000000"/>
            </a:solidFill>
            <a:miter lim="400000"/>
          </a:ln>
        </p:spPr>
        <p:txBody>
          <a:bodyPr lIns="45718" tIns="45718" rIns="45718" bIns="45718"/>
          <a:lstStyle/>
          <a:p>
            <a:endParaRPr/>
          </a:p>
        </p:txBody>
      </p:sp>
      <p:pic>
        <p:nvPicPr>
          <p:cNvPr id="262" name="Image" descr="Image"/>
          <p:cNvPicPr>
            <a:picLocks noChangeAspect="1"/>
          </p:cNvPicPr>
          <p:nvPr/>
        </p:nvPicPr>
        <p:blipFill>
          <a:blip r:embed="rId7"/>
          <a:srcRect r="49118"/>
          <a:stretch>
            <a:fillRect/>
          </a:stretch>
        </p:blipFill>
        <p:spPr>
          <a:xfrm>
            <a:off x="19704699" y="5806021"/>
            <a:ext cx="3295795" cy="820406"/>
          </a:xfrm>
          <a:prstGeom prst="rect">
            <a:avLst/>
          </a:prstGeom>
          <a:ln w="12700">
            <a:miter lim="400000"/>
          </a:ln>
        </p:spPr>
      </p:pic>
      <p:pic>
        <p:nvPicPr>
          <p:cNvPr id="263" name="Image" descr="Image"/>
          <p:cNvPicPr>
            <a:picLocks noChangeAspect="1"/>
          </p:cNvPicPr>
          <p:nvPr/>
        </p:nvPicPr>
        <p:blipFill>
          <a:blip r:embed="rId7"/>
          <a:srcRect l="54991"/>
          <a:stretch>
            <a:fillRect/>
          </a:stretch>
        </p:blipFill>
        <p:spPr>
          <a:xfrm>
            <a:off x="19894604" y="6835636"/>
            <a:ext cx="2915871" cy="820533"/>
          </a:xfrm>
          <a:prstGeom prst="rect">
            <a:avLst/>
          </a:prstGeom>
          <a:ln w="12700">
            <a:miter lim="400000"/>
          </a:ln>
        </p:spPr>
      </p:pic>
      <p:sp>
        <p:nvSpPr>
          <p:cNvPr id="264" name="Food Intake (g)"/>
          <p:cNvSpPr txBox="1"/>
          <p:nvPr/>
        </p:nvSpPr>
        <p:spPr>
          <a:xfrm rot="16200000">
            <a:off x="14764786" y="6470533"/>
            <a:ext cx="2697958" cy="52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atin typeface="Arial"/>
                <a:ea typeface="Arial"/>
                <a:cs typeface="Arial"/>
                <a:sym typeface="Arial"/>
              </a:defRPr>
            </a:lvl1pPr>
          </a:lstStyle>
          <a:p>
            <a:r>
              <a:t>Food Intake (g)</a:t>
            </a:r>
          </a:p>
        </p:txBody>
      </p:sp>
      <p:sp>
        <p:nvSpPr>
          <p:cNvPr id="265" name="Lv et al. PNAS 2023"/>
          <p:cNvSpPr txBox="1"/>
          <p:nvPr/>
        </p:nvSpPr>
        <p:spPr>
          <a:xfrm>
            <a:off x="433266" y="12799312"/>
            <a:ext cx="3629788"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chemeClr val="accent1"/>
                </a:solidFill>
                <a:latin typeface="+mn-lt"/>
                <a:ea typeface="+mn-ea"/>
                <a:cs typeface="+mn-cs"/>
                <a:sym typeface="Helvetica Neue"/>
              </a:defRPr>
            </a:lvl1pPr>
          </a:lstStyle>
          <a:p>
            <a:r>
              <a:t>Lv et al. PNAS 2023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Bobcat339 Reduces Depressive &amp; Anxiety-Like Behaviors and Increases Appetite &amp; Lean Mass"/>
          <p:cNvSpPr txBox="1">
            <a:spLocks noGrp="1"/>
          </p:cNvSpPr>
          <p:nvPr>
            <p:ph type="title"/>
          </p:nvPr>
        </p:nvSpPr>
        <p:spPr>
          <a:xfrm>
            <a:off x="1206500" y="655677"/>
            <a:ext cx="21971000" cy="2614754"/>
          </a:xfrm>
          <a:prstGeom prst="rect">
            <a:avLst/>
          </a:prstGeom>
        </p:spPr>
        <p:txBody>
          <a:bodyPr/>
          <a:lstStyle/>
          <a:p>
            <a:pPr defTabSz="2267654">
              <a:lnSpc>
                <a:spcPct val="90000"/>
              </a:lnSpc>
              <a:spcBef>
                <a:spcPts val="1100"/>
              </a:spcBef>
              <a:defRPr sz="7900" spc="-200"/>
            </a:pPr>
            <a:r>
              <a:t>Preliminary Toxicology Studies Demonstrate Liver &amp; Kidney </a:t>
            </a:r>
            <a:r>
              <a:rPr>
                <a:solidFill>
                  <a:schemeClr val="accent1">
                    <a:lumOff val="-9999"/>
                  </a:schemeClr>
                </a:solidFill>
              </a:rPr>
              <a:t>Safety</a:t>
            </a:r>
          </a:p>
        </p:txBody>
      </p:sp>
      <p:pic>
        <p:nvPicPr>
          <p:cNvPr id="270" name="Image" descr="Image"/>
          <p:cNvPicPr>
            <a:picLocks noChangeAspect="1"/>
          </p:cNvPicPr>
          <p:nvPr/>
        </p:nvPicPr>
        <p:blipFill>
          <a:blip r:embed="rId3"/>
          <a:stretch>
            <a:fillRect/>
          </a:stretch>
        </p:blipFill>
        <p:spPr>
          <a:xfrm>
            <a:off x="2444102" y="6383959"/>
            <a:ext cx="10216551" cy="4937185"/>
          </a:xfrm>
          <a:prstGeom prst="rect">
            <a:avLst/>
          </a:prstGeom>
          <a:ln w="12700">
            <a:miter lim="400000"/>
          </a:ln>
        </p:spPr>
      </p:pic>
      <p:pic>
        <p:nvPicPr>
          <p:cNvPr id="271" name="Image" descr="Image"/>
          <p:cNvPicPr>
            <a:picLocks noChangeAspect="1"/>
          </p:cNvPicPr>
          <p:nvPr/>
        </p:nvPicPr>
        <p:blipFill>
          <a:blip r:embed="rId4"/>
          <a:stretch>
            <a:fillRect/>
          </a:stretch>
        </p:blipFill>
        <p:spPr>
          <a:xfrm>
            <a:off x="15339995" y="6383959"/>
            <a:ext cx="6039549" cy="4762898"/>
          </a:xfrm>
          <a:prstGeom prst="rect">
            <a:avLst/>
          </a:prstGeom>
          <a:ln w="12700">
            <a:miter lim="400000"/>
          </a:ln>
        </p:spPr>
      </p:pic>
      <p:sp>
        <p:nvSpPr>
          <p:cNvPr id="272" name="Lv et al. PNAS 2023"/>
          <p:cNvSpPr txBox="1"/>
          <p:nvPr/>
        </p:nvSpPr>
        <p:spPr>
          <a:xfrm>
            <a:off x="618283" y="12521052"/>
            <a:ext cx="3629788" cy="560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chemeClr val="accent1"/>
                </a:solidFill>
                <a:latin typeface="+mn-lt"/>
                <a:ea typeface="+mn-ea"/>
                <a:cs typeface="+mn-cs"/>
                <a:sym typeface="Helvetica Neue"/>
              </a:defRPr>
            </a:lvl1pPr>
          </a:lstStyle>
          <a:p>
            <a:r>
              <a:t>Lv et al. PNAS 2023</a:t>
            </a:r>
          </a:p>
        </p:txBody>
      </p:sp>
      <p:pic>
        <p:nvPicPr>
          <p:cNvPr id="273" name="rein_02.png" descr="rein_02.png"/>
          <p:cNvPicPr>
            <a:picLocks noChangeAspect="1"/>
          </p:cNvPicPr>
          <p:nvPr/>
        </p:nvPicPr>
        <p:blipFill>
          <a:blip r:embed="rId5"/>
          <a:stretch>
            <a:fillRect/>
          </a:stretch>
        </p:blipFill>
        <p:spPr>
          <a:xfrm>
            <a:off x="17060654" y="3232716"/>
            <a:ext cx="2005743" cy="2699771"/>
          </a:xfrm>
          <a:prstGeom prst="rect">
            <a:avLst/>
          </a:prstGeom>
          <a:ln w="12700">
            <a:miter lim="400000"/>
          </a:ln>
        </p:spPr>
      </p:pic>
      <p:pic>
        <p:nvPicPr>
          <p:cNvPr id="274" name="2 - Untitled slide.png" descr="2 - Untitled slide.png"/>
          <p:cNvPicPr>
            <a:picLocks noChangeAspect="1"/>
          </p:cNvPicPr>
          <p:nvPr/>
        </p:nvPicPr>
        <p:blipFill>
          <a:blip r:embed="rId6"/>
          <a:srcRect t="7983" b="12775"/>
          <a:stretch>
            <a:fillRect/>
          </a:stretch>
        </p:blipFill>
        <p:spPr>
          <a:xfrm>
            <a:off x="5317604" y="3422483"/>
            <a:ext cx="3522958" cy="251000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Bobcat339 Can Serve a Significant Unmet Need for Millions of Patients Experiencing Cachexia Each Year"/>
          <p:cNvSpPr txBox="1">
            <a:spLocks noGrp="1"/>
          </p:cNvSpPr>
          <p:nvPr>
            <p:ph type="title"/>
          </p:nvPr>
        </p:nvSpPr>
        <p:spPr>
          <a:xfrm>
            <a:off x="1206500" y="1079499"/>
            <a:ext cx="21971000" cy="3955927"/>
          </a:xfrm>
          <a:prstGeom prst="rect">
            <a:avLst/>
          </a:prstGeom>
        </p:spPr>
        <p:txBody>
          <a:bodyPr/>
          <a:lstStyle/>
          <a:p>
            <a:pPr>
              <a:lnSpc>
                <a:spcPct val="90000"/>
              </a:lnSpc>
              <a:defRPr spc="-200"/>
            </a:pPr>
            <a:r>
              <a:t>Bobcat339 Can Serve a </a:t>
            </a:r>
            <a:r>
              <a:rPr>
                <a:solidFill>
                  <a:srgbClr val="004D80"/>
                </a:solidFill>
              </a:rPr>
              <a:t>Significant Unmet Need</a:t>
            </a:r>
            <a:r>
              <a:t> for </a:t>
            </a:r>
            <a:r>
              <a:rPr>
                <a:solidFill>
                  <a:srgbClr val="027001"/>
                </a:solidFill>
              </a:rPr>
              <a:t>Millions of Patients</a:t>
            </a:r>
            <a:r>
              <a:t> Experiencing Cachexia</a:t>
            </a:r>
          </a:p>
        </p:txBody>
      </p:sp>
      <p:sp>
        <p:nvSpPr>
          <p:cNvPr id="279" name="Support us in the development of a therapy that uniquely meets patients needs"/>
          <p:cNvSpPr txBox="1"/>
          <p:nvPr/>
        </p:nvSpPr>
        <p:spPr>
          <a:xfrm>
            <a:off x="940344" y="5126300"/>
            <a:ext cx="11704344" cy="7553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nSpc>
                <a:spcPct val="100000"/>
              </a:lnSpc>
              <a:spcBef>
                <a:spcPts val="0"/>
              </a:spcBef>
              <a:defRPr sz="8500" b="1" spc="-200">
                <a:latin typeface="+mn-lt"/>
                <a:ea typeface="+mn-ea"/>
                <a:cs typeface="+mn-cs"/>
                <a:sym typeface="Helvetica Neue"/>
              </a:defRPr>
            </a:pPr>
            <a:r>
              <a:t>Unique Advantages</a:t>
            </a:r>
          </a:p>
          <a:p>
            <a:pPr>
              <a:lnSpc>
                <a:spcPct val="100000"/>
              </a:lnSpc>
              <a:spcBef>
                <a:spcPts val="0"/>
              </a:spcBef>
              <a:defRPr sz="4000" b="1" spc="-93">
                <a:latin typeface="+mn-lt"/>
                <a:ea typeface="+mn-ea"/>
                <a:cs typeface="+mn-cs"/>
                <a:sym typeface="Helvetica Neue"/>
              </a:defRPr>
            </a:pPr>
            <a:endParaRPr/>
          </a:p>
          <a:p>
            <a:pPr marL="852235" indent="-852235">
              <a:lnSpc>
                <a:spcPct val="100000"/>
              </a:lnSpc>
              <a:spcBef>
                <a:spcPts val="0"/>
              </a:spcBef>
              <a:buSzPct val="100000"/>
              <a:buChar char="•"/>
              <a:defRPr sz="4400" b="1" spc="-200">
                <a:latin typeface="+mn-lt"/>
                <a:ea typeface="+mn-ea"/>
                <a:cs typeface="+mn-cs"/>
                <a:sym typeface="Helvetica Neue"/>
              </a:defRPr>
            </a:pPr>
            <a:r>
              <a:t>Beneficial effects on </a:t>
            </a:r>
            <a:r>
              <a:rPr>
                <a:solidFill>
                  <a:schemeClr val="accent1">
                    <a:lumOff val="-9999"/>
                  </a:schemeClr>
                </a:solidFill>
              </a:rPr>
              <a:t>mood</a:t>
            </a:r>
            <a:r>
              <a:t> in addition to lean mass </a:t>
            </a:r>
            <a:r>
              <a:rPr b="0"/>
              <a:t>is unlike other molecules in pipeline</a:t>
            </a:r>
            <a:endParaRPr spc="-103"/>
          </a:p>
          <a:p>
            <a:pPr marL="852235" indent="-852235">
              <a:lnSpc>
                <a:spcPct val="100000"/>
              </a:lnSpc>
              <a:spcBef>
                <a:spcPts val="0"/>
              </a:spcBef>
              <a:buSzPct val="100000"/>
              <a:buChar char="•"/>
              <a:defRPr sz="4400" b="1" spc="-200">
                <a:latin typeface="+mn-lt"/>
                <a:ea typeface="+mn-ea"/>
                <a:cs typeface="+mn-cs"/>
                <a:sym typeface="Helvetica Neue"/>
              </a:defRPr>
            </a:pPr>
            <a:r>
              <a:t>Cost-effective &amp; scalable manufacturing </a:t>
            </a:r>
            <a:r>
              <a:rPr b="0"/>
              <a:t>(small molecule vs. biologic)</a:t>
            </a:r>
            <a:endParaRPr spc="-103"/>
          </a:p>
          <a:p>
            <a:pPr marL="852235" indent="-852235">
              <a:lnSpc>
                <a:spcPct val="100000"/>
              </a:lnSpc>
              <a:spcBef>
                <a:spcPts val="0"/>
              </a:spcBef>
              <a:buSzPct val="100000"/>
              <a:buChar char="•"/>
              <a:defRPr sz="4400" b="1" spc="-200">
                <a:latin typeface="+mn-lt"/>
                <a:ea typeface="+mn-ea"/>
                <a:cs typeface="+mn-cs"/>
                <a:sym typeface="Helvetica Neue"/>
              </a:defRPr>
            </a:pPr>
            <a:r>
              <a:t>Numerous additional candidates in pipeline </a:t>
            </a:r>
            <a:r>
              <a:rPr b="0"/>
              <a:t>(in-team chemistry expertise &amp; patented derivatives)</a:t>
            </a:r>
          </a:p>
        </p:txBody>
      </p:sp>
      <p:grpSp>
        <p:nvGrpSpPr>
          <p:cNvPr id="282" name="“We need better treatments, also with mood support would be amazing for patients.”"/>
          <p:cNvGrpSpPr/>
          <p:nvPr/>
        </p:nvGrpSpPr>
        <p:grpSpPr>
          <a:xfrm>
            <a:off x="12742315" y="5126300"/>
            <a:ext cx="10048466" cy="4849023"/>
            <a:chOff x="0" y="0"/>
            <a:chExt cx="10048465" cy="4849021"/>
          </a:xfrm>
        </p:grpSpPr>
        <p:sp>
          <p:nvSpPr>
            <p:cNvPr id="280" name="Shape"/>
            <p:cNvSpPr/>
            <p:nvPr/>
          </p:nvSpPr>
          <p:spPr>
            <a:xfrm>
              <a:off x="-1" y="-1"/>
              <a:ext cx="10048466" cy="4849022"/>
            </a:xfrm>
            <a:custGeom>
              <a:avLst/>
              <a:gdLst/>
              <a:ahLst/>
              <a:cxnLst>
                <a:cxn ang="0">
                  <a:pos x="wd2" y="hd2"/>
                </a:cxn>
                <a:cxn ang="5400000">
                  <a:pos x="wd2" y="hd2"/>
                </a:cxn>
                <a:cxn ang="10800000">
                  <a:pos x="wd2" y="hd2"/>
                </a:cxn>
                <a:cxn ang="16200000">
                  <a:pos x="wd2" y="hd2"/>
                </a:cxn>
              </a:cxnLst>
              <a:rect l="0" t="0" r="r" b="b"/>
              <a:pathLst>
                <a:path w="21600" h="21600" extrusionOk="0">
                  <a:moveTo>
                    <a:pt x="405" y="0"/>
                  </a:moveTo>
                  <a:cubicBezTo>
                    <a:pt x="181" y="0"/>
                    <a:pt x="0" y="400"/>
                    <a:pt x="0" y="893"/>
                  </a:cubicBezTo>
                  <a:lnTo>
                    <a:pt x="0" y="18305"/>
                  </a:lnTo>
                  <a:cubicBezTo>
                    <a:pt x="0" y="18798"/>
                    <a:pt x="181" y="19197"/>
                    <a:pt x="405" y="19197"/>
                  </a:cubicBezTo>
                  <a:lnTo>
                    <a:pt x="18169" y="19197"/>
                  </a:lnTo>
                  <a:lnTo>
                    <a:pt x="18979" y="21600"/>
                  </a:lnTo>
                  <a:lnTo>
                    <a:pt x="19788" y="19197"/>
                  </a:lnTo>
                  <a:lnTo>
                    <a:pt x="21195" y="19197"/>
                  </a:lnTo>
                  <a:cubicBezTo>
                    <a:pt x="21419" y="19197"/>
                    <a:pt x="21600" y="18798"/>
                    <a:pt x="21600" y="18305"/>
                  </a:cubicBezTo>
                  <a:lnTo>
                    <a:pt x="21600" y="893"/>
                  </a:lnTo>
                  <a:cubicBezTo>
                    <a:pt x="21600" y="400"/>
                    <a:pt x="21419" y="0"/>
                    <a:pt x="21195" y="0"/>
                  </a:cubicBezTo>
                  <a:lnTo>
                    <a:pt x="405" y="0"/>
                  </a:lnTo>
                  <a:close/>
                </a:path>
              </a:pathLst>
            </a:custGeom>
            <a:solidFill>
              <a:srgbClr val="004D8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6300">
                  <a:solidFill>
                    <a:srgbClr val="D5D5D5"/>
                  </a:solidFill>
                  <a:latin typeface="Helvetica Neue Medium"/>
                  <a:ea typeface="Helvetica Neue Medium"/>
                  <a:cs typeface="Helvetica Neue Medium"/>
                  <a:sym typeface="Helvetica Neue Medium"/>
                </a:defRPr>
              </a:pPr>
              <a:endParaRPr/>
            </a:p>
          </p:txBody>
        </p:sp>
        <p:sp>
          <p:nvSpPr>
            <p:cNvPr id="281" name="“We need better treatments, also with mood support would be amazing for patients.”"/>
            <p:cNvSpPr txBox="1"/>
            <p:nvPr/>
          </p:nvSpPr>
          <p:spPr>
            <a:xfrm>
              <a:off x="0" y="97758"/>
              <a:ext cx="10048466" cy="3989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ctr" defTabSz="825500">
                <a:lnSpc>
                  <a:spcPct val="100000"/>
                </a:lnSpc>
                <a:spcBef>
                  <a:spcPts val="0"/>
                </a:spcBef>
                <a:defRPr sz="6300">
                  <a:solidFill>
                    <a:srgbClr val="D5D5D5"/>
                  </a:solidFill>
                  <a:latin typeface="Helvetica Neue Medium"/>
                  <a:ea typeface="Helvetica Neue Medium"/>
                  <a:cs typeface="Helvetica Neue Medium"/>
                  <a:sym typeface="Helvetica Neue Medium"/>
                </a:defRPr>
              </a:pPr>
              <a:r>
                <a:t>“We need better treatments, also with </a:t>
              </a:r>
              <a:r>
                <a:rPr>
                  <a:solidFill>
                    <a:srgbClr val="FFFFFF"/>
                  </a:solidFill>
                </a:rPr>
                <a:t>mood support </a:t>
              </a:r>
              <a:r>
                <a:t>would be </a:t>
              </a:r>
              <a:r>
                <a:rPr b="1" i="1">
                  <a:solidFill>
                    <a:srgbClr val="FFFFFF"/>
                  </a:solidFill>
                  <a:latin typeface="+mn-lt"/>
                  <a:ea typeface="+mn-ea"/>
                  <a:cs typeface="+mn-cs"/>
                  <a:sym typeface="Helvetica Neue"/>
                </a:rPr>
                <a:t>amazing</a:t>
              </a:r>
              <a:r>
                <a:t> </a:t>
              </a:r>
              <a:r>
                <a:rPr>
                  <a:solidFill>
                    <a:srgbClr val="FFFFFF"/>
                  </a:solidFill>
                </a:rPr>
                <a:t>for patients</a:t>
              </a:r>
              <a:r>
                <a:t>.”</a:t>
              </a:r>
            </a:p>
          </p:txBody>
        </p:sp>
      </p:grpSp>
      <p:sp>
        <p:nvSpPr>
          <p:cNvPr id="283" name="-Yale Medical Oncologist"/>
          <p:cNvSpPr txBox="1"/>
          <p:nvPr/>
        </p:nvSpPr>
        <p:spPr>
          <a:xfrm>
            <a:off x="20323452" y="10464489"/>
            <a:ext cx="3897515" cy="1461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i="1">
                <a:solidFill>
                  <a:srgbClr val="004D80"/>
                </a:solidFill>
                <a:latin typeface="+mn-lt"/>
                <a:ea typeface="+mn-ea"/>
                <a:cs typeface="+mn-cs"/>
                <a:sym typeface="Helvetica Neue"/>
              </a:defRPr>
            </a:lvl1pPr>
          </a:lstStyle>
          <a:p>
            <a:r>
              <a:t>-Yale Medical Oncologist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Diagram 13"/>
          <p:cNvGrpSpPr/>
          <p:nvPr/>
        </p:nvGrpSpPr>
        <p:grpSpPr>
          <a:xfrm>
            <a:off x="1874588" y="2607559"/>
            <a:ext cx="21221329" cy="10613716"/>
            <a:chOff x="0" y="0"/>
            <a:chExt cx="21221328" cy="10613716"/>
          </a:xfrm>
        </p:grpSpPr>
        <p:grpSp>
          <p:nvGrpSpPr>
            <p:cNvPr id="289" name="Group"/>
            <p:cNvGrpSpPr/>
            <p:nvPr/>
          </p:nvGrpSpPr>
          <p:grpSpPr>
            <a:xfrm>
              <a:off x="8785" y="-1"/>
              <a:ext cx="7545721" cy="4104597"/>
              <a:chOff x="0" y="0"/>
              <a:chExt cx="7545719" cy="4104595"/>
            </a:xfrm>
          </p:grpSpPr>
          <p:sp>
            <p:nvSpPr>
              <p:cNvPr id="287" name="Rounded Rectangle"/>
              <p:cNvSpPr/>
              <p:nvPr/>
            </p:nvSpPr>
            <p:spPr>
              <a:xfrm>
                <a:off x="0" y="0"/>
                <a:ext cx="7545720" cy="4104596"/>
              </a:xfrm>
              <a:prstGeom prst="roundRect">
                <a:avLst>
                  <a:gd name="adj" fmla="val 10000"/>
                </a:avLst>
              </a:prstGeom>
              <a:solidFill>
                <a:srgbClr val="A3B4B7"/>
              </a:solidFill>
              <a:ln w="12700" cap="flat">
                <a:solidFill>
                  <a:srgbClr val="FFFFFF"/>
                </a:solidFill>
                <a:prstDash val="solid"/>
                <a:miter lim="800000"/>
              </a:ln>
              <a:effectLst/>
            </p:spPr>
            <p:txBody>
              <a:bodyPr wrap="square" lIns="50800" tIns="50800" rIns="50800" bIns="50800" numCol="1" anchor="t">
                <a:noAutofit/>
              </a:bodyPr>
              <a:lstStyle/>
              <a:p>
                <a:pPr defTabSz="3111500">
                  <a:spcBef>
                    <a:spcPts val="1400"/>
                  </a:spcBef>
                  <a:defRPr sz="9600">
                    <a:solidFill>
                      <a:srgbClr val="FFFFFF"/>
                    </a:solidFill>
                    <a:latin typeface="Segoe UI Light"/>
                    <a:ea typeface="Segoe UI Light"/>
                    <a:cs typeface="Segoe UI Light"/>
                    <a:sym typeface="Segoe UI Light"/>
                  </a:defRPr>
                </a:pPr>
                <a:endParaRPr/>
              </a:p>
            </p:txBody>
          </p:sp>
          <p:sp>
            <p:nvSpPr>
              <p:cNvPr id="288" name="PK and PD of BOBCAT339"/>
              <p:cNvSpPr txBox="1"/>
              <p:nvPr/>
            </p:nvSpPr>
            <p:spPr>
              <a:xfrm>
                <a:off x="231140" y="231140"/>
                <a:ext cx="7083440" cy="2560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6700" tIns="266700" rIns="266700" bIns="266700" numCol="1" anchor="t">
                <a:spAutoFit/>
              </a:bodyPr>
              <a:lstStyle>
                <a:lvl1pPr defTabSz="1555750">
                  <a:spcBef>
                    <a:spcPts val="1400"/>
                  </a:spcBef>
                  <a:defRPr sz="7000">
                    <a:solidFill>
                      <a:srgbClr val="FFFFFF"/>
                    </a:solidFill>
                    <a:latin typeface="Segoe UI Light"/>
                    <a:ea typeface="Segoe UI Light"/>
                    <a:cs typeface="Segoe UI Light"/>
                    <a:sym typeface="Segoe UI Light"/>
                  </a:defRPr>
                </a:lvl1pPr>
              </a:lstStyle>
              <a:p>
                <a:r>
                  <a:t>PK and PD of BOBCAT339</a:t>
                </a:r>
              </a:p>
            </p:txBody>
          </p:sp>
        </p:grpSp>
        <p:grpSp>
          <p:nvGrpSpPr>
            <p:cNvPr id="292" name="Group"/>
            <p:cNvGrpSpPr/>
            <p:nvPr/>
          </p:nvGrpSpPr>
          <p:grpSpPr>
            <a:xfrm>
              <a:off x="-1" y="2801698"/>
              <a:ext cx="7545717" cy="7812018"/>
              <a:chOff x="0" y="0"/>
              <a:chExt cx="7545715" cy="7812016"/>
            </a:xfrm>
          </p:grpSpPr>
          <p:sp>
            <p:nvSpPr>
              <p:cNvPr id="290" name="Rounded Rectangle"/>
              <p:cNvSpPr/>
              <p:nvPr/>
            </p:nvSpPr>
            <p:spPr>
              <a:xfrm>
                <a:off x="0" y="0"/>
                <a:ext cx="7545716" cy="7812017"/>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50800" tIns="50800" rIns="50800" bIns="50800" numCol="1" anchor="t">
                <a:noAutofit/>
              </a:bodyPr>
              <a:lstStyle/>
              <a:p>
                <a:pPr defTabSz="3111500">
                  <a:spcBef>
                    <a:spcPts val="600"/>
                  </a:spcBef>
                  <a:defRPr sz="9600">
                    <a:latin typeface="Segoe UI Light"/>
                    <a:ea typeface="Segoe UI Light"/>
                    <a:cs typeface="Segoe UI Light"/>
                    <a:sym typeface="Segoe UI Light"/>
                  </a:defRPr>
                </a:pPr>
                <a:endParaRPr/>
              </a:p>
            </p:txBody>
          </p:sp>
          <p:sp>
            <p:nvSpPr>
              <p:cNvPr id="291" name="CRO run…"/>
              <p:cNvSpPr txBox="1"/>
              <p:nvPr/>
            </p:nvSpPr>
            <p:spPr>
              <a:xfrm>
                <a:off x="221005" y="221008"/>
                <a:ext cx="7103704" cy="73202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7840" tIns="497840" rIns="497840" bIns="497840" numCol="1" anchor="t">
                <a:spAutoFit/>
              </a:bodyPr>
              <a:lstStyle/>
              <a:p>
                <a:pPr marL="571500" lvl="1" indent="-571500" defTabSz="3111500">
                  <a:spcBef>
                    <a:spcPts val="1200"/>
                  </a:spcBef>
                  <a:buSzPct val="100000"/>
                  <a:buChar char="•"/>
                  <a:defRPr sz="7000">
                    <a:latin typeface="Segoe UI Light"/>
                    <a:ea typeface="Segoe UI Light"/>
                    <a:cs typeface="Segoe UI Light"/>
                    <a:sym typeface="Segoe UI Light"/>
                  </a:defRPr>
                </a:pPr>
                <a:r>
                  <a:t>CRO run</a:t>
                </a:r>
                <a:endParaRPr sz="3500"/>
              </a:p>
              <a:p>
                <a:pPr marL="571500" lvl="1" indent="-571500" defTabSz="3111500">
                  <a:spcBef>
                    <a:spcPts val="1200"/>
                  </a:spcBef>
                  <a:buSzPct val="100000"/>
                  <a:buChar char="•"/>
                  <a:defRPr sz="7000">
                    <a:latin typeface="Segoe UI Light"/>
                    <a:ea typeface="Segoe UI Light"/>
                    <a:cs typeface="Segoe UI Light"/>
                    <a:sym typeface="Segoe UI Light"/>
                  </a:defRPr>
                </a:pPr>
                <a:r>
                  <a:t>In vivo PK</a:t>
                </a:r>
                <a:endParaRPr sz="3500"/>
              </a:p>
              <a:p>
                <a:pPr marL="571500" lvl="1" indent="-571500" defTabSz="3111500">
                  <a:spcBef>
                    <a:spcPts val="1200"/>
                  </a:spcBef>
                  <a:buSzPct val="100000"/>
                  <a:buChar char="•"/>
                  <a:defRPr sz="7000">
                    <a:latin typeface="Segoe UI Light"/>
                    <a:ea typeface="Segoe UI Light"/>
                    <a:cs typeface="Segoe UI Light"/>
                    <a:sym typeface="Segoe UI Light"/>
                  </a:defRPr>
                </a:pPr>
                <a:r>
                  <a:t>Optimization of dosage</a:t>
                </a:r>
                <a:endParaRPr sz="3500"/>
              </a:p>
              <a:p>
                <a:pPr marL="571500" lvl="1" indent="-571500" defTabSz="3111500">
                  <a:spcBef>
                    <a:spcPts val="1200"/>
                  </a:spcBef>
                  <a:buSzPct val="100000"/>
                  <a:buChar char="•"/>
                  <a:defRPr sz="7000">
                    <a:latin typeface="Segoe UI Light"/>
                    <a:ea typeface="Segoe UI Light"/>
                    <a:cs typeface="Segoe UI Light"/>
                    <a:sym typeface="Segoe UI Light"/>
                  </a:defRPr>
                </a:pPr>
                <a:r>
                  <a:t>Optimization of delivery</a:t>
                </a:r>
              </a:p>
            </p:txBody>
          </p:sp>
        </p:grpSp>
        <p:sp>
          <p:nvSpPr>
            <p:cNvPr id="293" name="Arrow"/>
            <p:cNvSpPr/>
            <p:nvPr/>
          </p:nvSpPr>
          <p:spPr>
            <a:xfrm>
              <a:off x="8698397" y="428864"/>
              <a:ext cx="2425078" cy="1878669"/>
            </a:xfrm>
            <a:prstGeom prst="rightArrow">
              <a:avLst>
                <a:gd name="adj1" fmla="val 60000"/>
                <a:gd name="adj2" fmla="val 50000"/>
              </a:avLst>
            </a:prstGeom>
            <a:solidFill>
              <a:srgbClr val="A4B4B8"/>
            </a:solidFill>
            <a:ln w="12700" cap="flat">
              <a:noFill/>
              <a:miter lim="400000"/>
            </a:ln>
            <a:effectLst/>
          </p:spPr>
          <p:txBody>
            <a:bodyPr wrap="square" lIns="50800" tIns="50800" rIns="50800" bIns="50800" numCol="1" anchor="ctr">
              <a:noAutofit/>
            </a:bodyPr>
            <a:lstStyle/>
            <a:p>
              <a:pPr algn="ctr" defTabSz="2489200">
                <a:spcBef>
                  <a:spcPts val="1400"/>
                </a:spcBef>
                <a:defRPr sz="5600">
                  <a:solidFill>
                    <a:srgbClr val="FFFFFF"/>
                  </a:solidFill>
                  <a:latin typeface="Segoe UI Light"/>
                  <a:ea typeface="Segoe UI Light"/>
                  <a:cs typeface="Segoe UI Light"/>
                  <a:sym typeface="Segoe UI Light"/>
                </a:defRPr>
              </a:pPr>
              <a:endParaRPr/>
            </a:p>
          </p:txBody>
        </p:sp>
        <p:grpSp>
          <p:nvGrpSpPr>
            <p:cNvPr id="296" name="Group"/>
            <p:cNvGrpSpPr/>
            <p:nvPr/>
          </p:nvGrpSpPr>
          <p:grpSpPr>
            <a:xfrm>
              <a:off x="12130106" y="-1"/>
              <a:ext cx="7545716" cy="4104597"/>
              <a:chOff x="0" y="0"/>
              <a:chExt cx="7545715" cy="4104595"/>
            </a:xfrm>
          </p:grpSpPr>
          <p:sp>
            <p:nvSpPr>
              <p:cNvPr id="294" name="Rounded Rectangle"/>
              <p:cNvSpPr/>
              <p:nvPr/>
            </p:nvSpPr>
            <p:spPr>
              <a:xfrm>
                <a:off x="0" y="0"/>
                <a:ext cx="7545716" cy="4104596"/>
              </a:xfrm>
              <a:prstGeom prst="roundRect">
                <a:avLst>
                  <a:gd name="adj" fmla="val 10000"/>
                </a:avLst>
              </a:prstGeom>
              <a:solidFill>
                <a:srgbClr val="A4B4B8"/>
              </a:solidFill>
              <a:ln w="12700" cap="flat">
                <a:solidFill>
                  <a:srgbClr val="FFFFFF"/>
                </a:solidFill>
                <a:prstDash val="solid"/>
                <a:miter lim="800000"/>
              </a:ln>
              <a:effectLst/>
            </p:spPr>
            <p:txBody>
              <a:bodyPr wrap="square" lIns="50800" tIns="50800" rIns="50800" bIns="50800" numCol="1" anchor="t">
                <a:noAutofit/>
              </a:bodyPr>
              <a:lstStyle/>
              <a:p>
                <a:pPr defTabSz="3111500">
                  <a:spcBef>
                    <a:spcPts val="1400"/>
                  </a:spcBef>
                  <a:defRPr sz="9600">
                    <a:solidFill>
                      <a:srgbClr val="FFFFFF"/>
                    </a:solidFill>
                    <a:latin typeface="Segoe UI Light"/>
                    <a:ea typeface="Segoe UI Light"/>
                    <a:cs typeface="Segoe UI Light"/>
                    <a:sym typeface="Segoe UI Light"/>
                  </a:defRPr>
                </a:pPr>
                <a:endParaRPr/>
              </a:p>
            </p:txBody>
          </p:sp>
          <p:sp>
            <p:nvSpPr>
              <p:cNvPr id="295" name="Efficacy and Safety"/>
              <p:cNvSpPr txBox="1"/>
              <p:nvPr/>
            </p:nvSpPr>
            <p:spPr>
              <a:xfrm>
                <a:off x="231140" y="231140"/>
                <a:ext cx="7083436" cy="2560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6700" tIns="266700" rIns="266700" bIns="266700" numCol="1" anchor="t">
                <a:spAutoFit/>
              </a:bodyPr>
              <a:lstStyle>
                <a:lvl1pPr defTabSz="1555750">
                  <a:spcBef>
                    <a:spcPts val="1400"/>
                  </a:spcBef>
                  <a:defRPr sz="7000">
                    <a:solidFill>
                      <a:srgbClr val="FFFFFF"/>
                    </a:solidFill>
                    <a:latin typeface="Segoe UI Light"/>
                    <a:ea typeface="Segoe UI Light"/>
                    <a:cs typeface="Segoe UI Light"/>
                    <a:sym typeface="Segoe UI Light"/>
                  </a:defRPr>
                </a:lvl1pPr>
              </a:lstStyle>
              <a:p>
                <a:r>
                  <a:t>Efficacy and Safety</a:t>
                </a:r>
              </a:p>
            </p:txBody>
          </p:sp>
        </p:grpSp>
        <p:grpSp>
          <p:nvGrpSpPr>
            <p:cNvPr id="299" name="Group"/>
            <p:cNvGrpSpPr/>
            <p:nvPr/>
          </p:nvGrpSpPr>
          <p:grpSpPr>
            <a:xfrm>
              <a:off x="13675612" y="2736390"/>
              <a:ext cx="7545717" cy="7812018"/>
              <a:chOff x="0" y="0"/>
              <a:chExt cx="7545715" cy="7812016"/>
            </a:xfrm>
          </p:grpSpPr>
          <p:sp>
            <p:nvSpPr>
              <p:cNvPr id="297" name="Rounded Rectangle"/>
              <p:cNvSpPr/>
              <p:nvPr/>
            </p:nvSpPr>
            <p:spPr>
              <a:xfrm>
                <a:off x="0" y="0"/>
                <a:ext cx="7545716" cy="7812017"/>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50800" tIns="50800" rIns="50800" bIns="50800" numCol="1" anchor="t">
                <a:noAutofit/>
              </a:bodyPr>
              <a:lstStyle/>
              <a:p>
                <a:pPr defTabSz="3111500">
                  <a:spcBef>
                    <a:spcPts val="600"/>
                  </a:spcBef>
                  <a:defRPr sz="9600">
                    <a:latin typeface="Segoe UI Light"/>
                    <a:ea typeface="Segoe UI Light"/>
                    <a:cs typeface="Segoe UI Light"/>
                    <a:sym typeface="Segoe UI Light"/>
                  </a:defRPr>
                </a:pPr>
                <a:endParaRPr/>
              </a:p>
            </p:txBody>
          </p:sp>
          <p:sp>
            <p:nvSpPr>
              <p:cNvPr id="298" name="CRO run efficacy and preliminary toxicology studies"/>
              <p:cNvSpPr txBox="1"/>
              <p:nvPr/>
            </p:nvSpPr>
            <p:spPr>
              <a:xfrm>
                <a:off x="221003" y="221007"/>
                <a:ext cx="7103704" cy="59029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7840" tIns="497840" rIns="497840" bIns="497840" numCol="1" anchor="t">
                <a:spAutoFit/>
              </a:bodyPr>
              <a:lstStyle/>
              <a:p>
                <a:pPr marL="571500" lvl="1" indent="-571500" defTabSz="3111500">
                  <a:spcBef>
                    <a:spcPts val="1200"/>
                  </a:spcBef>
                  <a:buSzPct val="100000"/>
                  <a:buChar char="•"/>
                  <a:defRPr sz="7000">
                    <a:latin typeface="Segoe UI Light"/>
                    <a:ea typeface="Segoe UI Light"/>
                    <a:cs typeface="Segoe UI Light"/>
                    <a:sym typeface="Segoe UI Light"/>
                  </a:defRPr>
                </a:pPr>
                <a:r>
                  <a:t>CRO run efficacy and preliminary toxicology studies</a:t>
                </a:r>
              </a:p>
            </p:txBody>
          </p:sp>
        </p:grpSp>
      </p:grpSp>
      <p:sp>
        <p:nvSpPr>
          <p:cNvPr id="301" name="Title 8"/>
          <p:cNvSpPr txBox="1">
            <a:spLocks noGrp="1"/>
          </p:cNvSpPr>
          <p:nvPr>
            <p:ph type="title"/>
          </p:nvPr>
        </p:nvSpPr>
        <p:spPr>
          <a:xfrm>
            <a:off x="1676400" y="837463"/>
            <a:ext cx="21031200" cy="1452274"/>
          </a:xfrm>
          <a:prstGeom prst="rect">
            <a:avLst/>
          </a:prstGeom>
        </p:spPr>
        <p:txBody>
          <a:bodyPr/>
          <a:lstStyle>
            <a:lvl1pPr algn="l">
              <a:defRPr spc="-200"/>
            </a:lvl1pPr>
          </a:lstStyle>
          <a:p>
            <a:r>
              <a:t>Platform Development Plan</a:t>
            </a:r>
          </a:p>
        </p:txBody>
      </p:sp>
      <p:pic>
        <p:nvPicPr>
          <p:cNvPr id="302" name="Picture 1" descr="Picture 1"/>
          <p:cNvPicPr>
            <a:picLocks noChangeAspect="1"/>
          </p:cNvPicPr>
          <p:nvPr/>
        </p:nvPicPr>
        <p:blipFill>
          <a:blip r:embed="rId3"/>
          <a:stretch>
            <a:fillRect/>
          </a:stretch>
        </p:blipFill>
        <p:spPr>
          <a:xfrm>
            <a:off x="0" y="27286"/>
            <a:ext cx="24384000" cy="13716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762</Words>
  <Application>Microsoft Macintosh PowerPoint</Application>
  <PresentationFormat>Custom</PresentationFormat>
  <Paragraphs>79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Segoe UI Light</vt:lpstr>
      <vt:lpstr>Arial</vt:lpstr>
      <vt:lpstr>Helvetica</vt:lpstr>
      <vt:lpstr>Helvetica Neue</vt:lpstr>
      <vt:lpstr>Helvetica Neue Medium</vt:lpstr>
      <vt:lpstr>21_BasicWhite</vt:lpstr>
      <vt:lpstr>First in Class Small Molecules for Cancer Cachexia</vt:lpstr>
      <vt:lpstr>Our Team Combines Biology &amp; Chemistry Expertise</vt:lpstr>
      <vt:lpstr>&gt;1.3 Million Cancer Survivors Suffer from Cachexia Each Year</vt:lpstr>
      <vt:lpstr>Our Small Molecules Activate AGRP Neurons in the Hypothalamus</vt:lpstr>
      <vt:lpstr>Bobcat339 is a Small Molecule Degrader of TET3</vt:lpstr>
      <vt:lpstr>Bobcat339 Reduces Depressive &amp; Anxiety-Like Behaviors and Increases Appetite &amp; Lean Mass</vt:lpstr>
      <vt:lpstr>Preliminary Toxicology Studies Demonstrate Liver &amp; Kidney Safety</vt:lpstr>
      <vt:lpstr>Bobcat339 Can Serve a Significant Unmet Need for Millions of Patients Experiencing Cachexia</vt:lpstr>
      <vt:lpstr>Platform Development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in Class Small Molecules for Cancer Cachexia</dc:title>
  <cp:lastModifiedBy>Huang, Yingqun</cp:lastModifiedBy>
  <cp:revision>3</cp:revision>
  <dcterms:modified xsi:type="dcterms:W3CDTF">2023-12-06T22:21:07Z</dcterms:modified>
</cp:coreProperties>
</file>