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935" r:id="rId5"/>
    <p:sldId id="924" r:id="rId6"/>
    <p:sldId id="918" r:id="rId7"/>
    <p:sldId id="937" r:id="rId8"/>
    <p:sldId id="936" r:id="rId9"/>
    <p:sldId id="931" r:id="rId10"/>
    <p:sldId id="932" r:id="rId11"/>
    <p:sldId id="9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B7D623-5FE0-3D56-2B8F-B1CD980FB8D8}" name="Turczynski, Aaron" initials="TA" userId="S::aaron.turczynski@yale.edu::b8f8ae8f-9c90-46d8-88d2-327898f50228" providerId="AD"/>
  <p188:author id="{48C1C333-47DA-E657-69F6-DC5323659E7A}" name="Oikonomopoulou, Feli" initials="OF" userId="S::feli.oikonomopoulou@yale.edu::c1d87a77-6b5a-4361-9e7f-a84f5c7cf414" providerId="AD"/>
  <p188:author id="{C3D3D13A-A306-8A0C-07BB-5DE3E9C25BD4}" name="Mohr, Manuel" initials="MM" userId="S::manuel.mohr@yale.edu::9de382c6-f89a-47ec-8aff-f95608d1f444" providerId="AD"/>
  <p188:author id="{54C88C8B-54B8-F084-364A-6A20D8AC0C3D}" name="Kundrat, Amy" initials="AK" userId="S::amy.kundrat@yale.edu::e4208eae-a767-4aed-8ae1-9ff0e152179f" providerId="AD"/>
  <p188:author id="{6D4162B1-F490-2490-6EA8-58557FABA457}" name="Hwang, Candy" initials="HC" userId="S::candy.hwang@yale.edu::27d530fc-d6b1-42e0-8a2d-d7c4f0d37d97" providerId="AD"/>
  <p188:author id="{F1E79FC9-802B-888B-9B39-2E5BD7513F45}" name="Makableh, Natalie" initials="MN" userId="S::natalie.makableh@yale.edu::0a761919-ad57-4b01-b7e5-d0585fbf15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4E2"/>
    <a:srgbClr val="A9D2E6"/>
    <a:srgbClr val="CCD9CD"/>
    <a:srgbClr val="EFAFA8"/>
    <a:srgbClr val="3A122C"/>
    <a:srgbClr val="93B0D6"/>
    <a:srgbClr val="E7E6E6"/>
    <a:srgbClr val="DD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1"/>
    <p:restoredTop sz="84912"/>
  </p:normalViewPr>
  <p:slideViewPr>
    <p:cSldViewPr snapToGrid="0">
      <p:cViewPr>
        <p:scale>
          <a:sx n="90" d="100"/>
          <a:sy n="90" d="100"/>
        </p:scale>
        <p:origin x="568" y="9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F89F3C-2E1F-5341-B351-467ACD38347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BFB8A1-0ADC-0346-B0F7-BDE330D9A625}">
      <dgm:prSet phldrT="[Text]" custT="1"/>
      <dgm:spPr/>
      <dgm:t>
        <a:bodyPr/>
        <a:lstStyle/>
        <a:p>
          <a:r>
            <a:rPr lang="en-US" sz="2800" u="sng" dirty="0">
              <a:latin typeface="YaleNew" panose="02000602050000020003" pitchFamily="2" charset="77"/>
            </a:rPr>
            <a:t>Expand MPRA in brain and muscle </a:t>
          </a:r>
          <a:r>
            <a:rPr lang="en-US" sz="2800" u="sng" dirty="0" err="1">
              <a:latin typeface="YaleNew" panose="02000602050000020003" pitchFamily="2" charset="77"/>
            </a:rPr>
            <a:t>iPS</a:t>
          </a:r>
          <a:r>
            <a:rPr lang="en-US" sz="2800" u="sng" dirty="0">
              <a:latin typeface="YaleNew" panose="02000602050000020003" pitchFamily="2" charset="77"/>
            </a:rPr>
            <a:t> derived cells</a:t>
          </a:r>
        </a:p>
      </dgm:t>
    </dgm:pt>
    <dgm:pt modelId="{F999D5DF-0A3E-9242-8F06-4DB1E6076B85}" type="parTrans" cxnId="{E49D89F7-D989-704E-9487-CC7AE23BAC1B}">
      <dgm:prSet/>
      <dgm:spPr/>
      <dgm:t>
        <a:bodyPr/>
        <a:lstStyle/>
        <a:p>
          <a:endParaRPr lang="en-US"/>
        </a:p>
      </dgm:t>
    </dgm:pt>
    <dgm:pt modelId="{166A85BD-7A91-3449-BF4D-E78E28F3D63B}" type="sibTrans" cxnId="{E49D89F7-D989-704E-9487-CC7AE23BAC1B}">
      <dgm:prSet/>
      <dgm:spPr/>
      <dgm:t>
        <a:bodyPr/>
        <a:lstStyle/>
        <a:p>
          <a:endParaRPr lang="en-US"/>
        </a:p>
      </dgm:t>
    </dgm:pt>
    <dgm:pt modelId="{368C6DEF-5861-6A4B-A04A-86B480BF6A7A}">
      <dgm:prSet phldrT="[Text]" custT="1"/>
      <dgm:spPr/>
      <dgm:t>
        <a:bodyPr/>
        <a:lstStyle/>
        <a:p>
          <a:r>
            <a:rPr lang="en-US" sz="2800" u="sng" dirty="0">
              <a:latin typeface="YaleNew" panose="02000602050000020003" pitchFamily="2" charset="77"/>
            </a:rPr>
            <a:t>Generative AI for specific sequences in new cells</a:t>
          </a:r>
        </a:p>
      </dgm:t>
    </dgm:pt>
    <dgm:pt modelId="{A24AE91F-1096-6447-91BE-586E1BC3D397}" type="parTrans" cxnId="{0FE9C109-587F-DB43-924C-735D90AEFC16}">
      <dgm:prSet/>
      <dgm:spPr/>
      <dgm:t>
        <a:bodyPr/>
        <a:lstStyle/>
        <a:p>
          <a:endParaRPr lang="en-US"/>
        </a:p>
      </dgm:t>
    </dgm:pt>
    <dgm:pt modelId="{BAFD8E6A-B76A-CD44-97B5-C931083FE8EE}" type="sibTrans" cxnId="{0FE9C109-587F-DB43-924C-735D90AEFC16}">
      <dgm:prSet/>
      <dgm:spPr/>
      <dgm:t>
        <a:bodyPr/>
        <a:lstStyle/>
        <a:p>
          <a:endParaRPr lang="en-US"/>
        </a:p>
      </dgm:t>
    </dgm:pt>
    <dgm:pt modelId="{9CF565ED-8708-8C46-9F16-24F2FC2CA659}" type="pres">
      <dgm:prSet presAssocID="{E7F89F3C-2E1F-5341-B351-467ACD383477}" presName="linearFlow" presStyleCnt="0">
        <dgm:presLayoutVars>
          <dgm:dir/>
          <dgm:resizeHandles val="exact"/>
        </dgm:presLayoutVars>
      </dgm:prSet>
      <dgm:spPr/>
    </dgm:pt>
    <dgm:pt modelId="{1D916D14-AE59-184E-A2E0-908EA1BA1DE9}" type="pres">
      <dgm:prSet presAssocID="{4FBFB8A1-0ADC-0346-B0F7-BDE330D9A625}" presName="composite" presStyleCnt="0"/>
      <dgm:spPr/>
    </dgm:pt>
    <dgm:pt modelId="{98E121F8-E00F-F245-8F7F-4844B0CC32E0}" type="pres">
      <dgm:prSet presAssocID="{4FBFB8A1-0ADC-0346-B0F7-BDE330D9A625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F980ADF-8E44-BC4C-B5E7-CC36A4004182}" type="pres">
      <dgm:prSet presAssocID="{4FBFB8A1-0ADC-0346-B0F7-BDE330D9A625}" presName="txShp" presStyleLbl="node1" presStyleIdx="0" presStyleCnt="2" custLinFactNeighborY="-1167">
        <dgm:presLayoutVars>
          <dgm:bulletEnabled val="1"/>
        </dgm:presLayoutVars>
      </dgm:prSet>
      <dgm:spPr/>
    </dgm:pt>
    <dgm:pt modelId="{93FEEA5A-C303-CC44-B185-34B44EFC9DDD}" type="pres">
      <dgm:prSet presAssocID="{166A85BD-7A91-3449-BF4D-E78E28F3D63B}" presName="spacing" presStyleCnt="0"/>
      <dgm:spPr/>
    </dgm:pt>
    <dgm:pt modelId="{2CDBD9AB-DB88-5C4F-B634-34609C888C3B}" type="pres">
      <dgm:prSet presAssocID="{368C6DEF-5861-6A4B-A04A-86B480BF6A7A}" presName="composite" presStyleCnt="0"/>
      <dgm:spPr/>
    </dgm:pt>
    <dgm:pt modelId="{3F9614A6-11B0-554D-B011-3A82F774FAE6}" type="pres">
      <dgm:prSet presAssocID="{368C6DEF-5861-6A4B-A04A-86B480BF6A7A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50661E4-E9CE-064F-9F8B-27CED2DB3D7D}" type="pres">
      <dgm:prSet presAssocID="{368C6DEF-5861-6A4B-A04A-86B480BF6A7A}" presName="txShp" presStyleLbl="node1" presStyleIdx="1" presStyleCnt="2">
        <dgm:presLayoutVars>
          <dgm:bulletEnabled val="1"/>
        </dgm:presLayoutVars>
      </dgm:prSet>
      <dgm:spPr/>
    </dgm:pt>
  </dgm:ptLst>
  <dgm:cxnLst>
    <dgm:cxn modelId="{0FE9C109-587F-DB43-924C-735D90AEFC16}" srcId="{E7F89F3C-2E1F-5341-B351-467ACD383477}" destId="{368C6DEF-5861-6A4B-A04A-86B480BF6A7A}" srcOrd="1" destOrd="0" parTransId="{A24AE91F-1096-6447-91BE-586E1BC3D397}" sibTransId="{BAFD8E6A-B76A-CD44-97B5-C931083FE8EE}"/>
    <dgm:cxn modelId="{EE29ED68-AB9C-6D4D-A689-241B4210F510}" type="presOf" srcId="{368C6DEF-5861-6A4B-A04A-86B480BF6A7A}" destId="{F50661E4-E9CE-064F-9F8B-27CED2DB3D7D}" srcOrd="0" destOrd="0" presId="urn:microsoft.com/office/officeart/2005/8/layout/vList3"/>
    <dgm:cxn modelId="{90BA99BB-C596-434D-8118-EF994BED5A62}" type="presOf" srcId="{E7F89F3C-2E1F-5341-B351-467ACD383477}" destId="{9CF565ED-8708-8C46-9F16-24F2FC2CA659}" srcOrd="0" destOrd="0" presId="urn:microsoft.com/office/officeart/2005/8/layout/vList3"/>
    <dgm:cxn modelId="{5ADCACDD-CF52-774D-BA63-7A7865C0F71C}" type="presOf" srcId="{4FBFB8A1-0ADC-0346-B0F7-BDE330D9A625}" destId="{2F980ADF-8E44-BC4C-B5E7-CC36A4004182}" srcOrd="0" destOrd="0" presId="urn:microsoft.com/office/officeart/2005/8/layout/vList3"/>
    <dgm:cxn modelId="{E49D89F7-D989-704E-9487-CC7AE23BAC1B}" srcId="{E7F89F3C-2E1F-5341-B351-467ACD383477}" destId="{4FBFB8A1-0ADC-0346-B0F7-BDE330D9A625}" srcOrd="0" destOrd="0" parTransId="{F999D5DF-0A3E-9242-8F06-4DB1E6076B85}" sibTransId="{166A85BD-7A91-3449-BF4D-E78E28F3D63B}"/>
    <dgm:cxn modelId="{F53343F1-D055-DB4B-ADB9-9D6A62420907}" type="presParOf" srcId="{9CF565ED-8708-8C46-9F16-24F2FC2CA659}" destId="{1D916D14-AE59-184E-A2E0-908EA1BA1DE9}" srcOrd="0" destOrd="0" presId="urn:microsoft.com/office/officeart/2005/8/layout/vList3"/>
    <dgm:cxn modelId="{D8517564-A900-F64D-BC3D-3633E3D9800C}" type="presParOf" srcId="{1D916D14-AE59-184E-A2E0-908EA1BA1DE9}" destId="{98E121F8-E00F-F245-8F7F-4844B0CC32E0}" srcOrd="0" destOrd="0" presId="urn:microsoft.com/office/officeart/2005/8/layout/vList3"/>
    <dgm:cxn modelId="{72B97BFF-F00F-5F4A-8086-9FEA94942287}" type="presParOf" srcId="{1D916D14-AE59-184E-A2E0-908EA1BA1DE9}" destId="{2F980ADF-8E44-BC4C-B5E7-CC36A4004182}" srcOrd="1" destOrd="0" presId="urn:microsoft.com/office/officeart/2005/8/layout/vList3"/>
    <dgm:cxn modelId="{EFB664CB-CECA-9B4B-8445-3510A2059516}" type="presParOf" srcId="{9CF565ED-8708-8C46-9F16-24F2FC2CA659}" destId="{93FEEA5A-C303-CC44-B185-34B44EFC9DDD}" srcOrd="1" destOrd="0" presId="urn:microsoft.com/office/officeart/2005/8/layout/vList3"/>
    <dgm:cxn modelId="{2E3FB3E3-BFB5-194C-8B27-1661EA79A0FC}" type="presParOf" srcId="{9CF565ED-8708-8C46-9F16-24F2FC2CA659}" destId="{2CDBD9AB-DB88-5C4F-B634-34609C888C3B}" srcOrd="2" destOrd="0" presId="urn:microsoft.com/office/officeart/2005/8/layout/vList3"/>
    <dgm:cxn modelId="{20FBAB7D-BA87-4346-8CE5-6AE1C19F03B1}" type="presParOf" srcId="{2CDBD9AB-DB88-5C4F-B634-34609C888C3B}" destId="{3F9614A6-11B0-554D-B011-3A82F774FAE6}" srcOrd="0" destOrd="0" presId="urn:microsoft.com/office/officeart/2005/8/layout/vList3"/>
    <dgm:cxn modelId="{EEEFCBE0-26CD-F549-8D4D-1B20B6325184}" type="presParOf" srcId="{2CDBD9AB-DB88-5C4F-B634-34609C888C3B}" destId="{F50661E4-E9CE-064F-9F8B-27CED2DB3D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F89F3C-2E1F-5341-B351-467ACD38347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BFB8A1-0ADC-0346-B0F7-BDE330D9A625}">
      <dgm:prSet phldrT="[Text]" custT="1"/>
      <dgm:spPr/>
      <dgm:t>
        <a:bodyPr/>
        <a:lstStyle/>
        <a:p>
          <a:r>
            <a:rPr lang="en-US" sz="2800" u="sng" dirty="0">
              <a:latin typeface="YaleNew" panose="02000602050000020003" pitchFamily="2" charset="77"/>
            </a:rPr>
            <a:t>Triage top-50 sequences in model organisms</a:t>
          </a:r>
        </a:p>
      </dgm:t>
    </dgm:pt>
    <dgm:pt modelId="{F999D5DF-0A3E-9242-8F06-4DB1E6076B85}" type="parTrans" cxnId="{E49D89F7-D989-704E-9487-CC7AE23BAC1B}">
      <dgm:prSet/>
      <dgm:spPr/>
      <dgm:t>
        <a:bodyPr/>
        <a:lstStyle/>
        <a:p>
          <a:endParaRPr lang="en-US"/>
        </a:p>
      </dgm:t>
    </dgm:pt>
    <dgm:pt modelId="{166A85BD-7A91-3449-BF4D-E78E28F3D63B}" type="sibTrans" cxnId="{E49D89F7-D989-704E-9487-CC7AE23BAC1B}">
      <dgm:prSet/>
      <dgm:spPr/>
      <dgm:t>
        <a:bodyPr/>
        <a:lstStyle/>
        <a:p>
          <a:endParaRPr lang="en-US"/>
        </a:p>
      </dgm:t>
    </dgm:pt>
    <dgm:pt modelId="{368C6DEF-5861-6A4B-A04A-86B480BF6A7A}">
      <dgm:prSet phldrT="[Text]" custT="1"/>
      <dgm:spPr/>
      <dgm:t>
        <a:bodyPr/>
        <a:lstStyle/>
        <a:p>
          <a:r>
            <a:rPr lang="en-US" sz="2800" u="sng" dirty="0">
              <a:latin typeface="YaleNew" panose="02000602050000020003" pitchFamily="2" charset="77"/>
            </a:rPr>
            <a:t>Proof of concept in NHP</a:t>
          </a:r>
        </a:p>
      </dgm:t>
    </dgm:pt>
    <dgm:pt modelId="{A24AE91F-1096-6447-91BE-586E1BC3D397}" type="parTrans" cxnId="{0FE9C109-587F-DB43-924C-735D90AEFC16}">
      <dgm:prSet/>
      <dgm:spPr/>
      <dgm:t>
        <a:bodyPr/>
        <a:lstStyle/>
        <a:p>
          <a:endParaRPr lang="en-US"/>
        </a:p>
      </dgm:t>
    </dgm:pt>
    <dgm:pt modelId="{BAFD8E6A-B76A-CD44-97B5-C931083FE8EE}" type="sibTrans" cxnId="{0FE9C109-587F-DB43-924C-735D90AEFC16}">
      <dgm:prSet/>
      <dgm:spPr/>
      <dgm:t>
        <a:bodyPr/>
        <a:lstStyle/>
        <a:p>
          <a:endParaRPr lang="en-US"/>
        </a:p>
      </dgm:t>
    </dgm:pt>
    <dgm:pt modelId="{9CF565ED-8708-8C46-9F16-24F2FC2CA659}" type="pres">
      <dgm:prSet presAssocID="{E7F89F3C-2E1F-5341-B351-467ACD383477}" presName="linearFlow" presStyleCnt="0">
        <dgm:presLayoutVars>
          <dgm:dir/>
          <dgm:resizeHandles val="exact"/>
        </dgm:presLayoutVars>
      </dgm:prSet>
      <dgm:spPr/>
    </dgm:pt>
    <dgm:pt modelId="{1D916D14-AE59-184E-A2E0-908EA1BA1DE9}" type="pres">
      <dgm:prSet presAssocID="{4FBFB8A1-0ADC-0346-B0F7-BDE330D9A625}" presName="composite" presStyleCnt="0"/>
      <dgm:spPr/>
    </dgm:pt>
    <dgm:pt modelId="{98E121F8-E00F-F245-8F7F-4844B0CC32E0}" type="pres">
      <dgm:prSet presAssocID="{4FBFB8A1-0ADC-0346-B0F7-BDE330D9A625}" presName="imgShp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F980ADF-8E44-BC4C-B5E7-CC36A4004182}" type="pres">
      <dgm:prSet presAssocID="{4FBFB8A1-0ADC-0346-B0F7-BDE330D9A625}" presName="txShp" presStyleLbl="node1" presStyleIdx="0" presStyleCnt="2" custScaleX="107662" custLinFactNeighborX="0">
        <dgm:presLayoutVars>
          <dgm:bulletEnabled val="1"/>
        </dgm:presLayoutVars>
      </dgm:prSet>
      <dgm:spPr/>
    </dgm:pt>
    <dgm:pt modelId="{93FEEA5A-C303-CC44-B185-34B44EFC9DDD}" type="pres">
      <dgm:prSet presAssocID="{166A85BD-7A91-3449-BF4D-E78E28F3D63B}" presName="spacing" presStyleCnt="0"/>
      <dgm:spPr/>
    </dgm:pt>
    <dgm:pt modelId="{2CDBD9AB-DB88-5C4F-B634-34609C888C3B}" type="pres">
      <dgm:prSet presAssocID="{368C6DEF-5861-6A4B-A04A-86B480BF6A7A}" presName="composite" presStyleCnt="0"/>
      <dgm:spPr/>
    </dgm:pt>
    <dgm:pt modelId="{3F9614A6-11B0-554D-B011-3A82F774FAE6}" type="pres">
      <dgm:prSet presAssocID="{368C6DEF-5861-6A4B-A04A-86B480BF6A7A}" presName="imgShp" presStyleLbl="fgImgPlac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50661E4-E9CE-064F-9F8B-27CED2DB3D7D}" type="pres">
      <dgm:prSet presAssocID="{368C6DEF-5861-6A4B-A04A-86B480BF6A7A}" presName="txShp" presStyleLbl="node1" presStyleIdx="1" presStyleCnt="2" custScaleX="107008">
        <dgm:presLayoutVars>
          <dgm:bulletEnabled val="1"/>
        </dgm:presLayoutVars>
      </dgm:prSet>
      <dgm:spPr/>
    </dgm:pt>
  </dgm:ptLst>
  <dgm:cxnLst>
    <dgm:cxn modelId="{0FE9C109-587F-DB43-924C-735D90AEFC16}" srcId="{E7F89F3C-2E1F-5341-B351-467ACD383477}" destId="{368C6DEF-5861-6A4B-A04A-86B480BF6A7A}" srcOrd="1" destOrd="0" parTransId="{A24AE91F-1096-6447-91BE-586E1BC3D397}" sibTransId="{BAFD8E6A-B76A-CD44-97B5-C931083FE8EE}"/>
    <dgm:cxn modelId="{EE29ED68-AB9C-6D4D-A689-241B4210F510}" type="presOf" srcId="{368C6DEF-5861-6A4B-A04A-86B480BF6A7A}" destId="{F50661E4-E9CE-064F-9F8B-27CED2DB3D7D}" srcOrd="0" destOrd="0" presId="urn:microsoft.com/office/officeart/2005/8/layout/vList3"/>
    <dgm:cxn modelId="{90BA99BB-C596-434D-8118-EF994BED5A62}" type="presOf" srcId="{E7F89F3C-2E1F-5341-B351-467ACD383477}" destId="{9CF565ED-8708-8C46-9F16-24F2FC2CA659}" srcOrd="0" destOrd="0" presId="urn:microsoft.com/office/officeart/2005/8/layout/vList3"/>
    <dgm:cxn modelId="{5ADCACDD-CF52-774D-BA63-7A7865C0F71C}" type="presOf" srcId="{4FBFB8A1-0ADC-0346-B0F7-BDE330D9A625}" destId="{2F980ADF-8E44-BC4C-B5E7-CC36A4004182}" srcOrd="0" destOrd="0" presId="urn:microsoft.com/office/officeart/2005/8/layout/vList3"/>
    <dgm:cxn modelId="{E49D89F7-D989-704E-9487-CC7AE23BAC1B}" srcId="{E7F89F3C-2E1F-5341-B351-467ACD383477}" destId="{4FBFB8A1-0ADC-0346-B0F7-BDE330D9A625}" srcOrd="0" destOrd="0" parTransId="{F999D5DF-0A3E-9242-8F06-4DB1E6076B85}" sibTransId="{166A85BD-7A91-3449-BF4D-E78E28F3D63B}"/>
    <dgm:cxn modelId="{F53343F1-D055-DB4B-ADB9-9D6A62420907}" type="presParOf" srcId="{9CF565ED-8708-8C46-9F16-24F2FC2CA659}" destId="{1D916D14-AE59-184E-A2E0-908EA1BA1DE9}" srcOrd="0" destOrd="0" presId="urn:microsoft.com/office/officeart/2005/8/layout/vList3"/>
    <dgm:cxn modelId="{D8517564-A900-F64D-BC3D-3633E3D9800C}" type="presParOf" srcId="{1D916D14-AE59-184E-A2E0-908EA1BA1DE9}" destId="{98E121F8-E00F-F245-8F7F-4844B0CC32E0}" srcOrd="0" destOrd="0" presId="urn:microsoft.com/office/officeart/2005/8/layout/vList3"/>
    <dgm:cxn modelId="{72B97BFF-F00F-5F4A-8086-9FEA94942287}" type="presParOf" srcId="{1D916D14-AE59-184E-A2E0-908EA1BA1DE9}" destId="{2F980ADF-8E44-BC4C-B5E7-CC36A4004182}" srcOrd="1" destOrd="0" presId="urn:microsoft.com/office/officeart/2005/8/layout/vList3"/>
    <dgm:cxn modelId="{EFB664CB-CECA-9B4B-8445-3510A2059516}" type="presParOf" srcId="{9CF565ED-8708-8C46-9F16-24F2FC2CA659}" destId="{93FEEA5A-C303-CC44-B185-34B44EFC9DDD}" srcOrd="1" destOrd="0" presId="urn:microsoft.com/office/officeart/2005/8/layout/vList3"/>
    <dgm:cxn modelId="{2E3FB3E3-BFB5-194C-8B27-1661EA79A0FC}" type="presParOf" srcId="{9CF565ED-8708-8C46-9F16-24F2FC2CA659}" destId="{2CDBD9AB-DB88-5C4F-B634-34609C888C3B}" srcOrd="2" destOrd="0" presId="urn:microsoft.com/office/officeart/2005/8/layout/vList3"/>
    <dgm:cxn modelId="{20FBAB7D-BA87-4346-8CE5-6AE1C19F03B1}" type="presParOf" srcId="{2CDBD9AB-DB88-5C4F-B634-34609C888C3B}" destId="{3F9614A6-11B0-554D-B011-3A82F774FAE6}" srcOrd="0" destOrd="0" presId="urn:microsoft.com/office/officeart/2005/8/layout/vList3"/>
    <dgm:cxn modelId="{EEEFCBE0-26CD-F549-8D4D-1B20B6325184}" type="presParOf" srcId="{2CDBD9AB-DB88-5C4F-B634-34609C888C3B}" destId="{F50661E4-E9CE-064F-9F8B-27CED2DB3D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80ADF-8E44-BC4C-B5E7-CC36A4004182}">
      <dsp:nvSpPr>
        <dsp:cNvPr id="0" name=""/>
        <dsp:cNvSpPr/>
      </dsp:nvSpPr>
      <dsp:spPr>
        <a:xfrm rot="10800000">
          <a:off x="1701250" y="0"/>
          <a:ext cx="5295804" cy="14693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9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>
              <a:latin typeface="YaleNew" panose="02000602050000020003" pitchFamily="2" charset="77"/>
            </a:rPr>
            <a:t>Expand MPRA in brain and muscle </a:t>
          </a:r>
          <a:r>
            <a:rPr lang="en-US" sz="2800" u="sng" kern="1200" dirty="0" err="1">
              <a:latin typeface="YaleNew" panose="02000602050000020003" pitchFamily="2" charset="77"/>
            </a:rPr>
            <a:t>iPS</a:t>
          </a:r>
          <a:r>
            <a:rPr lang="en-US" sz="2800" u="sng" kern="1200" dirty="0">
              <a:latin typeface="YaleNew" panose="02000602050000020003" pitchFamily="2" charset="77"/>
            </a:rPr>
            <a:t> derived cells</a:t>
          </a:r>
        </a:p>
      </dsp:txBody>
      <dsp:txXfrm rot="10800000">
        <a:off x="2068595" y="0"/>
        <a:ext cx="4928459" cy="1469380"/>
      </dsp:txXfrm>
    </dsp:sp>
    <dsp:sp modelId="{98E121F8-E00F-F245-8F7F-4844B0CC32E0}">
      <dsp:nvSpPr>
        <dsp:cNvPr id="0" name=""/>
        <dsp:cNvSpPr/>
      </dsp:nvSpPr>
      <dsp:spPr>
        <a:xfrm>
          <a:off x="966560" y="1377"/>
          <a:ext cx="1469380" cy="14693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661E4-E9CE-064F-9F8B-27CED2DB3D7D}">
      <dsp:nvSpPr>
        <dsp:cNvPr id="0" name=""/>
        <dsp:cNvSpPr/>
      </dsp:nvSpPr>
      <dsp:spPr>
        <a:xfrm rot="10800000">
          <a:off x="1701250" y="1909378"/>
          <a:ext cx="5295804" cy="14693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9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>
              <a:latin typeface="YaleNew" panose="02000602050000020003" pitchFamily="2" charset="77"/>
            </a:rPr>
            <a:t>Generative AI for specific sequences in new cells</a:t>
          </a:r>
        </a:p>
      </dsp:txBody>
      <dsp:txXfrm rot="10800000">
        <a:off x="2068595" y="1909378"/>
        <a:ext cx="4928459" cy="1469380"/>
      </dsp:txXfrm>
    </dsp:sp>
    <dsp:sp modelId="{3F9614A6-11B0-554D-B011-3A82F774FAE6}">
      <dsp:nvSpPr>
        <dsp:cNvPr id="0" name=""/>
        <dsp:cNvSpPr/>
      </dsp:nvSpPr>
      <dsp:spPr>
        <a:xfrm>
          <a:off x="966560" y="1909378"/>
          <a:ext cx="1469380" cy="14693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80ADF-8E44-BC4C-B5E7-CC36A4004182}">
      <dsp:nvSpPr>
        <dsp:cNvPr id="0" name=""/>
        <dsp:cNvSpPr/>
      </dsp:nvSpPr>
      <dsp:spPr>
        <a:xfrm rot="10800000">
          <a:off x="1304594" y="2478"/>
          <a:ext cx="5191577" cy="14684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53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>
              <a:latin typeface="YaleNew" panose="02000602050000020003" pitchFamily="2" charset="77"/>
            </a:rPr>
            <a:t>Triage top-50 sequences in model organisms</a:t>
          </a:r>
        </a:p>
      </dsp:txBody>
      <dsp:txXfrm rot="10800000">
        <a:off x="1671699" y="2478"/>
        <a:ext cx="4824472" cy="1468421"/>
      </dsp:txXfrm>
    </dsp:sp>
    <dsp:sp modelId="{98E121F8-E00F-F245-8F7F-4844B0CC32E0}">
      <dsp:nvSpPr>
        <dsp:cNvPr id="0" name=""/>
        <dsp:cNvSpPr/>
      </dsp:nvSpPr>
      <dsp:spPr>
        <a:xfrm>
          <a:off x="755118" y="2478"/>
          <a:ext cx="1468421" cy="14684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661E4-E9CE-064F-9F8B-27CED2DB3D7D}">
      <dsp:nvSpPr>
        <dsp:cNvPr id="0" name=""/>
        <dsp:cNvSpPr/>
      </dsp:nvSpPr>
      <dsp:spPr>
        <a:xfrm rot="10800000">
          <a:off x="1328246" y="1909235"/>
          <a:ext cx="5160041" cy="14684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533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>
              <a:latin typeface="YaleNew" panose="02000602050000020003" pitchFamily="2" charset="77"/>
            </a:rPr>
            <a:t>Proof of concept in NHP</a:t>
          </a:r>
        </a:p>
      </dsp:txBody>
      <dsp:txXfrm rot="10800000">
        <a:off x="1695351" y="1909235"/>
        <a:ext cx="4792936" cy="1468421"/>
      </dsp:txXfrm>
    </dsp:sp>
    <dsp:sp modelId="{3F9614A6-11B0-554D-B011-3A82F774FAE6}">
      <dsp:nvSpPr>
        <dsp:cNvPr id="0" name=""/>
        <dsp:cNvSpPr/>
      </dsp:nvSpPr>
      <dsp:spPr>
        <a:xfrm>
          <a:off x="763002" y="1909235"/>
          <a:ext cx="1468421" cy="1468421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CCD26-7E23-5241-B70D-0AB8BCFC55D4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6385E-FBDD-F844-8A1A-763CB919F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5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 I’m Steve Reilly from Yale Genetics</a:t>
            </a:r>
          </a:p>
          <a:p>
            <a:endParaRPr lang="en-US" dirty="0"/>
          </a:p>
          <a:p>
            <a:r>
              <a:rPr lang="en-US" dirty="0"/>
              <a:t>I’m going to tell you about CODA, which an Innovate AI solution to bring </a:t>
            </a:r>
            <a:r>
              <a:rPr lang="en-US" dirty="0" err="1"/>
              <a:t>speficity</a:t>
            </a:r>
            <a:r>
              <a:rPr lang="en-US" dirty="0"/>
              <a:t> to gene therapy</a:t>
            </a:r>
          </a:p>
          <a:p>
            <a:endParaRPr lang="en-US" dirty="0"/>
          </a:p>
          <a:p>
            <a:r>
              <a:rPr lang="en-US" dirty="0"/>
              <a:t>We were inspired by the fact that DNA elements called enhancers and promoters elements </a:t>
            </a:r>
            <a:r>
              <a:rPr lang="en-US" dirty="0" err="1"/>
              <a:t>regulatae</a:t>
            </a:r>
            <a:r>
              <a:rPr lang="en-US" dirty="0"/>
              <a:t> gene expression to control cell </a:t>
            </a:r>
            <a:r>
              <a:rPr lang="en-US" dirty="0" err="1"/>
              <a:t>identiy</a:t>
            </a:r>
            <a:r>
              <a:rPr lang="en-US" dirty="0"/>
              <a:t>, in our example becoming a liver or a brain cell, </a:t>
            </a:r>
          </a:p>
          <a:p>
            <a:r>
              <a:rPr lang="en-US" dirty="0"/>
              <a:t>But the code underlying these promoters and enhancers is complicated and not yet solved</a:t>
            </a:r>
          </a:p>
          <a:p>
            <a:r>
              <a:rPr lang="en-US" dirty="0"/>
              <a:t>We wondered if we could develop new experimental and machine learning platform to read this regulatory code, could we WRITE synthetic promoters with desired </a:t>
            </a:r>
            <a:r>
              <a:rPr lang="en-US" dirty="0" err="1"/>
              <a:t>fucntions</a:t>
            </a:r>
            <a:r>
              <a:rPr lang="en-US" dirty="0"/>
              <a:t> and combine them with genetic therapies to offer that same tissue specificity </a:t>
            </a:r>
          </a:p>
          <a:p>
            <a:r>
              <a:rPr lang="en-US" dirty="0"/>
              <a:t>CODA, or computation optimization of DNA </a:t>
            </a:r>
            <a:r>
              <a:rPr lang="en-US" dirty="0" err="1"/>
              <a:t>Acivity</a:t>
            </a:r>
            <a:r>
              <a:rPr lang="en-US" dirty="0"/>
              <a:t>, has solved this currently challenging problem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great team spanning Yale, JAX, and the Broad, with experience in patenting multiple genomic technologies and other startups. Our experience spans regulatory biology, high-throughput screen, and generative AI.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3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did we do new? </a:t>
            </a:r>
          </a:p>
          <a:p>
            <a:r>
              <a:rPr lang="en-US" dirty="0"/>
              <a:t>First we’ve developed massively parallel reporter assays. These allow us to test the function of hundreds of thousands of enhancer and </a:t>
            </a:r>
            <a:r>
              <a:rPr lang="en-US" dirty="0" err="1"/>
              <a:t>promtoers</a:t>
            </a:r>
            <a:r>
              <a:rPr lang="en-US" dirty="0"/>
              <a:t> simultaneously, across multiple cell types</a:t>
            </a:r>
          </a:p>
          <a:p>
            <a:r>
              <a:rPr lang="en-US" dirty="0"/>
              <a:t>We then built advanced machine learning tools to understand the rules of the regulatory code. </a:t>
            </a:r>
          </a:p>
          <a:p>
            <a:endParaRPr lang="en-US" dirty="0"/>
          </a:p>
          <a:p>
            <a:r>
              <a:rPr lang="en-US" dirty="0"/>
              <a:t>You can see in these plots on the right </a:t>
            </a:r>
            <a:r>
              <a:rPr lang="en-US" dirty="0" err="1"/>
              <a:t>theres</a:t>
            </a:r>
            <a:r>
              <a:rPr lang="en-US" dirty="0"/>
              <a:t> incredibly high correlations between  what an experiment shows and what we can predict from sequence alone. </a:t>
            </a:r>
          </a:p>
          <a:p>
            <a:endParaRPr lang="en-US" dirty="0"/>
          </a:p>
          <a:p>
            <a:r>
              <a:rPr lang="en-US" dirty="0"/>
              <a:t>This means we’ve cracked the regulatory code and have learned to both read anything new we might write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5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Theres</a:t>
            </a:r>
            <a:r>
              <a:rPr lang="en-US" dirty="0"/>
              <a:t> tons of applications for this, and thousands of genetic diseases that could be solved with genetic therapies. </a:t>
            </a:r>
          </a:p>
          <a:p>
            <a:r>
              <a:rPr lang="en-US" dirty="0"/>
              <a:t>Much of the work in this space uses AAVs, which are currently failing to deliver therapies with high specificity , and often have off-target toxicity. </a:t>
            </a:r>
          </a:p>
          <a:p>
            <a:r>
              <a:rPr lang="en-US" dirty="0"/>
              <a:t>This is a current best in class AAV9 that made huge leaps in targeting the brain, but also targets everywhere, often lethally in the liver. </a:t>
            </a:r>
          </a:p>
          <a:p>
            <a:r>
              <a:rPr lang="en-US" dirty="0"/>
              <a:t>CODA can solve this, and other problems with AAVs </a:t>
            </a:r>
            <a:r>
              <a:rPr lang="en-US" dirty="0" err="1"/>
              <a:t>ive</a:t>
            </a:r>
            <a:r>
              <a:rPr lang="en-US" dirty="0"/>
              <a:t> listed here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6385E-FBDD-F844-8A1A-763CB919F5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0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opportunity here is huge, gene therapy is a 5.2B market and is expected to grow to 50B in a decade.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see CODA as a platform company making solutions for any genetic therapy. Our current IP is on AI methods and sequences</a:t>
            </a:r>
          </a:p>
          <a:p>
            <a:endParaRPr lang="en-US" dirty="0"/>
          </a:p>
          <a:p>
            <a:r>
              <a:rPr lang="en-US" dirty="0"/>
              <a:t>We’ll start out the most specific AAVs possible in brain and muscle, for any </a:t>
            </a:r>
            <a:r>
              <a:rPr lang="en-US" dirty="0" err="1"/>
              <a:t>therpaetuic</a:t>
            </a:r>
            <a:r>
              <a:rPr lang="en-US" dirty="0"/>
              <a:t> cargo, which with </a:t>
            </a:r>
            <a:r>
              <a:rPr lang="en-US" dirty="0" err="1"/>
              <a:t>blavatnik</a:t>
            </a:r>
            <a:r>
              <a:rPr lang="en-US" dirty="0"/>
              <a:t> funds would create new IP for Yale. </a:t>
            </a:r>
          </a:p>
          <a:p>
            <a:r>
              <a:rPr lang="en-US" dirty="0"/>
              <a:t>We see the company starting to then move into </a:t>
            </a:r>
            <a:r>
              <a:rPr lang="en-US" dirty="0" err="1"/>
              <a:t>liscensing</a:t>
            </a:r>
            <a:r>
              <a:rPr lang="en-US" dirty="0"/>
              <a:t> agreements for specific tissue/cell targets which builds up our dataset, which we can also copyright, with potentially large, non-dilutive </a:t>
            </a:r>
            <a:r>
              <a:rPr lang="en-US" dirty="0" err="1"/>
              <a:t>revnue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In the future, we plan to develop our own therapies and solve the other major problem of genetic therapies. </a:t>
            </a:r>
          </a:p>
          <a:p>
            <a:r>
              <a:rPr lang="en-US" dirty="0"/>
              <a:t>We add specificity, but could make the cargo only turn on in a disease state, or be responsive to a drug or hormone. And we can layer these all together now that we can predict the regulatory code.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think of the AAV as delivering a package to the right </a:t>
            </a:r>
            <a:r>
              <a:rPr lang="en-US" dirty="0" err="1"/>
              <a:t>zipcode</a:t>
            </a:r>
            <a:r>
              <a:rPr lang="en-US" dirty="0"/>
              <a:t>, but CODA can make sure it gets to the right house, at the right time, and only after they’ve paid the bill. important layer on top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6385E-FBDD-F844-8A1A-763CB919F5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65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we’ve already used CODA in a proof of principle to design cell type specific </a:t>
            </a:r>
            <a:r>
              <a:rPr lang="en-US" dirty="0" err="1"/>
              <a:t>promtoers</a:t>
            </a:r>
            <a:r>
              <a:rPr lang="en-US" dirty="0"/>
              <a:t> in the brain.</a:t>
            </a:r>
          </a:p>
          <a:p>
            <a:endParaRPr lang="en-US" dirty="0"/>
          </a:p>
          <a:p>
            <a:r>
              <a:rPr lang="en-US" dirty="0"/>
              <a:t>When we looked to nature, we saw the specificity towards the brain wasn’t actually that strong. But CODA could </a:t>
            </a:r>
            <a:r>
              <a:rPr lang="en-US" dirty="0" err="1"/>
              <a:t>deisng</a:t>
            </a:r>
            <a:r>
              <a:rPr lang="en-US" dirty="0"/>
              <a:t> synthetic elements that were much more </a:t>
            </a:r>
            <a:r>
              <a:rPr lang="en-US" dirty="0" err="1"/>
              <a:t>spefic</a:t>
            </a:r>
            <a:r>
              <a:rPr lang="en-US" dirty="0"/>
              <a:t>.</a:t>
            </a:r>
          </a:p>
          <a:p>
            <a:r>
              <a:rPr lang="en-US" dirty="0"/>
              <a:t>When we took one of these completely synthetic sequence and put it into a mouse,  you can see in blue, they work exactly where </a:t>
            </a:r>
            <a:r>
              <a:rPr lang="en-US" dirty="0" err="1"/>
              <a:t>theyre</a:t>
            </a:r>
            <a:r>
              <a:rPr lang="en-US" dirty="0"/>
              <a:t> designed in the brain. actually just one specific layer of the cortex. </a:t>
            </a:r>
            <a:br>
              <a:rPr lang="en-US" dirty="0"/>
            </a:br>
            <a:r>
              <a:rPr lang="en-US" dirty="0"/>
              <a:t>You can compare this to AAV9 I showed before, which was active nearly everywhere.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think </a:t>
            </a:r>
            <a:r>
              <a:rPr lang="en-US" dirty="0" err="1"/>
              <a:t>theres</a:t>
            </a:r>
            <a:r>
              <a:rPr lang="en-US" dirty="0"/>
              <a:t> a sparse competitive landscape, with only two similar </a:t>
            </a:r>
            <a:r>
              <a:rPr lang="en-US" dirty="0" err="1"/>
              <a:t>companys</a:t>
            </a:r>
            <a:r>
              <a:rPr lang="en-US" dirty="0"/>
              <a:t>, that </a:t>
            </a:r>
            <a:r>
              <a:rPr lang="en-US" dirty="0" err="1"/>
              <a:t>dont</a:t>
            </a:r>
            <a:r>
              <a:rPr lang="en-US" dirty="0"/>
              <a:t> have our underlying </a:t>
            </a:r>
            <a:r>
              <a:rPr lang="en-US" dirty="0" err="1"/>
              <a:t>tehcn</a:t>
            </a:r>
            <a:endParaRPr lang="en-US" dirty="0"/>
          </a:p>
          <a:p>
            <a:endParaRPr lang="en-US" dirty="0"/>
          </a:p>
          <a:p>
            <a:r>
              <a:rPr lang="en-US" dirty="0"/>
              <a:t>ere are AAV engineering companies, but they all focus on engineering the protein capsid, rather than the cargo.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80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in two years we plan to sprint to show our synthetic </a:t>
            </a:r>
            <a:r>
              <a:rPr lang="en-US" dirty="0" err="1"/>
              <a:t>promtoers</a:t>
            </a:r>
            <a:r>
              <a:rPr lang="en-US" dirty="0"/>
              <a:t> can improve specificity to  make the best in class AAVs in muscle and brain as</a:t>
            </a:r>
          </a:p>
          <a:p>
            <a:r>
              <a:rPr lang="en-US" dirty="0"/>
              <a:t>First we’ll expand our MPRA and dataset in muscle and brain relevant stem cells</a:t>
            </a:r>
          </a:p>
          <a:p>
            <a:r>
              <a:rPr lang="en-US" dirty="0"/>
              <a:t>We’ll retrain CODA and expand our generative Ai to make even better models.</a:t>
            </a:r>
          </a:p>
          <a:p>
            <a:r>
              <a:rPr lang="en-US" dirty="0"/>
              <a:t>We’ll triage 50 of our best candidates first in model organism,   </a:t>
            </a:r>
          </a:p>
          <a:p>
            <a:r>
              <a:rPr lang="en-US" dirty="0"/>
              <a:t>And then we’ll take our top candidates and test them as AAVs in primates which is the current gold standard in the field</a:t>
            </a:r>
          </a:p>
          <a:p>
            <a:r>
              <a:rPr lang="en-US" dirty="0"/>
              <a:t>The entire time we’ll continue to do market research and identify potential partnerships. </a:t>
            </a:r>
          </a:p>
          <a:p>
            <a:r>
              <a:rPr lang="en-US" dirty="0"/>
              <a:t>We think this is just the start to solving a lot of current </a:t>
            </a:r>
            <a:r>
              <a:rPr lang="en-US" dirty="0" err="1"/>
              <a:t>prblems</a:t>
            </a:r>
            <a:r>
              <a:rPr lang="en-US" dirty="0"/>
              <a:t> in AAVs and beyond.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7E2967-49FB-C08A-6AD0-78B67FF540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8715" y="4853679"/>
            <a:ext cx="1754569" cy="7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476D9B-1AC3-5072-DCCB-A939267CD74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46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1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894F0D-8619-3782-CE00-0FE243C2EF3B}"/>
              </a:ext>
            </a:extLst>
          </p:cNvPr>
          <p:cNvGrpSpPr/>
          <p:nvPr userDrawn="1"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07EE14-B08E-469C-1191-DCFEEA24C179}"/>
                </a:ext>
              </a:extLst>
            </p:cNvPr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A6631FE-31FE-EEAF-7931-0F102471A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BBF0659-1348-37EC-F8FB-931BDE705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</p:spPr>
          </p:pic>
          <p:pic>
            <p:nvPicPr>
              <p:cNvPr id="7" name="Picture 6" descr="A white sign with black text&#10;&#10;Description automatically generated with low confidence">
                <a:extLst>
                  <a:ext uri="{FF2B5EF4-FFF2-40B4-BE49-F238E27FC236}">
                    <a16:creationId xmlns:a16="http://schemas.microsoft.com/office/drawing/2014/main" id="{EBC66041-C6BA-5736-9E43-36CE36D40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E5D39CA-BD29-B09D-0030-234E5B5AA162}"/>
                  </a:ext>
                </a:extLst>
              </p:cNvPr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" name="Picture 11" descr="Graphical user interface, text, application, email&#10;&#10;Description automatically generated">
                  <a:extLst>
                    <a:ext uri="{FF2B5EF4-FFF2-40B4-BE49-F238E27FC236}">
                      <a16:creationId xmlns:a16="http://schemas.microsoft.com/office/drawing/2014/main" id="{3593032D-DEE2-8B1A-8B1C-041E92823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9BEE194-F00F-D31E-C91B-AE81A8A0F8CD}"/>
                    </a:ext>
                  </a:extLst>
                </p:cNvPr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Picture 3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1A4D4BA1-6839-590F-3C5B-4F4F4D0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83720-2B7F-1008-3B54-83F187EDF561}"/>
              </a:ext>
            </a:extLst>
          </p:cNvPr>
          <p:cNvSpPr txBox="1"/>
          <p:nvPr userDrawn="1"/>
        </p:nvSpPr>
        <p:spPr>
          <a:xfrm>
            <a:off x="0" y="5088767"/>
            <a:ext cx="12192000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000" b="0" i="0" spc="0" baseline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A campus-wide initiative, we connect and support </a:t>
            </a:r>
          </a:p>
          <a:p>
            <a:pPr algn="ctr">
              <a:lnSpc>
                <a:spcPts val="2700"/>
              </a:lnSpc>
            </a:pPr>
            <a:r>
              <a:rPr lang="en-US" sz="3000" b="0" i="0" spc="0" baseline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Yale’s entrepreneurship and innovation ecosystem.</a:t>
            </a:r>
          </a:p>
        </p:txBody>
      </p:sp>
    </p:spTree>
    <p:extLst>
      <p:ext uri="{BB962C8B-B14F-4D97-AF65-F5344CB8AC3E}">
        <p14:creationId xmlns:p14="http://schemas.microsoft.com/office/powerpoint/2010/main" val="2865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894F0D-8619-3782-CE00-0FE243C2EF3B}"/>
              </a:ext>
            </a:extLst>
          </p:cNvPr>
          <p:cNvGrpSpPr/>
          <p:nvPr userDrawn="1"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07EE14-B08E-469C-1191-DCFEEA24C179}"/>
                </a:ext>
              </a:extLst>
            </p:cNvPr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A6631FE-31FE-EEAF-7931-0F102471A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BBF0659-1348-37EC-F8FB-931BDE705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</p:spPr>
          </p:pic>
          <p:pic>
            <p:nvPicPr>
              <p:cNvPr id="7" name="Picture 6" descr="A white sign with black text&#10;&#10;Description automatically generated with low confidence">
                <a:extLst>
                  <a:ext uri="{FF2B5EF4-FFF2-40B4-BE49-F238E27FC236}">
                    <a16:creationId xmlns:a16="http://schemas.microsoft.com/office/drawing/2014/main" id="{EBC66041-C6BA-5736-9E43-36CE36D40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E5D39CA-BD29-B09D-0030-234E5B5AA162}"/>
                  </a:ext>
                </a:extLst>
              </p:cNvPr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" name="Picture 11" descr="Graphical user interface, text, application, email&#10;&#10;Description automatically generated">
                  <a:extLst>
                    <a:ext uri="{FF2B5EF4-FFF2-40B4-BE49-F238E27FC236}">
                      <a16:creationId xmlns:a16="http://schemas.microsoft.com/office/drawing/2014/main" id="{3593032D-DEE2-8B1A-8B1C-041E92823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9BEE194-F00F-D31E-C91B-AE81A8A0F8CD}"/>
                    </a:ext>
                  </a:extLst>
                </p:cNvPr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Picture 3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1A4D4BA1-6839-590F-3C5B-4F4F4D0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66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41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0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90" y="190529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548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5211C-BC5A-187D-B4DB-E260AE80E60B}"/>
              </a:ext>
            </a:extLst>
          </p:cNvPr>
          <p:cNvSpPr/>
          <p:nvPr userDrawn="1"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30B45-8AB3-605B-F5F8-40E96C7E7B21}"/>
              </a:ext>
            </a:extLst>
          </p:cNvPr>
          <p:cNvSpPr/>
          <p:nvPr userDrawn="1"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4200A-A316-2A68-39F8-4C73258B2273}"/>
              </a:ext>
            </a:extLst>
          </p:cNvPr>
          <p:cNvSpPr/>
          <p:nvPr userDrawn="1"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>
            <a:solidFill>
              <a:srgbClr val="CCD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DDDCD8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EF38FD-38E1-2210-6D24-2C4928810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02D2C-8709-6CE8-B493-F024E9D2D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100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5211C-BC5A-187D-B4DB-E260AE80E60B}"/>
              </a:ext>
            </a:extLst>
          </p:cNvPr>
          <p:cNvSpPr/>
          <p:nvPr userDrawn="1"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30B45-8AB3-605B-F5F8-40E96C7E7B21}"/>
              </a:ext>
            </a:extLst>
          </p:cNvPr>
          <p:cNvSpPr/>
          <p:nvPr userDrawn="1"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4200A-A316-2A68-39F8-4C73258B2273}"/>
              </a:ext>
            </a:extLst>
          </p:cNvPr>
          <p:cNvSpPr/>
          <p:nvPr userDrawn="1"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>
            <a:solidFill>
              <a:srgbClr val="CCD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DDDCD8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EF38FD-38E1-2210-6D24-2C4928810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02D2C-8709-6CE8-B493-F024E9D2D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505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3E6C0B-BA7F-2300-BBF9-0ADCE1B7058C}"/>
              </a:ext>
            </a:extLst>
          </p:cNvPr>
          <p:cNvSpPr/>
          <p:nvPr userDrawn="1"/>
        </p:nvSpPr>
        <p:spPr>
          <a:xfrm>
            <a:off x="3279911" y="-40944"/>
            <a:ext cx="4462272" cy="3200400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FC1AC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D13D3-7819-17E0-DA10-767928EE2577}"/>
              </a:ext>
            </a:extLst>
          </p:cNvPr>
          <p:cNvSpPr/>
          <p:nvPr userDrawn="1"/>
        </p:nvSpPr>
        <p:spPr>
          <a:xfrm>
            <a:off x="7786597" y="-40944"/>
            <a:ext cx="4462272" cy="3200400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18F12-43BA-D9A4-B4D9-F68C09AF90CE}"/>
              </a:ext>
            </a:extLst>
          </p:cNvPr>
          <p:cNvSpPr/>
          <p:nvPr userDrawn="1"/>
        </p:nvSpPr>
        <p:spPr>
          <a:xfrm>
            <a:off x="3279911" y="3216768"/>
            <a:ext cx="4462272" cy="3200400"/>
          </a:xfrm>
          <a:prstGeom prst="rect">
            <a:avLst/>
          </a:prstGeom>
          <a:solidFill>
            <a:srgbClr val="CC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786597" y="3216768"/>
            <a:ext cx="4462272" cy="3200400"/>
          </a:xfrm>
          <a:prstGeom prst="rect">
            <a:avLst/>
          </a:prstGeom>
          <a:solidFill>
            <a:srgbClr val="EF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00D5FD-5DFF-428B-0052-8001F2146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6BBE07-4F17-2ADB-1605-CD5ED53BCB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284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41A9356-A5B0-74CD-D494-64668D22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210" y="105269"/>
            <a:ext cx="585641" cy="2395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8BE70-35D4-73AF-4855-BBE89A27925D}"/>
              </a:ext>
            </a:extLst>
          </p:cNvPr>
          <p:cNvSpPr/>
          <p:nvPr userDrawn="1"/>
        </p:nvSpPr>
        <p:spPr>
          <a:xfrm>
            <a:off x="0" y="-466164"/>
            <a:ext cx="4023360" cy="27721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05E5A-18B3-CD98-EC56-FD0E34EE8E6A}"/>
              </a:ext>
            </a:extLst>
          </p:cNvPr>
          <p:cNvSpPr/>
          <p:nvPr userDrawn="1"/>
        </p:nvSpPr>
        <p:spPr>
          <a:xfrm>
            <a:off x="4084320" y="-466165"/>
            <a:ext cx="4023360" cy="27721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5013C-2301-A934-4DDD-6A25CAEF94E3}"/>
              </a:ext>
            </a:extLst>
          </p:cNvPr>
          <p:cNvSpPr/>
          <p:nvPr userDrawn="1"/>
        </p:nvSpPr>
        <p:spPr>
          <a:xfrm>
            <a:off x="8162696" y="-466164"/>
            <a:ext cx="4023360" cy="2772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466F7A-AFD0-1E42-CD97-17292ACCA2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060A56-CF58-0E57-7445-DD49C5294370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2677432-5988-6F2C-E475-434417A3B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C9D4EB-42FB-8AFA-D3B4-5A0D0714805F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D141683-8DD5-ED0E-B074-6D2CB528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5901" y="2649680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7FD0C0D-FA76-06D2-4406-433FE0143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5483" y="2644943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DD32B55B-6516-988C-68FB-704C46D28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626" y="2644942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FE2AA17-D6A9-5D40-140E-C67D9E473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973" y="1783992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25CB5B-738A-2668-C132-285ABC3BCC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578" y="1874660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73F208BF-3712-4FBF-8B9B-7F6F4CA56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483" y="1866732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2189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4ECD8F-2E18-A484-75BF-C0AF0FA2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36" y="913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0E9AF5C-6771-1296-1B17-2213207E53D1}"/>
              </a:ext>
            </a:extLst>
          </p:cNvPr>
          <p:cNvSpPr txBox="1">
            <a:spLocks/>
          </p:cNvSpPr>
          <p:nvPr userDrawn="1"/>
        </p:nvSpPr>
        <p:spPr>
          <a:xfrm>
            <a:off x="838200" y="4351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>
                <a:latin typeface="YaleNew" panose="02000602050000020003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5215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7E2B752-14FE-AEF8-299A-13CD3C135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73B20D-389D-6530-5A00-28ED23D5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57EA81-8F63-8D2B-04FE-297341CC1E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34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4FEBA4-E436-4FAF-7572-B5271964FE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1D6E09-3C29-48D0-CBA3-3F2535BB6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248978-EECB-C8E6-88CA-8559D7CAEB2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70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EBCCA7-2E8C-EBE0-818D-15A50FF5C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8D754B-1AAC-7601-139F-0A91B529C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7937A6-CB86-A72B-1E0D-9EED44A3AAC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84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D50924-1672-D974-DDFB-3E0BB71DE0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F2D683-C198-B4A0-19D2-DBA8C7BB86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876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CF06C-8756-CECF-5855-250C07237E06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F4520-A464-D9E1-1CCE-2EA56CA2BA8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3BEDF1-0662-7E18-54B4-711DC382A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D3324A-53EA-D867-23AD-12DEC9C5EE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605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7DD14-4FB2-F594-DC2F-33D859A64EE9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42AC2-15B0-945B-A541-34F6EE5A5D94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82916B-8886-FCDE-31ED-CF41D10B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0D528-DDF7-4ACD-B32F-2AF5CFB7DE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287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EB5371-4E56-513E-500B-D8E3E3DBB812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8D095-2125-B403-3C58-9BC7888A46A4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D571E1-3FC9-7656-920B-AB3F97484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F1D5C6-7CD9-3A4D-AE90-31308B7540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9764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E543E8-C9D4-3487-9C49-1F369D5EFF5B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37995-6376-69DF-286B-F1689D7D11F9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2F71C-494B-539A-C61E-C8264EEF3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0C945F-7DCB-980A-EEA4-7372E74DA8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08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08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5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0" y="3671326"/>
            <a:ext cx="12223128" cy="3186674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7109160-F1B3-CF1A-4417-59E5DA695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36" y="913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91D38C47-B043-2A77-B1FF-E1CF4E7DD234}"/>
              </a:ext>
            </a:extLst>
          </p:cNvPr>
          <p:cNvSpPr txBox="1">
            <a:spLocks/>
          </p:cNvSpPr>
          <p:nvPr userDrawn="1"/>
        </p:nvSpPr>
        <p:spPr>
          <a:xfrm>
            <a:off x="838200" y="4351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>
                <a:latin typeface="YaleNew" panose="02000602050000020003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875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4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6C6DC-DAA9-67C3-2B91-29FD49DE58C2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30CC4-B981-008F-A02C-00DF080BD3E9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3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4A9CDF-D8B3-8E27-A10E-0F4B3A83D337}"/>
              </a:ext>
            </a:extLst>
          </p:cNvPr>
          <p:cNvSpPr/>
          <p:nvPr userDrawn="1"/>
        </p:nvSpPr>
        <p:spPr>
          <a:xfrm flipH="1">
            <a:off x="3279913" y="0"/>
            <a:ext cx="8981662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FD5-C9E3-162A-0D37-AFFA3142E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813" y="843181"/>
            <a:ext cx="2478674" cy="2962699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2pPr>
            <a:lvl3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3pPr>
            <a:lvl4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4pPr>
            <a:lvl5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DD15D-4497-732A-FB2B-100F685CF097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B088A2-A09F-67C2-E69F-86FC592C2E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9813" y="3965493"/>
            <a:ext cx="3117559" cy="19198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457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759E-3015-984C-94C8-51A35E909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0A6B4-C02A-5324-CD1C-26F9EC87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79911" y="-123568"/>
            <a:ext cx="8912089" cy="65120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0C8DD-AA7A-5A9D-5E55-21A8635E2F37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DCAF5-AFD6-68AF-6538-72FDD1906FA5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CCEFCA-DED2-B0B5-8D09-14F2762EF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EFB76-8273-965F-2098-4409F28CB7E8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CB629-78C0-EF5B-EA75-0342E60A2A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7708" y="3429000"/>
            <a:ext cx="3117559" cy="19198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431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59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253BA2-B2D1-D06E-2713-97F86B83A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1FEBF4-085A-BDD1-56B0-1A00ED404D7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804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110231"/>
            <a:ext cx="10634472" cy="215798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2pPr>
            <a:lvl3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3pPr>
            <a:lvl4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4pPr>
            <a:lvl5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3389B-0917-A93F-FAF2-334B14065D36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8DB814-EC5A-1B3B-478A-3ED098C9893B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3A2049-6E85-1663-1D49-1D8BAA388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783A8D-35F5-568E-5886-9BB4F00B1B33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34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FD5-C9E3-162A-0D37-AFFA3142E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813" y="843181"/>
            <a:ext cx="2478674" cy="2876203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8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73CC91-1D29-44DD-64D3-D86D481C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04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164B2F-BC91-C63C-650F-D0E00321F334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</a:rPr>
              <a:t>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D1640-7007-DD9C-0BD9-73FD793D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52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6B16-EE12-03E0-1FEF-2054DEAACE3A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E0E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33979-54CA-88A0-E714-F7B7602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4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800D41-DE79-EA5D-5109-29D1B6F4EABE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317CF-5495-712F-8390-955B993B49AA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DBD1A-3513-A791-E1B2-57417B4CF8BA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5129D-1CDE-16CE-533C-750CDC2B6E9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7A938-D83E-881A-2677-8170192940A1}"/>
              </a:ext>
            </a:extLst>
          </p:cNvPr>
          <p:cNvSpPr txBox="1"/>
          <p:nvPr userDrawn="1"/>
        </p:nvSpPr>
        <p:spPr>
          <a:xfrm>
            <a:off x="912743" y="2392976"/>
            <a:ext cx="10366513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Yale Ventures helps develop innovations that impact the world’s greatest challenges.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6D052D-339D-8F6D-FDB8-59E2C0F56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747C6-95F7-D41D-D1F9-6EABF68095F7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8FCA-05F5-F010-D1DA-6A33FD049DAF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78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476D9B-1AC3-5072-DCCB-A939267CD74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55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27F0D-049C-0F18-C064-5958CCD7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207D-957B-4EE3-6993-77BA81207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5573D-04A3-5B5C-1A56-D9D53EF60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2666-58CA-084C-90CF-487DF688958D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717-374C-47B8-4FFF-D3AA83A99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F733-57F3-CD96-31A2-C5B56AFED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85" r:id="rId17"/>
    <p:sldLayoutId id="2147484069" r:id="rId18"/>
    <p:sldLayoutId id="2147484070" r:id="rId19"/>
    <p:sldLayoutId id="2147484071" r:id="rId20"/>
    <p:sldLayoutId id="2147484072" r:id="rId21"/>
    <p:sldLayoutId id="2147484073" r:id="rId22"/>
    <p:sldLayoutId id="2147484074" r:id="rId23"/>
    <p:sldLayoutId id="2147484075" r:id="rId24"/>
    <p:sldLayoutId id="2147484076" r:id="rId25"/>
    <p:sldLayoutId id="2147484077" r:id="rId26"/>
    <p:sldLayoutId id="2147484078" r:id="rId27"/>
    <p:sldLayoutId id="2147484079" r:id="rId28"/>
    <p:sldLayoutId id="2147484086" r:id="rId29"/>
    <p:sldLayoutId id="2147484087" r:id="rId30"/>
    <p:sldLayoutId id="2147484080" r:id="rId31"/>
    <p:sldLayoutId id="2147484081" r:id="rId32"/>
    <p:sldLayoutId id="2147484082" r:id="rId33"/>
    <p:sldLayoutId id="2147484038" r:id="rId34"/>
    <p:sldLayoutId id="2147484052" r:id="rId35"/>
    <p:sldLayoutId id="2147484083" r:id="rId36"/>
    <p:sldLayoutId id="214748408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15.sv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9" y="416074"/>
            <a:ext cx="11991189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70000"/>
              </a:lnSpc>
            </a:pPr>
            <a:r>
              <a:rPr lang="en-US" sz="4800" dirty="0">
                <a:solidFill>
                  <a:schemeClr val="bg1"/>
                </a:solidFill>
                <a:latin typeface="YaleNew" panose="02000602050000020003" pitchFamily="2" charset="77"/>
              </a:rPr>
              <a:t>CODA – </a:t>
            </a:r>
            <a:r>
              <a:rPr lang="en-US" sz="4800" b="1" dirty="0">
                <a:solidFill>
                  <a:schemeClr val="bg1"/>
                </a:solidFill>
                <a:latin typeface="YaleNew" panose="02000602050000020003" pitchFamily="2" charset="77"/>
              </a:rPr>
              <a:t>Bringing specificity </a:t>
            </a:r>
            <a:r>
              <a:rPr lang="en-US" sz="4800" b="1" dirty="0"/>
              <a:t>to gene therapy </a:t>
            </a:r>
            <a:endParaRPr lang="en-US" sz="4800" dirty="0">
              <a:solidFill>
                <a:schemeClr val="bg1"/>
              </a:solidFill>
              <a:latin typeface="YaleNew" panose="02000602050000020003" pitchFamily="2" charset="77"/>
            </a:endParaRP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056" y="4809424"/>
            <a:ext cx="382170" cy="382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9CBB89-9BAC-47F2-C858-B045207B4580}"/>
              </a:ext>
            </a:extLst>
          </p:cNvPr>
          <p:cNvSpPr txBox="1"/>
          <p:nvPr/>
        </p:nvSpPr>
        <p:spPr>
          <a:xfrm>
            <a:off x="218345" y="2026422"/>
            <a:ext cx="4887897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2pPr>
          </a:lstStyle>
          <a:p>
            <a:pPr marL="0" indent="0" defTabSz="941832">
              <a:buNone/>
            </a:pPr>
            <a:endParaRPr lang="en-US" sz="2000" dirty="0">
              <a:latin typeface="Arial" panose="020B0604020202020204" pitchFamily="34" charset="0"/>
            </a:endParaRPr>
          </a:p>
          <a:p>
            <a:pPr marL="0" indent="0" defTabSz="941832">
              <a:buNone/>
            </a:pPr>
            <a:r>
              <a:rPr lang="en-US" sz="2800" b="1" dirty="0">
                <a:latin typeface="Arial" panose="020B0604020202020204" pitchFamily="34" charset="0"/>
              </a:rPr>
              <a:t>C</a:t>
            </a:r>
            <a:r>
              <a:rPr lang="en-US" sz="2800" dirty="0">
                <a:latin typeface="Arial" panose="020B0604020202020204" pitchFamily="34" charset="0"/>
              </a:rPr>
              <a:t>omputational </a:t>
            </a:r>
          </a:p>
          <a:p>
            <a:pPr marL="0" indent="0" defTabSz="941832">
              <a:buNone/>
            </a:pPr>
            <a:r>
              <a:rPr lang="en-US" sz="2800" b="1" dirty="0">
                <a:latin typeface="Arial" panose="020B0604020202020204" pitchFamily="34" charset="0"/>
              </a:rPr>
              <a:t>O</a:t>
            </a:r>
            <a:r>
              <a:rPr lang="en-US" sz="2800" dirty="0">
                <a:latin typeface="Arial" panose="020B0604020202020204" pitchFamily="34" charset="0"/>
              </a:rPr>
              <a:t>ptimization of </a:t>
            </a:r>
          </a:p>
          <a:p>
            <a:pPr marL="0" indent="0" defTabSz="941832">
              <a:buNone/>
            </a:pPr>
            <a:r>
              <a:rPr lang="en-US" sz="2800" b="1" dirty="0">
                <a:latin typeface="Arial" panose="020B0604020202020204" pitchFamily="34" charset="0"/>
              </a:rPr>
              <a:t>D</a:t>
            </a:r>
            <a:r>
              <a:rPr lang="en-US" sz="2800" dirty="0">
                <a:latin typeface="Arial" panose="020B0604020202020204" pitchFamily="34" charset="0"/>
              </a:rPr>
              <a:t>NA </a:t>
            </a:r>
          </a:p>
          <a:p>
            <a:pPr marL="0" indent="0" defTabSz="941832">
              <a:buNone/>
            </a:pPr>
            <a:r>
              <a:rPr lang="en-US" sz="2800" b="1" dirty="0">
                <a:latin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</a:rPr>
              <a:t>ctivity </a:t>
            </a:r>
          </a:p>
          <a:p>
            <a:pPr marL="0" indent="0" defTabSz="941832">
              <a:buNone/>
            </a:pPr>
            <a:endParaRPr lang="en-US" sz="2800" dirty="0"/>
          </a:p>
          <a:p>
            <a:pPr marL="0" indent="0" defTabSz="941832">
              <a:buNone/>
            </a:pPr>
            <a:r>
              <a:rPr lang="en-US" sz="2800" dirty="0"/>
              <a:t>can ‘read’ and write’ the genome’s code to highly-specific promoters and enhancers</a:t>
            </a:r>
            <a:endParaRPr lang="en-US" sz="2000" dirty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6A1105-EF13-70FB-FBE7-FC89DF9C7984}"/>
              </a:ext>
            </a:extLst>
          </p:cNvPr>
          <p:cNvGrpSpPr/>
          <p:nvPr/>
        </p:nvGrpSpPr>
        <p:grpSpPr>
          <a:xfrm>
            <a:off x="5272126" y="1772760"/>
            <a:ext cx="6422641" cy="4887943"/>
            <a:chOff x="2824040" y="1172991"/>
            <a:chExt cx="6938885" cy="52808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D2C9D5-AEA6-E432-7C66-FEE00A3F0789}"/>
                </a:ext>
              </a:extLst>
            </p:cNvPr>
            <p:cNvGrpSpPr/>
            <p:nvPr/>
          </p:nvGrpSpPr>
          <p:grpSpPr>
            <a:xfrm>
              <a:off x="2824040" y="1172991"/>
              <a:ext cx="6938885" cy="5280831"/>
              <a:chOff x="2824040" y="1172991"/>
              <a:chExt cx="6938885" cy="5280831"/>
            </a:xfrm>
          </p:grpSpPr>
          <p:pic>
            <p:nvPicPr>
              <p:cNvPr id="12" name="Picture 11" descr="A picture containing text, clipart, fruit, screenshot&#10;&#10;Description automatically generated">
                <a:extLst>
                  <a:ext uri="{FF2B5EF4-FFF2-40B4-BE49-F238E27FC236}">
                    <a16:creationId xmlns:a16="http://schemas.microsoft.com/office/drawing/2014/main" id="{33450537-5782-3A28-13C2-3AEE34DF2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4040" y="1172991"/>
                <a:ext cx="6938885" cy="528083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B8E8-3A42-247A-C551-F559B3C9F845}"/>
                  </a:ext>
                </a:extLst>
              </p:cNvPr>
              <p:cNvSpPr txBox="1"/>
              <p:nvPr/>
            </p:nvSpPr>
            <p:spPr>
              <a:xfrm>
                <a:off x="2932596" y="1214224"/>
                <a:ext cx="3049655" cy="6317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Regulatory grammar underlies</a:t>
                </a:r>
              </a:p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tissue specificity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DF04F-A1A8-F57E-BB47-CCBBFC9DE105}"/>
                  </a:ext>
                </a:extLst>
              </p:cNvPr>
              <p:cNvSpPr txBox="1"/>
              <p:nvPr/>
            </p:nvSpPr>
            <p:spPr>
              <a:xfrm>
                <a:off x="7476565" y="1188663"/>
                <a:ext cx="2259466" cy="6317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READ natural</a:t>
                </a:r>
              </a:p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regulatory grammar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89E6C2-2B58-E930-4F37-D44DA48C703A}"/>
                  </a:ext>
                </a:extLst>
              </p:cNvPr>
              <p:cNvSpPr txBox="1"/>
              <p:nvPr/>
            </p:nvSpPr>
            <p:spPr>
              <a:xfrm>
                <a:off x="7000918" y="4097710"/>
                <a:ext cx="2259466" cy="6317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Apply novel CREs</a:t>
                </a:r>
              </a:p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for genetic therapy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C9C904-8FF0-205E-FDF1-EECA4B6357BC}"/>
                  </a:ext>
                </a:extLst>
              </p:cNvPr>
              <p:cNvSpPr/>
              <p:nvPr/>
            </p:nvSpPr>
            <p:spPr>
              <a:xfrm>
                <a:off x="3882454" y="4154361"/>
                <a:ext cx="2099798" cy="5596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EE65B7-ADE0-DAE9-1D7D-AB704C4522D5}"/>
                  </a:ext>
                </a:extLst>
              </p:cNvPr>
              <p:cNvSpPr txBox="1"/>
              <p:nvPr/>
            </p:nvSpPr>
            <p:spPr>
              <a:xfrm>
                <a:off x="3782746" y="4067729"/>
                <a:ext cx="2259466" cy="63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WRITE synthetic</a:t>
                </a:r>
              </a:p>
              <a:p>
                <a:pPr algn="ctr"/>
                <a:r>
                  <a:rPr lang="en-US" sz="1600" dirty="0">
                    <a:latin typeface="YaleNew" panose="02000602050000020003" pitchFamily="2" charset="77"/>
                  </a:rPr>
                  <a:t>regulatory grammar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EDE05D-9BE1-E212-3BD8-CB79830E5BC0}"/>
                </a:ext>
              </a:extLst>
            </p:cNvPr>
            <p:cNvSpPr/>
            <p:nvPr/>
          </p:nvSpPr>
          <p:spPr>
            <a:xfrm>
              <a:off x="2910100" y="4154361"/>
              <a:ext cx="999649" cy="1327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4F8DDD-E99C-6CD7-6405-6D08215F29C6}"/>
                </a:ext>
              </a:extLst>
            </p:cNvPr>
            <p:cNvGrpSpPr/>
            <p:nvPr/>
          </p:nvGrpSpPr>
          <p:grpSpPr>
            <a:xfrm>
              <a:off x="2932596" y="4445486"/>
              <a:ext cx="1035917" cy="1035917"/>
              <a:chOff x="2973540" y="4390894"/>
              <a:chExt cx="1035917" cy="1035917"/>
            </a:xfrm>
          </p:grpSpPr>
          <p:pic>
            <p:nvPicPr>
              <p:cNvPr id="8" name="Graphic 7" descr="Computer with solid fill">
                <a:extLst>
                  <a:ext uri="{FF2B5EF4-FFF2-40B4-BE49-F238E27FC236}">
                    <a16:creationId xmlns:a16="http://schemas.microsoft.com/office/drawing/2014/main" id="{50CBBF01-CC07-81DF-A44E-F1339A095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73540" y="4390894"/>
                <a:ext cx="1035917" cy="1035917"/>
              </a:xfrm>
              <a:prstGeom prst="rect">
                <a:avLst/>
              </a:prstGeom>
            </p:spPr>
          </p:pic>
          <p:pic>
            <p:nvPicPr>
              <p:cNvPr id="9" name="Graphic 8" descr="Artificial Intelligence with solid fill">
                <a:extLst>
                  <a:ext uri="{FF2B5EF4-FFF2-40B4-BE49-F238E27FC236}">
                    <a16:creationId xmlns:a16="http://schemas.microsoft.com/office/drawing/2014/main" id="{AE692CE4-51C1-AB4F-318B-869D2D499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290079" y="4680951"/>
                <a:ext cx="301634" cy="301634"/>
              </a:xfrm>
              <a:prstGeom prst="rect">
                <a:avLst/>
              </a:prstGeom>
            </p:spPr>
          </p:pic>
          <p:pic>
            <p:nvPicPr>
              <p:cNvPr id="10" name="Graphic 9" descr="Bar chart with solid fill">
                <a:extLst>
                  <a:ext uri="{FF2B5EF4-FFF2-40B4-BE49-F238E27FC236}">
                    <a16:creationId xmlns:a16="http://schemas.microsoft.com/office/drawing/2014/main" id="{C532903A-F2C0-DAAA-85AE-AA510C478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044745" y="4701860"/>
                <a:ext cx="301634" cy="301634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6A2DBA1-FA3E-E441-E3FF-FF30507BB11C}"/>
              </a:ext>
            </a:extLst>
          </p:cNvPr>
          <p:cNvSpPr txBox="1"/>
          <p:nvPr/>
        </p:nvSpPr>
        <p:spPr>
          <a:xfrm>
            <a:off x="312029" y="6144913"/>
            <a:ext cx="6136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in revision at Nature</a:t>
            </a:r>
            <a:endParaRPr lang="en-US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4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42" y="334768"/>
            <a:ext cx="11729523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000" kern="1200" dirty="0">
                <a:solidFill>
                  <a:srgbClr val="FFFFFF"/>
                </a:solidFill>
                <a:effectLst/>
                <a:cs typeface="+mj-cs"/>
              </a:rPr>
              <a:t>The CODA Team – </a:t>
            </a:r>
            <a:r>
              <a:rPr lang="en-US" sz="4000" b="1" kern="1200" dirty="0">
                <a:solidFill>
                  <a:srgbClr val="FFFFFF"/>
                </a:solidFill>
                <a:effectLst/>
                <a:cs typeface="+mj-cs"/>
              </a:rPr>
              <a:t>Experience across Genomics + ML </a:t>
            </a:r>
            <a:endParaRPr lang="en-US" sz="4000" b="1" kern="1200" dirty="0">
              <a:solidFill>
                <a:srgbClr val="FFFFFF"/>
              </a:solidFill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D63E76-D321-FCAE-3B26-9308B5502BD2}"/>
              </a:ext>
            </a:extLst>
          </p:cNvPr>
          <p:cNvGrpSpPr/>
          <p:nvPr/>
        </p:nvGrpSpPr>
        <p:grpSpPr>
          <a:xfrm>
            <a:off x="2924837" y="1728306"/>
            <a:ext cx="1958842" cy="3932628"/>
            <a:chOff x="3134643" y="1728306"/>
            <a:chExt cx="1958842" cy="3932628"/>
          </a:xfrm>
        </p:grpSpPr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26D72860-0CF7-5DB2-F32F-2CFA53253AFB}"/>
                </a:ext>
              </a:extLst>
            </p:cNvPr>
            <p:cNvSpPr txBox="1">
              <a:spLocks/>
            </p:cNvSpPr>
            <p:nvPr/>
          </p:nvSpPr>
          <p:spPr>
            <a:xfrm>
              <a:off x="3134643" y="3598477"/>
              <a:ext cx="1958842" cy="2062457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spcBef>
                  <a:spcPts val="860"/>
                </a:spcBef>
                <a:buNone/>
              </a:pP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Ryan     </a:t>
              </a:r>
              <a:r>
                <a:rPr lang="en-US" sz="1720" b="1" kern="1200" dirty="0" err="1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Tewhey</a:t>
              </a: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, PhD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Co-founder/ scientific advisor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Associate Prof. Jackson Laboratory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5 patents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Regulatory biology, genomic tool-building, human-genetics</a:t>
              </a:r>
              <a:endParaRPr lang="en-US" sz="1204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  <a:p>
              <a:pPr marL="196596" indent="-196596" defTabSz="786384">
                <a:spcBef>
                  <a:spcPts val="860"/>
                </a:spcBef>
              </a:pPr>
              <a:endParaRPr lang="en-US" sz="1204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400" dirty="0">
                <a:solidFill>
                  <a:srgbClr val="002060"/>
                </a:solidFill>
                <a:latin typeface="Montserrat" pitchFamily="2" charset="77"/>
              </a:endParaRPr>
            </a:p>
          </p:txBody>
        </p:sp>
        <p:pic>
          <p:nvPicPr>
            <p:cNvPr id="5" name="Picture 2" descr="https://gsbse.umaine.edu/wp-content/uploads/sites/142/2018/01/DSCF8968_Face-low-res-423x420.png">
              <a:extLst>
                <a:ext uri="{FF2B5EF4-FFF2-40B4-BE49-F238E27FC236}">
                  <a16:creationId xmlns:a16="http://schemas.microsoft.com/office/drawing/2014/main" id="{1B712523-75D2-1007-B932-2A5F330BEF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45864" y="1728306"/>
              <a:ext cx="1421258" cy="170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32E93-B00A-5A10-5C6D-6DD24C79A36D}"/>
              </a:ext>
            </a:extLst>
          </p:cNvPr>
          <p:cNvGrpSpPr/>
          <p:nvPr/>
        </p:nvGrpSpPr>
        <p:grpSpPr>
          <a:xfrm>
            <a:off x="8349203" y="1728306"/>
            <a:ext cx="1946092" cy="3932628"/>
            <a:chOff x="7480873" y="1728306"/>
            <a:chExt cx="1946092" cy="3932628"/>
          </a:xfrm>
        </p:grpSpPr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C4D8C58E-078B-2019-A370-EAF9803FB4D8}"/>
                </a:ext>
              </a:extLst>
            </p:cNvPr>
            <p:cNvSpPr txBox="1">
              <a:spLocks/>
            </p:cNvSpPr>
            <p:nvPr/>
          </p:nvSpPr>
          <p:spPr>
            <a:xfrm>
              <a:off x="7480873" y="3598477"/>
              <a:ext cx="1946092" cy="20624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spcBef>
                  <a:spcPts val="860"/>
                </a:spcBef>
                <a:buNone/>
              </a:pP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Sager        </a:t>
              </a:r>
              <a:r>
                <a:rPr lang="en-US" sz="1720" b="1" kern="1200" dirty="0" err="1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Gosai</a:t>
              </a: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, PhD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Co-founder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3 patents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Generative </a:t>
              </a:r>
              <a:r>
                <a:rPr lang="en-US" sz="1548" dirty="0">
                  <a:solidFill>
                    <a:srgbClr val="002060"/>
                  </a:solidFill>
                  <a:latin typeface="YaleNew" panose="02000602050000020003" pitchFamily="2" charset="77"/>
                </a:rPr>
                <a:t>AI,    big data, functional characterization</a:t>
              </a:r>
              <a:endParaRPr lang="en-US" sz="1548" kern="1200" dirty="0">
                <a:solidFill>
                  <a:srgbClr val="002060"/>
                </a:solidFill>
                <a:latin typeface="YaleNew" panose="02000602050000020003" pitchFamily="2" charset="77"/>
                <a:ea typeface="+mn-ea"/>
                <a:cs typeface="Arial" panose="020B0604020202020204" pitchFamily="34" charset="0"/>
              </a:endParaRPr>
            </a:p>
            <a:p>
              <a:endParaRPr lang="en-US" sz="1400" dirty="0">
                <a:solidFill>
                  <a:srgbClr val="002060"/>
                </a:solidFill>
                <a:latin typeface="Montserrat" pitchFamily="2" charset="77"/>
              </a:endParaRPr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B2A1110-2D8A-3B34-DD39-84FE971B51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89246" y="1728306"/>
              <a:ext cx="1421258" cy="170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5FFE3C-E249-E296-1AD2-7CC3EAB5818E}"/>
              </a:ext>
            </a:extLst>
          </p:cNvPr>
          <p:cNvGrpSpPr/>
          <p:nvPr/>
        </p:nvGrpSpPr>
        <p:grpSpPr>
          <a:xfrm>
            <a:off x="10148481" y="1728306"/>
            <a:ext cx="2101338" cy="3932628"/>
            <a:chOff x="9391724" y="1728306"/>
            <a:chExt cx="2101338" cy="3932628"/>
          </a:xfrm>
        </p:grpSpPr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052FC368-99D8-DCDD-BE77-E55FEC5CB745}"/>
                </a:ext>
              </a:extLst>
            </p:cNvPr>
            <p:cNvSpPr txBox="1">
              <a:spLocks/>
            </p:cNvSpPr>
            <p:nvPr/>
          </p:nvSpPr>
          <p:spPr>
            <a:xfrm>
              <a:off x="9391724" y="3598477"/>
              <a:ext cx="2101338" cy="2062457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spcBef>
                  <a:spcPts val="860"/>
                </a:spcBef>
                <a:buNone/>
              </a:pP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Rodrigo     Castro, PhD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Co-founder 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1 patent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dirty="0">
                  <a:solidFill>
                    <a:srgbClr val="002060"/>
                  </a:solidFill>
                  <a:latin typeface="YaleNew" panose="02000602050000020003" pitchFamily="2" charset="77"/>
                </a:rPr>
                <a:t>Interpretative ML, synthetic regulatory biology </a:t>
              </a:r>
              <a:endParaRPr lang="en-US" sz="1204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  <a:p>
              <a:pPr marL="196596" indent="-196596" defTabSz="786384">
                <a:spcBef>
                  <a:spcPts val="860"/>
                </a:spcBef>
              </a:pPr>
              <a:endParaRPr lang="en-US" sz="1204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  <a:p>
              <a:endParaRPr lang="en-US" sz="1400" dirty="0">
                <a:solidFill>
                  <a:srgbClr val="002060"/>
                </a:solidFill>
                <a:latin typeface="Montserrat" pitchFamily="2" charset="77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BA3A33-4A22-5BCA-95F7-3F09695B6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4807" y="1728306"/>
              <a:ext cx="1425319" cy="17186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F72791-D22D-51E6-80B4-19F3C07F2B73}"/>
              </a:ext>
            </a:extLst>
          </p:cNvPr>
          <p:cNvGrpSpPr/>
          <p:nvPr/>
        </p:nvGrpSpPr>
        <p:grpSpPr>
          <a:xfrm>
            <a:off x="652586" y="1728306"/>
            <a:ext cx="1946093" cy="3932628"/>
            <a:chOff x="967903" y="1728306"/>
            <a:chExt cx="1946093" cy="3932628"/>
          </a:xfrm>
        </p:grpSpPr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DB79E665-8360-2EFD-D4D6-A2434AD2277F}"/>
                </a:ext>
              </a:extLst>
            </p:cNvPr>
            <p:cNvSpPr txBox="1">
              <a:spLocks/>
            </p:cNvSpPr>
            <p:nvPr/>
          </p:nvSpPr>
          <p:spPr>
            <a:xfrm>
              <a:off x="967903" y="3598477"/>
              <a:ext cx="1946093" cy="20624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spcBef>
                  <a:spcPts val="860"/>
                </a:spcBef>
                <a:buNone/>
              </a:pP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Steven       Reilly, PhD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Co-founder/ scientific advisor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Assistant Prof. Genetic Yale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3 patents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Regulatory biology, evolution, high-throughput CRISPR</a:t>
              </a:r>
            </a:p>
            <a:p>
              <a:pPr marL="0" indent="0" defTabSz="786384">
                <a:spcBef>
                  <a:spcPts val="860"/>
                </a:spcBef>
                <a:buNone/>
              </a:pPr>
              <a:endParaRPr lang="en-US" sz="1204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  <a:p>
              <a:pPr marL="196596" indent="-196596" defTabSz="786384">
                <a:spcBef>
                  <a:spcPts val="860"/>
                </a:spcBef>
              </a:pPr>
              <a:endParaRPr lang="en-US" sz="1548" kern="1200" dirty="0">
                <a:solidFill>
                  <a:srgbClr val="002060"/>
                </a:solidFill>
                <a:latin typeface="YaleNew" panose="02000602050000020003" pitchFamily="2" charset="77"/>
                <a:ea typeface="+mn-ea"/>
                <a:cs typeface="Arial" panose="020B0604020202020204" pitchFamily="34" charset="0"/>
              </a:endParaRPr>
            </a:p>
            <a:p>
              <a:pPr marL="196596" indent="-196596" defTabSz="786384">
                <a:spcBef>
                  <a:spcPts val="860"/>
                </a:spcBef>
              </a:pPr>
              <a:endParaRPr lang="en-US" sz="1204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endParaRPr>
            </a:p>
            <a:p>
              <a:endParaRPr lang="en-US" sz="1400" dirty="0">
                <a:solidFill>
                  <a:srgbClr val="002060"/>
                </a:solidFill>
                <a:latin typeface="Montserrat" pitchFamily="2" charset="77"/>
              </a:endParaRPr>
            </a:p>
          </p:txBody>
        </p:sp>
        <p:pic>
          <p:nvPicPr>
            <p:cNvPr id="22" name="Picture 21" descr="A person with a beard&#10;&#10;Description automatically generated">
              <a:extLst>
                <a:ext uri="{FF2B5EF4-FFF2-40B4-BE49-F238E27FC236}">
                  <a16:creationId xmlns:a16="http://schemas.microsoft.com/office/drawing/2014/main" id="{4511F5F0-4A2E-F0F7-EF67-E53F96369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915" r="11210"/>
            <a:stretch/>
          </p:blipFill>
          <p:spPr>
            <a:xfrm>
              <a:off x="1066503" y="1728306"/>
              <a:ext cx="1407070" cy="17121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F6DBD3-E7E5-9CCB-647B-38BA32D365F0}"/>
              </a:ext>
            </a:extLst>
          </p:cNvPr>
          <p:cNvGrpSpPr/>
          <p:nvPr/>
        </p:nvGrpSpPr>
        <p:grpSpPr>
          <a:xfrm>
            <a:off x="5209837" y="1727291"/>
            <a:ext cx="1946092" cy="3933643"/>
            <a:chOff x="5336189" y="1727291"/>
            <a:chExt cx="1946092" cy="39336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757872-F780-A68F-1CD1-0986EC431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0180"/>
            <a:stretch/>
          </p:blipFill>
          <p:spPr>
            <a:xfrm>
              <a:off x="5429688" y="1727291"/>
              <a:ext cx="1425319" cy="1706525"/>
            </a:xfrm>
            <a:prstGeom prst="rect">
              <a:avLst/>
            </a:prstGeom>
          </p:spPr>
        </p:pic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7340CFFD-C1A2-9E16-7CE2-1B38E20775B2}"/>
                </a:ext>
              </a:extLst>
            </p:cNvPr>
            <p:cNvSpPr txBox="1">
              <a:spLocks/>
            </p:cNvSpPr>
            <p:nvPr/>
          </p:nvSpPr>
          <p:spPr>
            <a:xfrm>
              <a:off x="5336189" y="3598477"/>
              <a:ext cx="1946092" cy="20624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spcBef>
                  <a:spcPts val="860"/>
                </a:spcBef>
                <a:buNone/>
              </a:pPr>
              <a:r>
                <a:rPr lang="en-US" sz="1720" b="1" kern="1200" dirty="0" err="1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Pardis</a:t>
              </a: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720" b="1" kern="1200" dirty="0" err="1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Sabeti</a:t>
              </a:r>
              <a:r>
                <a:rPr lang="en-US" sz="1720" b="1" kern="1200" dirty="0">
                  <a:solidFill>
                    <a:srgbClr val="002060"/>
                  </a:solidFill>
                  <a:latin typeface="Montserrat" pitchFamily="2" charset="77"/>
                  <a:ea typeface="+mn-ea"/>
                  <a:cs typeface="Arial" panose="020B0604020202020204" pitchFamily="34" charset="0"/>
                </a:rPr>
                <a:t> MD, PhD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Co-founder/ scientific advisor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Prof. Harvard, Broad </a:t>
              </a:r>
              <a:r>
                <a:rPr lang="en-US" sz="1548" dirty="0">
                  <a:solidFill>
                    <a:srgbClr val="002060"/>
                  </a:solidFill>
                  <a:latin typeface="YaleNew" panose="02000602050000020003" pitchFamily="2" charset="77"/>
                </a:rPr>
                <a:t>Institute, HHMI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kern="1200" dirty="0">
                  <a:solidFill>
                    <a:srgbClr val="002060"/>
                  </a:solidFill>
                  <a:latin typeface="YaleNew" panose="02000602050000020003" pitchFamily="2" charset="77"/>
                  <a:ea typeface="+mn-ea"/>
                  <a:cs typeface="Arial" panose="020B0604020202020204" pitchFamily="34" charset="0"/>
                </a:rPr>
                <a:t>10+ patents, SHERLOCK co-founder</a:t>
              </a:r>
            </a:p>
            <a:p>
              <a:pPr marL="196596" indent="-196596" defTabSz="786384">
                <a:spcBef>
                  <a:spcPts val="860"/>
                </a:spcBef>
              </a:pPr>
              <a:r>
                <a:rPr lang="en-US" sz="1548" dirty="0">
                  <a:solidFill>
                    <a:srgbClr val="002060"/>
                  </a:solidFill>
                  <a:latin typeface="YaleNew" panose="02000602050000020003" pitchFamily="2" charset="77"/>
                </a:rPr>
                <a:t>Vision, clinical &amp; startup experience</a:t>
              </a:r>
              <a:endParaRPr lang="en-US" sz="1548" kern="1200" dirty="0">
                <a:solidFill>
                  <a:srgbClr val="002060"/>
                </a:solidFill>
                <a:latin typeface="YaleNew" panose="02000602050000020003" pitchFamily="2" charset="77"/>
                <a:ea typeface="+mn-ea"/>
                <a:cs typeface="Arial" panose="020B0604020202020204" pitchFamily="34" charset="0"/>
              </a:endParaRPr>
            </a:p>
            <a:p>
              <a:endParaRPr lang="en-US" sz="1400" dirty="0">
                <a:solidFill>
                  <a:srgbClr val="002060"/>
                </a:solidFill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69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62" y="336799"/>
            <a:ext cx="12046059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000" kern="1200" dirty="0">
                <a:solidFill>
                  <a:srgbClr val="FFFFFF"/>
                </a:solidFill>
                <a:cs typeface="+mj-cs"/>
              </a:rPr>
              <a:t>Why now?  </a:t>
            </a:r>
            <a:r>
              <a:rPr lang="en-US" sz="4000" b="1" u="sng" kern="1200" dirty="0">
                <a:solidFill>
                  <a:srgbClr val="FFFFFF"/>
                </a:solidFill>
                <a:cs typeface="+mj-cs"/>
              </a:rPr>
              <a:t>Massive-scale genomics + ML has cracked the  </a:t>
            </a:r>
            <a:br>
              <a:rPr lang="en-US" sz="4000" b="1" u="sng" kern="1200" dirty="0">
                <a:solidFill>
                  <a:srgbClr val="FFFFFF"/>
                </a:solidFill>
                <a:cs typeface="+mj-cs"/>
              </a:rPr>
            </a:br>
            <a:r>
              <a:rPr lang="en-US" sz="4000" b="1" kern="1200" dirty="0">
                <a:solidFill>
                  <a:srgbClr val="FFFFFF"/>
                </a:solidFill>
                <a:cs typeface="+mj-cs"/>
              </a:rPr>
              <a:t>		    </a:t>
            </a:r>
            <a:r>
              <a:rPr lang="en-US" sz="4000" b="1" u="sng" kern="1200" dirty="0">
                <a:solidFill>
                  <a:srgbClr val="FFFFFF"/>
                </a:solidFill>
                <a:cs typeface="+mj-cs"/>
              </a:rPr>
              <a:t>regulatory code</a:t>
            </a:r>
            <a:endParaRPr lang="en-US" sz="4000" b="1" u="sng" kern="1200" dirty="0">
              <a:solidFill>
                <a:srgbClr val="FFFFFF"/>
              </a:solidFill>
              <a:effectLst/>
              <a:cs typeface="+mj-cs"/>
            </a:endParaRP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056" y="4809424"/>
            <a:ext cx="382170" cy="38217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E2D80E62-E93C-D07C-DCDF-01A6BB4C5725}"/>
              </a:ext>
            </a:extLst>
          </p:cNvPr>
          <p:cNvGrpSpPr>
            <a:grpSpLocks noChangeAspect="1"/>
          </p:cNvGrpSpPr>
          <p:nvPr/>
        </p:nvGrpSpPr>
        <p:grpSpPr>
          <a:xfrm>
            <a:off x="6151264" y="3371899"/>
            <a:ext cx="5726636" cy="2336889"/>
            <a:chOff x="1875675" y="2857295"/>
            <a:chExt cx="8680665" cy="3542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BD1F625-361C-33F4-F97A-6A2E1E17D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1" t="7802" b="8216"/>
            <a:stretch/>
          </p:blipFill>
          <p:spPr>
            <a:xfrm>
              <a:off x="2362913" y="3289300"/>
              <a:ext cx="2643055" cy="259715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48009A1-3917-3CAC-90C0-D938B78D1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1" t="7802" b="8216"/>
            <a:stretch/>
          </p:blipFill>
          <p:spPr>
            <a:xfrm>
              <a:off x="5190256" y="3289300"/>
              <a:ext cx="2643055" cy="259715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E322E83-C514-E79C-4339-A571E7F2A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60" t="7802" b="8216"/>
            <a:stretch/>
          </p:blipFill>
          <p:spPr>
            <a:xfrm>
              <a:off x="8017599" y="3289300"/>
              <a:ext cx="2538741" cy="259715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DF1D9AD-E547-515B-1347-7ABF820324AC}"/>
                </a:ext>
              </a:extLst>
            </p:cNvPr>
            <p:cNvSpPr txBox="1"/>
            <p:nvPr/>
          </p:nvSpPr>
          <p:spPr>
            <a:xfrm rot="16200000">
              <a:off x="800057" y="4331279"/>
              <a:ext cx="2664430" cy="513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YaleNew" panose="02000602050000020003" pitchFamily="2" charset="77"/>
                </a:rPr>
                <a:t>Predicted log</a:t>
              </a:r>
              <a:r>
                <a:rPr lang="en-US" sz="1600" baseline="-25000" dirty="0">
                  <a:latin typeface="YaleNew" panose="02000602050000020003" pitchFamily="2" charset="77"/>
                </a:rPr>
                <a:t>2</a:t>
              </a:r>
              <a:r>
                <a:rPr lang="en-US" sz="1600" dirty="0">
                  <a:latin typeface="YaleNew" panose="02000602050000020003" pitchFamily="2" charset="77"/>
                </a:rPr>
                <a:t>(FC)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FF464A-F001-A387-6904-25E599A8C8D1}"/>
                </a:ext>
              </a:extLst>
            </p:cNvPr>
            <p:cNvSpPr txBox="1"/>
            <p:nvPr/>
          </p:nvSpPr>
          <p:spPr>
            <a:xfrm>
              <a:off x="5190255" y="5886451"/>
              <a:ext cx="2958837" cy="513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YaleNew" panose="02000602050000020003" pitchFamily="2" charset="77"/>
                </a:rPr>
                <a:t>Experiment log</a:t>
              </a:r>
              <a:r>
                <a:rPr lang="en-US" sz="1600" baseline="-25000" dirty="0">
                  <a:latin typeface="YaleNew" panose="02000602050000020003" pitchFamily="2" charset="77"/>
                </a:rPr>
                <a:t>2</a:t>
              </a:r>
              <a:r>
                <a:rPr lang="en-US" sz="1600" dirty="0">
                  <a:latin typeface="YaleNew" panose="02000602050000020003" pitchFamily="2" charset="77"/>
                </a:rPr>
                <a:t>(FC)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74FA360-7569-99E1-3CD4-C8FAC285E683}"/>
                </a:ext>
              </a:extLst>
            </p:cNvPr>
            <p:cNvSpPr txBox="1"/>
            <p:nvPr/>
          </p:nvSpPr>
          <p:spPr>
            <a:xfrm>
              <a:off x="2676346" y="3468336"/>
              <a:ext cx="1064781" cy="419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YaleNew" panose="02000602050000020003" pitchFamily="2" charset="77"/>
                </a:rPr>
                <a:t>r = 0.88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E2B736-0ACA-33C4-6505-B3AD0D991573}"/>
                </a:ext>
              </a:extLst>
            </p:cNvPr>
            <p:cNvSpPr txBox="1"/>
            <p:nvPr/>
          </p:nvSpPr>
          <p:spPr>
            <a:xfrm>
              <a:off x="5511800" y="3468337"/>
              <a:ext cx="1064781" cy="419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YaleNew" panose="02000602050000020003" pitchFamily="2" charset="77"/>
                </a:rPr>
                <a:t>r = 0.89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BA38A6-A8D2-09C7-CBDC-73E7CBA4C013}"/>
                </a:ext>
              </a:extLst>
            </p:cNvPr>
            <p:cNvSpPr txBox="1"/>
            <p:nvPr/>
          </p:nvSpPr>
          <p:spPr>
            <a:xfrm>
              <a:off x="8336838" y="3468336"/>
              <a:ext cx="1064781" cy="419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YaleNew" panose="02000602050000020003" pitchFamily="2" charset="77"/>
                </a:rPr>
                <a:t>r = 0.88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06555B-40E2-AE2C-4DE5-77A406F6D667}"/>
                </a:ext>
              </a:extLst>
            </p:cNvPr>
            <p:cNvSpPr txBox="1"/>
            <p:nvPr/>
          </p:nvSpPr>
          <p:spPr>
            <a:xfrm>
              <a:off x="3271887" y="2857295"/>
              <a:ext cx="1127958" cy="55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79D"/>
                  </a:solidFill>
                  <a:latin typeface="YaleNew" panose="02000602050000020003" pitchFamily="2" charset="77"/>
                </a:rPr>
                <a:t>Blood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FD1B291-73CD-B7E6-1FF4-711BF8925621}"/>
                </a:ext>
              </a:extLst>
            </p:cNvPr>
            <p:cNvSpPr txBox="1"/>
            <p:nvPr/>
          </p:nvSpPr>
          <p:spPr>
            <a:xfrm>
              <a:off x="6018275" y="2857295"/>
              <a:ext cx="1016766" cy="55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BB040"/>
                  </a:solidFill>
                  <a:latin typeface="YaleNew" panose="02000602050000020003" pitchFamily="2" charset="77"/>
                </a:rPr>
                <a:t>Liver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2D07461-DE50-EDD0-D8B7-7B50ACC3B79A}"/>
                </a:ext>
              </a:extLst>
            </p:cNvPr>
            <p:cNvSpPr txBox="1"/>
            <p:nvPr/>
          </p:nvSpPr>
          <p:spPr>
            <a:xfrm>
              <a:off x="8779036" y="2857295"/>
              <a:ext cx="1376487" cy="55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ED1C24"/>
                  </a:solidFill>
                  <a:latin typeface="YaleNew" panose="02000602050000020003" pitchFamily="2" charset="77"/>
                </a:rPr>
                <a:t>Neuron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E64958C-420D-6EEA-06D7-DFE789ADD95F}"/>
              </a:ext>
            </a:extLst>
          </p:cNvPr>
          <p:cNvSpPr txBox="1"/>
          <p:nvPr/>
        </p:nvSpPr>
        <p:spPr>
          <a:xfrm>
            <a:off x="6169420" y="2469400"/>
            <a:ext cx="6100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YaleNew" panose="02000602050000020003" pitchFamily="2" charset="77"/>
              </a:rPr>
              <a:t>We can now ‘read’ and ‘write’ regulatory code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YaleNew" panose="02000602050000020003" pitchFamily="2" charset="77"/>
              </a:rPr>
              <a:t>(computational predictions match experiments)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2DEB38-9BE1-8A9E-0DC9-EA472F5B99DA}"/>
              </a:ext>
            </a:extLst>
          </p:cNvPr>
          <p:cNvSpPr txBox="1"/>
          <p:nvPr/>
        </p:nvSpPr>
        <p:spPr>
          <a:xfrm>
            <a:off x="431993" y="1586911"/>
            <a:ext cx="234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2060"/>
                </a:solidFill>
                <a:latin typeface="YaleNew" panose="02000602050000020003" pitchFamily="2" charset="77"/>
              </a:rPr>
              <a:t>New MPRA Tech</a:t>
            </a:r>
          </a:p>
        </p:txBody>
      </p:sp>
      <p:pic>
        <p:nvPicPr>
          <p:cNvPr id="77" name="Picture 76" descr="A close-up of a diagram&#10;&#10;Description automatically generated">
            <a:extLst>
              <a:ext uri="{FF2B5EF4-FFF2-40B4-BE49-F238E27FC236}">
                <a16:creationId xmlns:a16="http://schemas.microsoft.com/office/drawing/2014/main" id="{C3511EA4-4D78-B0BB-A404-532997BA80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9" t="9584" r="43315" b="50863"/>
          <a:stretch/>
        </p:blipFill>
        <p:spPr>
          <a:xfrm>
            <a:off x="47126" y="2007286"/>
            <a:ext cx="5895382" cy="441889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0E77C64D-F478-0B12-CC80-3141771F2CC8}"/>
              </a:ext>
            </a:extLst>
          </p:cNvPr>
          <p:cNvSpPr txBox="1"/>
          <p:nvPr/>
        </p:nvSpPr>
        <p:spPr>
          <a:xfrm rot="16200000">
            <a:off x="38843" y="6614972"/>
            <a:ext cx="60985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800,000+ tested sequences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4A2A7A-BA05-5863-D79C-BE61885BA04B}"/>
              </a:ext>
            </a:extLst>
          </p:cNvPr>
          <p:cNvSpPr txBox="1"/>
          <p:nvPr/>
        </p:nvSpPr>
        <p:spPr>
          <a:xfrm>
            <a:off x="3388494" y="1575464"/>
            <a:ext cx="2425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2060"/>
                </a:solidFill>
                <a:latin typeface="YaleNew" panose="02000602050000020003" pitchFamily="2" charset="77"/>
              </a:rPr>
              <a:t>Machine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372E4-56B6-39E4-D93D-63EE098CDBFF}"/>
              </a:ext>
            </a:extLst>
          </p:cNvPr>
          <p:cNvSpPr/>
          <p:nvPr/>
        </p:nvSpPr>
        <p:spPr>
          <a:xfrm>
            <a:off x="3066036" y="1628330"/>
            <a:ext cx="2914831" cy="7700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5" y="485526"/>
            <a:ext cx="11870808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782763" indent="-1782763" algn="l"/>
            <a:r>
              <a:rPr lang="en-US" sz="4000" kern="1200" dirty="0">
                <a:cs typeface="+mj-cs"/>
              </a:rPr>
              <a:t>Problem: </a:t>
            </a:r>
            <a:r>
              <a:rPr lang="en-US" sz="4000" b="1" u="sng" kern="1200" dirty="0">
                <a:latin typeface="YaleNew"/>
                <a:ea typeface="+mn-ea"/>
                <a:cs typeface="Arial"/>
              </a:rPr>
              <a:t>10,000 genetic diseases impact 25-30M patients </a:t>
            </a:r>
            <a:br>
              <a:rPr lang="en-US" sz="4000" b="1" u="sng" kern="1200" dirty="0">
                <a:latin typeface="YaleNew"/>
                <a:ea typeface="+mn-ea"/>
                <a:cs typeface="Arial"/>
              </a:rPr>
            </a:br>
            <a:r>
              <a:rPr lang="en-US" sz="4000" b="1" u="sng" kern="1200" dirty="0">
                <a:latin typeface="YaleNew"/>
                <a:ea typeface="+mn-ea"/>
                <a:cs typeface="Arial"/>
              </a:rPr>
              <a:t>in the US alone</a:t>
            </a:r>
            <a:br>
              <a:rPr lang="en-US" sz="4000" b="1" u="sng" kern="1200" dirty="0">
                <a:latin typeface="YaleNew"/>
                <a:ea typeface="+mn-ea"/>
                <a:cs typeface="Arial"/>
              </a:rPr>
            </a:br>
            <a:endParaRPr lang="en-US" sz="4000" kern="1200" dirty="0">
              <a:cs typeface="+mj-cs"/>
            </a:endParaRPr>
          </a:p>
        </p:txBody>
      </p:sp>
      <p:pic>
        <p:nvPicPr>
          <p:cNvPr id="13" name="Graphic 12" descr="Earth globe: Americas with solid fill">
            <a:extLst>
              <a:ext uri="{FF2B5EF4-FFF2-40B4-BE49-F238E27FC236}">
                <a16:creationId xmlns:a16="http://schemas.microsoft.com/office/drawing/2014/main" id="{314B4364-7972-E994-ECA5-E559B2A07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055" y="4459802"/>
            <a:ext cx="338378" cy="338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3AC765-DBC5-974C-3CA3-867427E0CD78}"/>
              </a:ext>
            </a:extLst>
          </p:cNvPr>
          <p:cNvSpPr txBox="1"/>
          <p:nvPr/>
        </p:nvSpPr>
        <p:spPr>
          <a:xfrm>
            <a:off x="116405" y="2331600"/>
            <a:ext cx="8464887" cy="37702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832104">
              <a:spcAft>
                <a:spcPts val="600"/>
              </a:spcAft>
            </a:pPr>
            <a:endParaRPr lang="en-US" sz="800" b="1" u="sng" kern="1200" dirty="0">
              <a:solidFill>
                <a:srgbClr val="002060"/>
              </a:solidFill>
              <a:latin typeface="YaleNew"/>
              <a:ea typeface="+mn-ea"/>
              <a:cs typeface="Arial"/>
            </a:endParaRPr>
          </a:p>
          <a:p>
            <a:pPr marL="342900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YaleNew"/>
                <a:cs typeface="Arial"/>
              </a:rPr>
              <a:t>AAVs (especially for brain &amp; muscle) are currently failing:</a:t>
            </a:r>
            <a:endParaRPr lang="en-US" sz="2800" b="1" kern="1200" dirty="0">
              <a:solidFill>
                <a:srgbClr val="002060"/>
              </a:solidFill>
              <a:latin typeface="YaleNew"/>
              <a:ea typeface="+mn-ea"/>
              <a:cs typeface="Arial"/>
            </a:endParaRPr>
          </a:p>
          <a:p>
            <a:pPr marL="800100" lvl="1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002060"/>
                </a:solidFill>
                <a:latin typeface="YaleNew"/>
                <a:cs typeface="Arial"/>
              </a:rPr>
              <a:t>Poor therapeutically-relevant targeting</a:t>
            </a:r>
          </a:p>
          <a:p>
            <a:pPr marL="800100" lvl="1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002060"/>
                </a:solidFill>
                <a:latin typeface="YaleNew"/>
                <a:cs typeface="Arial"/>
              </a:rPr>
              <a:t>High off-targeting, especially liver/immune can lead </a:t>
            </a:r>
            <a:r>
              <a:rPr lang="en-US" sz="2000" u="sng">
                <a:solidFill>
                  <a:srgbClr val="002060"/>
                </a:solidFill>
                <a:latin typeface="YaleNew"/>
                <a:cs typeface="Arial"/>
              </a:rPr>
              <a:t>to lethality </a:t>
            </a:r>
            <a:endParaRPr lang="en-US" sz="2000" u="sng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800100" lvl="1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800100" lvl="1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Silencing of viral promoters</a:t>
            </a:r>
          </a:p>
          <a:p>
            <a:pPr marL="800100" lvl="1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Need small (&lt;200bp) elements</a:t>
            </a:r>
          </a:p>
          <a:p>
            <a:pPr marL="800100" lvl="1" indent="-342900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No combinatorial logic or inducible control</a:t>
            </a:r>
          </a:p>
          <a:p>
            <a:pPr defTabSz="832104">
              <a:spcAft>
                <a:spcPts val="600"/>
              </a:spcAft>
            </a:pPr>
            <a:endParaRPr lang="en-US" sz="1000" kern="1200" dirty="0">
              <a:solidFill>
                <a:srgbClr val="002060"/>
              </a:solidFill>
              <a:latin typeface="YaleNew"/>
              <a:cs typeface="Arial"/>
            </a:endParaRPr>
          </a:p>
        </p:txBody>
      </p:sp>
      <p:pic>
        <p:nvPicPr>
          <p:cNvPr id="15" name="Picture 14" descr="A close-up of a heat map&#10;&#10;Description automatically generated">
            <a:extLst>
              <a:ext uri="{FF2B5EF4-FFF2-40B4-BE49-F238E27FC236}">
                <a16:creationId xmlns:a16="http://schemas.microsoft.com/office/drawing/2014/main" id="{2E895406-978C-075F-4CD8-42DD787B39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23"/>
          <a:stretch/>
        </p:blipFill>
        <p:spPr>
          <a:xfrm>
            <a:off x="8581293" y="2395990"/>
            <a:ext cx="3308582" cy="3215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7E17DE-A62D-120E-A0D7-83FF36F2C5E2}"/>
              </a:ext>
            </a:extLst>
          </p:cNvPr>
          <p:cNvSpPr txBox="1"/>
          <p:nvPr/>
        </p:nvSpPr>
        <p:spPr>
          <a:xfrm>
            <a:off x="7924112" y="5595267"/>
            <a:ext cx="447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YaleNew" panose="02000602050000020003" pitchFamily="2" charset="77"/>
              </a:rPr>
              <a:t>Brain/Muscle Targeting AAV9s in mouse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0BAA6-D000-CDD6-8975-8F4DA507577E}"/>
              </a:ext>
            </a:extLst>
          </p:cNvPr>
          <p:cNvSpPr txBox="1"/>
          <p:nvPr/>
        </p:nvSpPr>
        <p:spPr>
          <a:xfrm>
            <a:off x="9716920" y="6581001"/>
            <a:ext cx="6134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effectLst/>
                <a:latin typeface="Helvetica" pitchFamily="2" charset="0"/>
              </a:rPr>
              <a:t>https://doi.org/10.1038/mt.2011.22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94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5" y="348865"/>
            <a:ext cx="11356458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2638425" indent="-2638425" algn="l"/>
            <a:r>
              <a:rPr lang="en-US" sz="4000" dirty="0"/>
              <a:t>Opportunity</a:t>
            </a:r>
            <a:r>
              <a:rPr lang="en-US" sz="4000" u="sng" dirty="0"/>
              <a:t>: </a:t>
            </a:r>
            <a:r>
              <a:rPr lang="en-US" sz="4000" b="1" i="0" u="sng" strike="noStrike" dirty="0">
                <a:effectLst/>
                <a:latin typeface="YaleNew" panose="02000602050000020003" pitchFamily="2" charset="77"/>
              </a:rPr>
              <a:t>$5.2 billion gene therapy market is estimated to grow tenfold by 2031</a:t>
            </a:r>
            <a:endParaRPr lang="en-US" sz="4000" b="1" u="sng" dirty="0">
              <a:latin typeface="YaleNew" panose="02000602050000020003" pitchFamily="2" charset="77"/>
            </a:endParaRPr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83" y="4459802"/>
            <a:ext cx="338378" cy="338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06142-317B-B3F8-34D3-EAAA87EACE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883" y="1924821"/>
            <a:ext cx="6856539" cy="4147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065D4-98DA-5E81-45F5-C8A0CE1C0A0D}"/>
              </a:ext>
            </a:extLst>
          </p:cNvPr>
          <p:cNvSpPr txBox="1"/>
          <p:nvPr/>
        </p:nvSpPr>
        <p:spPr>
          <a:xfrm>
            <a:off x="7062304" y="1542891"/>
            <a:ext cx="5129696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525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Platform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 based company.</a:t>
            </a:r>
          </a:p>
          <a:p>
            <a:pPr marL="809625" lvl="2" indent="-342900" defTabSz="832104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Current patents on AI methods and sequences</a:t>
            </a:r>
          </a:p>
          <a:p>
            <a:pPr marL="9525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YaleNew"/>
              <a:ea typeface="+mn-ea"/>
              <a:cs typeface="Arial"/>
            </a:endParaRPr>
          </a:p>
          <a:p>
            <a:pPr marL="9525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First milestone: 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improve best-in-class AAV therapies in brain and muscle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YaleNew"/>
              <a:ea typeface="+mn-ea"/>
              <a:cs typeface="Arial"/>
            </a:endParaRPr>
          </a:p>
          <a:p>
            <a:pPr marL="742950" lvl="1" indent="-285750" defTabSz="832104">
              <a:buFont typeface="Arial,Sans-Serif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Future Yale PI from composition of matter copyrights on muscle/brain sequences</a:t>
            </a:r>
          </a:p>
          <a:p>
            <a:pPr marL="742950" marR="0" lvl="1" indent="-28575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YaleNew"/>
              <a:ea typeface="+mn-ea"/>
              <a:cs typeface="Arial"/>
            </a:endParaRPr>
          </a:p>
          <a:p>
            <a:pPr marL="742950" marR="0" lvl="1" indent="-28575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Licensing agreements add non-dilutive revenue while improving datasets </a:t>
            </a:r>
          </a:p>
          <a:p>
            <a:pPr marL="457200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YaleNew"/>
              <a:ea typeface="+mn-ea"/>
              <a:cs typeface="Arial"/>
            </a:endParaRPr>
          </a:p>
          <a:p>
            <a:pPr marL="742950" marR="0" lvl="1" indent="-28575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Copyright MPRA database</a:t>
            </a:r>
          </a:p>
          <a:p>
            <a:pPr marL="457200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YaleNew"/>
              <a:ea typeface="+mn-ea"/>
              <a:cs typeface="Arial"/>
            </a:endParaRPr>
          </a:p>
          <a:p>
            <a:pPr marL="457200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YaleNew"/>
              <a:ea typeface="+mn-ea"/>
              <a:cs typeface="Arial"/>
            </a:endParaRPr>
          </a:p>
          <a:p>
            <a:pPr marL="742950" marR="0" lvl="1" indent="-28575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Build new solutions and tools in longer-term </a:t>
            </a:r>
          </a:p>
          <a:p>
            <a:pPr marL="457200" marR="0" lvl="1" indent="0" algn="l" defTabSz="832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YaleNew"/>
                <a:ea typeface="+mn-ea"/>
                <a:cs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0055B-4791-9A84-9DEB-CBE9BD2866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2883" y="1924821"/>
            <a:ext cx="6856539" cy="4147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83C6A-7B1B-E4E4-C4FF-27682A1FD6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2883" y="1924821"/>
            <a:ext cx="6856539" cy="4147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00C773-4ADE-92CF-2C21-6423AC6BD8AB}"/>
              </a:ext>
            </a:extLst>
          </p:cNvPr>
          <p:cNvSpPr/>
          <p:nvPr/>
        </p:nvSpPr>
        <p:spPr>
          <a:xfrm>
            <a:off x="6508612" y="2875846"/>
            <a:ext cx="6237080" cy="2796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71370-893B-49D5-CEE9-260C1C355B25}"/>
              </a:ext>
            </a:extLst>
          </p:cNvPr>
          <p:cNvSpPr/>
          <p:nvPr/>
        </p:nvSpPr>
        <p:spPr>
          <a:xfrm>
            <a:off x="6508612" y="5628950"/>
            <a:ext cx="6237080" cy="1760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4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17" y="348865"/>
            <a:ext cx="11478135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839913" indent="-1827213" algn="l"/>
            <a:r>
              <a:rPr lang="en-US" sz="4000" dirty="0">
                <a:solidFill>
                  <a:srgbClr val="FFFFFF"/>
                </a:solidFill>
                <a:cs typeface="+mj-cs"/>
              </a:rPr>
              <a:t>Solution: </a:t>
            </a:r>
            <a:r>
              <a:rPr lang="en-US" sz="4000" b="1" u="sng" dirty="0">
                <a:solidFill>
                  <a:srgbClr val="FFFFFF"/>
                </a:solidFill>
                <a:cs typeface="+mj-cs"/>
              </a:rPr>
              <a:t>AI-designed ultra-specific promoters/enhancers </a:t>
            </a:r>
            <a:br>
              <a:rPr lang="en-US" sz="4000" b="1" u="sng" dirty="0">
                <a:solidFill>
                  <a:srgbClr val="FFFFFF"/>
                </a:solidFill>
                <a:cs typeface="+mj-cs"/>
              </a:rPr>
            </a:br>
            <a:r>
              <a:rPr lang="en-US" sz="4000" b="1" u="sng" dirty="0">
                <a:solidFill>
                  <a:srgbClr val="FFFFFF"/>
                </a:solidFill>
                <a:cs typeface="+mj-cs"/>
              </a:rPr>
              <a:t>for genetic therapies</a:t>
            </a:r>
            <a:endParaRPr lang="en-US" b="1" u="sng" dirty="0"/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5068" y="4947651"/>
            <a:ext cx="486538" cy="4865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9CEF503-F7FB-2B8A-91F4-E780D302D92D}"/>
              </a:ext>
            </a:extLst>
          </p:cNvPr>
          <p:cNvGrpSpPr/>
          <p:nvPr/>
        </p:nvGrpSpPr>
        <p:grpSpPr>
          <a:xfrm>
            <a:off x="947800" y="3419197"/>
            <a:ext cx="3350379" cy="2601526"/>
            <a:chOff x="5329386" y="4485148"/>
            <a:chExt cx="2330125" cy="18093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16C7E6-988B-E555-F133-F5E1B6178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9420"/>
            <a:stretch/>
          </p:blipFill>
          <p:spPr>
            <a:xfrm>
              <a:off x="5566081" y="4485148"/>
              <a:ext cx="1194547" cy="1359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317FFF-4F36-87B6-BA0B-A7CC6EAB427C}"/>
                </a:ext>
              </a:extLst>
            </p:cNvPr>
            <p:cNvSpPr txBox="1">
              <a:spLocks noChangeAspect="1"/>
            </p:cNvSpPr>
            <p:nvPr/>
          </p:nvSpPr>
          <p:spPr>
            <a:xfrm rot="16200000">
              <a:off x="4767215" y="5047319"/>
              <a:ext cx="1359799" cy="23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YaleNew" panose="02000602050000020003" pitchFamily="2" charset="77"/>
                </a:rPr>
                <a:t>Activity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84305F-1091-174E-F755-85634E638C9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661516" y="5844948"/>
              <a:ext cx="1170154" cy="44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YaleNew" panose="02000602050000020003" pitchFamily="2" charset="77"/>
                </a:rPr>
                <a:t>Natural</a:t>
              </a:r>
            </a:p>
            <a:p>
              <a:pPr algn="ctr"/>
              <a:r>
                <a:rPr lang="en-US" dirty="0">
                  <a:latin typeface="YaleNew" panose="02000602050000020003" pitchFamily="2" charset="77"/>
                </a:rPr>
                <a:t>Reg. Elements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F7C618-B3A6-C91F-3562-87BA4812647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39851" y="5908751"/>
              <a:ext cx="819660" cy="2841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85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D72"/>
                  </a:solidFill>
                  <a:latin typeface="YaleNew" panose="02000602050000020003" pitchFamily="2" charset="77"/>
                </a:rPr>
                <a:t>Synthetic</a:t>
              </a:r>
              <a:endParaRPr lang="en-US" sz="1200" dirty="0">
                <a:solidFill>
                  <a:srgbClr val="002D72"/>
                </a:solidFill>
                <a:latin typeface="YaleNew" panose="02000602050000020003" pitchFamily="2" charset="77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304702-A329-A8D4-DBF8-6D807A9C3ACD}"/>
              </a:ext>
            </a:extLst>
          </p:cNvPr>
          <p:cNvSpPr txBox="1"/>
          <p:nvPr/>
        </p:nvSpPr>
        <p:spPr>
          <a:xfrm>
            <a:off x="887769" y="1790587"/>
            <a:ext cx="3270064" cy="919401"/>
          </a:xfrm>
          <a:prstGeom prst="roundRect">
            <a:avLst/>
          </a:prstGeom>
          <a:noFill/>
          <a:ln w="15875">
            <a:solidFill>
              <a:srgbClr val="0085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YaleNew" panose="02000602050000020003" pitchFamily="2" charset="77"/>
              </a:rPr>
              <a:t>Design</a:t>
            </a:r>
            <a:r>
              <a:rPr lang="en-US" sz="2400" b="1" dirty="0">
                <a:solidFill>
                  <a:srgbClr val="ED1C24"/>
                </a:solidFill>
                <a:latin typeface="YaleNew" panose="02000602050000020003" pitchFamily="2" charset="77"/>
              </a:rPr>
              <a:t> Brain</a:t>
            </a:r>
            <a:r>
              <a:rPr lang="en-US" sz="2400" dirty="0">
                <a:solidFill>
                  <a:srgbClr val="002D72"/>
                </a:solidFill>
                <a:latin typeface="YaleNew" panose="02000602050000020003" pitchFamily="2" charset="77"/>
              </a:rPr>
              <a:t> targeting</a:t>
            </a:r>
          </a:p>
          <a:p>
            <a:pPr algn="ctr"/>
            <a:r>
              <a:rPr lang="en-US" sz="2400" dirty="0">
                <a:solidFill>
                  <a:srgbClr val="002D72"/>
                </a:solidFill>
                <a:latin typeface="YaleNew" panose="02000602050000020003" pitchFamily="2" charset="77"/>
              </a:rPr>
              <a:t>regulatory element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323FF5BE-643F-90C0-3A4B-8796DD21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819" y="2431806"/>
            <a:ext cx="3850349" cy="28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423E8D9-C3BF-FB77-1338-797077FBF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309950" y="2309382"/>
            <a:ext cx="2521076" cy="3086564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8EC5C5F-44F4-CEAF-8251-45580689DD44}"/>
              </a:ext>
            </a:extLst>
          </p:cNvPr>
          <p:cNvSpPr txBox="1"/>
          <p:nvPr/>
        </p:nvSpPr>
        <p:spPr>
          <a:xfrm>
            <a:off x="6044441" y="5637362"/>
            <a:ext cx="4164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D72"/>
                </a:solidFill>
                <a:latin typeface="YaleNew" panose="02000602050000020003" pitchFamily="2" charset="77"/>
              </a:rPr>
              <a:t>Brain specific CODA element</a:t>
            </a:r>
            <a:endParaRPr lang="en-US" sz="2000" dirty="0">
              <a:latin typeface="YaleNew" panose="02000602050000020003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A7CED1-814D-B5C3-785C-D82B060A8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80"/>
          <a:stretch/>
        </p:blipFill>
        <p:spPr>
          <a:xfrm>
            <a:off x="2914397" y="3419196"/>
            <a:ext cx="1329884" cy="1955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D9D4F6-7E61-B083-7D0B-269C403D170B}"/>
              </a:ext>
            </a:extLst>
          </p:cNvPr>
          <p:cNvSpPr/>
          <p:nvPr/>
        </p:nvSpPr>
        <p:spPr>
          <a:xfrm>
            <a:off x="2937038" y="3483777"/>
            <a:ext cx="1694943" cy="2669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A picture containing text, clipart, fruit, screenshot&#10;&#10;Description automatically generated">
            <a:extLst>
              <a:ext uri="{FF2B5EF4-FFF2-40B4-BE49-F238E27FC236}">
                <a16:creationId xmlns:a16="http://schemas.microsoft.com/office/drawing/2014/main" id="{D1DE4C71-8E10-5B71-48A9-445EDF3C3F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195" t="28928" r="388" b="55937"/>
          <a:stretch/>
        </p:blipFill>
        <p:spPr>
          <a:xfrm>
            <a:off x="1510700" y="2744202"/>
            <a:ext cx="2255520" cy="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19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  <a:cs typeface="+mj-cs"/>
              </a:rPr>
              <a:t>Sparse Competitive Landscape</a:t>
            </a:r>
            <a:endParaRPr lang="en-US" sz="2800" dirty="0"/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055" y="4459802"/>
            <a:ext cx="338378" cy="3383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98E64FE-652A-16F4-5F61-8AB3BF1A3A40}"/>
              </a:ext>
            </a:extLst>
          </p:cNvPr>
          <p:cNvSpPr txBox="1"/>
          <p:nvPr/>
        </p:nvSpPr>
        <p:spPr>
          <a:xfrm>
            <a:off x="257920" y="1924820"/>
            <a:ext cx="652125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832104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Patch Biosciences and </a:t>
            </a:r>
            <a:r>
              <a:rPr lang="en-US" sz="2000" dirty="0" err="1">
                <a:solidFill>
                  <a:srgbClr val="002060"/>
                </a:solidFill>
                <a:latin typeface="YaleNew"/>
                <a:cs typeface="Arial"/>
              </a:rPr>
              <a:t>Asmiov</a:t>
            </a:r>
            <a:r>
              <a:rPr lang="en-US" sz="2000" u="sng" dirty="0">
                <a:solidFill>
                  <a:srgbClr val="002060"/>
                </a:solidFill>
                <a:latin typeface="YaleNew"/>
                <a:cs typeface="Arial"/>
              </a:rPr>
              <a:t> are only players in market </a:t>
            </a:r>
          </a:p>
          <a:p>
            <a:pPr marL="742950" lvl="1" indent="-285750" defTabSz="832104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Patch has managerial issues</a:t>
            </a:r>
          </a:p>
          <a:p>
            <a:pPr marL="742950" lvl="1" indent="-285750" defTabSz="832104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Asimov lacks high-quality MPRA data/analysis</a:t>
            </a:r>
          </a:p>
          <a:p>
            <a:pPr marL="285750" indent="-285750" defTabSz="832104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defTabSz="832104"/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285750" indent="-285750" defTabSz="832104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AAVs (75% of gene therapy space) focus on capsid</a:t>
            </a:r>
          </a:p>
          <a:p>
            <a:pPr defTabSz="832104"/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 </a:t>
            </a:r>
          </a:p>
          <a:p>
            <a:pPr defTabSz="832104"/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285750" indent="-285750" defTabSz="832104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Pharma contacts (5+) want better promoters in current AAVs…but lack in-house expertise to build them</a:t>
            </a:r>
          </a:p>
          <a:p>
            <a:pPr marL="285750" indent="-285750" defTabSz="832104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285750" indent="-285750" defTabSz="832104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285750" indent="-285750" defTabSz="832104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latin typeface="YaleNew"/>
                <a:cs typeface="Arial"/>
              </a:rPr>
              <a:t>Generative AI companies want into this space, but lack large-scale functional genomics and MPRA datasets</a:t>
            </a:r>
          </a:p>
          <a:p>
            <a:pPr marL="285750" indent="-285750" defTabSz="832104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742950" lvl="1" indent="-285750" defTabSz="832104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latin typeface="YaleNew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EF0AC3-42B4-92FC-186E-FE20A755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57" y="1567576"/>
            <a:ext cx="10759326" cy="53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0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68127-7A67-2E7B-D108-90530C6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95" y="540877"/>
            <a:ext cx="11278426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cs typeface="+mj-cs"/>
              </a:rPr>
              <a:t>Budget/Milestones:   </a:t>
            </a:r>
            <a:r>
              <a:rPr lang="en-US" sz="3600" b="1" dirty="0">
                <a:latin typeface="YaleNew" panose="02000602050000020003" pitchFamily="2" charset="77"/>
              </a:rPr>
              <a:t>Use CODA to improve best-in-class</a:t>
            </a:r>
            <a:br>
              <a:rPr lang="en-US" sz="3600" b="1" dirty="0">
                <a:latin typeface="YaleNew" panose="02000602050000020003" pitchFamily="2" charset="77"/>
              </a:rPr>
            </a:br>
            <a:r>
              <a:rPr lang="en-US" sz="3600" b="1" dirty="0">
                <a:latin typeface="YaleNew" panose="02000602050000020003" pitchFamily="2" charset="77"/>
              </a:rPr>
              <a:t>		      AAVs</a:t>
            </a:r>
            <a:r>
              <a:rPr lang="en-US" sz="3600" b="1" dirty="0"/>
              <a:t> </a:t>
            </a:r>
            <a:r>
              <a:rPr lang="en-US" sz="3600" b="1" dirty="0">
                <a:latin typeface="YaleNew" panose="02000602050000020003" pitchFamily="2" charset="77"/>
              </a:rPr>
              <a:t>in </a:t>
            </a:r>
            <a:r>
              <a:rPr lang="en-US" sz="3600" b="1" u="sng" dirty="0">
                <a:latin typeface="YaleNew" panose="02000602050000020003" pitchFamily="2" charset="77"/>
              </a:rPr>
              <a:t>muscle</a:t>
            </a:r>
            <a:r>
              <a:rPr lang="en-US" sz="3600" b="1" dirty="0">
                <a:latin typeface="YaleNew" panose="02000602050000020003" pitchFamily="2" charset="77"/>
              </a:rPr>
              <a:t> and </a:t>
            </a:r>
            <a:r>
              <a:rPr lang="en-US" sz="3600" b="1" u="sng" dirty="0">
                <a:latin typeface="YaleNew" panose="02000602050000020003" pitchFamily="2" charset="77"/>
              </a:rPr>
              <a:t>brain</a:t>
            </a:r>
            <a:br>
              <a:rPr lang="en-US" sz="3600" b="1" u="sng" dirty="0">
                <a:latin typeface="YaleNew" panose="02000602050000020003" pitchFamily="2" charset="77"/>
              </a:rPr>
            </a:br>
            <a:endParaRPr lang="en-US" sz="3600" b="1" dirty="0"/>
          </a:p>
        </p:txBody>
      </p:sp>
      <p:pic>
        <p:nvPicPr>
          <p:cNvPr id="11" name="Graphic 10" descr="Earth globe: Americas with solid fill">
            <a:extLst>
              <a:ext uri="{FF2B5EF4-FFF2-40B4-BE49-F238E27FC236}">
                <a16:creationId xmlns:a16="http://schemas.microsoft.com/office/drawing/2014/main" id="{530880AD-404D-1979-0A07-898DAA47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333" y="4459802"/>
            <a:ext cx="338378" cy="338378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7D9925D-629A-6B3B-E8E1-5F65E159F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453169"/>
              </p:ext>
            </p:extLst>
          </p:nvPr>
        </p:nvGraphicFramePr>
        <p:xfrm>
          <a:off x="-900665" y="2615619"/>
          <a:ext cx="7963616" cy="338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D85F1FE-E0D4-87BB-4C49-948845031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926727"/>
              </p:ext>
            </p:extLst>
          </p:nvPr>
        </p:nvGraphicFramePr>
        <p:xfrm>
          <a:off x="5613975" y="2603093"/>
          <a:ext cx="7251290" cy="338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9C85767-1FC4-2154-544C-9CA806EFF434}"/>
              </a:ext>
            </a:extLst>
          </p:cNvPr>
          <p:cNvSpPr txBox="1"/>
          <p:nvPr/>
        </p:nvSpPr>
        <p:spPr>
          <a:xfrm>
            <a:off x="521199" y="2913081"/>
            <a:ext cx="52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YaleNew" panose="02000602050000020003" pitchFamily="2" charset="77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5328A0-F839-D9E4-E1F2-5B08C345764B}"/>
              </a:ext>
            </a:extLst>
          </p:cNvPr>
          <p:cNvSpPr txBox="1"/>
          <p:nvPr/>
        </p:nvSpPr>
        <p:spPr>
          <a:xfrm>
            <a:off x="531374" y="4852363"/>
            <a:ext cx="52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YaleNew" panose="02000602050000020003" pitchFamily="2" charset="77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C56FE-E784-C2B7-70F2-CDE24EA06543}"/>
              </a:ext>
            </a:extLst>
          </p:cNvPr>
          <p:cNvSpPr txBox="1"/>
          <p:nvPr/>
        </p:nvSpPr>
        <p:spPr>
          <a:xfrm>
            <a:off x="6819826" y="2928847"/>
            <a:ext cx="52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YaleNew" panose="02000602050000020003" pitchFamily="2" charset="77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5CB37F-74A0-DB7C-537C-EA2204A62DD0}"/>
              </a:ext>
            </a:extLst>
          </p:cNvPr>
          <p:cNvSpPr txBox="1"/>
          <p:nvPr/>
        </p:nvSpPr>
        <p:spPr>
          <a:xfrm>
            <a:off x="6830001" y="4868129"/>
            <a:ext cx="52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YaleNew" panose="02000602050000020003" pitchFamily="2" charset="77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EB5AB1-3A20-1919-8881-1E0C6D9916B1}"/>
              </a:ext>
            </a:extLst>
          </p:cNvPr>
          <p:cNvSpPr txBox="1"/>
          <p:nvPr/>
        </p:nvSpPr>
        <p:spPr>
          <a:xfrm>
            <a:off x="3247697" y="3728224"/>
            <a:ext cx="2871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solidFill>
                  <a:schemeClr val="bg1"/>
                </a:solidFill>
                <a:latin typeface="YaleNew" panose="02000602050000020003" pitchFamily="2" charset="77"/>
              </a:rPr>
              <a:t>(9 months - $115,000)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84BBF3-F4C7-CE87-42EA-98904D689A01}"/>
              </a:ext>
            </a:extLst>
          </p:cNvPr>
          <p:cNvSpPr txBox="1"/>
          <p:nvPr/>
        </p:nvSpPr>
        <p:spPr>
          <a:xfrm>
            <a:off x="3635842" y="5659782"/>
            <a:ext cx="2483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solidFill>
                  <a:schemeClr val="bg1"/>
                </a:solidFill>
                <a:latin typeface="YaleNew" panose="02000602050000020003" pitchFamily="2" charset="77"/>
              </a:rPr>
              <a:t>(4-months - $45,000)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EE86BB-4C0A-D623-7B27-3669279B7A1F}"/>
              </a:ext>
            </a:extLst>
          </p:cNvPr>
          <p:cNvSpPr txBox="1"/>
          <p:nvPr/>
        </p:nvSpPr>
        <p:spPr>
          <a:xfrm>
            <a:off x="9706366" y="3732555"/>
            <a:ext cx="24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solidFill>
                  <a:schemeClr val="bg1"/>
                </a:solidFill>
                <a:latin typeface="YaleNew" panose="02000602050000020003" pitchFamily="2" charset="77"/>
              </a:rPr>
              <a:t>(5 months - $50,000)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732F56-3F47-EF02-5B57-E17DC7CD0AA6}"/>
              </a:ext>
            </a:extLst>
          </p:cNvPr>
          <p:cNvSpPr txBox="1"/>
          <p:nvPr/>
        </p:nvSpPr>
        <p:spPr>
          <a:xfrm>
            <a:off x="9041084" y="5659782"/>
            <a:ext cx="3105282" cy="373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1800" i="1" dirty="0">
                <a:solidFill>
                  <a:schemeClr val="bg1"/>
                </a:solidFill>
                <a:latin typeface="YaleNew" panose="02000602050000020003" pitchFamily="2" charset="77"/>
              </a:rPr>
              <a:t> 7 - months ($120,000, each)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E523C6-867D-869F-B669-AE9E8C71010D}"/>
              </a:ext>
            </a:extLst>
          </p:cNvPr>
          <p:cNvSpPr/>
          <p:nvPr/>
        </p:nvSpPr>
        <p:spPr>
          <a:xfrm>
            <a:off x="-44540" y="4374061"/>
            <a:ext cx="6237080" cy="1760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4617F-F2BB-089B-4CA7-3A4EE6A2D55A}"/>
              </a:ext>
            </a:extLst>
          </p:cNvPr>
          <p:cNvSpPr/>
          <p:nvPr/>
        </p:nvSpPr>
        <p:spPr>
          <a:xfrm>
            <a:off x="6270029" y="2268883"/>
            <a:ext cx="6237080" cy="1869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5CDB4D-0E02-F622-ADE3-1B816D45A42A}"/>
              </a:ext>
            </a:extLst>
          </p:cNvPr>
          <p:cNvSpPr/>
          <p:nvPr/>
        </p:nvSpPr>
        <p:spPr>
          <a:xfrm>
            <a:off x="6310689" y="4377637"/>
            <a:ext cx="6237080" cy="187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0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cb4d1a-eae2-48af-a683-414aef010b7d" xsi:nil="true"/>
    <lcf76f155ced4ddcb4097134ff3c332f xmlns="0d80a67d-9935-4f06-9c18-a0e844503b59">
      <Terms xmlns="http://schemas.microsoft.com/office/infopath/2007/PartnerControls"/>
    </lcf76f155ced4ddcb4097134ff3c332f>
    <CATEGORY xmlns="0d80a67d-9935-4f06-9c18-a0e844503b59" xsi:nil="true"/>
    <SharedWithUsers xmlns="c0cb4d1a-eae2-48af-a683-414aef010b7d">
      <UserInfo>
        <DisplayName>Beecham, Jennifer</DisplayName>
        <AccountId>19</AccountId>
        <AccountType/>
      </UserInfo>
      <UserInfo>
        <DisplayName>Mohr, Manuel</DisplayName>
        <AccountId>179</AccountId>
        <AccountType/>
      </UserInfo>
      <UserInfo>
        <DisplayName>Quijano, Elias</DisplayName>
        <AccountId>177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5F8B47A9C854DAB9A9A436C4E411B" ma:contentTypeVersion="15" ma:contentTypeDescription="Create a new document." ma:contentTypeScope="" ma:versionID="4dda07d99f02dfb37424b0de3bd5081e">
  <xsd:schema xmlns:xsd="http://www.w3.org/2001/XMLSchema" xmlns:xs="http://www.w3.org/2001/XMLSchema" xmlns:p="http://schemas.microsoft.com/office/2006/metadata/properties" xmlns:ns2="c0cb4d1a-eae2-48af-a683-414aef010b7d" xmlns:ns3="0d80a67d-9935-4f06-9c18-a0e844503b59" targetNamespace="http://schemas.microsoft.com/office/2006/metadata/properties" ma:root="true" ma:fieldsID="f66a88349bb6192f27837afcdcd60a9d" ns2:_="" ns3:_="">
    <xsd:import namespace="c0cb4d1a-eae2-48af-a683-414aef010b7d"/>
    <xsd:import namespace="0d80a67d-9935-4f06-9c18-a0e844503b5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CATEGORY" minOccurs="0"/>
                <xsd:element ref="ns3:MediaServiceLocatio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b4d1a-eae2-48af-a683-414aef010b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66acae8-5c35-4613-adc4-fc9184ef3950}" ma:internalName="TaxCatchAll" ma:showField="CatchAllData" ma:web="c0cb4d1a-eae2-48af-a683-414aef010b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0a67d-9935-4f06-9c18-a0e844503b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d9ce95e-1345-4484-817e-41007f7553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449BF2-3B82-45E1-A4C2-2D87828BC40D}">
  <ds:schemaRefs>
    <ds:schemaRef ds:uri="0d80a67d-9935-4f06-9c18-a0e844503b59"/>
    <ds:schemaRef ds:uri="c0cb4d1a-eae2-48af-a683-414aef010b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9C3D3A-0F74-45AE-8236-C92679BBBEDC}">
  <ds:schemaRefs>
    <ds:schemaRef ds:uri="0d80a67d-9935-4f06-9c18-a0e844503b59"/>
    <ds:schemaRef ds:uri="c0cb4d1a-eae2-48af-a683-414aef010b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8D96399-B301-4CCC-B708-B84D5E765E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1394</Words>
  <Application>Microsoft Macintosh PowerPoint</Application>
  <PresentationFormat>Widescreen</PresentationFormat>
  <Paragraphs>171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Arial,Sans-Serif</vt:lpstr>
      <vt:lpstr>Calibri</vt:lpstr>
      <vt:lpstr>Helvetica</vt:lpstr>
      <vt:lpstr>Montserrat</vt:lpstr>
      <vt:lpstr>Times New Roman</vt:lpstr>
      <vt:lpstr>YaleNew</vt:lpstr>
      <vt:lpstr>Office Theme</vt:lpstr>
      <vt:lpstr>CODA – Bringing specificity to gene therapy </vt:lpstr>
      <vt:lpstr>The CODA Team – Experience across Genomics + ML </vt:lpstr>
      <vt:lpstr>Why now?  Massive-scale genomics + ML has cracked the         regulatory code</vt:lpstr>
      <vt:lpstr>Problem: 10,000 genetic diseases impact 25-30M patients  in the US alone </vt:lpstr>
      <vt:lpstr>Opportunity: $5.2 billion gene therapy market is estimated to grow tenfold by 2031</vt:lpstr>
      <vt:lpstr>Solution: AI-designed ultra-specific promoters/enhancers  for genetic therapies</vt:lpstr>
      <vt:lpstr>Sparse Competitive Landscape</vt:lpstr>
      <vt:lpstr>Budget/Milestones:   Use CODA to improve best-in-class         AAVs in muscle and brain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Kundrat, Amy</dc:creator>
  <cp:lastModifiedBy>Reilly, Steven</cp:lastModifiedBy>
  <cp:revision>17</cp:revision>
  <cp:lastPrinted>2023-10-31T17:44:52Z</cp:lastPrinted>
  <dcterms:created xsi:type="dcterms:W3CDTF">2022-11-21T21:01:59Z</dcterms:created>
  <dcterms:modified xsi:type="dcterms:W3CDTF">2023-12-06T22:40:04Z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0x0101004FB5F8B47A9C854DAB9A9A436C4E411B</vt:lpwstr>
  </property>
  <property fmtid="{D5CDD505-2E9C-101B-9397-08002B2CF9AE}" pid="3" name="MediaServiceImageTags">
    <vt:lpwstr/>
  </property>
</Properties>
</file>