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1"/>
  </p:handoutMasterIdLst>
  <p:sldIdLst>
    <p:sldId id="267" r:id="rId2"/>
    <p:sldId id="262" r:id="rId3"/>
    <p:sldId id="268" r:id="rId4"/>
    <p:sldId id="270" r:id="rId5"/>
    <p:sldId id="261" r:id="rId6"/>
    <p:sldId id="257" r:id="rId7"/>
    <p:sldId id="259" r:id="rId8"/>
    <p:sldId id="271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8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83"/>
    <p:restoredTop sz="94667"/>
  </p:normalViewPr>
  <p:slideViewPr>
    <p:cSldViewPr snapToGrid="0" snapToObjects="1">
      <p:cViewPr varScale="1">
        <p:scale>
          <a:sx n="139" d="100"/>
          <a:sy n="139" d="100"/>
        </p:scale>
        <p:origin x="2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8E427E0-7565-D04A-96D8-3492754241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5E0C1B-F1C9-254D-A1A1-CDDAAF132F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0952D-3B9C-5F44-9CC1-61DA664A97B6}" type="datetimeFigureOut">
              <a:rPr lang="en-US" smtClean="0"/>
              <a:t>12/6/23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073B3F-2BA0-DB46-A8B6-97C771652E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A29460-C590-D342-A72B-06E87839CF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9F403-03EB-C146-8FF9-0A37B8070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493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0D5D1-A429-2B4A-8A2C-A3C08FE19D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28E5ED-8E35-C44A-843E-62C7F902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65A13-6987-B64E-9406-003C13BF3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CA867-4A63-7D4A-9789-A5B4EEFBB16B}" type="datetimeFigureOut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6F58A-B193-524C-A2B6-A38AF9A96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1C28B-E7E3-7D4E-B291-54C508FC3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C9EF-D9C4-AB4B-B618-C51D3B94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73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C7270-95EF-5C47-99A7-5F4D3051C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8499C4-F331-AB4F-8FB9-B537E7C3AF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C06E6-13BF-484A-8189-50888B5EE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CA867-4A63-7D4A-9789-A5B4EEFBB16B}" type="datetimeFigureOut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0A3A9-FB5D-9749-8990-12F044EB9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688AE-9576-594E-9E10-C26E20EFC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C9EF-D9C4-AB4B-B618-C51D3B94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36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3476AD-CE88-3144-B907-64035137EF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2F9FF2-F637-AC44-BD32-C1903B1E71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3FC70-7C57-5941-A8EA-9CC2E6D9A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CA867-4A63-7D4A-9789-A5B4EEFBB16B}" type="datetimeFigureOut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33B7A-3765-6D40-BC2D-0CE64B1DF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57630-078C-6849-B3B6-82970AAD1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C9EF-D9C4-AB4B-B618-C51D3B94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01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95C4D-E54A-224E-B84E-D8B76A6B1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97A99-68D2-294F-A8E3-28FC0C432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408CD0-A050-4043-984A-ECC3079C6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CA867-4A63-7D4A-9789-A5B4EEFBB16B}" type="datetimeFigureOut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56ACA-88B4-6D44-9706-1E736FD01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EC4BA-76F8-CB4B-988E-4D435F16B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C9EF-D9C4-AB4B-B618-C51D3B94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8EEC3-C0FE-D148-BE76-6CBBC3327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4A158-DF92-F945-8208-FAC90D2E6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5D444-E96D-FE4C-AADD-21C6AD0C3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CA867-4A63-7D4A-9789-A5B4EEFBB16B}" type="datetimeFigureOut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3C128-5BE6-ED4D-9674-B649229D5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0905E-713B-BF46-B6FB-58600777E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C9EF-D9C4-AB4B-B618-C51D3B94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CDCA4-822E-7E44-8B70-6D94DEB86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C7687-08E0-9648-8248-404818E048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ADAC47-2355-1348-AD29-8CD2D458F1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F0123-43F3-9D43-805A-82D995412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CA867-4A63-7D4A-9789-A5B4EEFBB16B}" type="datetimeFigureOut">
              <a:rPr lang="en-US" smtClean="0"/>
              <a:t>12/6/23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4A625-5455-B142-9A13-334C99A84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422C8-F3EC-EC42-87BB-287B1818C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C9EF-D9C4-AB4B-B618-C51D3B94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11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65AFD-5E4D-1F4C-AAD2-F2C6EA032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868E70-DE5A-2D42-A5ED-0D872D762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CCFE0-AD43-3D4A-A1C5-550D39D8D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ABFF04-4B08-5B4C-8E94-D845F983F0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832BF9-2995-EF45-887E-06A80E5065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693E51-C4B5-074D-A04F-41C66A188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CA867-4A63-7D4A-9789-A5B4EEFBB16B}" type="datetimeFigureOut">
              <a:rPr lang="en-US" smtClean="0"/>
              <a:t>12/6/23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8BD96B-0285-2F4A-8B9E-61038321B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D58721-2ACB-A74C-A778-FEE573569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C9EF-D9C4-AB4B-B618-C51D3B94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45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475CC-AE99-3847-8E05-63417B5BA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97B44A-284A-7846-917F-86EB9BD8D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CA867-4A63-7D4A-9789-A5B4EEFBB16B}" type="datetimeFigureOut">
              <a:rPr lang="en-US" smtClean="0"/>
              <a:t>12/6/23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872C8-AFF4-DF4B-AA8D-21C2762F2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183598-4DA4-3340-9122-6E37A0E62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C9EF-D9C4-AB4B-B618-C51D3B94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71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C80B53-FE48-2748-9A82-82459D394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CA867-4A63-7D4A-9789-A5B4EEFBB16B}" type="datetimeFigureOut">
              <a:rPr lang="en-US" smtClean="0"/>
              <a:t>12/6/23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615AE1-A5A7-D94C-B95B-48965B82D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03B21E-D1FC-7B4B-81CF-54E6AD2D2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C9EF-D9C4-AB4B-B618-C51D3B94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79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94157-7623-1F4E-ACBB-BAC18617C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CE93E-9E3E-0E43-8F60-6AFCE9C4C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EB359B-7A33-334A-97A3-30E40B1C6C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E0F9C-B8DB-EE44-BDF2-C52BF3F91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CA867-4A63-7D4A-9789-A5B4EEFBB16B}" type="datetimeFigureOut">
              <a:rPr lang="en-US" smtClean="0"/>
              <a:t>12/6/23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E22D36-5A1A-724F-B05E-BA4431FCC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7A131F-0F59-2E46-8EE7-6FD1FC22C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C9EF-D9C4-AB4B-B618-C51D3B94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189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7093C-ECA3-5D44-95EE-C34950EAF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9EC1D0-5AA3-3A4E-8732-70F5E78070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D9059-9D76-8D4A-8314-6AE7D28026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521FF5-9DF5-B446-A6B1-13840A862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CA867-4A63-7D4A-9789-A5B4EEFBB16B}" type="datetimeFigureOut">
              <a:rPr lang="en-US" smtClean="0"/>
              <a:t>12/6/23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23990A-F186-6941-89E7-E64A4635D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152EA3-9DF9-3B4A-8F67-4B0E7B8F3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C9EF-D9C4-AB4B-B618-C51D3B94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73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52FA2A-2023-CF40-BA94-2470A648A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EBBE0C-E136-3E40-9FC1-7F9EDD173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28210-89A1-6B4E-9F5B-2386B8292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CA867-4A63-7D4A-9789-A5B4EEFBB16B}" type="datetimeFigureOut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954E8-364E-054F-980C-B4B9859515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2D8DF-D966-4548-9F15-DEF89F52F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C9EF-D9C4-AB4B-B618-C51D3B94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26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3FA3B-32CE-7242-BC7A-BABD0F8559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4342" y="84254"/>
            <a:ext cx="8335478" cy="832508"/>
          </a:xfrm>
          <a:noFill/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+mn-lt"/>
              </a:rPr>
              <a:t>VIMENTIN TARGETED THERAPY</a:t>
            </a:r>
            <a:endParaRPr lang="en-US" sz="2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A752C5-63D0-8B4F-89DA-00771EA88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3936" y="5623354"/>
            <a:ext cx="9079992" cy="1141796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>
            <a:noAutofit/>
          </a:bodyPr>
          <a:lstStyle/>
          <a:p>
            <a:r>
              <a:rPr lang="en-US" sz="2000" b="1" dirty="0"/>
              <a:t>Christopher G. </a:t>
            </a:r>
            <a:r>
              <a:rPr lang="en-US" sz="2000" b="1" dirty="0" err="1"/>
              <a:t>Bunick</a:t>
            </a:r>
            <a:r>
              <a:rPr lang="en-US" sz="2000" b="1" dirty="0"/>
              <a:t>, MD, PhD</a:t>
            </a:r>
          </a:p>
          <a:p>
            <a:r>
              <a:rPr lang="en-US" sz="2000" b="1" dirty="0"/>
              <a:t>Associate Professor, Yale Department of Dermatology</a:t>
            </a:r>
          </a:p>
          <a:p>
            <a:r>
              <a:rPr lang="en-US" sz="2000" b="1" dirty="0"/>
              <a:t>Yale Program in Translational Biomedicine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CF7C68-A6B4-CC42-89D3-26A98FE46A14}"/>
              </a:ext>
            </a:extLst>
          </p:cNvPr>
          <p:cNvSpPr txBox="1"/>
          <p:nvPr/>
        </p:nvSpPr>
        <p:spPr>
          <a:xfrm>
            <a:off x="2546194" y="2176402"/>
            <a:ext cx="762260" cy="280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10 µm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F0A75D-E9C5-3748-8AA5-77E246DA6035}"/>
              </a:ext>
            </a:extLst>
          </p:cNvPr>
          <p:cNvSpPr txBox="1"/>
          <p:nvPr/>
        </p:nvSpPr>
        <p:spPr>
          <a:xfrm>
            <a:off x="1658287" y="1199834"/>
            <a:ext cx="8887587" cy="1446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u="sng" dirty="0">
                <a:solidFill>
                  <a:srgbClr val="FF0000"/>
                </a:solidFill>
              </a:rPr>
              <a:t>First-in-class</a:t>
            </a:r>
            <a:r>
              <a:rPr lang="en-US" sz="4400" b="1" i="1" dirty="0">
                <a:solidFill>
                  <a:srgbClr val="FF0000"/>
                </a:solidFill>
              </a:rPr>
              <a:t> small molecule inhibitor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</a:rPr>
              <a:t>of vimentin to treat lung cancer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499CF4-8B69-7D49-AE48-BE7B0BCF0507}"/>
              </a:ext>
            </a:extLst>
          </p:cNvPr>
          <p:cNvSpPr txBox="1"/>
          <p:nvPr/>
        </p:nvSpPr>
        <p:spPr>
          <a:xfrm>
            <a:off x="129755" y="4390993"/>
            <a:ext cx="24511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Discovered Mechanism </a:t>
            </a:r>
          </a:p>
          <a:p>
            <a:pPr algn="ctr"/>
            <a:r>
              <a:rPr lang="en-US" b="1" dirty="0">
                <a:solidFill>
                  <a:schemeClr val="accent2"/>
                </a:solidFill>
              </a:rPr>
              <a:t>of Intermediate </a:t>
            </a:r>
          </a:p>
          <a:p>
            <a:pPr algn="ctr"/>
            <a:r>
              <a:rPr lang="en-US" b="1" dirty="0">
                <a:solidFill>
                  <a:schemeClr val="accent2"/>
                </a:solidFill>
              </a:rPr>
              <a:t>Filament (IF) assembly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AB0D27BF-7C98-C346-8E69-8D517EB6CC8D}"/>
              </a:ext>
            </a:extLst>
          </p:cNvPr>
          <p:cNvSpPr/>
          <p:nvPr/>
        </p:nvSpPr>
        <p:spPr>
          <a:xfrm>
            <a:off x="2254703" y="3763039"/>
            <a:ext cx="451556" cy="259644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4FE7171-AA01-5C40-B695-316766ADC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549" y="3857519"/>
            <a:ext cx="1145260" cy="4864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E6C887C-FE2E-834E-8114-CDC174E5E866}"/>
              </a:ext>
            </a:extLst>
          </p:cNvPr>
          <p:cNvSpPr txBox="1"/>
          <p:nvPr/>
        </p:nvSpPr>
        <p:spPr>
          <a:xfrm>
            <a:off x="2869838" y="4390993"/>
            <a:ext cx="16482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First-in-Class</a:t>
            </a:r>
          </a:p>
          <a:p>
            <a:pPr algn="ctr"/>
            <a:r>
              <a:rPr lang="en-US" b="1" dirty="0">
                <a:solidFill>
                  <a:schemeClr val="accent2"/>
                </a:solidFill>
              </a:rPr>
              <a:t>Small Molecule</a:t>
            </a:r>
          </a:p>
          <a:p>
            <a:pPr algn="ctr"/>
            <a:r>
              <a:rPr lang="en-US" b="1" dirty="0">
                <a:solidFill>
                  <a:schemeClr val="accent2"/>
                </a:solidFill>
              </a:rPr>
              <a:t>Inhibitor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2E522A3C-D127-B84E-903B-4F8DE048C102}"/>
              </a:ext>
            </a:extLst>
          </p:cNvPr>
          <p:cNvSpPr/>
          <p:nvPr/>
        </p:nvSpPr>
        <p:spPr>
          <a:xfrm>
            <a:off x="4492765" y="3753596"/>
            <a:ext cx="451556" cy="259644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897AFE-6193-C04C-8719-25D49D76A372}"/>
              </a:ext>
            </a:extLst>
          </p:cNvPr>
          <p:cNvSpPr txBox="1"/>
          <p:nvPr/>
        </p:nvSpPr>
        <p:spPr>
          <a:xfrm>
            <a:off x="5015922" y="4538236"/>
            <a:ext cx="279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Block Vimentin IF assembly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F39E783E-DDA5-834A-8791-4AF0C7ABAB07}"/>
              </a:ext>
            </a:extLst>
          </p:cNvPr>
          <p:cNvSpPr/>
          <p:nvPr/>
        </p:nvSpPr>
        <p:spPr>
          <a:xfrm>
            <a:off x="7969266" y="3763055"/>
            <a:ext cx="373186" cy="259644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8D21A0-BF42-4646-9AB8-52E73135B5CA}"/>
              </a:ext>
            </a:extLst>
          </p:cNvPr>
          <p:cNvSpPr txBox="1"/>
          <p:nvPr/>
        </p:nvSpPr>
        <p:spPr>
          <a:xfrm>
            <a:off x="8416678" y="4519286"/>
            <a:ext cx="3507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Restore patient sensitivity to TKIs and reduce NSCLC progression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397C29-E36D-C14E-A249-9C6250609F8B}"/>
              </a:ext>
            </a:extLst>
          </p:cNvPr>
          <p:cNvSpPr/>
          <p:nvPr/>
        </p:nvSpPr>
        <p:spPr>
          <a:xfrm>
            <a:off x="174908" y="3066665"/>
            <a:ext cx="11854343" cy="21957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8ACC62-7D11-A14A-AE8C-8302B9C37E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87" b="9926"/>
          <a:stretch/>
        </p:blipFill>
        <p:spPr>
          <a:xfrm>
            <a:off x="5096017" y="3220979"/>
            <a:ext cx="2630441" cy="1219878"/>
          </a:xfrm>
          <a:prstGeom prst="rect">
            <a:avLst/>
          </a:prstGeom>
        </p:spPr>
      </p:pic>
      <p:sp>
        <p:nvSpPr>
          <p:cNvPr id="27" name="&quot;No&quot; Symbol 26">
            <a:extLst>
              <a:ext uri="{FF2B5EF4-FFF2-40B4-BE49-F238E27FC236}">
                <a16:creationId xmlns:a16="http://schemas.microsoft.com/office/drawing/2014/main" id="{80D03F14-7DE1-F34B-B6CF-089880C90022}"/>
              </a:ext>
            </a:extLst>
          </p:cNvPr>
          <p:cNvSpPr/>
          <p:nvPr/>
        </p:nvSpPr>
        <p:spPr>
          <a:xfrm>
            <a:off x="5431320" y="3457451"/>
            <a:ext cx="598594" cy="674101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12EC489-95BF-354C-BAAB-70F293CF07D1}"/>
              </a:ext>
            </a:extLst>
          </p:cNvPr>
          <p:cNvGrpSpPr/>
          <p:nvPr/>
        </p:nvGrpSpPr>
        <p:grpSpPr>
          <a:xfrm>
            <a:off x="8577589" y="3194723"/>
            <a:ext cx="1300265" cy="1300265"/>
            <a:chOff x="9481453" y="2282794"/>
            <a:chExt cx="1300265" cy="1300265"/>
          </a:xfrm>
        </p:grpSpPr>
        <p:pic>
          <p:nvPicPr>
            <p:cNvPr id="29" name="Picture 2" descr="How COVID 19 affects your lungs | Edward-Elmhurst Health">
              <a:extLst>
                <a:ext uri="{FF2B5EF4-FFF2-40B4-BE49-F238E27FC236}">
                  <a16:creationId xmlns:a16="http://schemas.microsoft.com/office/drawing/2014/main" id="{A8B737B6-BB7D-9440-893D-7CCEDB2219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1453" y="2282794"/>
              <a:ext cx="1300265" cy="1300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FD183BE-ADDF-2743-8CA6-BFDF39E9FABE}"/>
                </a:ext>
              </a:extLst>
            </p:cNvPr>
            <p:cNvSpPr/>
            <p:nvPr/>
          </p:nvSpPr>
          <p:spPr>
            <a:xfrm>
              <a:off x="9580059" y="3167917"/>
              <a:ext cx="112283" cy="166973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8972C7D-3D98-E048-BB8C-9B1BE71042C6}"/>
                </a:ext>
              </a:extLst>
            </p:cNvPr>
            <p:cNvSpPr/>
            <p:nvPr/>
          </p:nvSpPr>
          <p:spPr>
            <a:xfrm>
              <a:off x="9737498" y="3079703"/>
              <a:ext cx="169517" cy="12465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CF4A733-D9A3-3347-BA05-A5F70034784E}"/>
                </a:ext>
              </a:extLst>
            </p:cNvPr>
            <p:cNvSpPr/>
            <p:nvPr/>
          </p:nvSpPr>
          <p:spPr>
            <a:xfrm flipH="1" flipV="1">
              <a:off x="9645290" y="2899934"/>
              <a:ext cx="184415" cy="145466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DA05BE4-6945-ED4A-802C-2A249B6181C2}"/>
                </a:ext>
              </a:extLst>
            </p:cNvPr>
            <p:cNvSpPr/>
            <p:nvPr/>
          </p:nvSpPr>
          <p:spPr>
            <a:xfrm>
              <a:off x="10358755" y="3094006"/>
              <a:ext cx="112283" cy="166973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7F7C587-4BD1-E748-AE9A-EA1463172C17}"/>
                </a:ext>
              </a:extLst>
            </p:cNvPr>
            <p:cNvSpPr/>
            <p:nvPr/>
          </p:nvSpPr>
          <p:spPr>
            <a:xfrm>
              <a:off x="10516194" y="3005792"/>
              <a:ext cx="169517" cy="12465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E337044-97DC-0644-8328-59CAC76C5626}"/>
                </a:ext>
              </a:extLst>
            </p:cNvPr>
            <p:cNvSpPr/>
            <p:nvPr/>
          </p:nvSpPr>
          <p:spPr>
            <a:xfrm flipH="1" flipV="1">
              <a:off x="10423986" y="2826023"/>
              <a:ext cx="184415" cy="145466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1FAFC87-478D-554D-8776-13D611E0134F}"/>
              </a:ext>
            </a:extLst>
          </p:cNvPr>
          <p:cNvSpPr/>
          <p:nvPr/>
        </p:nvSpPr>
        <p:spPr>
          <a:xfrm>
            <a:off x="10041691" y="3763039"/>
            <a:ext cx="373186" cy="25964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" name="Picture 2" descr="How COVID 19 affects your lungs | Edward-Elmhurst Health">
            <a:extLst>
              <a:ext uri="{FF2B5EF4-FFF2-40B4-BE49-F238E27FC236}">
                <a16:creationId xmlns:a16="http://schemas.microsoft.com/office/drawing/2014/main" id="{6E68587B-0E08-9742-A671-65AEABE5F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542" y="3194723"/>
            <a:ext cx="1300265" cy="130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16A002A-0068-BD45-AE22-3DD8985C8C90}"/>
              </a:ext>
            </a:extLst>
          </p:cNvPr>
          <p:cNvGrpSpPr/>
          <p:nvPr/>
        </p:nvGrpSpPr>
        <p:grpSpPr>
          <a:xfrm>
            <a:off x="338328" y="3387952"/>
            <a:ext cx="1578160" cy="1003041"/>
            <a:chOff x="338328" y="3387952"/>
            <a:chExt cx="1578160" cy="100304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35B022A-7E8E-0A4A-8679-6F3F8AC3916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9676" y="3387952"/>
              <a:ext cx="1406812" cy="1003041"/>
              <a:chOff x="1096994" y="3064863"/>
              <a:chExt cx="3381577" cy="2411027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DA798E7-9CE5-B346-A5FC-4D4B73508C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4314" b="9910"/>
              <a:stretch/>
            </p:blipFill>
            <p:spPr>
              <a:xfrm>
                <a:off x="1096994" y="3064863"/>
                <a:ext cx="3381577" cy="2411027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C5772BC-D64E-1F48-A35B-EF460DDA7E23}"/>
                  </a:ext>
                </a:extLst>
              </p:cNvPr>
              <p:cNvSpPr/>
              <p:nvPr/>
            </p:nvSpPr>
            <p:spPr>
              <a:xfrm>
                <a:off x="1161201" y="3064864"/>
                <a:ext cx="256829" cy="2996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8D35544-5817-1140-ACB5-CED0EB083602}"/>
                </a:ext>
              </a:extLst>
            </p:cNvPr>
            <p:cNvSpPr/>
            <p:nvPr/>
          </p:nvSpPr>
          <p:spPr>
            <a:xfrm>
              <a:off x="338328" y="3917721"/>
              <a:ext cx="457200" cy="3290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341E4E36-AB86-E941-B72E-AFE5A87281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9844" y="3332179"/>
            <a:ext cx="754345" cy="462665"/>
          </a:xfrm>
          <a:prstGeom prst="rect">
            <a:avLst/>
          </a:prstGeom>
        </p:spPr>
      </p:pic>
      <p:sp>
        <p:nvSpPr>
          <p:cNvPr id="39" name="5-Point Star 38">
            <a:extLst>
              <a:ext uri="{FF2B5EF4-FFF2-40B4-BE49-F238E27FC236}">
                <a16:creationId xmlns:a16="http://schemas.microsoft.com/office/drawing/2014/main" id="{984A5425-EECE-DC4A-A367-6CB529C35392}"/>
              </a:ext>
            </a:extLst>
          </p:cNvPr>
          <p:cNvSpPr/>
          <p:nvPr/>
        </p:nvSpPr>
        <p:spPr>
          <a:xfrm>
            <a:off x="3446933" y="3779304"/>
            <a:ext cx="236756" cy="18816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282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D74E2-D20F-CF4D-9126-EB30F3927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90" y="58565"/>
            <a:ext cx="2350634" cy="987142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b="1" dirty="0"/>
              <a:t>The Team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1B669F-6523-EC43-9D50-8552D3B15601}"/>
              </a:ext>
            </a:extLst>
          </p:cNvPr>
          <p:cNvSpPr txBox="1"/>
          <p:nvPr/>
        </p:nvSpPr>
        <p:spPr>
          <a:xfrm>
            <a:off x="1954424" y="1163812"/>
            <a:ext cx="2776786" cy="18774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PI/Team Leader: </a:t>
            </a:r>
          </a:p>
          <a:p>
            <a:r>
              <a:rPr lang="en-US" sz="1400" dirty="0"/>
              <a:t>Dr. Christopher G. </a:t>
            </a:r>
            <a:r>
              <a:rPr lang="en-US" sz="1400" dirty="0" err="1"/>
              <a:t>Bunick</a:t>
            </a:r>
            <a:r>
              <a:rPr lang="en-US" sz="1400" dirty="0"/>
              <a:t>, MD, PHD</a:t>
            </a:r>
          </a:p>
          <a:p>
            <a:r>
              <a:rPr lang="en-US" sz="1400" dirty="0"/>
              <a:t>Associate Professor of Dermatology</a:t>
            </a:r>
          </a:p>
          <a:p>
            <a:r>
              <a:rPr lang="en-US" sz="1400" dirty="0"/>
              <a:t>333 Cedar St., LCI 501</a:t>
            </a:r>
          </a:p>
          <a:p>
            <a:r>
              <a:rPr lang="en-US" sz="1400" dirty="0"/>
              <a:t>PO Box 208059</a:t>
            </a:r>
          </a:p>
          <a:p>
            <a:r>
              <a:rPr lang="en-US" sz="1400" dirty="0"/>
              <a:t>New Haven, CT 06520</a:t>
            </a:r>
          </a:p>
          <a:p>
            <a:r>
              <a:rPr lang="en-US" sz="1400" dirty="0"/>
              <a:t>(p) 203-577-1050</a:t>
            </a:r>
          </a:p>
          <a:p>
            <a:r>
              <a:rPr lang="en-US" sz="1400" dirty="0" err="1"/>
              <a:t>Christopher.bunick@yale.edu</a:t>
            </a:r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318888-8842-ED4A-BCAC-2B1065D176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89" t="10703" r="7135" b="27676"/>
          <a:stretch/>
        </p:blipFill>
        <p:spPr>
          <a:xfrm>
            <a:off x="184063" y="1138871"/>
            <a:ext cx="1700957" cy="18789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99675A-E4D3-2A4D-AFF4-2903A2D948D8}"/>
              </a:ext>
            </a:extLst>
          </p:cNvPr>
          <p:cNvSpPr txBox="1"/>
          <p:nvPr/>
        </p:nvSpPr>
        <p:spPr>
          <a:xfrm>
            <a:off x="1954424" y="3308258"/>
            <a:ext cx="3669136" cy="16619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Minh Ho</a:t>
            </a:r>
          </a:p>
          <a:p>
            <a:r>
              <a:rPr lang="en-US" sz="1400" dirty="0"/>
              <a:t>Research Associate II, </a:t>
            </a:r>
            <a:r>
              <a:rPr lang="en-US" sz="1400" dirty="0" err="1"/>
              <a:t>Bunick</a:t>
            </a:r>
            <a:r>
              <a:rPr lang="en-US" sz="1400" dirty="0"/>
              <a:t> Laboratory</a:t>
            </a:r>
          </a:p>
          <a:p>
            <a:endParaRPr lang="en-US" sz="1400" dirty="0"/>
          </a:p>
          <a:p>
            <a:r>
              <a:rPr lang="en-US" sz="1400" dirty="0"/>
              <a:t>Will assume control (</a:t>
            </a:r>
            <a:r>
              <a:rPr lang="en-US" sz="1400" b="1" dirty="0"/>
              <a:t>CSO</a:t>
            </a:r>
            <a:r>
              <a:rPr lang="en-US" sz="1400" dirty="0"/>
              <a:t>) of day to day scientific operations of company.</a:t>
            </a:r>
          </a:p>
          <a:p>
            <a:r>
              <a:rPr lang="en-US" sz="1400" dirty="0"/>
              <a:t>Expert in intermediate filaments, cell biology,</a:t>
            </a:r>
          </a:p>
          <a:p>
            <a:r>
              <a:rPr lang="en-US" sz="1400" dirty="0"/>
              <a:t>cell signaling, biochemistry, structural biology.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8C0701-B347-144F-9757-C6CDB133DB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72" t="7479" r="20984" b="38675"/>
          <a:stretch/>
        </p:blipFill>
        <p:spPr>
          <a:xfrm>
            <a:off x="660086" y="5101745"/>
            <a:ext cx="1242401" cy="16768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3129ACE-D41F-1D4F-BF65-0DA411C5CC03}"/>
              </a:ext>
            </a:extLst>
          </p:cNvPr>
          <p:cNvSpPr/>
          <p:nvPr/>
        </p:nvSpPr>
        <p:spPr>
          <a:xfrm>
            <a:off x="1954424" y="5381873"/>
            <a:ext cx="3138133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Dr. Ivan </a:t>
            </a:r>
            <a:r>
              <a:rPr lang="en-US" b="1" dirty="0" err="1"/>
              <a:t>Lomakin</a:t>
            </a:r>
            <a:r>
              <a:rPr lang="en-US" b="1" dirty="0"/>
              <a:t>, PhD </a:t>
            </a:r>
          </a:p>
          <a:p>
            <a:pPr algn="ctr"/>
            <a:r>
              <a:rPr lang="en-US" sz="1400" dirty="0"/>
              <a:t>Associate Research Scientist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Biochemist, Structural biologist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C87C2D-D0D2-A746-AC7A-A93FBC3BFBE7}"/>
              </a:ext>
            </a:extLst>
          </p:cNvPr>
          <p:cNvSpPr txBox="1"/>
          <p:nvPr/>
        </p:nvSpPr>
        <p:spPr>
          <a:xfrm>
            <a:off x="2672116" y="136637"/>
            <a:ext cx="9362367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EB7D3C"/>
                </a:solidFill>
              </a:rPr>
              <a:t>Experts in biochemistry and medicinal chemistry with a track record of entrepreneurship and bringing drugs to market </a:t>
            </a:r>
            <a:endParaRPr lang="en-US" sz="2400" i="1" dirty="0">
              <a:solidFill>
                <a:srgbClr val="213963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C805F1-E8AF-9E49-A715-EDFD4F56F1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321"/>
          <a:stretch/>
        </p:blipFill>
        <p:spPr>
          <a:xfrm>
            <a:off x="147487" y="3129617"/>
            <a:ext cx="1751836" cy="19098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136564-928A-DA43-97B6-AA5825B21B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305" y="3193625"/>
            <a:ext cx="1695450" cy="16954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18BE4BE-37BB-B549-B5E7-AEF343F20FC1}"/>
              </a:ext>
            </a:extLst>
          </p:cNvPr>
          <p:cNvSpPr/>
          <p:nvPr/>
        </p:nvSpPr>
        <p:spPr>
          <a:xfrm>
            <a:off x="8982073" y="3501947"/>
            <a:ext cx="3138133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Dr. Mark Nelson, PhD</a:t>
            </a:r>
          </a:p>
          <a:p>
            <a:pPr algn="ctr"/>
            <a:endParaRPr lang="en-US" b="1" dirty="0"/>
          </a:p>
          <a:p>
            <a:pPr algn="ctr"/>
            <a:r>
              <a:rPr lang="en-US" sz="1400" dirty="0"/>
              <a:t>Medicinal chemist with track record in designing and bringing drugs to market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1D4D5C1-DAA3-CD46-A241-BABFB734F3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1305" y="5103485"/>
            <a:ext cx="1695450" cy="170397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4B40B20-B4D3-054D-85D8-B747520B70AB}"/>
              </a:ext>
            </a:extLst>
          </p:cNvPr>
          <p:cNvSpPr/>
          <p:nvPr/>
        </p:nvSpPr>
        <p:spPr>
          <a:xfrm>
            <a:off x="8982074" y="5232195"/>
            <a:ext cx="3138133" cy="14465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Dr. Ayman </a:t>
            </a:r>
            <a:r>
              <a:rPr lang="en-US" b="1" dirty="0" err="1"/>
              <a:t>Grada</a:t>
            </a:r>
            <a:r>
              <a:rPr lang="en-US" b="1" dirty="0"/>
              <a:t>, MD</a:t>
            </a:r>
          </a:p>
          <a:p>
            <a:pPr algn="ctr"/>
            <a:r>
              <a:rPr lang="en-US" sz="1400" dirty="0"/>
              <a:t>Case Western University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Industry-experienced advisor with </a:t>
            </a:r>
          </a:p>
          <a:p>
            <a:pPr algn="ctr"/>
            <a:r>
              <a:rPr lang="en-US" sz="1400" dirty="0"/>
              <a:t>drug development and </a:t>
            </a:r>
          </a:p>
          <a:p>
            <a:pPr algn="ctr"/>
            <a:r>
              <a:rPr lang="en-US" sz="1400" dirty="0"/>
              <a:t>entrepreneurial record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9951CC-32B8-5747-8340-21DA61CEB205}"/>
              </a:ext>
            </a:extLst>
          </p:cNvPr>
          <p:cNvSpPr/>
          <p:nvPr/>
        </p:nvSpPr>
        <p:spPr>
          <a:xfrm>
            <a:off x="8982073" y="1494701"/>
            <a:ext cx="3138133" cy="13542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Dr. Victor Batista, PhD </a:t>
            </a:r>
          </a:p>
          <a:p>
            <a:pPr algn="ctr"/>
            <a:r>
              <a:rPr lang="en-US" b="1" dirty="0"/>
              <a:t>and laboratory</a:t>
            </a:r>
          </a:p>
          <a:p>
            <a:pPr algn="ctr"/>
            <a:endParaRPr lang="en-US" b="1" dirty="0"/>
          </a:p>
          <a:p>
            <a:pPr algn="ctr"/>
            <a:r>
              <a:rPr lang="en-US" sz="1400" dirty="0"/>
              <a:t>Professor of Chemistry, Yale</a:t>
            </a:r>
          </a:p>
          <a:p>
            <a:pPr algn="ctr"/>
            <a:r>
              <a:rPr lang="en-US" sz="1400" dirty="0"/>
              <a:t>Expert in MD-AI drug design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34F5AE2-9A6A-9D47-A431-8BE30FF55B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3751" y="1113788"/>
            <a:ext cx="1403004" cy="192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22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CCB235-EBD1-D847-B0D2-1F31F2B4B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5076" y="15284"/>
            <a:ext cx="6198524" cy="85492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600" b="1" dirty="0"/>
              <a:t>First-in-Class Opportunity Overview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F7E160-1607-CA42-8D66-DEE4E42CAE82}"/>
              </a:ext>
            </a:extLst>
          </p:cNvPr>
          <p:cNvSpPr txBox="1"/>
          <p:nvPr/>
        </p:nvSpPr>
        <p:spPr>
          <a:xfrm>
            <a:off x="8205024" y="2873161"/>
            <a:ext cx="387928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New druggable target</a:t>
            </a:r>
          </a:p>
          <a:p>
            <a:pPr algn="ctr"/>
            <a:r>
              <a:rPr lang="en-US" sz="2400" dirty="0"/>
              <a:t>in Vimentin that molecularly differentiates our approach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87C4B-3612-AE4B-BAF4-86744BF269CC}"/>
              </a:ext>
            </a:extLst>
          </p:cNvPr>
          <p:cNvSpPr txBox="1"/>
          <p:nvPr/>
        </p:nvSpPr>
        <p:spPr>
          <a:xfrm>
            <a:off x="755393" y="4734976"/>
            <a:ext cx="3045774" cy="1815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</a:rPr>
              <a:t>We will disrupt vimentin </a:t>
            </a:r>
          </a:p>
          <a:p>
            <a:pPr algn="ctr"/>
            <a:r>
              <a:rPr lang="en-US" sz="2800" b="1" u="sng" dirty="0">
                <a:solidFill>
                  <a:schemeClr val="accent2"/>
                </a:solidFill>
              </a:rPr>
              <a:t>at its earliest assembly step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5F8EC75-9D4A-7841-B2E0-7A0D6EA27D75}"/>
              </a:ext>
            </a:extLst>
          </p:cNvPr>
          <p:cNvGrpSpPr>
            <a:grpSpLocks noChangeAspect="1"/>
          </p:cNvGrpSpPr>
          <p:nvPr/>
        </p:nvGrpSpPr>
        <p:grpSpPr>
          <a:xfrm>
            <a:off x="3085876" y="1457401"/>
            <a:ext cx="2779476" cy="1981735"/>
            <a:chOff x="4489423" y="996479"/>
            <a:chExt cx="6137013" cy="437562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65011AC-D623-3A42-9813-6282871541E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89423" y="996479"/>
              <a:ext cx="6137013" cy="4375621"/>
              <a:chOff x="1096994" y="3064863"/>
              <a:chExt cx="3381577" cy="241102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CB9AF8D-732D-C04C-A9FB-A4CA303ED5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4314" b="9910"/>
              <a:stretch/>
            </p:blipFill>
            <p:spPr>
              <a:xfrm>
                <a:off x="1096994" y="3064863"/>
                <a:ext cx="3381577" cy="2411027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DA57451-B3E7-784F-96FE-9488877A77B7}"/>
                  </a:ext>
                </a:extLst>
              </p:cNvPr>
              <p:cNvSpPr/>
              <p:nvPr/>
            </p:nvSpPr>
            <p:spPr>
              <a:xfrm>
                <a:off x="1161201" y="3064864"/>
                <a:ext cx="256829" cy="2996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7D37FC-54E3-7848-BC0B-50D0CC771B65}"/>
                </a:ext>
              </a:extLst>
            </p:cNvPr>
            <p:cNvSpPr/>
            <p:nvPr/>
          </p:nvSpPr>
          <p:spPr>
            <a:xfrm>
              <a:off x="4605948" y="3543300"/>
              <a:ext cx="1067488" cy="987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5C2A970-6ED7-0649-B127-01CFB898DB00}"/>
              </a:ext>
            </a:extLst>
          </p:cNvPr>
          <p:cNvSpPr txBox="1"/>
          <p:nvPr/>
        </p:nvSpPr>
        <p:spPr>
          <a:xfrm>
            <a:off x="5865352" y="2882457"/>
            <a:ext cx="17756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Eldirany</a:t>
            </a:r>
            <a:r>
              <a:rPr lang="en-US" sz="1400" dirty="0"/>
              <a:t>, Ho, </a:t>
            </a:r>
            <a:r>
              <a:rPr lang="en-US" sz="1400" dirty="0" err="1"/>
              <a:t>Hinbest</a:t>
            </a:r>
            <a:r>
              <a:rPr lang="en-US" sz="1400" dirty="0"/>
              <a:t>, </a:t>
            </a:r>
            <a:r>
              <a:rPr lang="en-US" sz="1400" dirty="0" err="1"/>
              <a:t>Lomakin</a:t>
            </a:r>
            <a:r>
              <a:rPr lang="en-US" sz="1400" dirty="0"/>
              <a:t>, &amp; </a:t>
            </a:r>
            <a:r>
              <a:rPr lang="en-US" sz="1400" dirty="0" err="1"/>
              <a:t>Bunick</a:t>
            </a:r>
            <a:r>
              <a:rPr lang="en-US" sz="1400" dirty="0"/>
              <a:t>. </a:t>
            </a:r>
            <a:r>
              <a:rPr lang="en-US" sz="1400" i="1" dirty="0"/>
              <a:t>EMBO J</a:t>
            </a:r>
            <a:r>
              <a:rPr lang="en-US" sz="1400" dirty="0"/>
              <a:t> </a:t>
            </a:r>
            <a:r>
              <a:rPr lang="en-US" sz="1400" b="1" dirty="0"/>
              <a:t>38</a:t>
            </a:r>
            <a:r>
              <a:rPr lang="en-US" sz="1400" dirty="0"/>
              <a:t>(2019).</a:t>
            </a:r>
            <a:endParaRPr lang="en-US" sz="14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0D1AF99-CEC5-9D4C-BE18-5FFC0C6A0C90}"/>
              </a:ext>
            </a:extLst>
          </p:cNvPr>
          <p:cNvSpPr/>
          <p:nvPr/>
        </p:nvSpPr>
        <p:spPr>
          <a:xfrm>
            <a:off x="7543611" y="5132890"/>
            <a:ext cx="4557906" cy="144932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 Lung Cancer 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Progression and Metastasis: 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$26B </a:t>
            </a:r>
            <a:r>
              <a:rPr lang="en-US" sz="2000" dirty="0">
                <a:solidFill>
                  <a:srgbClr val="FF0000"/>
                </a:solidFill>
              </a:rPr>
              <a:t>globally by 2023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BCC Research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F607F5-3A68-A649-B045-D83D10300660}"/>
              </a:ext>
            </a:extLst>
          </p:cNvPr>
          <p:cNvSpPr txBox="1"/>
          <p:nvPr/>
        </p:nvSpPr>
        <p:spPr>
          <a:xfrm>
            <a:off x="5865352" y="1173933"/>
            <a:ext cx="19526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3175">
                  <a:noFill/>
                </a:ln>
              </a:rPr>
              <a:t>X-ray crystal structures of intermediate filament tetramers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6FAA3AE-5159-864F-BCB3-D4B793B6B8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0" t="17092" r="82346" b="19066"/>
          <a:stretch/>
        </p:blipFill>
        <p:spPr>
          <a:xfrm>
            <a:off x="8848680" y="1055061"/>
            <a:ext cx="1790361" cy="1773937"/>
          </a:xfrm>
          <a:prstGeom prst="rect">
            <a:avLst/>
          </a:prstGeom>
        </p:spPr>
      </p:pic>
      <p:sp>
        <p:nvSpPr>
          <p:cNvPr id="10" name="5-Point Star 9">
            <a:extLst>
              <a:ext uri="{FF2B5EF4-FFF2-40B4-BE49-F238E27FC236}">
                <a16:creationId xmlns:a16="http://schemas.microsoft.com/office/drawing/2014/main" id="{A926121D-00B7-2D46-B1B7-79AA60D06CD5}"/>
              </a:ext>
            </a:extLst>
          </p:cNvPr>
          <p:cNvSpPr/>
          <p:nvPr/>
        </p:nvSpPr>
        <p:spPr>
          <a:xfrm>
            <a:off x="9703265" y="1530843"/>
            <a:ext cx="327941" cy="30955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75D3BDC-4E9E-CB40-8CE1-182A632BBFD7}"/>
              </a:ext>
            </a:extLst>
          </p:cNvPr>
          <p:cNvGrpSpPr/>
          <p:nvPr/>
        </p:nvGrpSpPr>
        <p:grpSpPr>
          <a:xfrm>
            <a:off x="489906" y="1119069"/>
            <a:ext cx="2084637" cy="2261924"/>
            <a:chOff x="256226" y="1119069"/>
            <a:chExt cx="2084637" cy="2261924"/>
          </a:xfrm>
        </p:grpSpPr>
        <p:pic>
          <p:nvPicPr>
            <p:cNvPr id="24" name="Main graphic">
              <a:extLst>
                <a:ext uri="{FF2B5EF4-FFF2-40B4-BE49-F238E27FC236}">
                  <a16:creationId xmlns:a16="http://schemas.microsoft.com/office/drawing/2014/main" id="{B46FA1A0-DB28-BB4F-B35B-6F627A21CA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359" t="56289" r="56338" b="2027"/>
            <a:stretch/>
          </p:blipFill>
          <p:spPr>
            <a:xfrm>
              <a:off x="256226" y="1119069"/>
              <a:ext cx="2084637" cy="2261924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79366C6-09CF-DD4D-B18F-7E4C004057F1}"/>
                </a:ext>
              </a:extLst>
            </p:cNvPr>
            <p:cNvSpPr/>
            <p:nvPr/>
          </p:nvSpPr>
          <p:spPr>
            <a:xfrm>
              <a:off x="256226" y="3081529"/>
              <a:ext cx="292414" cy="2994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8266DC2-A27C-E545-82D7-E40C436E7D1A}"/>
              </a:ext>
            </a:extLst>
          </p:cNvPr>
          <p:cNvSpPr txBox="1"/>
          <p:nvPr/>
        </p:nvSpPr>
        <p:spPr>
          <a:xfrm>
            <a:off x="306807" y="3380993"/>
            <a:ext cx="24037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Vimentin is a Key</a:t>
            </a:r>
          </a:p>
          <a:p>
            <a:pPr algn="ctr"/>
            <a:r>
              <a:rPr lang="en-US" sz="2000" b="1" dirty="0"/>
              <a:t>Cytoskeleton Protein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848E0D-6250-204F-A5C0-6EE3DBBC2386}"/>
              </a:ext>
            </a:extLst>
          </p:cNvPr>
          <p:cNvSpPr txBox="1"/>
          <p:nvPr/>
        </p:nvSpPr>
        <p:spPr>
          <a:xfrm>
            <a:off x="1581486" y="1055061"/>
            <a:ext cx="1040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Vimentin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770BF98-A9C7-5D4E-9ED6-E2EC7F92E598}"/>
              </a:ext>
            </a:extLst>
          </p:cNvPr>
          <p:cNvSpPr/>
          <p:nvPr/>
        </p:nvSpPr>
        <p:spPr>
          <a:xfrm>
            <a:off x="138418" y="971449"/>
            <a:ext cx="607786" cy="55939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1335073-8F28-034D-ACC7-9840BB0C7BE1}"/>
              </a:ext>
            </a:extLst>
          </p:cNvPr>
          <p:cNvSpPr/>
          <p:nvPr/>
        </p:nvSpPr>
        <p:spPr>
          <a:xfrm>
            <a:off x="3048347" y="998013"/>
            <a:ext cx="607786" cy="55939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372A6F8-68F5-0742-AF49-0E76DD030423}"/>
              </a:ext>
            </a:extLst>
          </p:cNvPr>
          <p:cNvSpPr/>
          <p:nvPr/>
        </p:nvSpPr>
        <p:spPr>
          <a:xfrm>
            <a:off x="8197725" y="1015612"/>
            <a:ext cx="607786" cy="55939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7A2A5D2-0EC8-0C47-9BEB-8E2544638181}"/>
              </a:ext>
            </a:extLst>
          </p:cNvPr>
          <p:cNvSpPr/>
          <p:nvPr/>
        </p:nvSpPr>
        <p:spPr>
          <a:xfrm>
            <a:off x="138418" y="4567154"/>
            <a:ext cx="607786" cy="55939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139B186-3459-1F4B-8479-DCFD069AB6B0}"/>
              </a:ext>
            </a:extLst>
          </p:cNvPr>
          <p:cNvSpPr/>
          <p:nvPr/>
        </p:nvSpPr>
        <p:spPr>
          <a:xfrm>
            <a:off x="7459685" y="4567153"/>
            <a:ext cx="607786" cy="55939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16EDC17-D441-FA41-A233-332C2CF5E5C2}"/>
              </a:ext>
            </a:extLst>
          </p:cNvPr>
          <p:cNvSpPr/>
          <p:nvPr/>
        </p:nvSpPr>
        <p:spPr>
          <a:xfrm>
            <a:off x="8164455" y="4616018"/>
            <a:ext cx="36795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Address an Unmet Medical Need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0AA2E0-62DE-6C4C-AC28-6D5A6C6330CE}"/>
              </a:ext>
            </a:extLst>
          </p:cNvPr>
          <p:cNvSpPr txBox="1"/>
          <p:nvPr/>
        </p:nvSpPr>
        <p:spPr>
          <a:xfrm>
            <a:off x="380734" y="4118201"/>
            <a:ext cx="272826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Guo et al. </a:t>
            </a:r>
            <a:r>
              <a:rPr lang="en-US" sz="1200" dirty="0" err="1"/>
              <a:t>Biophys</a:t>
            </a:r>
            <a:r>
              <a:rPr lang="en-US" sz="1200" dirty="0"/>
              <a:t> J. 105(7) (2013).</a:t>
            </a:r>
            <a:endParaRPr lang="en-US" sz="1200" b="1" dirty="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706077A-A5A9-A44C-9954-319CFCF03941}"/>
              </a:ext>
            </a:extLst>
          </p:cNvPr>
          <p:cNvGrpSpPr/>
          <p:nvPr/>
        </p:nvGrpSpPr>
        <p:grpSpPr>
          <a:xfrm>
            <a:off x="4179394" y="5807608"/>
            <a:ext cx="2160270" cy="951928"/>
            <a:chOff x="4266933" y="4537655"/>
            <a:chExt cx="2160270" cy="951928"/>
          </a:xfrm>
        </p:grpSpPr>
        <p:sp>
          <p:nvSpPr>
            <p:cNvPr id="39" name="Can 38">
              <a:extLst>
                <a:ext uri="{FF2B5EF4-FFF2-40B4-BE49-F238E27FC236}">
                  <a16:creationId xmlns:a16="http://schemas.microsoft.com/office/drawing/2014/main" id="{5D8B56A9-C178-7442-B4C7-DA716D94F0C6}"/>
                </a:ext>
              </a:extLst>
            </p:cNvPr>
            <p:cNvSpPr/>
            <p:nvPr/>
          </p:nvSpPr>
          <p:spPr>
            <a:xfrm rot="5400000">
              <a:off x="5307997" y="4176357"/>
              <a:ext cx="280605" cy="1957807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Can 55">
              <a:extLst>
                <a:ext uri="{FF2B5EF4-FFF2-40B4-BE49-F238E27FC236}">
                  <a16:creationId xmlns:a16="http://schemas.microsoft.com/office/drawing/2014/main" id="{E8906A52-16F7-1142-BCC9-30DDFE068ADE}"/>
                </a:ext>
              </a:extLst>
            </p:cNvPr>
            <p:cNvSpPr/>
            <p:nvPr/>
          </p:nvSpPr>
          <p:spPr>
            <a:xfrm rot="5400000">
              <a:off x="5294913" y="3880954"/>
              <a:ext cx="280605" cy="1957807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Can 56">
              <a:extLst>
                <a:ext uri="{FF2B5EF4-FFF2-40B4-BE49-F238E27FC236}">
                  <a16:creationId xmlns:a16="http://schemas.microsoft.com/office/drawing/2014/main" id="{3DF7FAEC-A94C-AE48-A449-1594318DF367}"/>
                </a:ext>
              </a:extLst>
            </p:cNvPr>
            <p:cNvSpPr/>
            <p:nvPr/>
          </p:nvSpPr>
          <p:spPr>
            <a:xfrm rot="5400000">
              <a:off x="5190137" y="4250889"/>
              <a:ext cx="280605" cy="1957807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Can 57">
              <a:extLst>
                <a:ext uri="{FF2B5EF4-FFF2-40B4-BE49-F238E27FC236}">
                  <a16:creationId xmlns:a16="http://schemas.microsoft.com/office/drawing/2014/main" id="{7EAFBEC4-BFB5-BE43-9C70-810809E16E73}"/>
                </a:ext>
              </a:extLst>
            </p:cNvPr>
            <p:cNvSpPr/>
            <p:nvPr/>
          </p:nvSpPr>
          <p:spPr>
            <a:xfrm rot="5400000">
              <a:off x="5215588" y="3930276"/>
              <a:ext cx="280605" cy="1957807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gular Pentagon 40">
              <a:extLst>
                <a:ext uri="{FF2B5EF4-FFF2-40B4-BE49-F238E27FC236}">
                  <a16:creationId xmlns:a16="http://schemas.microsoft.com/office/drawing/2014/main" id="{39B85191-A4B7-614D-A438-BF16EF2159E0}"/>
                </a:ext>
              </a:extLst>
            </p:cNvPr>
            <p:cNvSpPr/>
            <p:nvPr/>
          </p:nvSpPr>
          <p:spPr>
            <a:xfrm>
              <a:off x="5246193" y="4647025"/>
              <a:ext cx="134738" cy="171954"/>
            </a:xfrm>
            <a:prstGeom prst="pentag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gular Pentagon 41">
              <a:extLst>
                <a:ext uri="{FF2B5EF4-FFF2-40B4-BE49-F238E27FC236}">
                  <a16:creationId xmlns:a16="http://schemas.microsoft.com/office/drawing/2014/main" id="{B900F154-3A22-1040-8350-CB19ACC08B35}"/>
                </a:ext>
              </a:extLst>
            </p:cNvPr>
            <p:cNvSpPr/>
            <p:nvPr/>
          </p:nvSpPr>
          <p:spPr>
            <a:xfrm>
              <a:off x="4941220" y="4556369"/>
              <a:ext cx="134738" cy="171954"/>
            </a:xfrm>
            <a:prstGeom prst="pentag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gular Pentagon 42">
              <a:extLst>
                <a:ext uri="{FF2B5EF4-FFF2-40B4-BE49-F238E27FC236}">
                  <a16:creationId xmlns:a16="http://schemas.microsoft.com/office/drawing/2014/main" id="{2738AE97-DAF8-1E43-AFDC-DD3C6A81F529}"/>
                </a:ext>
              </a:extLst>
            </p:cNvPr>
            <p:cNvSpPr/>
            <p:nvPr/>
          </p:nvSpPr>
          <p:spPr>
            <a:xfrm>
              <a:off x="5635851" y="4600130"/>
              <a:ext cx="134738" cy="171954"/>
            </a:xfrm>
            <a:prstGeom prst="pentag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gular Pentagon 43">
              <a:extLst>
                <a:ext uri="{FF2B5EF4-FFF2-40B4-BE49-F238E27FC236}">
                  <a16:creationId xmlns:a16="http://schemas.microsoft.com/office/drawing/2014/main" id="{B5F27C03-BD59-EE47-9274-C869125A1B2F}"/>
                </a:ext>
              </a:extLst>
            </p:cNvPr>
            <p:cNvSpPr/>
            <p:nvPr/>
          </p:nvSpPr>
          <p:spPr>
            <a:xfrm>
              <a:off x="6000090" y="4537655"/>
              <a:ext cx="134738" cy="171954"/>
            </a:xfrm>
            <a:prstGeom prst="pentag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gular Pentagon 44">
              <a:extLst>
                <a:ext uri="{FF2B5EF4-FFF2-40B4-BE49-F238E27FC236}">
                  <a16:creationId xmlns:a16="http://schemas.microsoft.com/office/drawing/2014/main" id="{7E9B9251-16B4-1649-8FE3-465B8ACB4716}"/>
                </a:ext>
              </a:extLst>
            </p:cNvPr>
            <p:cNvSpPr/>
            <p:nvPr/>
          </p:nvSpPr>
          <p:spPr>
            <a:xfrm>
              <a:off x="4266933" y="4686107"/>
              <a:ext cx="134738" cy="171954"/>
            </a:xfrm>
            <a:prstGeom prst="pentag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gular Pentagon 45">
              <a:extLst>
                <a:ext uri="{FF2B5EF4-FFF2-40B4-BE49-F238E27FC236}">
                  <a16:creationId xmlns:a16="http://schemas.microsoft.com/office/drawing/2014/main" id="{867A37C8-F47C-134E-86A9-00F49C8443A0}"/>
                </a:ext>
              </a:extLst>
            </p:cNvPr>
            <p:cNvSpPr/>
            <p:nvPr/>
          </p:nvSpPr>
          <p:spPr>
            <a:xfrm>
              <a:off x="4384577" y="5289135"/>
              <a:ext cx="134738" cy="171954"/>
            </a:xfrm>
            <a:prstGeom prst="pentag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gular Pentagon 46">
              <a:extLst>
                <a:ext uri="{FF2B5EF4-FFF2-40B4-BE49-F238E27FC236}">
                  <a16:creationId xmlns:a16="http://schemas.microsoft.com/office/drawing/2014/main" id="{33F79C7A-3F69-9E45-8593-6E36F8E4A1AD}"/>
                </a:ext>
              </a:extLst>
            </p:cNvPr>
            <p:cNvSpPr/>
            <p:nvPr/>
          </p:nvSpPr>
          <p:spPr>
            <a:xfrm>
              <a:off x="4734717" y="5255256"/>
              <a:ext cx="134738" cy="171954"/>
            </a:xfrm>
            <a:prstGeom prst="pentag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gular Pentagon 47">
              <a:extLst>
                <a:ext uri="{FF2B5EF4-FFF2-40B4-BE49-F238E27FC236}">
                  <a16:creationId xmlns:a16="http://schemas.microsoft.com/office/drawing/2014/main" id="{677FD08C-5B17-EF4C-8DD0-A58199FB9248}"/>
                </a:ext>
              </a:extLst>
            </p:cNvPr>
            <p:cNvSpPr/>
            <p:nvPr/>
          </p:nvSpPr>
          <p:spPr>
            <a:xfrm>
              <a:off x="4551562" y="4547600"/>
              <a:ext cx="134738" cy="171954"/>
            </a:xfrm>
            <a:prstGeom prst="pentag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gular Pentagon 48">
              <a:extLst>
                <a:ext uri="{FF2B5EF4-FFF2-40B4-BE49-F238E27FC236}">
                  <a16:creationId xmlns:a16="http://schemas.microsoft.com/office/drawing/2014/main" id="{345D5F85-0B41-3040-B5D9-5A8B0B8DB0AA}"/>
                </a:ext>
              </a:extLst>
            </p:cNvPr>
            <p:cNvSpPr/>
            <p:nvPr/>
          </p:nvSpPr>
          <p:spPr>
            <a:xfrm>
              <a:off x="4703962" y="4700000"/>
              <a:ext cx="134738" cy="171954"/>
            </a:xfrm>
            <a:prstGeom prst="pentag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gular Pentagon 49">
              <a:extLst>
                <a:ext uri="{FF2B5EF4-FFF2-40B4-BE49-F238E27FC236}">
                  <a16:creationId xmlns:a16="http://schemas.microsoft.com/office/drawing/2014/main" id="{2D2A3CD4-3951-FE40-8999-4BF9F2CCDE5A}"/>
                </a:ext>
              </a:extLst>
            </p:cNvPr>
            <p:cNvSpPr/>
            <p:nvPr/>
          </p:nvSpPr>
          <p:spPr>
            <a:xfrm>
              <a:off x="5075264" y="4950096"/>
              <a:ext cx="134738" cy="171954"/>
            </a:xfrm>
            <a:prstGeom prst="pentag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gular Pentagon 50">
              <a:extLst>
                <a:ext uri="{FF2B5EF4-FFF2-40B4-BE49-F238E27FC236}">
                  <a16:creationId xmlns:a16="http://schemas.microsoft.com/office/drawing/2014/main" id="{8531C797-1696-5540-A5DD-5D087164E342}"/>
                </a:ext>
              </a:extLst>
            </p:cNvPr>
            <p:cNvSpPr/>
            <p:nvPr/>
          </p:nvSpPr>
          <p:spPr>
            <a:xfrm>
              <a:off x="5865352" y="4747457"/>
              <a:ext cx="134738" cy="171954"/>
            </a:xfrm>
            <a:prstGeom prst="pentag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gular Pentagon 51">
              <a:extLst>
                <a:ext uri="{FF2B5EF4-FFF2-40B4-BE49-F238E27FC236}">
                  <a16:creationId xmlns:a16="http://schemas.microsoft.com/office/drawing/2014/main" id="{A7F660E9-E9EF-1C4B-8824-0299A685EEA0}"/>
                </a:ext>
              </a:extLst>
            </p:cNvPr>
            <p:cNvSpPr/>
            <p:nvPr/>
          </p:nvSpPr>
          <p:spPr>
            <a:xfrm>
              <a:off x="5811454" y="5216148"/>
              <a:ext cx="134738" cy="171954"/>
            </a:xfrm>
            <a:prstGeom prst="pentag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gular Pentagon 52">
              <a:extLst>
                <a:ext uri="{FF2B5EF4-FFF2-40B4-BE49-F238E27FC236}">
                  <a16:creationId xmlns:a16="http://schemas.microsoft.com/office/drawing/2014/main" id="{A4BDD758-A0D7-AD48-A093-EFB6E00CF0CC}"/>
                </a:ext>
              </a:extLst>
            </p:cNvPr>
            <p:cNvSpPr/>
            <p:nvPr/>
          </p:nvSpPr>
          <p:spPr>
            <a:xfrm>
              <a:off x="5313562" y="5309600"/>
              <a:ext cx="134738" cy="171954"/>
            </a:xfrm>
            <a:prstGeom prst="pentag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gular Pentagon 53">
              <a:extLst>
                <a:ext uri="{FF2B5EF4-FFF2-40B4-BE49-F238E27FC236}">
                  <a16:creationId xmlns:a16="http://schemas.microsoft.com/office/drawing/2014/main" id="{3C5FFAE3-058E-5E4F-A07A-9D31E7B9E209}"/>
                </a:ext>
              </a:extLst>
            </p:cNvPr>
            <p:cNvSpPr/>
            <p:nvPr/>
          </p:nvSpPr>
          <p:spPr>
            <a:xfrm>
              <a:off x="5583603" y="5317629"/>
              <a:ext cx="134738" cy="171954"/>
            </a:xfrm>
            <a:prstGeom prst="pentag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91F6B3C-FFA3-8044-A96F-85A8D27DE582}"/>
              </a:ext>
            </a:extLst>
          </p:cNvPr>
          <p:cNvGrpSpPr/>
          <p:nvPr/>
        </p:nvGrpSpPr>
        <p:grpSpPr>
          <a:xfrm>
            <a:off x="4179393" y="4734976"/>
            <a:ext cx="2108856" cy="737904"/>
            <a:chOff x="4179393" y="4734976"/>
            <a:chExt cx="2108856" cy="737904"/>
          </a:xfrm>
        </p:grpSpPr>
        <p:sp>
          <p:nvSpPr>
            <p:cNvPr id="59" name="Can 58">
              <a:extLst>
                <a:ext uri="{FF2B5EF4-FFF2-40B4-BE49-F238E27FC236}">
                  <a16:creationId xmlns:a16="http://schemas.microsoft.com/office/drawing/2014/main" id="{730A5487-E650-1845-96DC-6D4D288C742D}"/>
                </a:ext>
              </a:extLst>
            </p:cNvPr>
            <p:cNvSpPr/>
            <p:nvPr/>
          </p:nvSpPr>
          <p:spPr>
            <a:xfrm rot="5400000">
              <a:off x="5169043" y="4353674"/>
              <a:ext cx="280605" cy="1957807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Can 59">
              <a:extLst>
                <a:ext uri="{FF2B5EF4-FFF2-40B4-BE49-F238E27FC236}">
                  <a16:creationId xmlns:a16="http://schemas.microsoft.com/office/drawing/2014/main" id="{91D58F12-C875-0F4C-B404-F327CAF8FED1}"/>
                </a:ext>
              </a:extLst>
            </p:cNvPr>
            <p:cNvSpPr/>
            <p:nvPr/>
          </p:nvSpPr>
          <p:spPr>
            <a:xfrm rot="5400000">
              <a:off x="5155959" y="4058271"/>
              <a:ext cx="280605" cy="1957807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5-Point Star 54">
              <a:extLst>
                <a:ext uri="{FF2B5EF4-FFF2-40B4-BE49-F238E27FC236}">
                  <a16:creationId xmlns:a16="http://schemas.microsoft.com/office/drawing/2014/main" id="{69DD507D-69F8-BD42-90D4-50F61EB652E4}"/>
                </a:ext>
              </a:extLst>
            </p:cNvPr>
            <p:cNvSpPr/>
            <p:nvPr/>
          </p:nvSpPr>
          <p:spPr>
            <a:xfrm>
              <a:off x="5423004" y="4959930"/>
              <a:ext cx="553367" cy="438581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Can 60">
              <a:extLst>
                <a:ext uri="{FF2B5EF4-FFF2-40B4-BE49-F238E27FC236}">
                  <a16:creationId xmlns:a16="http://schemas.microsoft.com/office/drawing/2014/main" id="{A74A3E20-26FF-9A41-8B55-D0B7ECBC0A60}"/>
                </a:ext>
              </a:extLst>
            </p:cNvPr>
            <p:cNvSpPr/>
            <p:nvPr/>
          </p:nvSpPr>
          <p:spPr>
            <a:xfrm rot="5400000">
              <a:off x="4854913" y="4331456"/>
              <a:ext cx="280605" cy="1631645"/>
            </a:xfrm>
            <a:prstGeom prst="can">
              <a:avLst/>
            </a:prstGeom>
            <a:solidFill>
              <a:schemeClr val="accent1">
                <a:alpha val="5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Can 61">
              <a:extLst>
                <a:ext uri="{FF2B5EF4-FFF2-40B4-BE49-F238E27FC236}">
                  <a16:creationId xmlns:a16="http://schemas.microsoft.com/office/drawing/2014/main" id="{2B287D8F-D55C-8F44-AF49-F09D3EAE5498}"/>
                </a:ext>
              </a:extLst>
            </p:cNvPr>
            <p:cNvSpPr/>
            <p:nvPr/>
          </p:nvSpPr>
          <p:spPr>
            <a:xfrm rot="5400000">
              <a:off x="4899415" y="4059456"/>
              <a:ext cx="280605" cy="1631645"/>
            </a:xfrm>
            <a:prstGeom prst="can">
              <a:avLst/>
            </a:prstGeom>
            <a:solidFill>
              <a:schemeClr val="accent1">
                <a:alpha val="5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1185A16F-F88E-F746-A11E-4FD5CE6AFBB7}"/>
              </a:ext>
            </a:extLst>
          </p:cNvPr>
          <p:cNvSpPr/>
          <p:nvPr/>
        </p:nvSpPr>
        <p:spPr>
          <a:xfrm>
            <a:off x="3823676" y="3983513"/>
            <a:ext cx="304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Armageddon Approach:</a:t>
            </a:r>
          </a:p>
          <a:p>
            <a:pPr algn="ctr"/>
            <a:r>
              <a:rPr lang="en-US" b="1" u="sng" dirty="0">
                <a:solidFill>
                  <a:schemeClr val="accent2"/>
                </a:solidFill>
              </a:rPr>
              <a:t>Blow up Vimentin from Inside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870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F2629-0B68-5342-BE2E-8E74C5A33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75" y="107951"/>
            <a:ext cx="10515600" cy="9398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The Clinical Problem We Will Overcome: NSCLC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724B1A-CB96-7F48-A193-394DEE66100B}"/>
              </a:ext>
            </a:extLst>
          </p:cNvPr>
          <p:cNvSpPr txBox="1"/>
          <p:nvPr/>
        </p:nvSpPr>
        <p:spPr>
          <a:xfrm>
            <a:off x="9168307" y="2409641"/>
            <a:ext cx="2895603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55562"/>
            <a:r>
              <a:rPr lang="en-US" b="1" dirty="0">
                <a:solidFill>
                  <a:srgbClr val="FF0000"/>
                </a:solidFill>
              </a:rPr>
              <a:t>TKI-resistant</a:t>
            </a:r>
            <a:r>
              <a:rPr lang="en-US" b="1" dirty="0"/>
              <a:t> EGFR-mutant NSCLC inevitably occurs leading to </a:t>
            </a:r>
            <a:r>
              <a:rPr lang="en-US" b="1" dirty="0">
                <a:solidFill>
                  <a:srgbClr val="FF0000"/>
                </a:solidFill>
              </a:rPr>
              <a:t>disease progression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7366C-D1AB-BD4C-BD67-E4E2765FCDA3}"/>
              </a:ext>
            </a:extLst>
          </p:cNvPr>
          <p:cNvSpPr txBox="1"/>
          <p:nvPr/>
        </p:nvSpPr>
        <p:spPr>
          <a:xfrm>
            <a:off x="9245941" y="1435014"/>
            <a:ext cx="265111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The Problem: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acquired resistance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18A2FD-CEB8-194A-85D8-9603CF3318A4}"/>
              </a:ext>
            </a:extLst>
          </p:cNvPr>
          <p:cNvSpPr txBox="1"/>
          <p:nvPr/>
        </p:nvSpPr>
        <p:spPr>
          <a:xfrm>
            <a:off x="2684145" y="4942800"/>
            <a:ext cx="672845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The Solution: </a:t>
            </a:r>
            <a:r>
              <a:rPr lang="en-US" sz="3600" b="1" dirty="0">
                <a:solidFill>
                  <a:srgbClr val="FF0000"/>
                </a:solidFill>
              </a:rPr>
              <a:t>targeting vimentin</a:t>
            </a:r>
          </a:p>
        </p:txBody>
      </p:sp>
      <p:pic>
        <p:nvPicPr>
          <p:cNvPr id="1026" name="Picture 2" descr="How COVID 19 affects your lungs | Edward-Elmhurst Health">
            <a:extLst>
              <a:ext uri="{FF2B5EF4-FFF2-40B4-BE49-F238E27FC236}">
                <a16:creationId xmlns:a16="http://schemas.microsoft.com/office/drawing/2014/main" id="{748B6AA7-6294-DC47-86E7-F3A7D4CD8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17" y="1647535"/>
            <a:ext cx="1300265" cy="130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0901A2-08D3-E44E-A51B-55C7B14CD653}"/>
              </a:ext>
            </a:extLst>
          </p:cNvPr>
          <p:cNvSpPr/>
          <p:nvPr/>
        </p:nvSpPr>
        <p:spPr>
          <a:xfrm>
            <a:off x="1506204" y="1440146"/>
            <a:ext cx="2090243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b="1" dirty="0"/>
              <a:t>Subset of non-small cell lung cancer (NSCLC) patients have EGFR activating kinase domain mutations (EGFR-mutant) </a:t>
            </a:r>
            <a:endParaRPr lang="en-US" dirty="0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3853D073-739D-F84E-AADC-2EBC862A420F}"/>
              </a:ext>
            </a:extLst>
          </p:cNvPr>
          <p:cNvSpPr/>
          <p:nvPr/>
        </p:nvSpPr>
        <p:spPr>
          <a:xfrm>
            <a:off x="3671469" y="2175392"/>
            <a:ext cx="762000" cy="34415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30" name="Picture 6" descr="17,797 Rx Symbol Stock Photos, Pictures &amp; Royalty-Free ...">
            <a:extLst>
              <a:ext uri="{FF2B5EF4-FFF2-40B4-BE49-F238E27FC236}">
                <a16:creationId xmlns:a16="http://schemas.microsoft.com/office/drawing/2014/main" id="{0CD6E8FD-D86E-9241-A64F-D851BF427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9" t="21930" r="22917" b="19599"/>
          <a:stretch/>
        </p:blipFill>
        <p:spPr bwMode="auto">
          <a:xfrm>
            <a:off x="4508491" y="1743254"/>
            <a:ext cx="1445629" cy="15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4FE1865-7A6C-CD49-B655-4930A042076B}"/>
              </a:ext>
            </a:extLst>
          </p:cNvPr>
          <p:cNvSpPr/>
          <p:nvPr/>
        </p:nvSpPr>
        <p:spPr>
          <a:xfrm>
            <a:off x="6038850" y="1578645"/>
            <a:ext cx="2090243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b="1" dirty="0"/>
              <a:t>Current </a:t>
            </a:r>
            <a:r>
              <a:rPr lang="en-US" b="1" u="sng" dirty="0"/>
              <a:t>standard of care</a:t>
            </a:r>
            <a:r>
              <a:rPr lang="en-US" b="1" dirty="0"/>
              <a:t> for EGFR-mutant NSCLC patients is </a:t>
            </a:r>
            <a:r>
              <a:rPr lang="en-US" b="1" dirty="0">
                <a:solidFill>
                  <a:srgbClr val="00B050"/>
                </a:solidFill>
              </a:rPr>
              <a:t>Tyrosine Kinase Inhibitors </a:t>
            </a:r>
            <a:r>
              <a:rPr lang="en-US" b="1" dirty="0"/>
              <a:t>(TKIs) [e.g., 3</a:t>
            </a:r>
            <a:r>
              <a:rPr lang="en-US" b="1" baseline="30000" dirty="0"/>
              <a:t>rd</a:t>
            </a:r>
            <a:r>
              <a:rPr lang="en-US" b="1" dirty="0"/>
              <a:t> gen. </a:t>
            </a:r>
            <a:r>
              <a:rPr lang="en-US" b="1" dirty="0" err="1"/>
              <a:t>osimertinib</a:t>
            </a:r>
            <a:r>
              <a:rPr lang="en-US" b="1" dirty="0"/>
              <a:t>]</a:t>
            </a:r>
            <a:endParaRPr lang="en-US" dirty="0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B644578F-9A58-0A40-B4E3-3EA1BB63DED4}"/>
              </a:ext>
            </a:extLst>
          </p:cNvPr>
          <p:cNvSpPr/>
          <p:nvPr/>
        </p:nvSpPr>
        <p:spPr>
          <a:xfrm>
            <a:off x="8267700" y="2175392"/>
            <a:ext cx="762000" cy="34415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E73EAC-9CE2-8C47-80B9-164612FDA806}"/>
              </a:ext>
            </a:extLst>
          </p:cNvPr>
          <p:cNvSpPr/>
          <p:nvPr/>
        </p:nvSpPr>
        <p:spPr>
          <a:xfrm>
            <a:off x="1154820" y="5743680"/>
            <a:ext cx="976806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1312" indent="-285750">
              <a:buFont typeface="Arial" panose="020B0604020202020204" pitchFamily="34" charset="0"/>
              <a:buChar char="•"/>
            </a:pPr>
            <a:r>
              <a:rPr lang="en-US" b="1" dirty="0"/>
              <a:t>TKI resistance related to </a:t>
            </a:r>
            <a:r>
              <a:rPr lang="en-US" b="1" dirty="0">
                <a:solidFill>
                  <a:srgbClr val="FF0000"/>
                </a:solidFill>
              </a:rPr>
              <a:t>Vimentin overexpression in up to 40% of patients.</a:t>
            </a:r>
          </a:p>
          <a:p>
            <a:pPr marL="34131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No anti-cancer drugs currently target vimentin or other intermediate filaments </a:t>
            </a:r>
            <a:r>
              <a:rPr lang="en-US" dirty="0"/>
              <a:t>in medical practice.</a:t>
            </a:r>
          </a:p>
          <a:p>
            <a:pPr marL="341312" indent="-285750">
              <a:buFont typeface="Arial" panose="020B0604020202020204" pitchFamily="34" charset="0"/>
              <a:buChar char="•"/>
            </a:pPr>
            <a:r>
              <a:rPr lang="en-US" dirty="0"/>
              <a:t>Inhibiting vimentin can restore NSCLC sensitivity to TKIs</a:t>
            </a:r>
            <a:r>
              <a:rPr lang="en-US" b="1" dirty="0"/>
              <a:t>.</a:t>
            </a:r>
            <a:endParaRPr lang="en-US" dirty="0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A97B8781-180B-3748-AC6C-F2790964C674}"/>
              </a:ext>
            </a:extLst>
          </p:cNvPr>
          <p:cNvSpPr/>
          <p:nvPr/>
        </p:nvSpPr>
        <p:spPr>
          <a:xfrm rot="5400000">
            <a:off x="10419176" y="3767623"/>
            <a:ext cx="393863" cy="264311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5FCD50-B6D1-1347-BA3C-07EBCA9DD6FF}"/>
              </a:ext>
            </a:extLst>
          </p:cNvPr>
          <p:cNvSpPr/>
          <p:nvPr/>
        </p:nvSpPr>
        <p:spPr>
          <a:xfrm>
            <a:off x="9183342" y="4105441"/>
            <a:ext cx="28655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Therapeutic Unmet Need</a:t>
            </a:r>
          </a:p>
        </p:txBody>
      </p:sp>
    </p:spTree>
    <p:extLst>
      <p:ext uri="{BB962C8B-B14F-4D97-AF65-F5344CB8AC3E}">
        <p14:creationId xmlns:p14="http://schemas.microsoft.com/office/powerpoint/2010/main" val="1787531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">
            <a:extLst>
              <a:ext uri="{FF2B5EF4-FFF2-40B4-BE49-F238E27FC236}">
                <a16:creationId xmlns:a16="http://schemas.microsoft.com/office/drawing/2014/main" id="{DD0B8CA4-F78A-0E44-A3CE-A702DC27E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2614" y="3612147"/>
            <a:ext cx="5633434" cy="31393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Vimentin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is an excellent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drug 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target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because it has a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direct role in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	1. 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acquired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chemoresistance</a:t>
            </a:r>
            <a:endParaRPr lang="en-US" altLang="en-US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2. epithelial-mesenchymal transition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3.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invadopodia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function in cell migration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4. 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cancer metastasis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  <a:ea typeface="Calibri" panose="020F0502020204030204" pitchFamily="34" charset="0"/>
              </a:rPr>
              <a:t>Mice lacking vimentin develop and reproduce without an obvious phenotype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/>
              <a:t>Colucci-Guyon et al. Cell. 1994 Nov 18;79(4):679-94.</a:t>
            </a:r>
            <a:endParaRPr lang="en-US" altLang="en-US" b="1" i="1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FE38CB6-FE9A-D54D-A57F-091216FC4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638" y="1915103"/>
            <a:ext cx="5565731" cy="12468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7192AC9-8A9F-3744-8A08-6BAEA8FC2DF4}"/>
              </a:ext>
            </a:extLst>
          </p:cNvPr>
          <p:cNvSpPr/>
          <p:nvPr/>
        </p:nvSpPr>
        <p:spPr>
          <a:xfrm>
            <a:off x="10823025" y="3179157"/>
            <a:ext cx="116104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Oncogene. 2023 May 9.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B843E0-66DC-734A-BA72-51BD5E08AC58}"/>
              </a:ext>
            </a:extLst>
          </p:cNvPr>
          <p:cNvSpPr txBox="1"/>
          <p:nvPr/>
        </p:nvSpPr>
        <p:spPr>
          <a:xfrm>
            <a:off x="6350638" y="899760"/>
            <a:ext cx="556704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New Study Links Vimentin to Lung Cancer Progression and Metastasis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723A63-C50A-124A-B95A-9B46B8087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007"/>
            <a:ext cx="12192000" cy="69705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Vimentin Intermediate Filaments Play A Critical Role in Lung Cancer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7BAEA49-2A76-1549-823A-2201F5AD69D4}"/>
              </a:ext>
            </a:extLst>
          </p:cNvPr>
          <p:cNvGrpSpPr/>
          <p:nvPr/>
        </p:nvGrpSpPr>
        <p:grpSpPr>
          <a:xfrm>
            <a:off x="0" y="1487642"/>
            <a:ext cx="4276725" cy="4147114"/>
            <a:chOff x="6686550" y="790127"/>
            <a:chExt cx="4276725" cy="41471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8B17C40-0608-C049-A8BF-EDC3B5E3A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56239" y="858222"/>
              <a:ext cx="4007036" cy="407901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87B704C-A999-134E-8966-A78456A723A1}"/>
                </a:ext>
              </a:extLst>
            </p:cNvPr>
            <p:cNvSpPr/>
            <p:nvPr/>
          </p:nvSpPr>
          <p:spPr>
            <a:xfrm>
              <a:off x="6686550" y="790127"/>
              <a:ext cx="533400" cy="4385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BFFEBB7-471C-2F48-A415-791086E57E13}"/>
              </a:ext>
            </a:extLst>
          </p:cNvPr>
          <p:cNvSpPr txBox="1"/>
          <p:nvPr/>
        </p:nvSpPr>
        <p:spPr>
          <a:xfrm>
            <a:off x="4095475" y="1368985"/>
            <a:ext cx="1800225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Vimentin reduction restores sensitivity to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TKI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C162347-0D58-E74D-9062-F5F639E56269}"/>
              </a:ext>
            </a:extLst>
          </p:cNvPr>
          <p:cNvCxnSpPr>
            <a:cxnSpLocks/>
          </p:cNvCxnSpPr>
          <p:nvPr/>
        </p:nvCxnSpPr>
        <p:spPr>
          <a:xfrm flipH="1">
            <a:off x="3838575" y="2880360"/>
            <a:ext cx="639015" cy="7148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129AD9A2-C77F-0E45-9226-778E8DECBC63}"/>
              </a:ext>
            </a:extLst>
          </p:cNvPr>
          <p:cNvSpPr/>
          <p:nvPr/>
        </p:nvSpPr>
        <p:spPr>
          <a:xfrm>
            <a:off x="137160" y="5984476"/>
            <a:ext cx="17023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Zhang et al. Nat Genet. </a:t>
            </a:r>
          </a:p>
          <a:p>
            <a:r>
              <a:rPr lang="en-US" sz="1200" dirty="0"/>
              <a:t>2012 Jul 1;44(8):852-60.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0970BE-4CF8-AD4C-8032-BDFA5A983E52}"/>
              </a:ext>
            </a:extLst>
          </p:cNvPr>
          <p:cNvSpPr txBox="1"/>
          <p:nvPr/>
        </p:nvSpPr>
        <p:spPr>
          <a:xfrm>
            <a:off x="988338" y="794159"/>
            <a:ext cx="1800225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Vimentin imparts resistance to TKI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16543B5-C946-C143-ACD9-AA7C2582C46F}"/>
              </a:ext>
            </a:extLst>
          </p:cNvPr>
          <p:cNvCxnSpPr>
            <a:cxnSpLocks/>
          </p:cNvCxnSpPr>
          <p:nvPr/>
        </p:nvCxnSpPr>
        <p:spPr>
          <a:xfrm>
            <a:off x="2127792" y="1360956"/>
            <a:ext cx="697416" cy="3895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566B115-8AB6-D94D-95C1-3F8FCAFEDB81}"/>
              </a:ext>
            </a:extLst>
          </p:cNvPr>
          <p:cNvSpPr txBox="1"/>
          <p:nvPr/>
        </p:nvSpPr>
        <p:spPr>
          <a:xfrm>
            <a:off x="2539289" y="5361026"/>
            <a:ext cx="215966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TKI-resistant lung cancer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0FB6D6-991B-9A4D-A3D7-6D283C138450}"/>
              </a:ext>
            </a:extLst>
          </p:cNvPr>
          <p:cNvSpPr txBox="1"/>
          <p:nvPr/>
        </p:nvSpPr>
        <p:spPr>
          <a:xfrm>
            <a:off x="533400" y="5361026"/>
            <a:ext cx="215966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TKI-sensitive lung cancer</a:t>
            </a:r>
          </a:p>
        </p:txBody>
      </p:sp>
    </p:spTree>
    <p:extLst>
      <p:ext uri="{BB962C8B-B14F-4D97-AF65-F5344CB8AC3E}">
        <p14:creationId xmlns:p14="http://schemas.microsoft.com/office/powerpoint/2010/main" val="385067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707ECC2-1D32-6D43-B9A1-D189AC945A4E}"/>
              </a:ext>
            </a:extLst>
          </p:cNvPr>
          <p:cNvSpPr txBox="1"/>
          <p:nvPr/>
        </p:nvSpPr>
        <p:spPr>
          <a:xfrm>
            <a:off x="9326881" y="3771762"/>
            <a:ext cx="2704795" cy="8617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1M compounds screened</a:t>
            </a:r>
          </a:p>
          <a:p>
            <a:pPr algn="ctr"/>
            <a:r>
              <a:rPr lang="en-US" sz="1600" dirty="0"/>
              <a:t>Top hits selected based on binding properties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C208B8-2642-5E4A-A816-B53570A1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645" y="145733"/>
            <a:ext cx="11601547" cy="676159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2800" b="1" dirty="0"/>
              <a:t>Proven Approach with Peptide Inhibitors, into Clinic with </a:t>
            </a:r>
            <a:r>
              <a:rPr lang="en-US" sz="2800" b="1" u="sng" dirty="0"/>
              <a:t>Small Molecule Inhibitors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E976F3-0FA5-FF43-B291-87674257AD40}"/>
              </a:ext>
            </a:extLst>
          </p:cNvPr>
          <p:cNvSpPr txBox="1"/>
          <p:nvPr/>
        </p:nvSpPr>
        <p:spPr>
          <a:xfrm>
            <a:off x="137814" y="1232609"/>
            <a:ext cx="4732860" cy="20313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U.S. Provisional Patent Applications:</a:t>
            </a:r>
          </a:p>
          <a:p>
            <a:r>
              <a:rPr lang="en-US" b="1" dirty="0">
                <a:solidFill>
                  <a:srgbClr val="FF0000"/>
                </a:solidFill>
              </a:rPr>
              <a:t>No. 62/742,484 (10/08/2018) </a:t>
            </a:r>
          </a:p>
          <a:p>
            <a:r>
              <a:rPr lang="en-US" b="1" dirty="0">
                <a:solidFill>
                  <a:srgbClr val="FF0000"/>
                </a:solidFill>
              </a:rPr>
              <a:t>No. 62/833,883 (04/15/2019)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/>
              <a:t>Claim = multiple modalities </a:t>
            </a:r>
            <a:r>
              <a:rPr lang="en-US" dirty="0"/>
              <a:t>for the therapeutic disruption of intermediate filament cytoskeleton networks via knob-pocket assembly mechanism.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7B9A464-76B3-3A4A-8CE2-4E4DC6626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14" y="3985391"/>
            <a:ext cx="5405737" cy="2783347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11963CD-333C-A244-0C76-F94A758233A8}"/>
              </a:ext>
            </a:extLst>
          </p:cNvPr>
          <p:cNvSpPr txBox="1"/>
          <p:nvPr/>
        </p:nvSpPr>
        <p:spPr>
          <a:xfrm>
            <a:off x="5543551" y="1064157"/>
            <a:ext cx="371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n w="3175">
                  <a:noFill/>
                </a:ln>
                <a:solidFill>
                  <a:schemeClr val="accent2"/>
                </a:solidFill>
              </a:rPr>
              <a:t>In vivo</a:t>
            </a:r>
            <a:r>
              <a:rPr lang="en-US" b="1" dirty="0">
                <a:ln w="3175">
                  <a:noFill/>
                </a:ln>
                <a:solidFill>
                  <a:schemeClr val="accent2"/>
                </a:solidFill>
              </a:rPr>
              <a:t> action of inhibitory peptide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EB5540-B431-4541-96A1-F7564DE6B7D7}"/>
              </a:ext>
            </a:extLst>
          </p:cNvPr>
          <p:cNvSpPr txBox="1"/>
          <p:nvPr/>
        </p:nvSpPr>
        <p:spPr>
          <a:xfrm>
            <a:off x="810692" y="3613467"/>
            <a:ext cx="4059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n w="3175">
                  <a:noFill/>
                </a:ln>
                <a:solidFill>
                  <a:schemeClr val="accent2"/>
                </a:solidFill>
              </a:rPr>
              <a:t>In vitro</a:t>
            </a:r>
            <a:r>
              <a:rPr lang="en-US" b="1" dirty="0">
                <a:ln w="3175">
                  <a:noFill/>
                </a:ln>
                <a:solidFill>
                  <a:schemeClr val="accent2"/>
                </a:solidFill>
              </a:rPr>
              <a:t> action of inhibitory peptide</a:t>
            </a:r>
          </a:p>
        </p:txBody>
      </p: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8C31B17-5D3F-02C9-B115-9A9793EEB8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212"/>
          <a:stretch/>
        </p:blipFill>
        <p:spPr>
          <a:xfrm>
            <a:off x="5726431" y="1433489"/>
            <a:ext cx="3417570" cy="53352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582163-FA84-3546-B196-0D2219638886}"/>
              </a:ext>
            </a:extLst>
          </p:cNvPr>
          <p:cNvSpPr txBox="1"/>
          <p:nvPr/>
        </p:nvSpPr>
        <p:spPr>
          <a:xfrm>
            <a:off x="9446665" y="1064157"/>
            <a:ext cx="252359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ln w="3175">
                  <a:noFill/>
                </a:ln>
              </a:rPr>
              <a:t>AI-driven </a:t>
            </a:r>
            <a:r>
              <a:rPr lang="en-US" sz="2100" b="1" i="1" dirty="0">
                <a:ln w="3175">
                  <a:noFill/>
                </a:ln>
              </a:rPr>
              <a:t>in silico </a:t>
            </a:r>
            <a:r>
              <a:rPr lang="en-US" sz="2100" b="1" dirty="0">
                <a:ln w="3175">
                  <a:noFill/>
                </a:ln>
              </a:rPr>
              <a:t>small molecule </a:t>
            </a:r>
          </a:p>
          <a:p>
            <a:pPr algn="ctr"/>
            <a:r>
              <a:rPr lang="en-US" sz="2100" b="1" dirty="0">
                <a:ln w="3175">
                  <a:noFill/>
                </a:ln>
              </a:rPr>
              <a:t>screening completed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5A3697-CF63-804D-8BBD-F0F1A76F90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70" t="17092" r="82346" b="19066"/>
          <a:stretch/>
        </p:blipFill>
        <p:spPr>
          <a:xfrm>
            <a:off x="9824236" y="2189992"/>
            <a:ext cx="1577189" cy="1562720"/>
          </a:xfrm>
          <a:prstGeom prst="rect">
            <a:avLst/>
          </a:prstGeom>
        </p:spPr>
      </p:pic>
      <p:sp>
        <p:nvSpPr>
          <p:cNvPr id="12" name="5-Point Star 11">
            <a:extLst>
              <a:ext uri="{FF2B5EF4-FFF2-40B4-BE49-F238E27FC236}">
                <a16:creationId xmlns:a16="http://schemas.microsoft.com/office/drawing/2014/main" id="{5D78F70C-D429-7742-8A09-C3C1AEA6AB22}"/>
              </a:ext>
            </a:extLst>
          </p:cNvPr>
          <p:cNvSpPr/>
          <p:nvPr/>
        </p:nvSpPr>
        <p:spPr>
          <a:xfrm>
            <a:off x="10488876" y="2570847"/>
            <a:ext cx="401069" cy="40050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B58EAB-DDA4-DF46-973D-F3028F6714FB}"/>
              </a:ext>
            </a:extLst>
          </p:cNvPr>
          <p:cNvSpPr/>
          <p:nvPr/>
        </p:nvSpPr>
        <p:spPr>
          <a:xfrm>
            <a:off x="9340289" y="4974907"/>
            <a:ext cx="2717294" cy="18158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Currently filing a provisional patent application claiming these small molecule compounds and their uses. The details will be made available after filing and under a CDA.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0F764F-789C-094D-84D9-6E4737EE012D}"/>
              </a:ext>
            </a:extLst>
          </p:cNvPr>
          <p:cNvSpPr/>
          <p:nvPr/>
        </p:nvSpPr>
        <p:spPr>
          <a:xfrm>
            <a:off x="9326881" y="1064157"/>
            <a:ext cx="2704795" cy="570458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1622DEE-22C1-1745-992E-73AA5941F6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938" t="73109" b="19987"/>
          <a:stretch/>
        </p:blipFill>
        <p:spPr>
          <a:xfrm>
            <a:off x="8241922" y="5882848"/>
            <a:ext cx="1059959" cy="36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87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ED8F-B34F-7547-8E04-38F46FBF4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" y="12849"/>
            <a:ext cx="12075885" cy="84996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4000" b="1" dirty="0"/>
              <a:t>Small molecule </a:t>
            </a:r>
            <a:r>
              <a:rPr lang="en-US" sz="4000" b="1" dirty="0">
                <a:solidFill>
                  <a:srgbClr val="FF0000"/>
                </a:solidFill>
              </a:rPr>
              <a:t>vimentin assembly inhibitor</a:t>
            </a:r>
            <a:r>
              <a:rPr lang="en-US" sz="4000" b="1" dirty="0"/>
              <a:t> to treat lung cancer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8A8A06-BAC9-F348-825F-96EDA7686F6F}"/>
              </a:ext>
            </a:extLst>
          </p:cNvPr>
          <p:cNvSpPr txBox="1"/>
          <p:nvPr/>
        </p:nvSpPr>
        <p:spPr>
          <a:xfrm>
            <a:off x="2420927" y="970958"/>
            <a:ext cx="9571047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Lung cancer</a:t>
            </a:r>
            <a:r>
              <a:rPr lang="en-US" sz="1600" dirty="0"/>
              <a:t>: </a:t>
            </a:r>
            <a:r>
              <a:rPr lang="en-US" sz="1600" dirty="0">
                <a:solidFill>
                  <a:srgbClr val="FF0000"/>
                </a:solidFill>
              </a:rPr>
              <a:t>$26B </a:t>
            </a:r>
            <a:r>
              <a:rPr lang="en-US" sz="1600" dirty="0"/>
              <a:t>global market in 2023 (BCC Research).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Global metastatic cancer treatment market: ~</a:t>
            </a:r>
            <a:r>
              <a:rPr lang="en-US" sz="1600" dirty="0">
                <a:solidFill>
                  <a:srgbClr val="FF0000"/>
                </a:solidFill>
              </a:rPr>
              <a:t>$98.24 billion by 2025</a:t>
            </a:r>
            <a:r>
              <a:rPr lang="en-US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anti-cytoskeleton industry is </a:t>
            </a:r>
            <a:r>
              <a:rPr lang="en-US" sz="1600" dirty="0">
                <a:solidFill>
                  <a:srgbClr val="FF0000"/>
                </a:solidFill>
              </a:rPr>
              <a:t>~$3-5B</a:t>
            </a:r>
            <a:r>
              <a:rPr lang="en-US" sz="1600" dirty="0"/>
              <a:t>/year.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Paclitaxel alone has generated </a:t>
            </a:r>
            <a:r>
              <a:rPr lang="en-US" sz="1600" dirty="0">
                <a:solidFill>
                  <a:srgbClr val="FF0000"/>
                </a:solidFill>
              </a:rPr>
              <a:t>~$1.5B</a:t>
            </a:r>
            <a:r>
              <a:rPr lang="en-US" sz="1600" dirty="0"/>
              <a:t>/year.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Therefore, the </a:t>
            </a:r>
            <a:r>
              <a:rPr lang="en-US" sz="1600" u="sng" dirty="0"/>
              <a:t>potential market opportunity </a:t>
            </a:r>
            <a:r>
              <a:rPr lang="en-US" sz="1600" dirty="0"/>
              <a:t>for </a:t>
            </a:r>
            <a:r>
              <a:rPr lang="en-US" sz="1600" b="1" dirty="0"/>
              <a:t>first-in-class </a:t>
            </a:r>
            <a:r>
              <a:rPr lang="en-US" sz="1600" dirty="0"/>
              <a:t>Vimentin inhibitor is expected to be similar to paclitaxel around </a:t>
            </a:r>
            <a:r>
              <a:rPr lang="en-US" sz="1600" b="1" dirty="0">
                <a:solidFill>
                  <a:srgbClr val="FF0000"/>
                </a:solidFill>
              </a:rPr>
              <a:t>$0.5-1.5B USD/</a:t>
            </a:r>
            <a:r>
              <a:rPr lang="en-US" sz="1600" b="1" dirty="0" err="1">
                <a:solidFill>
                  <a:srgbClr val="FF0000"/>
                </a:solidFill>
              </a:rPr>
              <a:t>yr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dirty="0"/>
              <a:t>with opportunity for growth to </a:t>
            </a:r>
            <a:r>
              <a:rPr lang="en-US" sz="1600" b="1" dirty="0">
                <a:solidFill>
                  <a:srgbClr val="FF0000"/>
                </a:solidFill>
              </a:rPr>
              <a:t>$3-5B/yr.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8B96C6-112C-A242-8BD8-5D0C99F7C38F}"/>
              </a:ext>
            </a:extLst>
          </p:cNvPr>
          <p:cNvSpPr txBox="1"/>
          <p:nvPr/>
        </p:nvSpPr>
        <p:spPr>
          <a:xfrm>
            <a:off x="409688" y="1514560"/>
            <a:ext cx="1656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The Market</a:t>
            </a: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D5236385-B906-B347-910B-5C9E43EBFC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35838"/>
              </p:ext>
            </p:extLst>
          </p:nvPr>
        </p:nvGraphicFramePr>
        <p:xfrm>
          <a:off x="2420927" y="4202967"/>
          <a:ext cx="7598262" cy="225442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79910">
                  <a:extLst>
                    <a:ext uri="{9D8B030D-6E8A-4147-A177-3AD203B41FA5}">
                      <a16:colId xmlns:a16="http://schemas.microsoft.com/office/drawing/2014/main" val="3691761598"/>
                    </a:ext>
                  </a:extLst>
                </a:gridCol>
                <a:gridCol w="1208358">
                  <a:extLst>
                    <a:ext uri="{9D8B030D-6E8A-4147-A177-3AD203B41FA5}">
                      <a16:colId xmlns:a16="http://schemas.microsoft.com/office/drawing/2014/main" val="1956866980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1057605531"/>
                    </a:ext>
                  </a:extLst>
                </a:gridCol>
                <a:gridCol w="1290133">
                  <a:extLst>
                    <a:ext uri="{9D8B030D-6E8A-4147-A177-3AD203B41FA5}">
                      <a16:colId xmlns:a16="http://schemas.microsoft.com/office/drawing/2014/main" val="1171549507"/>
                    </a:ext>
                  </a:extLst>
                </a:gridCol>
                <a:gridCol w="1703125">
                  <a:extLst>
                    <a:ext uri="{9D8B030D-6E8A-4147-A177-3AD203B41FA5}">
                      <a16:colId xmlns:a16="http://schemas.microsoft.com/office/drawing/2014/main" val="789373987"/>
                    </a:ext>
                  </a:extLst>
                </a:gridCol>
              </a:tblGrid>
              <a:tr h="84726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Compounds Targeting Vimentin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FDA Approval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FF00"/>
                          </a:solidFill>
                        </a:rPr>
                        <a:t>Specifically Disrupts Assembly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Currently Used Clinically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Complications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79441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Withaferin-A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High off-target toxicity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11230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FiVe1</a:t>
                      </a:r>
                      <a:endParaRPr lang="en-US" sz="1400" b="1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Unknown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1467450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Knob-Pocket Inhibitor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YES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Low toxicity </a:t>
                      </a:r>
                      <a:r>
                        <a:rPr lang="en-US" sz="1400" dirty="0"/>
                        <a:t>to cell viability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35950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82FFFA2F-DE95-2D41-8A7F-48495B1BF5A5}"/>
              </a:ext>
            </a:extLst>
          </p:cNvPr>
          <p:cNvSpPr txBox="1"/>
          <p:nvPr/>
        </p:nvSpPr>
        <p:spPr>
          <a:xfrm>
            <a:off x="314918" y="5099345"/>
            <a:ext cx="18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Competition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577076-A0ED-9849-967A-F11E3789FC85}"/>
              </a:ext>
            </a:extLst>
          </p:cNvPr>
          <p:cNvSpPr txBox="1"/>
          <p:nvPr/>
        </p:nvSpPr>
        <p:spPr>
          <a:xfrm>
            <a:off x="6777218" y="6505015"/>
            <a:ext cx="4905966" cy="30777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We have competitive advantage and mechanistic differentiation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A74538F-6437-964D-A404-8CEF25ADC646}"/>
              </a:ext>
            </a:extLst>
          </p:cNvPr>
          <p:cNvGrpSpPr/>
          <p:nvPr/>
        </p:nvGrpSpPr>
        <p:grpSpPr>
          <a:xfrm>
            <a:off x="9640773" y="2785774"/>
            <a:ext cx="2160270" cy="951928"/>
            <a:chOff x="4266933" y="4537655"/>
            <a:chExt cx="2160270" cy="951928"/>
          </a:xfrm>
        </p:grpSpPr>
        <p:sp>
          <p:nvSpPr>
            <p:cNvPr id="16" name="Can 15">
              <a:extLst>
                <a:ext uri="{FF2B5EF4-FFF2-40B4-BE49-F238E27FC236}">
                  <a16:creationId xmlns:a16="http://schemas.microsoft.com/office/drawing/2014/main" id="{21A94EEE-8F54-5243-8135-ADFE8803CA88}"/>
                </a:ext>
              </a:extLst>
            </p:cNvPr>
            <p:cNvSpPr/>
            <p:nvPr/>
          </p:nvSpPr>
          <p:spPr>
            <a:xfrm rot="5400000">
              <a:off x="5307997" y="4176357"/>
              <a:ext cx="280605" cy="1957807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an 16">
              <a:extLst>
                <a:ext uri="{FF2B5EF4-FFF2-40B4-BE49-F238E27FC236}">
                  <a16:creationId xmlns:a16="http://schemas.microsoft.com/office/drawing/2014/main" id="{981E7036-5A2C-E64D-A6E5-800D31503708}"/>
                </a:ext>
              </a:extLst>
            </p:cNvPr>
            <p:cNvSpPr/>
            <p:nvPr/>
          </p:nvSpPr>
          <p:spPr>
            <a:xfrm rot="5400000">
              <a:off x="5294913" y="3880954"/>
              <a:ext cx="280605" cy="1957807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an 17">
              <a:extLst>
                <a:ext uri="{FF2B5EF4-FFF2-40B4-BE49-F238E27FC236}">
                  <a16:creationId xmlns:a16="http://schemas.microsoft.com/office/drawing/2014/main" id="{564F1B30-DFA8-0349-87CD-7D8D2CBBC5EA}"/>
                </a:ext>
              </a:extLst>
            </p:cNvPr>
            <p:cNvSpPr/>
            <p:nvPr/>
          </p:nvSpPr>
          <p:spPr>
            <a:xfrm rot="5400000">
              <a:off x="5190137" y="4250889"/>
              <a:ext cx="280605" cy="1957807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an 18">
              <a:extLst>
                <a:ext uri="{FF2B5EF4-FFF2-40B4-BE49-F238E27FC236}">
                  <a16:creationId xmlns:a16="http://schemas.microsoft.com/office/drawing/2014/main" id="{54DD6E93-E053-EC44-9A86-9EC79981FB5C}"/>
                </a:ext>
              </a:extLst>
            </p:cNvPr>
            <p:cNvSpPr/>
            <p:nvPr/>
          </p:nvSpPr>
          <p:spPr>
            <a:xfrm rot="5400000">
              <a:off x="5215588" y="3930276"/>
              <a:ext cx="280605" cy="1957807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gular Pentagon 19">
              <a:extLst>
                <a:ext uri="{FF2B5EF4-FFF2-40B4-BE49-F238E27FC236}">
                  <a16:creationId xmlns:a16="http://schemas.microsoft.com/office/drawing/2014/main" id="{100B4ED6-4A1E-2249-9331-085ED86DEF91}"/>
                </a:ext>
              </a:extLst>
            </p:cNvPr>
            <p:cNvSpPr/>
            <p:nvPr/>
          </p:nvSpPr>
          <p:spPr>
            <a:xfrm>
              <a:off x="5246193" y="4647025"/>
              <a:ext cx="134738" cy="171954"/>
            </a:xfrm>
            <a:prstGeom prst="pentag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gular Pentagon 20">
              <a:extLst>
                <a:ext uri="{FF2B5EF4-FFF2-40B4-BE49-F238E27FC236}">
                  <a16:creationId xmlns:a16="http://schemas.microsoft.com/office/drawing/2014/main" id="{6F354917-4677-1D4E-BB36-B9E814B95F9D}"/>
                </a:ext>
              </a:extLst>
            </p:cNvPr>
            <p:cNvSpPr/>
            <p:nvPr/>
          </p:nvSpPr>
          <p:spPr>
            <a:xfrm>
              <a:off x="4941220" y="4556369"/>
              <a:ext cx="134738" cy="171954"/>
            </a:xfrm>
            <a:prstGeom prst="pentag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gular Pentagon 21">
              <a:extLst>
                <a:ext uri="{FF2B5EF4-FFF2-40B4-BE49-F238E27FC236}">
                  <a16:creationId xmlns:a16="http://schemas.microsoft.com/office/drawing/2014/main" id="{81F5C7F0-A7C2-884C-8200-1DC78F9842D4}"/>
                </a:ext>
              </a:extLst>
            </p:cNvPr>
            <p:cNvSpPr/>
            <p:nvPr/>
          </p:nvSpPr>
          <p:spPr>
            <a:xfrm>
              <a:off x="5635851" y="4600130"/>
              <a:ext cx="134738" cy="171954"/>
            </a:xfrm>
            <a:prstGeom prst="pentag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gular Pentagon 22">
              <a:extLst>
                <a:ext uri="{FF2B5EF4-FFF2-40B4-BE49-F238E27FC236}">
                  <a16:creationId xmlns:a16="http://schemas.microsoft.com/office/drawing/2014/main" id="{0CFC5CF0-6FEA-DF46-99F9-5184DF0F501D}"/>
                </a:ext>
              </a:extLst>
            </p:cNvPr>
            <p:cNvSpPr/>
            <p:nvPr/>
          </p:nvSpPr>
          <p:spPr>
            <a:xfrm>
              <a:off x="6000090" y="4537655"/>
              <a:ext cx="134738" cy="171954"/>
            </a:xfrm>
            <a:prstGeom prst="pentag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gular Pentagon 23">
              <a:extLst>
                <a:ext uri="{FF2B5EF4-FFF2-40B4-BE49-F238E27FC236}">
                  <a16:creationId xmlns:a16="http://schemas.microsoft.com/office/drawing/2014/main" id="{3AB5EA60-C8B2-BD43-B164-E422DBEE2407}"/>
                </a:ext>
              </a:extLst>
            </p:cNvPr>
            <p:cNvSpPr/>
            <p:nvPr/>
          </p:nvSpPr>
          <p:spPr>
            <a:xfrm>
              <a:off x="4266933" y="4686107"/>
              <a:ext cx="134738" cy="171954"/>
            </a:xfrm>
            <a:prstGeom prst="pentag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gular Pentagon 24">
              <a:extLst>
                <a:ext uri="{FF2B5EF4-FFF2-40B4-BE49-F238E27FC236}">
                  <a16:creationId xmlns:a16="http://schemas.microsoft.com/office/drawing/2014/main" id="{3EA8BF5C-7A8E-9649-87F7-8C9AFB8281B4}"/>
                </a:ext>
              </a:extLst>
            </p:cNvPr>
            <p:cNvSpPr/>
            <p:nvPr/>
          </p:nvSpPr>
          <p:spPr>
            <a:xfrm>
              <a:off x="4384577" y="5289135"/>
              <a:ext cx="134738" cy="171954"/>
            </a:xfrm>
            <a:prstGeom prst="pentag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gular Pentagon 25">
              <a:extLst>
                <a:ext uri="{FF2B5EF4-FFF2-40B4-BE49-F238E27FC236}">
                  <a16:creationId xmlns:a16="http://schemas.microsoft.com/office/drawing/2014/main" id="{977983B7-1A6E-3340-B515-6C84102A06CF}"/>
                </a:ext>
              </a:extLst>
            </p:cNvPr>
            <p:cNvSpPr/>
            <p:nvPr/>
          </p:nvSpPr>
          <p:spPr>
            <a:xfrm>
              <a:off x="4734717" y="5255256"/>
              <a:ext cx="134738" cy="171954"/>
            </a:xfrm>
            <a:prstGeom prst="pentag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gular Pentagon 26">
              <a:extLst>
                <a:ext uri="{FF2B5EF4-FFF2-40B4-BE49-F238E27FC236}">
                  <a16:creationId xmlns:a16="http://schemas.microsoft.com/office/drawing/2014/main" id="{EFE921A7-5332-EA44-A6A1-793E7A61A5C8}"/>
                </a:ext>
              </a:extLst>
            </p:cNvPr>
            <p:cNvSpPr/>
            <p:nvPr/>
          </p:nvSpPr>
          <p:spPr>
            <a:xfrm>
              <a:off x="4551562" y="4547600"/>
              <a:ext cx="134738" cy="171954"/>
            </a:xfrm>
            <a:prstGeom prst="pentag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gular Pentagon 27">
              <a:extLst>
                <a:ext uri="{FF2B5EF4-FFF2-40B4-BE49-F238E27FC236}">
                  <a16:creationId xmlns:a16="http://schemas.microsoft.com/office/drawing/2014/main" id="{820634C6-8801-3A4E-B011-262981C8C432}"/>
                </a:ext>
              </a:extLst>
            </p:cNvPr>
            <p:cNvSpPr/>
            <p:nvPr/>
          </p:nvSpPr>
          <p:spPr>
            <a:xfrm>
              <a:off x="4703962" y="4700000"/>
              <a:ext cx="134738" cy="171954"/>
            </a:xfrm>
            <a:prstGeom prst="pentag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gular Pentagon 28">
              <a:extLst>
                <a:ext uri="{FF2B5EF4-FFF2-40B4-BE49-F238E27FC236}">
                  <a16:creationId xmlns:a16="http://schemas.microsoft.com/office/drawing/2014/main" id="{1BCF4A12-D884-D747-AC5E-8F36D3AD69B3}"/>
                </a:ext>
              </a:extLst>
            </p:cNvPr>
            <p:cNvSpPr/>
            <p:nvPr/>
          </p:nvSpPr>
          <p:spPr>
            <a:xfrm>
              <a:off x="5075264" y="4950096"/>
              <a:ext cx="134738" cy="171954"/>
            </a:xfrm>
            <a:prstGeom prst="pentag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gular Pentagon 29">
              <a:extLst>
                <a:ext uri="{FF2B5EF4-FFF2-40B4-BE49-F238E27FC236}">
                  <a16:creationId xmlns:a16="http://schemas.microsoft.com/office/drawing/2014/main" id="{65DE7794-9513-B244-804A-5F70378CD9C5}"/>
                </a:ext>
              </a:extLst>
            </p:cNvPr>
            <p:cNvSpPr/>
            <p:nvPr/>
          </p:nvSpPr>
          <p:spPr>
            <a:xfrm>
              <a:off x="5865352" y="4747457"/>
              <a:ext cx="134738" cy="171954"/>
            </a:xfrm>
            <a:prstGeom prst="pentag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gular Pentagon 30">
              <a:extLst>
                <a:ext uri="{FF2B5EF4-FFF2-40B4-BE49-F238E27FC236}">
                  <a16:creationId xmlns:a16="http://schemas.microsoft.com/office/drawing/2014/main" id="{FD20FDA6-3BAC-0844-B561-F3CAEE81C3EA}"/>
                </a:ext>
              </a:extLst>
            </p:cNvPr>
            <p:cNvSpPr/>
            <p:nvPr/>
          </p:nvSpPr>
          <p:spPr>
            <a:xfrm>
              <a:off x="5811454" y="5216148"/>
              <a:ext cx="134738" cy="171954"/>
            </a:xfrm>
            <a:prstGeom prst="pentag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gular Pentagon 31">
              <a:extLst>
                <a:ext uri="{FF2B5EF4-FFF2-40B4-BE49-F238E27FC236}">
                  <a16:creationId xmlns:a16="http://schemas.microsoft.com/office/drawing/2014/main" id="{8986FCBF-5589-C849-863F-C89CE799C4F3}"/>
                </a:ext>
              </a:extLst>
            </p:cNvPr>
            <p:cNvSpPr/>
            <p:nvPr/>
          </p:nvSpPr>
          <p:spPr>
            <a:xfrm>
              <a:off x="5313562" y="5309600"/>
              <a:ext cx="134738" cy="171954"/>
            </a:xfrm>
            <a:prstGeom prst="pentag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gular Pentagon 32">
              <a:extLst>
                <a:ext uri="{FF2B5EF4-FFF2-40B4-BE49-F238E27FC236}">
                  <a16:creationId xmlns:a16="http://schemas.microsoft.com/office/drawing/2014/main" id="{086A246B-78CE-CF46-8AB7-A30056E65216}"/>
                </a:ext>
              </a:extLst>
            </p:cNvPr>
            <p:cNvSpPr/>
            <p:nvPr/>
          </p:nvSpPr>
          <p:spPr>
            <a:xfrm>
              <a:off x="5583603" y="5317629"/>
              <a:ext cx="134738" cy="171954"/>
            </a:xfrm>
            <a:prstGeom prst="pentag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460DAC4-C1E0-954D-A90D-49EA7AD54F45}"/>
              </a:ext>
            </a:extLst>
          </p:cNvPr>
          <p:cNvGrpSpPr/>
          <p:nvPr/>
        </p:nvGrpSpPr>
        <p:grpSpPr>
          <a:xfrm>
            <a:off x="6763373" y="2918506"/>
            <a:ext cx="2108856" cy="737904"/>
            <a:chOff x="4179393" y="4734976"/>
            <a:chExt cx="2108856" cy="737904"/>
          </a:xfrm>
        </p:grpSpPr>
        <p:sp>
          <p:nvSpPr>
            <p:cNvPr id="36" name="Can 35">
              <a:extLst>
                <a:ext uri="{FF2B5EF4-FFF2-40B4-BE49-F238E27FC236}">
                  <a16:creationId xmlns:a16="http://schemas.microsoft.com/office/drawing/2014/main" id="{CB2D3E45-070C-074E-8C11-1C3D00496AB0}"/>
                </a:ext>
              </a:extLst>
            </p:cNvPr>
            <p:cNvSpPr/>
            <p:nvPr/>
          </p:nvSpPr>
          <p:spPr>
            <a:xfrm rot="5400000">
              <a:off x="5169043" y="4353674"/>
              <a:ext cx="280605" cy="1957807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an 36">
              <a:extLst>
                <a:ext uri="{FF2B5EF4-FFF2-40B4-BE49-F238E27FC236}">
                  <a16:creationId xmlns:a16="http://schemas.microsoft.com/office/drawing/2014/main" id="{F1B52331-A52D-154F-9CC4-A462CBF52113}"/>
                </a:ext>
              </a:extLst>
            </p:cNvPr>
            <p:cNvSpPr/>
            <p:nvPr/>
          </p:nvSpPr>
          <p:spPr>
            <a:xfrm rot="5400000">
              <a:off x="5155959" y="4058271"/>
              <a:ext cx="280605" cy="1957807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5-Point Star 37">
              <a:extLst>
                <a:ext uri="{FF2B5EF4-FFF2-40B4-BE49-F238E27FC236}">
                  <a16:creationId xmlns:a16="http://schemas.microsoft.com/office/drawing/2014/main" id="{1D01E19A-5FCE-D546-ACDB-597EB82F5B68}"/>
                </a:ext>
              </a:extLst>
            </p:cNvPr>
            <p:cNvSpPr/>
            <p:nvPr/>
          </p:nvSpPr>
          <p:spPr>
            <a:xfrm>
              <a:off x="5423004" y="4959930"/>
              <a:ext cx="553367" cy="438581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an 38">
              <a:extLst>
                <a:ext uri="{FF2B5EF4-FFF2-40B4-BE49-F238E27FC236}">
                  <a16:creationId xmlns:a16="http://schemas.microsoft.com/office/drawing/2014/main" id="{68352A5D-5245-7D48-8384-05FA4A08875E}"/>
                </a:ext>
              </a:extLst>
            </p:cNvPr>
            <p:cNvSpPr/>
            <p:nvPr/>
          </p:nvSpPr>
          <p:spPr>
            <a:xfrm rot="5400000">
              <a:off x="4854913" y="4331456"/>
              <a:ext cx="280605" cy="1631645"/>
            </a:xfrm>
            <a:prstGeom prst="can">
              <a:avLst/>
            </a:prstGeom>
            <a:solidFill>
              <a:schemeClr val="accent1">
                <a:alpha val="5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Can 39">
              <a:extLst>
                <a:ext uri="{FF2B5EF4-FFF2-40B4-BE49-F238E27FC236}">
                  <a16:creationId xmlns:a16="http://schemas.microsoft.com/office/drawing/2014/main" id="{04499A6F-EEFE-B543-8FAD-7F5B2CC0D2EC}"/>
                </a:ext>
              </a:extLst>
            </p:cNvPr>
            <p:cNvSpPr/>
            <p:nvPr/>
          </p:nvSpPr>
          <p:spPr>
            <a:xfrm rot="5400000">
              <a:off x="4899415" y="4059456"/>
              <a:ext cx="280605" cy="1631645"/>
            </a:xfrm>
            <a:prstGeom prst="can">
              <a:avLst/>
            </a:prstGeom>
            <a:solidFill>
              <a:schemeClr val="accent1">
                <a:alpha val="5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17EFEC6D-FCDE-C24A-BB59-444C1627140B}"/>
              </a:ext>
            </a:extLst>
          </p:cNvPr>
          <p:cNvSpPr/>
          <p:nvPr/>
        </p:nvSpPr>
        <p:spPr>
          <a:xfrm>
            <a:off x="2573717" y="2925113"/>
            <a:ext cx="359590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Blowing Up NSCLC From the Inside-Out at the Protein Level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DA95893-1B53-0C47-A631-5CE8C703D32F}"/>
              </a:ext>
            </a:extLst>
          </p:cNvPr>
          <p:cNvSpPr txBox="1"/>
          <p:nvPr/>
        </p:nvSpPr>
        <p:spPr>
          <a:xfrm>
            <a:off x="246462" y="2995576"/>
            <a:ext cx="2097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Our Advantage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8F5F4C-963D-994C-B2EC-08AE3D21EFB9}"/>
              </a:ext>
            </a:extLst>
          </p:cNvPr>
          <p:cNvSpPr/>
          <p:nvPr/>
        </p:nvSpPr>
        <p:spPr>
          <a:xfrm>
            <a:off x="6729592" y="3692908"/>
            <a:ext cx="2266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Knob-Pocket Inhibitor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F6EACC6-D2C9-004B-ACE4-FD17A912B18D}"/>
              </a:ext>
            </a:extLst>
          </p:cNvPr>
          <p:cNvSpPr/>
          <p:nvPr/>
        </p:nvSpPr>
        <p:spPr>
          <a:xfrm>
            <a:off x="10060140" y="3692908"/>
            <a:ext cx="1362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Competitors</a:t>
            </a:r>
          </a:p>
        </p:txBody>
      </p:sp>
      <p:sp>
        <p:nvSpPr>
          <p:cNvPr id="12" name="Bent-Up Arrow 11">
            <a:extLst>
              <a:ext uri="{FF2B5EF4-FFF2-40B4-BE49-F238E27FC236}">
                <a16:creationId xmlns:a16="http://schemas.microsoft.com/office/drawing/2014/main" id="{091768FD-1378-134D-8987-B48A2A3A9D3F}"/>
              </a:ext>
            </a:extLst>
          </p:cNvPr>
          <p:cNvSpPr/>
          <p:nvPr/>
        </p:nvSpPr>
        <p:spPr>
          <a:xfrm flipH="1">
            <a:off x="5943832" y="6333565"/>
            <a:ext cx="785759" cy="410135"/>
          </a:xfrm>
          <a:prstGeom prst="bentUpArrow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313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A64151-C68F-A749-8FE6-5FD4B328A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78" y="174850"/>
            <a:ext cx="11963400" cy="48827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Timeline, Milestones, and Budget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11DCBC-0041-C846-B960-30C3E2682AB6}"/>
              </a:ext>
            </a:extLst>
          </p:cNvPr>
          <p:cNvSpPr txBox="1"/>
          <p:nvPr/>
        </p:nvSpPr>
        <p:spPr>
          <a:xfrm>
            <a:off x="192986" y="974947"/>
            <a:ext cx="2416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Objective 1: $50,000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F936D3-E6EE-2B4A-A0B4-6690400AEEBF}"/>
              </a:ext>
            </a:extLst>
          </p:cNvPr>
          <p:cNvSpPr txBox="1"/>
          <p:nvPr/>
        </p:nvSpPr>
        <p:spPr>
          <a:xfrm>
            <a:off x="192986" y="4089870"/>
            <a:ext cx="5370975" cy="209288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Goal:</a:t>
            </a:r>
            <a:r>
              <a:rPr lang="en-US" sz="2000" b="1" dirty="0"/>
              <a:t> Characterize validated hits on NSCLC cell behavior.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Milestones</a:t>
            </a:r>
            <a:r>
              <a:rPr lang="en-US" sz="1400" dirty="0"/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Disruption of NSCLC proliferation, apoptosis, cell migration, and/or cell invasion.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Restoration of TKI sensitivity to TKI-resistant EGFR-mutant NSCLC cells.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2A7F3B-3093-104A-89A7-0348A7A65E31}"/>
              </a:ext>
            </a:extLst>
          </p:cNvPr>
          <p:cNvSpPr txBox="1"/>
          <p:nvPr/>
        </p:nvSpPr>
        <p:spPr>
          <a:xfrm>
            <a:off x="135278" y="3689760"/>
            <a:ext cx="2359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Objective 2: $50,000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074575-0145-FA4D-B934-9C468ECD8752}"/>
              </a:ext>
            </a:extLst>
          </p:cNvPr>
          <p:cNvSpPr txBox="1"/>
          <p:nvPr/>
        </p:nvSpPr>
        <p:spPr>
          <a:xfrm>
            <a:off x="8832624" y="3268927"/>
            <a:ext cx="2489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Objective 3: $200,000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C9BE55-D4AE-B54C-9F0E-E14FCC1FA098}"/>
              </a:ext>
            </a:extLst>
          </p:cNvPr>
          <p:cNvSpPr txBox="1"/>
          <p:nvPr/>
        </p:nvSpPr>
        <p:spPr>
          <a:xfrm>
            <a:off x="5741042" y="3680693"/>
            <a:ext cx="6314051" cy="166199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Goal:</a:t>
            </a:r>
            <a:r>
              <a:rPr lang="en-US" sz="2000" b="1" dirty="0"/>
              <a:t> Demonstrate efficacy of top inhibitor in tumor xenograft mouse model of NSCLC.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Desired endpoints</a:t>
            </a:r>
            <a:r>
              <a:rPr lang="en-US" sz="1400" dirty="0"/>
              <a:t>: (</a:t>
            </a:r>
            <a:r>
              <a:rPr lang="en-US" sz="1400" dirty="0" err="1"/>
              <a:t>i</a:t>
            </a:r>
            <a:r>
              <a:rPr lang="en-US" sz="1400" dirty="0"/>
              <a:t>) decreased tumor size; (ii) decreased spread/metastasis; (iii) prolonged survival of treated mice; (iv) increased sensitivity of TKI-resistant EGFR-mutant NSCLC to </a:t>
            </a:r>
            <a:r>
              <a:rPr lang="en-US" sz="1400" dirty="0" err="1"/>
              <a:t>osimertinib</a:t>
            </a:r>
            <a:r>
              <a:rPr lang="en-US" sz="1400" dirty="0"/>
              <a:t>; (v) PK studies.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2F196FD1-82C7-D04A-A94D-5ECF94DDC66F}"/>
              </a:ext>
            </a:extLst>
          </p:cNvPr>
          <p:cNvSpPr/>
          <p:nvPr/>
        </p:nvSpPr>
        <p:spPr>
          <a:xfrm>
            <a:off x="562488" y="2683467"/>
            <a:ext cx="11031950" cy="5737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4386FD3C-69B1-504E-AF75-B7D839EDA20B}"/>
              </a:ext>
            </a:extLst>
          </p:cNvPr>
          <p:cNvSpPr/>
          <p:nvPr/>
        </p:nvSpPr>
        <p:spPr>
          <a:xfrm rot="10800000">
            <a:off x="2332139" y="2463453"/>
            <a:ext cx="423481" cy="386437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77418A-5D50-8B46-866E-B06585BC340F}"/>
              </a:ext>
            </a:extLst>
          </p:cNvPr>
          <p:cNvSpPr txBox="1"/>
          <p:nvPr/>
        </p:nvSpPr>
        <p:spPr>
          <a:xfrm>
            <a:off x="1500115" y="2792384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Q3 2024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7A3B62-0A27-624C-B451-CDCD2C732EF0}"/>
              </a:ext>
            </a:extLst>
          </p:cNvPr>
          <p:cNvSpPr txBox="1"/>
          <p:nvPr/>
        </p:nvSpPr>
        <p:spPr>
          <a:xfrm>
            <a:off x="3535177" y="2800775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Q4 2024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B530DC-8FBA-6E43-B95B-7EC070180CA3}"/>
              </a:ext>
            </a:extLst>
          </p:cNvPr>
          <p:cNvSpPr txBox="1"/>
          <p:nvPr/>
        </p:nvSpPr>
        <p:spPr>
          <a:xfrm>
            <a:off x="6667564" y="2800775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Q1  2025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0DC12A-E255-6746-8F1E-C2E0B0F71EC6}"/>
              </a:ext>
            </a:extLst>
          </p:cNvPr>
          <p:cNvSpPr txBox="1"/>
          <p:nvPr/>
        </p:nvSpPr>
        <p:spPr>
          <a:xfrm>
            <a:off x="8296219" y="2800775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Q2 2025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E381B8-057F-D541-9961-99A775EF90D7}"/>
              </a:ext>
            </a:extLst>
          </p:cNvPr>
          <p:cNvSpPr txBox="1"/>
          <p:nvPr/>
        </p:nvSpPr>
        <p:spPr>
          <a:xfrm>
            <a:off x="9995266" y="2800775"/>
            <a:ext cx="1399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PRECLINICAL</a:t>
            </a:r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46B848F2-A1BE-0444-8FAC-84BCE19D383A}"/>
              </a:ext>
            </a:extLst>
          </p:cNvPr>
          <p:cNvSpPr/>
          <p:nvPr/>
        </p:nvSpPr>
        <p:spPr>
          <a:xfrm>
            <a:off x="4366906" y="3113257"/>
            <a:ext cx="357241" cy="963669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8A30494D-02AF-824A-BF19-B2A1E3964BD5}"/>
              </a:ext>
            </a:extLst>
          </p:cNvPr>
          <p:cNvSpPr/>
          <p:nvPr/>
        </p:nvSpPr>
        <p:spPr>
          <a:xfrm>
            <a:off x="7643874" y="3096544"/>
            <a:ext cx="697698" cy="581637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3BE6A5-5860-5146-A729-7E648CC5A82B}"/>
              </a:ext>
            </a:extLst>
          </p:cNvPr>
          <p:cNvSpPr txBox="1"/>
          <p:nvPr/>
        </p:nvSpPr>
        <p:spPr>
          <a:xfrm>
            <a:off x="9780562" y="883136"/>
            <a:ext cx="222900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CROs Identified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B5581A-1242-3345-B212-C388293DCD09}"/>
              </a:ext>
            </a:extLst>
          </p:cNvPr>
          <p:cNvSpPr txBox="1"/>
          <p:nvPr/>
        </p:nvSpPr>
        <p:spPr>
          <a:xfrm>
            <a:off x="192986" y="1387356"/>
            <a:ext cx="8705082" cy="126188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Goal:</a:t>
            </a:r>
            <a:r>
              <a:rPr lang="en-US" sz="2000" b="1" dirty="0"/>
              <a:t> Test </a:t>
            </a:r>
            <a:r>
              <a:rPr lang="en-US" sz="2000" b="1" i="1" dirty="0"/>
              <a:t>in silico </a:t>
            </a:r>
            <a:r>
              <a:rPr lang="en-US" sz="2000" b="1" dirty="0"/>
              <a:t>hits for inhibitor activity.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How:</a:t>
            </a:r>
            <a:r>
              <a:rPr lang="en-US" sz="1400" dirty="0"/>
              <a:t> Top 10 distinct small molecule scaffolds (judged by properties including binding strength and </a:t>
            </a:r>
            <a:r>
              <a:rPr lang="en-US" sz="1400" dirty="0" err="1"/>
              <a:t>LogP</a:t>
            </a:r>
            <a:r>
              <a:rPr lang="en-US" sz="1400" dirty="0"/>
              <a:t>) will be chemically synthesized for use in Objectives 2 and 3. </a:t>
            </a:r>
          </a:p>
          <a:p>
            <a:r>
              <a:rPr lang="en-US" sz="1400" dirty="0"/>
              <a:t>	Quality control testing of synthesized inhibitors using a cell-free filament assembly assay.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Milestone</a:t>
            </a:r>
            <a:r>
              <a:rPr lang="en-US" sz="1400" dirty="0"/>
              <a:t>: Validated chemical inhibitors for cell-based and mouse studies.</a:t>
            </a:r>
          </a:p>
        </p:txBody>
      </p:sp>
    </p:spTree>
    <p:extLst>
      <p:ext uri="{BB962C8B-B14F-4D97-AF65-F5344CB8AC3E}">
        <p14:creationId xmlns:p14="http://schemas.microsoft.com/office/powerpoint/2010/main" val="853010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F7C5F-6F81-394A-B440-A52CEA4A5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645" y="377223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Summary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67F8B76-D9C6-2F44-9E84-F621A638F993}"/>
              </a:ext>
            </a:extLst>
          </p:cNvPr>
          <p:cNvCxnSpPr>
            <a:cxnSpLocks/>
          </p:cNvCxnSpPr>
          <p:nvPr/>
        </p:nvCxnSpPr>
        <p:spPr>
          <a:xfrm flipH="1">
            <a:off x="2607477" y="256677"/>
            <a:ext cx="2369" cy="1553685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C1C6F098-A03C-404D-8E33-5DB3F1FD7824}"/>
              </a:ext>
            </a:extLst>
          </p:cNvPr>
          <p:cNvSpPr txBox="1"/>
          <p:nvPr/>
        </p:nvSpPr>
        <p:spPr>
          <a:xfrm>
            <a:off x="1015234" y="4992588"/>
            <a:ext cx="10880552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Blavatnik</a:t>
            </a:r>
            <a:r>
              <a:rPr lang="en-US" sz="2400" b="1" dirty="0"/>
              <a:t> Funding </a:t>
            </a:r>
            <a:r>
              <a:rPr lang="en-US" sz="2400" dirty="0"/>
              <a:t>will enable our Team to: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evaluate and optimize a first-in-class small molecule inhibitor of vimentin for treatment of lung cancer.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generate POC data and allow for planning IND-enabling studies.</a:t>
            </a:r>
            <a:endParaRPr lang="en-US" sz="20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D66C6D-8E0E-7441-BDDA-775EBE7C2E69}"/>
              </a:ext>
            </a:extLst>
          </p:cNvPr>
          <p:cNvSpPr/>
          <p:nvPr/>
        </p:nvSpPr>
        <p:spPr>
          <a:xfrm>
            <a:off x="9086270" y="127160"/>
            <a:ext cx="293290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Dr. Christopher G. </a:t>
            </a:r>
            <a:r>
              <a:rPr lang="en-US" sz="1400" dirty="0" err="1"/>
              <a:t>Bunick</a:t>
            </a:r>
            <a:r>
              <a:rPr lang="en-US" sz="1400" dirty="0"/>
              <a:t>, MD, PHD</a:t>
            </a:r>
          </a:p>
          <a:p>
            <a:r>
              <a:rPr lang="en-US" sz="1400" dirty="0"/>
              <a:t>Associate Professor of Dermatology</a:t>
            </a:r>
          </a:p>
          <a:p>
            <a:r>
              <a:rPr lang="en-US" sz="1400" dirty="0"/>
              <a:t>333 Cedar St., LCI 501</a:t>
            </a:r>
          </a:p>
          <a:p>
            <a:r>
              <a:rPr lang="en-US" sz="1400" dirty="0"/>
              <a:t>PO Box 208059</a:t>
            </a:r>
          </a:p>
          <a:p>
            <a:r>
              <a:rPr lang="en-US" sz="1400" dirty="0"/>
              <a:t>New Haven, CT 06520</a:t>
            </a:r>
          </a:p>
          <a:p>
            <a:r>
              <a:rPr lang="en-US" sz="1400" dirty="0"/>
              <a:t>(p) 203-577-1050</a:t>
            </a:r>
          </a:p>
          <a:p>
            <a:r>
              <a:rPr lang="en-US" sz="1400" dirty="0" err="1"/>
              <a:t>Christopher.bunick@yale.edu</a:t>
            </a:r>
            <a:endParaRPr lang="en-US" sz="140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F9292CE-F3AB-E342-8483-270968A5448F}"/>
              </a:ext>
            </a:extLst>
          </p:cNvPr>
          <p:cNvCxnSpPr>
            <a:cxnSpLocks/>
          </p:cNvCxnSpPr>
          <p:nvPr/>
        </p:nvCxnSpPr>
        <p:spPr>
          <a:xfrm flipH="1">
            <a:off x="8866536" y="296209"/>
            <a:ext cx="2369" cy="1553685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itle 1">
            <a:extLst>
              <a:ext uri="{FF2B5EF4-FFF2-40B4-BE49-F238E27FC236}">
                <a16:creationId xmlns:a16="http://schemas.microsoft.com/office/drawing/2014/main" id="{028E2DF1-03CA-8F41-BB32-6F55A63D860A}"/>
              </a:ext>
            </a:extLst>
          </p:cNvPr>
          <p:cNvSpPr txBox="1">
            <a:spLocks/>
          </p:cNvSpPr>
          <p:nvPr/>
        </p:nvSpPr>
        <p:spPr>
          <a:xfrm>
            <a:off x="2734782" y="672447"/>
            <a:ext cx="6845277" cy="735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2"/>
                </a:solidFill>
                <a:latin typeface="+mn-lt"/>
              </a:rPr>
              <a:t>VIMENTIN TARGETED THERAPY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C08B56-FED6-FF47-9E00-83EF196C14AC}"/>
              </a:ext>
            </a:extLst>
          </p:cNvPr>
          <p:cNvSpPr/>
          <p:nvPr/>
        </p:nvSpPr>
        <p:spPr>
          <a:xfrm>
            <a:off x="4949763" y="1779759"/>
            <a:ext cx="72355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medicine.yale.edu</a:t>
            </a:r>
            <a:r>
              <a:rPr lang="en-US" dirty="0"/>
              <a:t>/dermatology/people/</a:t>
            </a:r>
            <a:r>
              <a:rPr lang="en-US" dirty="0" err="1"/>
              <a:t>christopher_bunick.profile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491E0FE-5154-B74C-9743-FBB302ABCC51}"/>
              </a:ext>
            </a:extLst>
          </p:cNvPr>
          <p:cNvSpPr txBox="1"/>
          <p:nvPr/>
        </p:nvSpPr>
        <p:spPr>
          <a:xfrm>
            <a:off x="129752" y="3568033"/>
            <a:ext cx="2451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Discovered Mechanism </a:t>
            </a:r>
          </a:p>
          <a:p>
            <a:pPr algn="ctr"/>
            <a:r>
              <a:rPr lang="en-US" b="1" dirty="0">
                <a:solidFill>
                  <a:schemeClr val="accent2"/>
                </a:solidFill>
              </a:rPr>
              <a:t>of IF assembly</a:t>
            </a:r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54133185-A230-DE40-AFBA-83C68B4FEC00}"/>
              </a:ext>
            </a:extLst>
          </p:cNvPr>
          <p:cNvSpPr/>
          <p:nvPr/>
        </p:nvSpPr>
        <p:spPr>
          <a:xfrm>
            <a:off x="2254703" y="2940079"/>
            <a:ext cx="451556" cy="259644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762775F-5B6C-D544-8E4C-D19D009EF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549" y="3034559"/>
            <a:ext cx="1145260" cy="48645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BA28DC6-3E7B-DD44-AF63-586B2617FF0A}"/>
              </a:ext>
            </a:extLst>
          </p:cNvPr>
          <p:cNvSpPr txBox="1"/>
          <p:nvPr/>
        </p:nvSpPr>
        <p:spPr>
          <a:xfrm>
            <a:off x="2869838" y="3568033"/>
            <a:ext cx="16482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First-in-Class</a:t>
            </a:r>
          </a:p>
          <a:p>
            <a:pPr algn="ctr"/>
            <a:r>
              <a:rPr lang="en-US" b="1" dirty="0">
                <a:solidFill>
                  <a:schemeClr val="accent2"/>
                </a:solidFill>
              </a:rPr>
              <a:t>Small Molecule</a:t>
            </a:r>
          </a:p>
          <a:p>
            <a:pPr algn="ctr"/>
            <a:r>
              <a:rPr lang="en-US" b="1" dirty="0">
                <a:solidFill>
                  <a:schemeClr val="accent2"/>
                </a:solidFill>
              </a:rPr>
              <a:t>Inhibitor</a:t>
            </a:r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9E6FA934-6620-3443-B71F-72F51956FB3D}"/>
              </a:ext>
            </a:extLst>
          </p:cNvPr>
          <p:cNvSpPr/>
          <p:nvPr/>
        </p:nvSpPr>
        <p:spPr>
          <a:xfrm>
            <a:off x="4492765" y="2930636"/>
            <a:ext cx="451556" cy="259644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4EFE916-C252-B74D-AB9F-195648702ECC}"/>
              </a:ext>
            </a:extLst>
          </p:cNvPr>
          <p:cNvSpPr txBox="1"/>
          <p:nvPr/>
        </p:nvSpPr>
        <p:spPr>
          <a:xfrm>
            <a:off x="5015922" y="3715276"/>
            <a:ext cx="279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Block Vimentin IF assembly</a:t>
            </a:r>
          </a:p>
        </p:txBody>
      </p:sp>
      <p:sp>
        <p:nvSpPr>
          <p:cNvPr id="50" name="Right Arrow 49">
            <a:extLst>
              <a:ext uri="{FF2B5EF4-FFF2-40B4-BE49-F238E27FC236}">
                <a16:creationId xmlns:a16="http://schemas.microsoft.com/office/drawing/2014/main" id="{FCB4AB91-B440-654A-B430-74E9ED23E5BD}"/>
              </a:ext>
            </a:extLst>
          </p:cNvPr>
          <p:cNvSpPr/>
          <p:nvPr/>
        </p:nvSpPr>
        <p:spPr>
          <a:xfrm>
            <a:off x="7969266" y="2940095"/>
            <a:ext cx="373186" cy="259644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E2802D4-93AE-4D46-9FF7-EEEF4C325411}"/>
              </a:ext>
            </a:extLst>
          </p:cNvPr>
          <p:cNvSpPr txBox="1"/>
          <p:nvPr/>
        </p:nvSpPr>
        <p:spPr>
          <a:xfrm>
            <a:off x="8080840" y="3706331"/>
            <a:ext cx="4197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Restore patient sensitivity to TKIs and reduce NSCLC progression/metastasis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21CC102-B2B2-9E44-8733-C9E63BA044B9}"/>
              </a:ext>
            </a:extLst>
          </p:cNvPr>
          <p:cNvSpPr/>
          <p:nvPr/>
        </p:nvSpPr>
        <p:spPr>
          <a:xfrm>
            <a:off x="174908" y="2243705"/>
            <a:ext cx="11854343" cy="21957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5B10F5BB-FC4D-684C-AED0-64967A84B0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87" b="9926"/>
          <a:stretch/>
        </p:blipFill>
        <p:spPr>
          <a:xfrm>
            <a:off x="5096017" y="2398019"/>
            <a:ext cx="2630441" cy="1219878"/>
          </a:xfrm>
          <a:prstGeom prst="rect">
            <a:avLst/>
          </a:prstGeom>
        </p:spPr>
      </p:pic>
      <p:sp>
        <p:nvSpPr>
          <p:cNvPr id="57" name="&quot;No&quot; Symbol 56">
            <a:extLst>
              <a:ext uri="{FF2B5EF4-FFF2-40B4-BE49-F238E27FC236}">
                <a16:creationId xmlns:a16="http://schemas.microsoft.com/office/drawing/2014/main" id="{3344A773-BCE7-A248-8851-D3AD577D73FF}"/>
              </a:ext>
            </a:extLst>
          </p:cNvPr>
          <p:cNvSpPr/>
          <p:nvPr/>
        </p:nvSpPr>
        <p:spPr>
          <a:xfrm>
            <a:off x="5431320" y="2634491"/>
            <a:ext cx="598594" cy="674101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601B8FD-BDED-1D44-81BA-E85D670229FC}"/>
              </a:ext>
            </a:extLst>
          </p:cNvPr>
          <p:cNvGrpSpPr/>
          <p:nvPr/>
        </p:nvGrpSpPr>
        <p:grpSpPr>
          <a:xfrm>
            <a:off x="8577589" y="2371763"/>
            <a:ext cx="1300265" cy="1300265"/>
            <a:chOff x="9481453" y="2282794"/>
            <a:chExt cx="1300265" cy="1300265"/>
          </a:xfrm>
        </p:grpSpPr>
        <p:pic>
          <p:nvPicPr>
            <p:cNvPr id="59" name="Picture 2" descr="How COVID 19 affects your lungs | Edward-Elmhurst Health">
              <a:extLst>
                <a:ext uri="{FF2B5EF4-FFF2-40B4-BE49-F238E27FC236}">
                  <a16:creationId xmlns:a16="http://schemas.microsoft.com/office/drawing/2014/main" id="{7CEC50CF-4E37-7147-9CA9-79A48E9E5A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1453" y="2282794"/>
              <a:ext cx="1300265" cy="1300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1E93163-F8B0-7C49-8DBB-98AFC1795E55}"/>
                </a:ext>
              </a:extLst>
            </p:cNvPr>
            <p:cNvSpPr/>
            <p:nvPr/>
          </p:nvSpPr>
          <p:spPr>
            <a:xfrm>
              <a:off x="9580059" y="3167917"/>
              <a:ext cx="112283" cy="166973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C119402-6048-2941-85C3-85F3E4F9259E}"/>
                </a:ext>
              </a:extLst>
            </p:cNvPr>
            <p:cNvSpPr/>
            <p:nvPr/>
          </p:nvSpPr>
          <p:spPr>
            <a:xfrm>
              <a:off x="9737498" y="3079703"/>
              <a:ext cx="169517" cy="12465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347167A-EF28-4048-956E-6097BA4ECA28}"/>
                </a:ext>
              </a:extLst>
            </p:cNvPr>
            <p:cNvSpPr/>
            <p:nvPr/>
          </p:nvSpPr>
          <p:spPr>
            <a:xfrm flipH="1" flipV="1">
              <a:off x="9645290" y="2899934"/>
              <a:ext cx="184415" cy="145466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4CDD12B-EC9A-D44F-B98C-2F078058B61B}"/>
                </a:ext>
              </a:extLst>
            </p:cNvPr>
            <p:cNvSpPr/>
            <p:nvPr/>
          </p:nvSpPr>
          <p:spPr>
            <a:xfrm>
              <a:off x="10358755" y="3094006"/>
              <a:ext cx="112283" cy="166973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D9935766-9BCD-7A4A-9D80-C236A9A8A4CC}"/>
                </a:ext>
              </a:extLst>
            </p:cNvPr>
            <p:cNvSpPr/>
            <p:nvPr/>
          </p:nvSpPr>
          <p:spPr>
            <a:xfrm>
              <a:off x="10516194" y="3005792"/>
              <a:ext cx="169517" cy="12465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742A459-54DA-9A41-A613-7F31D924CB44}"/>
                </a:ext>
              </a:extLst>
            </p:cNvPr>
            <p:cNvSpPr/>
            <p:nvPr/>
          </p:nvSpPr>
          <p:spPr>
            <a:xfrm flipH="1" flipV="1">
              <a:off x="10423986" y="2826023"/>
              <a:ext cx="184415" cy="145466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ight Arrow 65">
            <a:extLst>
              <a:ext uri="{FF2B5EF4-FFF2-40B4-BE49-F238E27FC236}">
                <a16:creationId xmlns:a16="http://schemas.microsoft.com/office/drawing/2014/main" id="{9A0D66F4-0EC8-6F45-88F9-BAE1958B86EA}"/>
              </a:ext>
            </a:extLst>
          </p:cNvPr>
          <p:cNvSpPr/>
          <p:nvPr/>
        </p:nvSpPr>
        <p:spPr>
          <a:xfrm>
            <a:off x="10041691" y="2940079"/>
            <a:ext cx="373186" cy="25964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7" name="Picture 2" descr="How COVID 19 affects your lungs | Edward-Elmhurst Health">
            <a:extLst>
              <a:ext uri="{FF2B5EF4-FFF2-40B4-BE49-F238E27FC236}">
                <a16:creationId xmlns:a16="http://schemas.microsoft.com/office/drawing/2014/main" id="{F163FC7B-D7CC-AD4C-B447-22B82A15E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542" y="2371763"/>
            <a:ext cx="1300265" cy="130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4B8A9B9D-384D-AA4D-B62C-491AB43ED69E}"/>
              </a:ext>
            </a:extLst>
          </p:cNvPr>
          <p:cNvGrpSpPr/>
          <p:nvPr/>
        </p:nvGrpSpPr>
        <p:grpSpPr>
          <a:xfrm>
            <a:off x="338328" y="2564992"/>
            <a:ext cx="1578160" cy="1003041"/>
            <a:chOff x="338328" y="3387952"/>
            <a:chExt cx="1578160" cy="1003041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39DA1973-BD5A-1245-9A79-3E14151406C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9676" y="3387952"/>
              <a:ext cx="1406812" cy="1003041"/>
              <a:chOff x="1096994" y="3064863"/>
              <a:chExt cx="3381577" cy="2411027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4E527224-98E2-6E49-BC83-B1D09DC351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4314" b="9910"/>
              <a:stretch/>
            </p:blipFill>
            <p:spPr>
              <a:xfrm>
                <a:off x="1096994" y="3064863"/>
                <a:ext cx="3381577" cy="2411027"/>
              </a:xfrm>
              <a:prstGeom prst="rect">
                <a:avLst/>
              </a:prstGeom>
            </p:spPr>
          </p:pic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7C870982-39B2-B646-A3D7-5DB61A932393}"/>
                  </a:ext>
                </a:extLst>
              </p:cNvPr>
              <p:cNvSpPr/>
              <p:nvPr/>
            </p:nvSpPr>
            <p:spPr>
              <a:xfrm>
                <a:off x="1161201" y="3064864"/>
                <a:ext cx="256829" cy="2996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C4E2B60A-6996-8247-84E7-6AAEDE704629}"/>
                </a:ext>
              </a:extLst>
            </p:cNvPr>
            <p:cNvSpPr/>
            <p:nvPr/>
          </p:nvSpPr>
          <p:spPr>
            <a:xfrm>
              <a:off x="338328" y="3917721"/>
              <a:ext cx="457200" cy="3290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4B52DE53-C832-594C-8D68-5EF791160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9844" y="2509219"/>
            <a:ext cx="754345" cy="462665"/>
          </a:xfrm>
          <a:prstGeom prst="rect">
            <a:avLst/>
          </a:prstGeom>
        </p:spPr>
      </p:pic>
      <p:sp>
        <p:nvSpPr>
          <p:cNvPr id="74" name="5-Point Star 73">
            <a:extLst>
              <a:ext uri="{FF2B5EF4-FFF2-40B4-BE49-F238E27FC236}">
                <a16:creationId xmlns:a16="http://schemas.microsoft.com/office/drawing/2014/main" id="{F13DC64F-0417-3240-877A-E55FBE242AC6}"/>
              </a:ext>
            </a:extLst>
          </p:cNvPr>
          <p:cNvSpPr/>
          <p:nvPr/>
        </p:nvSpPr>
        <p:spPr>
          <a:xfrm>
            <a:off x="3446933" y="2956344"/>
            <a:ext cx="236756" cy="18816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01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16954</TotalTime>
  <Words>1116</Words>
  <Application>Microsoft Macintosh PowerPoint</Application>
  <PresentationFormat>Widescreen</PresentationFormat>
  <Paragraphs>192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VIMENTIN TARGETED THERAPY</vt:lpstr>
      <vt:lpstr>The Team</vt:lpstr>
      <vt:lpstr>First-in-Class Opportunity Overview</vt:lpstr>
      <vt:lpstr>The Clinical Problem We Will Overcome: NSCLC</vt:lpstr>
      <vt:lpstr>Vimentin Intermediate Filaments Play A Critical Role in Lung Cancer</vt:lpstr>
      <vt:lpstr>Proven Approach with Peptide Inhibitors, into Clinic with Small Molecule Inhibitors</vt:lpstr>
      <vt:lpstr>Small molecule vimentin assembly inhibitor to treat lung cancer</vt:lpstr>
      <vt:lpstr>Timeline, Milestones, and Budget</vt:lpstr>
      <vt:lpstr>Summary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CGBunick</cp:lastModifiedBy>
  <cp:revision>371</cp:revision>
  <cp:lastPrinted>2022-10-31T15:27:33Z</cp:lastPrinted>
  <dcterms:created xsi:type="dcterms:W3CDTF">2018-10-30T15:03:40Z</dcterms:created>
  <dcterms:modified xsi:type="dcterms:W3CDTF">2023-12-07T00:16:32Z</dcterms:modified>
</cp:coreProperties>
</file>