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3" r:id="rId3"/>
    <p:sldId id="258" r:id="rId4"/>
    <p:sldId id="274" r:id="rId5"/>
    <p:sldId id="275" r:id="rId6"/>
    <p:sldId id="276" r:id="rId7"/>
    <p:sldId id="279" r:id="rId8"/>
    <p:sldId id="277" r:id="rId9"/>
    <p:sldId id="278" r:id="rId10"/>
    <p:sldId id="272" r:id="rId11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621423C-6F09-062A-DD64-DE827DE3B9F8}" name="Lewin, David" initials="DAL" userId="Lewin, David" providerId="None"/>
  <p188:author id="{88C723EC-D4B4-4FAB-288D-105966FCFED4}" name="Anderson, Shannon" initials="AS" userId="S::shannon.anderson@yale.edu::df9113ba-d736-410f-8752-9365c62e92f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3669"/>
    <a:srgbClr val="1A3669"/>
    <a:srgbClr val="19376A"/>
    <a:srgbClr val="9AC7CF"/>
    <a:srgbClr val="1C3470"/>
    <a:srgbClr val="1C35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562"/>
    <p:restoredTop sz="97521"/>
  </p:normalViewPr>
  <p:slideViewPr>
    <p:cSldViewPr snapToGrid="0">
      <p:cViewPr varScale="1">
        <p:scale>
          <a:sx n="194" d="100"/>
          <a:sy n="194" d="100"/>
        </p:scale>
        <p:origin x="8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600C7E-0EA2-5B4A-BD9C-E4C427CF1224}" type="doc">
      <dgm:prSet loTypeId="urn:microsoft.com/office/officeart/2005/8/layout/hierarchy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1274958-4D62-8348-BF25-8505D9E4C011}">
      <dgm:prSet phldrT="[Text]"/>
      <dgm:spPr>
        <a:solidFill>
          <a:srgbClr val="1A3669"/>
        </a:solidFill>
      </dgm:spPr>
      <dgm:t>
        <a:bodyPr/>
        <a:lstStyle/>
        <a:p>
          <a:r>
            <a:rPr lang="en-NL" b="1"/>
            <a:t>Mireille Serlie</a:t>
          </a:r>
          <a:r>
            <a:rPr lang="en-NL"/>
            <a:t>, MD PhD</a:t>
          </a:r>
        </a:p>
        <a:p>
          <a:r>
            <a:rPr lang="en-NL"/>
            <a:t>Professor of Endocrinology</a:t>
          </a:r>
        </a:p>
        <a:p>
          <a:r>
            <a:rPr lang="en-NL"/>
            <a:t>Department of Endocrinology</a:t>
          </a:r>
        </a:p>
        <a:p>
          <a:r>
            <a:rPr lang="en-NL"/>
            <a:t>Y</a:t>
          </a:r>
          <a:r>
            <a:rPr lang="en-US" dirty="0"/>
            <a:t>ale School of Medicine</a:t>
          </a:r>
        </a:p>
      </dgm:t>
    </dgm:pt>
    <dgm:pt modelId="{D2259BDF-34EE-684F-BEE0-2A31818C5CBC}" type="parTrans" cxnId="{41C6F791-CC07-334B-A08F-7321673D58E9}">
      <dgm:prSet/>
      <dgm:spPr/>
      <dgm:t>
        <a:bodyPr/>
        <a:lstStyle/>
        <a:p>
          <a:endParaRPr lang="en-US"/>
        </a:p>
      </dgm:t>
    </dgm:pt>
    <dgm:pt modelId="{94A0850D-29A6-9D4E-BAA4-669EE6DC42A4}" type="sibTrans" cxnId="{41C6F791-CC07-334B-A08F-7321673D58E9}">
      <dgm:prSet/>
      <dgm:spPr/>
      <dgm:t>
        <a:bodyPr/>
        <a:lstStyle/>
        <a:p>
          <a:endParaRPr lang="en-US"/>
        </a:p>
      </dgm:t>
    </dgm:pt>
    <dgm:pt modelId="{C911A077-2569-2845-9A90-EEEB531C60CC}">
      <dgm:prSet phldrT="[Text]" custT="1"/>
      <dgm:spPr/>
      <dgm:t>
        <a:bodyPr/>
        <a:lstStyle/>
        <a:p>
          <a:r>
            <a:rPr lang="en-US" sz="1900" dirty="0"/>
            <a:t>Sabrina </a:t>
          </a:r>
          <a:r>
            <a:rPr lang="en-US" sz="1900" dirty="0" err="1"/>
            <a:t>Oussaada</a:t>
          </a:r>
          <a:endParaRPr lang="en-US" sz="1900" dirty="0"/>
        </a:p>
        <a:p>
          <a:r>
            <a:rPr lang="en-US" sz="1900" dirty="0"/>
            <a:t>MD PhD student</a:t>
          </a:r>
        </a:p>
        <a:p>
          <a:endParaRPr lang="en-US" sz="1400" dirty="0"/>
        </a:p>
      </dgm:t>
    </dgm:pt>
    <dgm:pt modelId="{EDB29DB2-4807-644C-9B70-6850B17999A6}" type="parTrans" cxnId="{6B106D26-BD6F-7444-9881-6B95BA84F57C}">
      <dgm:prSet/>
      <dgm:spPr/>
      <dgm:t>
        <a:bodyPr/>
        <a:lstStyle/>
        <a:p>
          <a:endParaRPr lang="en-US"/>
        </a:p>
      </dgm:t>
    </dgm:pt>
    <dgm:pt modelId="{78F7B0CD-1EBC-7840-9B3C-11E54833C67C}" type="sibTrans" cxnId="{6B106D26-BD6F-7444-9881-6B95BA84F57C}">
      <dgm:prSet/>
      <dgm:spPr/>
      <dgm:t>
        <a:bodyPr/>
        <a:lstStyle/>
        <a:p>
          <a:endParaRPr lang="en-US"/>
        </a:p>
      </dgm:t>
    </dgm:pt>
    <dgm:pt modelId="{65F9C497-9091-8248-B60F-10446C3C1142}">
      <dgm:prSet phldrT="[Text]"/>
      <dgm:spPr>
        <a:solidFill>
          <a:srgbClr val="1A3669"/>
        </a:solidFill>
      </dgm:spPr>
      <dgm:t>
        <a:bodyPr/>
        <a:lstStyle/>
        <a:p>
          <a:r>
            <a:rPr lang="en-NL" b="1"/>
            <a:t>Ralph DiLeone</a:t>
          </a:r>
          <a:r>
            <a:rPr lang="en-NL"/>
            <a:t>, PhD</a:t>
          </a:r>
        </a:p>
        <a:p>
          <a:r>
            <a:rPr lang="en-NL"/>
            <a:t>Professsor of Neuroscience and Psychiatry </a:t>
          </a:r>
        </a:p>
        <a:p>
          <a:r>
            <a:rPr lang="en-NL"/>
            <a:t>Department of Psychiatry</a:t>
          </a:r>
        </a:p>
        <a:p>
          <a:r>
            <a:rPr lang="en-NL"/>
            <a:t>Yale School of Medicine</a:t>
          </a:r>
          <a:endParaRPr lang="en-US" dirty="0"/>
        </a:p>
      </dgm:t>
    </dgm:pt>
    <dgm:pt modelId="{02E3C30B-A3DC-764E-AF7A-D04A732E4407}" type="parTrans" cxnId="{65BAC060-33BC-7F44-B5EF-B692E37124A3}">
      <dgm:prSet/>
      <dgm:spPr/>
      <dgm:t>
        <a:bodyPr/>
        <a:lstStyle/>
        <a:p>
          <a:endParaRPr lang="en-US"/>
        </a:p>
      </dgm:t>
    </dgm:pt>
    <dgm:pt modelId="{F53502E7-1452-A94F-8D1E-D335C7C9D328}" type="sibTrans" cxnId="{65BAC060-33BC-7F44-B5EF-B692E37124A3}">
      <dgm:prSet/>
      <dgm:spPr/>
      <dgm:t>
        <a:bodyPr/>
        <a:lstStyle/>
        <a:p>
          <a:endParaRPr lang="en-US"/>
        </a:p>
      </dgm:t>
    </dgm:pt>
    <dgm:pt modelId="{6017AE30-FB47-8640-A7A9-036FF4CCBD92}">
      <dgm:prSet phldrT="[Text]" custT="1"/>
      <dgm:spPr/>
      <dgm:t>
        <a:bodyPr/>
        <a:lstStyle/>
        <a:p>
          <a:r>
            <a:rPr lang="en-US" sz="1900" dirty="0"/>
            <a:t>Richard </a:t>
          </a:r>
          <a:r>
            <a:rPr lang="en-US" sz="1900" dirty="0" err="1"/>
            <a:t>Trinko</a:t>
          </a:r>
          <a:r>
            <a:rPr lang="en-US" sz="1900" dirty="0"/>
            <a:t>, PhD</a:t>
          </a:r>
        </a:p>
        <a:p>
          <a:r>
            <a:rPr lang="en-US" sz="1900" dirty="0"/>
            <a:t>Associate Research Scientist</a:t>
          </a:r>
        </a:p>
      </dgm:t>
    </dgm:pt>
    <dgm:pt modelId="{3AB3C684-7B7C-D449-8025-0258C87A7C1E}" type="parTrans" cxnId="{CBC18CBF-10A0-744F-9D7E-D6FBEEFC6436}">
      <dgm:prSet/>
      <dgm:spPr/>
      <dgm:t>
        <a:bodyPr/>
        <a:lstStyle/>
        <a:p>
          <a:endParaRPr lang="en-US"/>
        </a:p>
      </dgm:t>
    </dgm:pt>
    <dgm:pt modelId="{6354431B-762A-3549-8946-A0F10061E478}" type="sibTrans" cxnId="{CBC18CBF-10A0-744F-9D7E-D6FBEEFC6436}">
      <dgm:prSet/>
      <dgm:spPr/>
      <dgm:t>
        <a:bodyPr/>
        <a:lstStyle/>
        <a:p>
          <a:endParaRPr lang="en-US"/>
        </a:p>
      </dgm:t>
    </dgm:pt>
    <dgm:pt modelId="{0E7D0477-06AF-9F4A-AB98-05BDCB098EE9}">
      <dgm:prSet phldrT="[Text]" custT="1"/>
      <dgm:spPr/>
      <dgm:t>
        <a:bodyPr/>
        <a:lstStyle/>
        <a:p>
          <a:r>
            <a:rPr lang="en-US" sz="1900" dirty="0"/>
            <a:t>Ethan </a:t>
          </a:r>
          <a:r>
            <a:rPr lang="en-US" sz="1900" dirty="0" err="1"/>
            <a:t>Foscue</a:t>
          </a:r>
          <a:endParaRPr lang="en-US" sz="1900" dirty="0"/>
        </a:p>
        <a:p>
          <a:r>
            <a:rPr lang="en-US" sz="1900" dirty="0"/>
            <a:t>Research Associate</a:t>
          </a:r>
        </a:p>
      </dgm:t>
    </dgm:pt>
    <dgm:pt modelId="{AB3279F8-A915-654E-8F39-96595381BA99}" type="parTrans" cxnId="{B33C794B-7B1F-954D-829B-52E2CB15302A}">
      <dgm:prSet/>
      <dgm:spPr/>
      <dgm:t>
        <a:bodyPr/>
        <a:lstStyle/>
        <a:p>
          <a:endParaRPr lang="en-US"/>
        </a:p>
      </dgm:t>
    </dgm:pt>
    <dgm:pt modelId="{2D43A135-A466-3848-91A7-13600642B50B}" type="sibTrans" cxnId="{B33C794B-7B1F-954D-829B-52E2CB15302A}">
      <dgm:prSet/>
      <dgm:spPr/>
      <dgm:t>
        <a:bodyPr/>
        <a:lstStyle/>
        <a:p>
          <a:endParaRPr lang="en-US"/>
        </a:p>
      </dgm:t>
    </dgm:pt>
    <dgm:pt modelId="{CF002517-B185-A74F-8B35-8172FE388C7C}" type="pres">
      <dgm:prSet presAssocID="{19600C7E-0EA2-5B4A-BD9C-E4C427CF122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88AD3B2-AA2C-8F4B-85D4-514B20F72969}" type="pres">
      <dgm:prSet presAssocID="{71274958-4D62-8348-BF25-8505D9E4C011}" presName="root" presStyleCnt="0"/>
      <dgm:spPr/>
    </dgm:pt>
    <dgm:pt modelId="{6E9FFCA5-D3AD-FC46-A67F-EDA40B8E9FCC}" type="pres">
      <dgm:prSet presAssocID="{71274958-4D62-8348-BF25-8505D9E4C011}" presName="rootComposite" presStyleCnt="0"/>
      <dgm:spPr/>
    </dgm:pt>
    <dgm:pt modelId="{7670E0FD-9EB8-1246-8BE8-24D842331DBA}" type="pres">
      <dgm:prSet presAssocID="{71274958-4D62-8348-BF25-8505D9E4C011}" presName="rootText" presStyleLbl="node1" presStyleIdx="0" presStyleCnt="2"/>
      <dgm:spPr/>
    </dgm:pt>
    <dgm:pt modelId="{DF979AB9-5CCF-6F40-B50E-B8B88F576D3B}" type="pres">
      <dgm:prSet presAssocID="{71274958-4D62-8348-BF25-8505D9E4C011}" presName="rootConnector" presStyleLbl="node1" presStyleIdx="0" presStyleCnt="2"/>
      <dgm:spPr/>
    </dgm:pt>
    <dgm:pt modelId="{330D9713-2DCF-5542-809F-90070692D50D}" type="pres">
      <dgm:prSet presAssocID="{71274958-4D62-8348-BF25-8505D9E4C011}" presName="childShape" presStyleCnt="0"/>
      <dgm:spPr/>
    </dgm:pt>
    <dgm:pt modelId="{5FE1D585-60AC-2F49-B18B-CB6B0F04114F}" type="pres">
      <dgm:prSet presAssocID="{EDB29DB2-4807-644C-9B70-6850B17999A6}" presName="Name13" presStyleLbl="parChTrans1D2" presStyleIdx="0" presStyleCnt="3"/>
      <dgm:spPr/>
    </dgm:pt>
    <dgm:pt modelId="{F7A4EA00-CBB2-9E4C-B826-CAD5F15C0478}" type="pres">
      <dgm:prSet presAssocID="{C911A077-2569-2845-9A90-EEEB531C60CC}" presName="childText" presStyleLbl="bgAcc1" presStyleIdx="0" presStyleCnt="3" custScaleY="69110">
        <dgm:presLayoutVars>
          <dgm:bulletEnabled val="1"/>
        </dgm:presLayoutVars>
      </dgm:prSet>
      <dgm:spPr/>
    </dgm:pt>
    <dgm:pt modelId="{50D0CA16-FDB0-A04B-B5BC-455357C04DC4}" type="pres">
      <dgm:prSet presAssocID="{65F9C497-9091-8248-B60F-10446C3C1142}" presName="root" presStyleCnt="0"/>
      <dgm:spPr/>
    </dgm:pt>
    <dgm:pt modelId="{B7232B5C-2F97-7C44-8528-12BE2105604D}" type="pres">
      <dgm:prSet presAssocID="{65F9C497-9091-8248-B60F-10446C3C1142}" presName="rootComposite" presStyleCnt="0"/>
      <dgm:spPr/>
    </dgm:pt>
    <dgm:pt modelId="{1B80BB74-583D-AC4D-8B3A-3479787920F4}" type="pres">
      <dgm:prSet presAssocID="{65F9C497-9091-8248-B60F-10446C3C1142}" presName="rootText" presStyleLbl="node1" presStyleIdx="1" presStyleCnt="2"/>
      <dgm:spPr/>
    </dgm:pt>
    <dgm:pt modelId="{18E5D60B-7CA2-FA4E-A455-09EDF1F8ADFB}" type="pres">
      <dgm:prSet presAssocID="{65F9C497-9091-8248-B60F-10446C3C1142}" presName="rootConnector" presStyleLbl="node1" presStyleIdx="1" presStyleCnt="2"/>
      <dgm:spPr/>
    </dgm:pt>
    <dgm:pt modelId="{33EF36DA-8FD0-004E-8320-D8D793800286}" type="pres">
      <dgm:prSet presAssocID="{65F9C497-9091-8248-B60F-10446C3C1142}" presName="childShape" presStyleCnt="0"/>
      <dgm:spPr/>
    </dgm:pt>
    <dgm:pt modelId="{0CD42645-4163-5840-9590-6D086AB70A93}" type="pres">
      <dgm:prSet presAssocID="{3AB3C684-7B7C-D449-8025-0258C87A7C1E}" presName="Name13" presStyleLbl="parChTrans1D2" presStyleIdx="1" presStyleCnt="3"/>
      <dgm:spPr/>
    </dgm:pt>
    <dgm:pt modelId="{A05DECE9-264B-A34D-A86B-7830199B147D}" type="pres">
      <dgm:prSet presAssocID="{6017AE30-FB47-8640-A7A9-036FF4CCBD92}" presName="childText" presStyleLbl="bgAcc1" presStyleIdx="1" presStyleCnt="3" custScaleY="73593">
        <dgm:presLayoutVars>
          <dgm:bulletEnabled val="1"/>
        </dgm:presLayoutVars>
      </dgm:prSet>
      <dgm:spPr/>
    </dgm:pt>
    <dgm:pt modelId="{39949C69-02BA-8349-9878-49BBE74A8EC2}" type="pres">
      <dgm:prSet presAssocID="{AB3279F8-A915-654E-8F39-96595381BA99}" presName="Name13" presStyleLbl="parChTrans1D2" presStyleIdx="2" presStyleCnt="3"/>
      <dgm:spPr/>
    </dgm:pt>
    <dgm:pt modelId="{73F7BB49-AFD6-E244-908A-A55ABE0133DB}" type="pres">
      <dgm:prSet presAssocID="{0E7D0477-06AF-9F4A-AB98-05BDCB098EE9}" presName="childText" presStyleLbl="bgAcc1" presStyleIdx="2" presStyleCnt="3" custScaleY="54853">
        <dgm:presLayoutVars>
          <dgm:bulletEnabled val="1"/>
        </dgm:presLayoutVars>
      </dgm:prSet>
      <dgm:spPr/>
    </dgm:pt>
  </dgm:ptLst>
  <dgm:cxnLst>
    <dgm:cxn modelId="{B37DC209-BA82-EC43-B333-5783FBCB33B3}" type="presOf" srcId="{65F9C497-9091-8248-B60F-10446C3C1142}" destId="{18E5D60B-7CA2-FA4E-A455-09EDF1F8ADFB}" srcOrd="1" destOrd="0" presId="urn:microsoft.com/office/officeart/2005/8/layout/hierarchy3"/>
    <dgm:cxn modelId="{6B106D26-BD6F-7444-9881-6B95BA84F57C}" srcId="{71274958-4D62-8348-BF25-8505D9E4C011}" destId="{C911A077-2569-2845-9A90-EEEB531C60CC}" srcOrd="0" destOrd="0" parTransId="{EDB29DB2-4807-644C-9B70-6850B17999A6}" sibTransId="{78F7B0CD-1EBC-7840-9B3C-11E54833C67C}"/>
    <dgm:cxn modelId="{04FFB933-7E89-8E4C-8D13-0A2B7B79832B}" type="presOf" srcId="{6017AE30-FB47-8640-A7A9-036FF4CCBD92}" destId="{A05DECE9-264B-A34D-A86B-7830199B147D}" srcOrd="0" destOrd="0" presId="urn:microsoft.com/office/officeart/2005/8/layout/hierarchy3"/>
    <dgm:cxn modelId="{B33C794B-7B1F-954D-829B-52E2CB15302A}" srcId="{65F9C497-9091-8248-B60F-10446C3C1142}" destId="{0E7D0477-06AF-9F4A-AB98-05BDCB098EE9}" srcOrd="1" destOrd="0" parTransId="{AB3279F8-A915-654E-8F39-96595381BA99}" sibTransId="{2D43A135-A466-3848-91A7-13600642B50B}"/>
    <dgm:cxn modelId="{65BAC060-33BC-7F44-B5EF-B692E37124A3}" srcId="{19600C7E-0EA2-5B4A-BD9C-E4C427CF1224}" destId="{65F9C497-9091-8248-B60F-10446C3C1142}" srcOrd="1" destOrd="0" parTransId="{02E3C30B-A3DC-764E-AF7A-D04A732E4407}" sibTransId="{F53502E7-1452-A94F-8D1E-D335C7C9D328}"/>
    <dgm:cxn modelId="{D001CC62-9815-F941-8819-3DB906674EAD}" type="presOf" srcId="{19600C7E-0EA2-5B4A-BD9C-E4C427CF1224}" destId="{CF002517-B185-A74F-8B35-8172FE388C7C}" srcOrd="0" destOrd="0" presId="urn:microsoft.com/office/officeart/2005/8/layout/hierarchy3"/>
    <dgm:cxn modelId="{47B15A7F-B313-FE45-BAE2-3BD43DFDD52D}" type="presOf" srcId="{3AB3C684-7B7C-D449-8025-0258C87A7C1E}" destId="{0CD42645-4163-5840-9590-6D086AB70A93}" srcOrd="0" destOrd="0" presId="urn:microsoft.com/office/officeart/2005/8/layout/hierarchy3"/>
    <dgm:cxn modelId="{0AC7D77F-7280-994B-82BA-B46273D707FF}" type="presOf" srcId="{C911A077-2569-2845-9A90-EEEB531C60CC}" destId="{F7A4EA00-CBB2-9E4C-B826-CAD5F15C0478}" srcOrd="0" destOrd="0" presId="urn:microsoft.com/office/officeart/2005/8/layout/hierarchy3"/>
    <dgm:cxn modelId="{64BAA381-FF97-4248-A132-D552F5602A3A}" type="presOf" srcId="{65F9C497-9091-8248-B60F-10446C3C1142}" destId="{1B80BB74-583D-AC4D-8B3A-3479787920F4}" srcOrd="0" destOrd="0" presId="urn:microsoft.com/office/officeart/2005/8/layout/hierarchy3"/>
    <dgm:cxn modelId="{41C6F791-CC07-334B-A08F-7321673D58E9}" srcId="{19600C7E-0EA2-5B4A-BD9C-E4C427CF1224}" destId="{71274958-4D62-8348-BF25-8505D9E4C011}" srcOrd="0" destOrd="0" parTransId="{D2259BDF-34EE-684F-BEE0-2A31818C5CBC}" sibTransId="{94A0850D-29A6-9D4E-BAA4-669EE6DC42A4}"/>
    <dgm:cxn modelId="{5DA68699-B057-9C46-9F94-544D9D4A5E84}" type="presOf" srcId="{AB3279F8-A915-654E-8F39-96595381BA99}" destId="{39949C69-02BA-8349-9878-49BBE74A8EC2}" srcOrd="0" destOrd="0" presId="urn:microsoft.com/office/officeart/2005/8/layout/hierarchy3"/>
    <dgm:cxn modelId="{CBC18CBF-10A0-744F-9D7E-D6FBEEFC6436}" srcId="{65F9C497-9091-8248-B60F-10446C3C1142}" destId="{6017AE30-FB47-8640-A7A9-036FF4CCBD92}" srcOrd="0" destOrd="0" parTransId="{3AB3C684-7B7C-D449-8025-0258C87A7C1E}" sibTransId="{6354431B-762A-3549-8946-A0F10061E478}"/>
    <dgm:cxn modelId="{D7A3DBCB-DD33-834D-8BEF-07AAA1A47C4A}" type="presOf" srcId="{0E7D0477-06AF-9F4A-AB98-05BDCB098EE9}" destId="{73F7BB49-AFD6-E244-908A-A55ABE0133DB}" srcOrd="0" destOrd="0" presId="urn:microsoft.com/office/officeart/2005/8/layout/hierarchy3"/>
    <dgm:cxn modelId="{FF8D04CC-8EF1-614E-946F-5DD6C29D8DA8}" type="presOf" srcId="{EDB29DB2-4807-644C-9B70-6850B17999A6}" destId="{5FE1D585-60AC-2F49-B18B-CB6B0F04114F}" srcOrd="0" destOrd="0" presId="urn:microsoft.com/office/officeart/2005/8/layout/hierarchy3"/>
    <dgm:cxn modelId="{ECB856E9-AEE4-C44D-9364-A9ACA3F8F8F3}" type="presOf" srcId="{71274958-4D62-8348-BF25-8505D9E4C011}" destId="{DF979AB9-5CCF-6F40-B50E-B8B88F576D3B}" srcOrd="1" destOrd="0" presId="urn:microsoft.com/office/officeart/2005/8/layout/hierarchy3"/>
    <dgm:cxn modelId="{3EB8FAE9-5C99-E04D-ADED-2DED95926A6E}" type="presOf" srcId="{71274958-4D62-8348-BF25-8505D9E4C011}" destId="{7670E0FD-9EB8-1246-8BE8-24D842331DBA}" srcOrd="0" destOrd="0" presId="urn:microsoft.com/office/officeart/2005/8/layout/hierarchy3"/>
    <dgm:cxn modelId="{4D1958E7-C781-DF46-8CDE-37687F9014BC}" type="presParOf" srcId="{CF002517-B185-A74F-8B35-8172FE388C7C}" destId="{388AD3B2-AA2C-8F4B-85D4-514B20F72969}" srcOrd="0" destOrd="0" presId="urn:microsoft.com/office/officeart/2005/8/layout/hierarchy3"/>
    <dgm:cxn modelId="{2BEA4BC1-A09A-EC4E-BB07-0FEEC9220638}" type="presParOf" srcId="{388AD3B2-AA2C-8F4B-85D4-514B20F72969}" destId="{6E9FFCA5-D3AD-FC46-A67F-EDA40B8E9FCC}" srcOrd="0" destOrd="0" presId="urn:microsoft.com/office/officeart/2005/8/layout/hierarchy3"/>
    <dgm:cxn modelId="{20CAB831-0EB5-2D4C-A8A2-358F10860A75}" type="presParOf" srcId="{6E9FFCA5-D3AD-FC46-A67F-EDA40B8E9FCC}" destId="{7670E0FD-9EB8-1246-8BE8-24D842331DBA}" srcOrd="0" destOrd="0" presId="urn:microsoft.com/office/officeart/2005/8/layout/hierarchy3"/>
    <dgm:cxn modelId="{18FFD8EE-54B8-664A-898E-A16652D82235}" type="presParOf" srcId="{6E9FFCA5-D3AD-FC46-A67F-EDA40B8E9FCC}" destId="{DF979AB9-5CCF-6F40-B50E-B8B88F576D3B}" srcOrd="1" destOrd="0" presId="urn:microsoft.com/office/officeart/2005/8/layout/hierarchy3"/>
    <dgm:cxn modelId="{2FDACB74-2611-8B4E-9D57-57E1E883D48B}" type="presParOf" srcId="{388AD3B2-AA2C-8F4B-85D4-514B20F72969}" destId="{330D9713-2DCF-5542-809F-90070692D50D}" srcOrd="1" destOrd="0" presId="urn:microsoft.com/office/officeart/2005/8/layout/hierarchy3"/>
    <dgm:cxn modelId="{DF8449B0-6294-3343-BAC0-8854541CE21D}" type="presParOf" srcId="{330D9713-2DCF-5542-809F-90070692D50D}" destId="{5FE1D585-60AC-2F49-B18B-CB6B0F04114F}" srcOrd="0" destOrd="0" presId="urn:microsoft.com/office/officeart/2005/8/layout/hierarchy3"/>
    <dgm:cxn modelId="{769ED110-5070-7140-9FA0-A3D1DACE82CD}" type="presParOf" srcId="{330D9713-2DCF-5542-809F-90070692D50D}" destId="{F7A4EA00-CBB2-9E4C-B826-CAD5F15C0478}" srcOrd="1" destOrd="0" presId="urn:microsoft.com/office/officeart/2005/8/layout/hierarchy3"/>
    <dgm:cxn modelId="{62D0D5CC-5B82-3E48-BCE3-9677FE801DBE}" type="presParOf" srcId="{CF002517-B185-A74F-8B35-8172FE388C7C}" destId="{50D0CA16-FDB0-A04B-B5BC-455357C04DC4}" srcOrd="1" destOrd="0" presId="urn:microsoft.com/office/officeart/2005/8/layout/hierarchy3"/>
    <dgm:cxn modelId="{2C989307-CF48-5241-B6D9-AF5A6C96635A}" type="presParOf" srcId="{50D0CA16-FDB0-A04B-B5BC-455357C04DC4}" destId="{B7232B5C-2F97-7C44-8528-12BE2105604D}" srcOrd="0" destOrd="0" presId="urn:microsoft.com/office/officeart/2005/8/layout/hierarchy3"/>
    <dgm:cxn modelId="{A6D36C56-65CC-8F44-AE7B-9680EE68D36A}" type="presParOf" srcId="{B7232B5C-2F97-7C44-8528-12BE2105604D}" destId="{1B80BB74-583D-AC4D-8B3A-3479787920F4}" srcOrd="0" destOrd="0" presId="urn:microsoft.com/office/officeart/2005/8/layout/hierarchy3"/>
    <dgm:cxn modelId="{A3CD2F83-6F12-B242-B24D-C091FC1C6A44}" type="presParOf" srcId="{B7232B5C-2F97-7C44-8528-12BE2105604D}" destId="{18E5D60B-7CA2-FA4E-A455-09EDF1F8ADFB}" srcOrd="1" destOrd="0" presId="urn:microsoft.com/office/officeart/2005/8/layout/hierarchy3"/>
    <dgm:cxn modelId="{6EB74ECA-1709-4E4A-B92C-EDFA58AA948D}" type="presParOf" srcId="{50D0CA16-FDB0-A04B-B5BC-455357C04DC4}" destId="{33EF36DA-8FD0-004E-8320-D8D793800286}" srcOrd="1" destOrd="0" presId="urn:microsoft.com/office/officeart/2005/8/layout/hierarchy3"/>
    <dgm:cxn modelId="{A1B85BE2-CD53-9C4A-861B-9B0E652A63AE}" type="presParOf" srcId="{33EF36DA-8FD0-004E-8320-D8D793800286}" destId="{0CD42645-4163-5840-9590-6D086AB70A93}" srcOrd="0" destOrd="0" presId="urn:microsoft.com/office/officeart/2005/8/layout/hierarchy3"/>
    <dgm:cxn modelId="{3CC08C74-5991-D74A-B9C7-CAA4888B9FB1}" type="presParOf" srcId="{33EF36DA-8FD0-004E-8320-D8D793800286}" destId="{A05DECE9-264B-A34D-A86B-7830199B147D}" srcOrd="1" destOrd="0" presId="urn:microsoft.com/office/officeart/2005/8/layout/hierarchy3"/>
    <dgm:cxn modelId="{1F3FFD67-C178-454E-94C5-23DD8577D4FB}" type="presParOf" srcId="{33EF36DA-8FD0-004E-8320-D8D793800286}" destId="{39949C69-02BA-8349-9878-49BBE74A8EC2}" srcOrd="2" destOrd="0" presId="urn:microsoft.com/office/officeart/2005/8/layout/hierarchy3"/>
    <dgm:cxn modelId="{773DD2A3-DDA7-9B4A-8D74-71539A785CFE}" type="presParOf" srcId="{33EF36DA-8FD0-004E-8320-D8D793800286}" destId="{73F7BB49-AFD6-E244-908A-A55ABE0133DB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70E0FD-9EB8-1246-8BE8-24D842331DBA}">
      <dsp:nvSpPr>
        <dsp:cNvPr id="0" name=""/>
        <dsp:cNvSpPr/>
      </dsp:nvSpPr>
      <dsp:spPr>
        <a:xfrm>
          <a:off x="992" y="195270"/>
          <a:ext cx="3611562" cy="1805781"/>
        </a:xfrm>
        <a:prstGeom prst="roundRect">
          <a:avLst>
            <a:gd name="adj" fmla="val 10000"/>
          </a:avLst>
        </a:prstGeom>
        <a:solidFill>
          <a:srgbClr val="1A366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L" sz="1900" b="1" kern="1200"/>
            <a:t>Mireille Serlie</a:t>
          </a:r>
          <a:r>
            <a:rPr lang="en-NL" sz="1900" kern="1200"/>
            <a:t>, MD PhD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L" sz="1900" kern="1200"/>
            <a:t>Professor of Endocrinology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L" sz="1900" kern="1200"/>
            <a:t>Department of Endocrinology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L" sz="1900" kern="1200"/>
            <a:t>Y</a:t>
          </a:r>
          <a:r>
            <a:rPr lang="en-US" sz="1900" kern="1200" dirty="0"/>
            <a:t>ale School of Medicine</a:t>
          </a:r>
        </a:p>
      </dsp:txBody>
      <dsp:txXfrm>
        <a:off x="53882" y="248160"/>
        <a:ext cx="3505782" cy="1700001"/>
      </dsp:txXfrm>
    </dsp:sp>
    <dsp:sp modelId="{5FE1D585-60AC-2F49-B18B-CB6B0F04114F}">
      <dsp:nvSpPr>
        <dsp:cNvPr id="0" name=""/>
        <dsp:cNvSpPr/>
      </dsp:nvSpPr>
      <dsp:spPr>
        <a:xfrm>
          <a:off x="362148" y="2001051"/>
          <a:ext cx="361156" cy="10754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5433"/>
              </a:lnTo>
              <a:lnTo>
                <a:pt x="361156" y="10754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A4EA00-CBB2-9E4C-B826-CAD5F15C0478}">
      <dsp:nvSpPr>
        <dsp:cNvPr id="0" name=""/>
        <dsp:cNvSpPr/>
      </dsp:nvSpPr>
      <dsp:spPr>
        <a:xfrm>
          <a:off x="723304" y="2452497"/>
          <a:ext cx="2889249" cy="12479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Sabrina </a:t>
          </a:r>
          <a:r>
            <a:rPr lang="en-US" sz="1900" kern="1200" dirty="0" err="1"/>
            <a:t>Oussaada</a:t>
          </a:r>
          <a:endParaRPr lang="en-US" sz="1900" kern="1200" dirty="0"/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MD PhD student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759856" y="2489049"/>
        <a:ext cx="2816145" cy="1174871"/>
      </dsp:txXfrm>
    </dsp:sp>
    <dsp:sp modelId="{1B80BB74-583D-AC4D-8B3A-3479787920F4}">
      <dsp:nvSpPr>
        <dsp:cNvPr id="0" name=""/>
        <dsp:cNvSpPr/>
      </dsp:nvSpPr>
      <dsp:spPr>
        <a:xfrm>
          <a:off x="4515445" y="195270"/>
          <a:ext cx="3611562" cy="1805781"/>
        </a:xfrm>
        <a:prstGeom prst="roundRect">
          <a:avLst>
            <a:gd name="adj" fmla="val 10000"/>
          </a:avLst>
        </a:prstGeom>
        <a:solidFill>
          <a:srgbClr val="1A366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L" sz="1900" b="1" kern="1200"/>
            <a:t>Ralph DiLeone</a:t>
          </a:r>
          <a:r>
            <a:rPr lang="en-NL" sz="1900" kern="1200"/>
            <a:t>, PhD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L" sz="1900" kern="1200"/>
            <a:t>Professsor of Neuroscience and Psychiatry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L" sz="1900" kern="1200"/>
            <a:t>Department of Psychiatry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L" sz="1900" kern="1200"/>
            <a:t>Yale School of Medicine</a:t>
          </a:r>
          <a:endParaRPr lang="en-US" sz="1900" kern="1200" dirty="0"/>
        </a:p>
      </dsp:txBody>
      <dsp:txXfrm>
        <a:off x="4568335" y="248160"/>
        <a:ext cx="3505782" cy="1700001"/>
      </dsp:txXfrm>
    </dsp:sp>
    <dsp:sp modelId="{0CD42645-4163-5840-9590-6D086AB70A93}">
      <dsp:nvSpPr>
        <dsp:cNvPr id="0" name=""/>
        <dsp:cNvSpPr/>
      </dsp:nvSpPr>
      <dsp:spPr>
        <a:xfrm>
          <a:off x="4876601" y="2001051"/>
          <a:ext cx="361156" cy="11159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5909"/>
              </a:lnTo>
              <a:lnTo>
                <a:pt x="361156" y="111590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5DECE9-264B-A34D-A86B-7830199B147D}">
      <dsp:nvSpPr>
        <dsp:cNvPr id="0" name=""/>
        <dsp:cNvSpPr/>
      </dsp:nvSpPr>
      <dsp:spPr>
        <a:xfrm>
          <a:off x="5237757" y="2452497"/>
          <a:ext cx="2889249" cy="13289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Richard </a:t>
          </a:r>
          <a:r>
            <a:rPr lang="en-US" sz="1900" kern="1200" dirty="0" err="1"/>
            <a:t>Trinko</a:t>
          </a:r>
          <a:r>
            <a:rPr lang="en-US" sz="1900" kern="1200" dirty="0"/>
            <a:t>, PhD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Associate Research Scientist</a:t>
          </a:r>
        </a:p>
      </dsp:txBody>
      <dsp:txXfrm>
        <a:off x="5276680" y="2491420"/>
        <a:ext cx="2811403" cy="1251082"/>
      </dsp:txXfrm>
    </dsp:sp>
    <dsp:sp modelId="{39949C69-02BA-8349-9878-49BBE74A8EC2}">
      <dsp:nvSpPr>
        <dsp:cNvPr id="0" name=""/>
        <dsp:cNvSpPr/>
      </dsp:nvSpPr>
      <dsp:spPr>
        <a:xfrm>
          <a:off x="4876601" y="2001051"/>
          <a:ext cx="361156" cy="27270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27081"/>
              </a:lnTo>
              <a:lnTo>
                <a:pt x="361156" y="27270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F7BB49-AFD6-E244-908A-A55ABE0133DB}">
      <dsp:nvSpPr>
        <dsp:cNvPr id="0" name=""/>
        <dsp:cNvSpPr/>
      </dsp:nvSpPr>
      <dsp:spPr>
        <a:xfrm>
          <a:off x="5237757" y="4232871"/>
          <a:ext cx="2889249" cy="9905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Ethan </a:t>
          </a:r>
          <a:r>
            <a:rPr lang="en-US" sz="1900" kern="1200" dirty="0" err="1"/>
            <a:t>Foscue</a:t>
          </a:r>
          <a:endParaRPr lang="en-US" sz="1900" kern="1200" dirty="0"/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Research Associate</a:t>
          </a:r>
        </a:p>
      </dsp:txBody>
      <dsp:txXfrm>
        <a:off x="5266768" y="4261882"/>
        <a:ext cx="2831227" cy="9325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D5689-F1F0-1213-68E8-F90D26495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29F101-2C95-37E7-451D-D48A30DD3F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0455CAF-ABA6-6714-789A-9469593A8EF7}"/>
              </a:ext>
            </a:extLst>
          </p:cNvPr>
          <p:cNvGrpSpPr/>
          <p:nvPr userDrawn="1"/>
        </p:nvGrpSpPr>
        <p:grpSpPr>
          <a:xfrm>
            <a:off x="128001" y="6142052"/>
            <a:ext cx="1502297" cy="733012"/>
            <a:chOff x="128001" y="6142052"/>
            <a:chExt cx="1502297" cy="733012"/>
          </a:xfrm>
        </p:grpSpPr>
        <p:pic>
          <p:nvPicPr>
            <p:cNvPr id="8" name="Picture 2" descr="Yale Psychiatry (@YalePsych) / X">
              <a:extLst>
                <a:ext uri="{FF2B5EF4-FFF2-40B4-BE49-F238E27FC236}">
                  <a16:creationId xmlns:a16="http://schemas.microsoft.com/office/drawing/2014/main" id="{75F0AB8F-1610-E955-09E7-CAAA4640FB1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001" y="6142052"/>
              <a:ext cx="625290" cy="625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2C9B42B-060C-621D-DED4-1D9D8E161411}"/>
                </a:ext>
              </a:extLst>
            </p:cNvPr>
            <p:cNvGrpSpPr/>
            <p:nvPr userDrawn="1"/>
          </p:nvGrpSpPr>
          <p:grpSpPr>
            <a:xfrm>
              <a:off x="797907" y="6160152"/>
              <a:ext cx="832391" cy="714912"/>
              <a:chOff x="3765360" y="3886660"/>
              <a:chExt cx="862682" cy="779200"/>
            </a:xfrm>
          </p:grpSpPr>
          <p:pic>
            <p:nvPicPr>
              <p:cNvPr id="10" name="Picture 12">
                <a:extLst>
                  <a:ext uri="{FF2B5EF4-FFF2-40B4-BE49-F238E27FC236}">
                    <a16:creationId xmlns:a16="http://schemas.microsoft.com/office/drawing/2014/main" id="{42996EE7-5153-4B04-CD29-F91EB1AF29F5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9902" y="3886660"/>
                <a:ext cx="435001" cy="5443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E2DD1F2-627E-DF33-098F-261E7D342698}"/>
                  </a:ext>
                </a:extLst>
              </p:cNvPr>
              <p:cNvSpPr txBox="1"/>
              <p:nvPr userDrawn="1"/>
            </p:nvSpPr>
            <p:spPr>
              <a:xfrm>
                <a:off x="3765360" y="4431042"/>
                <a:ext cx="862682" cy="234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L" sz="800" dirty="0"/>
                  <a:t>Endocrinology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46294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2BF95-3C1A-52CA-9CD7-B18511F76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540A1-768B-0379-D19A-B83310C98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A73E1-37EF-3168-C202-FD8F48672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388EC-8D34-B845-B642-389859855B7A}" type="datetimeFigureOut">
              <a:rPr lang="en-NL" smtClean="0"/>
              <a:t>12/6/23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40EAA-3E4E-CDA1-7804-E882350D5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7D2E2-A24E-9807-A286-518AA6CEE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A2E1-2A8E-8F48-A4D2-05CD7E37CA23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65104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9182B0-5103-9707-80DB-808FA34749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913911-1734-DF83-34F7-C896025B4E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36DC7-6B98-87DB-C8F8-6CF027CDE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388EC-8D34-B845-B642-389859855B7A}" type="datetimeFigureOut">
              <a:rPr lang="en-NL" smtClean="0"/>
              <a:t>12/6/23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B66CE-B5E7-F8C4-7BAF-D0A94D572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6FD27-E2BE-5DF0-AFEA-F05D9061C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A2E1-2A8E-8F48-A4D2-05CD7E37CA23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83431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9AC94-A9D4-2815-E534-52C66BA4B6A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19376A"/>
          </a:solidFill>
        </p:spPr>
        <p:txBody>
          <a:bodyPr/>
          <a:lstStyle/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2D7FF-AB57-03FB-B74C-0EB63DFB69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AA0C8C-B0E3-4EA2-A11A-B1DBEF7ABE71}"/>
              </a:ext>
            </a:extLst>
          </p:cNvPr>
          <p:cNvGrpSpPr/>
          <p:nvPr userDrawn="1"/>
        </p:nvGrpSpPr>
        <p:grpSpPr>
          <a:xfrm>
            <a:off x="128001" y="6142052"/>
            <a:ext cx="1502297" cy="733012"/>
            <a:chOff x="128001" y="6142052"/>
            <a:chExt cx="1502297" cy="733012"/>
          </a:xfrm>
        </p:grpSpPr>
        <p:pic>
          <p:nvPicPr>
            <p:cNvPr id="8" name="Picture 2" descr="Yale Psychiatry (@YalePsych) / X">
              <a:extLst>
                <a:ext uri="{FF2B5EF4-FFF2-40B4-BE49-F238E27FC236}">
                  <a16:creationId xmlns:a16="http://schemas.microsoft.com/office/drawing/2014/main" id="{2C98E6D6-8F63-AA16-46EA-D623E16E18B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001" y="6142052"/>
              <a:ext cx="625290" cy="625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000F403-825E-1230-D58F-AD4BFFB2A9B5}"/>
                </a:ext>
              </a:extLst>
            </p:cNvPr>
            <p:cNvGrpSpPr/>
            <p:nvPr userDrawn="1"/>
          </p:nvGrpSpPr>
          <p:grpSpPr>
            <a:xfrm>
              <a:off x="797907" y="6160152"/>
              <a:ext cx="832391" cy="714912"/>
              <a:chOff x="3765360" y="3886660"/>
              <a:chExt cx="862682" cy="779200"/>
            </a:xfrm>
          </p:grpSpPr>
          <p:pic>
            <p:nvPicPr>
              <p:cNvPr id="10" name="Picture 12">
                <a:extLst>
                  <a:ext uri="{FF2B5EF4-FFF2-40B4-BE49-F238E27FC236}">
                    <a16:creationId xmlns:a16="http://schemas.microsoft.com/office/drawing/2014/main" id="{F5F1DD05-C2DA-326C-B61E-74F7D6DF657E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9902" y="3886660"/>
                <a:ext cx="435001" cy="5443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A02B9E7-4DFD-F547-6A4C-EA75B981CC38}"/>
                  </a:ext>
                </a:extLst>
              </p:cNvPr>
              <p:cNvSpPr txBox="1"/>
              <p:nvPr userDrawn="1"/>
            </p:nvSpPr>
            <p:spPr>
              <a:xfrm>
                <a:off x="3765360" y="4431042"/>
                <a:ext cx="862682" cy="234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L" sz="800" dirty="0"/>
                  <a:t>Endocrinology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5603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BC586-5154-D873-E009-3B9F30A66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5CAA9-AAF5-BE9A-2DA3-6E0D6C0C1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320BCC-9338-8F5F-03CC-34D0F0A75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388EC-8D34-B845-B642-389859855B7A}" type="datetimeFigureOut">
              <a:rPr lang="en-NL" smtClean="0"/>
              <a:t>12/6/23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0E371-BC26-461D-7DD5-AE11CB404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8C3C7-80F9-4C06-5300-C73B0030A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A2E1-2A8E-8F48-A4D2-05CD7E37CA23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57880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26FFC-283F-44D5-B00B-4AE720416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83D5A-A9D7-D205-4F95-D13F40FC59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E6AC2-1EFA-BCC3-6A07-0C2AC08E2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13B2F-84A9-F108-0718-A67231A75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388EC-8D34-B845-B642-389859855B7A}" type="datetimeFigureOut">
              <a:rPr lang="en-NL" smtClean="0"/>
              <a:t>12/6/23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9ABCA2-B154-D9F6-1573-F3B48746A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1E06B-A9D9-E2BB-2BA2-6A1C0D77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A2E1-2A8E-8F48-A4D2-05CD7E37CA23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19706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C3685-C231-09B2-B8AA-D1F0C61A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A107A3-034E-1E9B-8A4C-E36B25BAB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A2ADC4-A3A0-7859-F0C7-C347F0B0E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6CD8C5-9327-EEEE-A4E1-33053C2A4A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BE5872-34FB-C683-FB44-D7BD222C65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8F8443-099A-0D4B-7103-99F656202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388EC-8D34-B845-B642-389859855B7A}" type="datetimeFigureOut">
              <a:rPr lang="en-NL" smtClean="0"/>
              <a:t>12/6/23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6D939B-F68A-D1A6-B156-7FE264A48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2932CB-CBE7-F805-D8C7-D10EDAA6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A2E1-2A8E-8F48-A4D2-05CD7E37CA23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8033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C3040-05BE-FFDB-74D2-4CA91E8B0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A40A41-1445-9A93-7060-46DD9EBFF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388EC-8D34-B845-B642-389859855B7A}" type="datetimeFigureOut">
              <a:rPr lang="en-NL" smtClean="0"/>
              <a:t>12/6/23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03F38-CDF5-16F0-A740-7A4B8B1B2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2DF471-5E6A-9F81-64ED-B0D90AADF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A2E1-2A8E-8F48-A4D2-05CD7E37CA23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46704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7F3FA9-5320-6E8C-CC21-099158BE1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388EC-8D34-B845-B642-389859855B7A}" type="datetimeFigureOut">
              <a:rPr lang="en-NL" smtClean="0"/>
              <a:t>12/6/23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4C286D-3A46-15EA-9452-1CAACBB03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3AB18-C01F-4E88-928B-33757E7E1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A2E1-2A8E-8F48-A4D2-05CD7E37CA23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41294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203C4-4558-C328-C17D-2948AF57D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8B4A3-44B4-6ED2-420A-76AED819B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22A081-C3E9-93D1-5C7C-EE2A78E5A5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9AAB6-2718-6600-5952-4E10412D1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388EC-8D34-B845-B642-389859855B7A}" type="datetimeFigureOut">
              <a:rPr lang="en-NL" smtClean="0"/>
              <a:t>12/6/23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04E2F3-9A16-1F2B-2EDE-786AF67C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4A712F-351C-C527-700A-9B33BFF13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A2E1-2A8E-8F48-A4D2-05CD7E37CA23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66435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386A7-EEA7-4152-1533-8E4B5E300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E9CF51-A857-4104-2F2F-38340820D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DAC8A4-DFA8-41B6-C743-48BD8B94BF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73E559-DB1F-EA36-0147-098A2B49A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388EC-8D34-B845-B642-389859855B7A}" type="datetimeFigureOut">
              <a:rPr lang="en-NL" smtClean="0"/>
              <a:t>12/6/23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537B81-3332-009F-FBA0-DA692ED93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47EDA-E924-49CC-C227-6B5344B81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A2E1-2A8E-8F48-A4D2-05CD7E37CA23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50421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BB24C9-8C66-E155-B779-B68BDCC9D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4D0072-00FC-CAE8-285D-F0DEA9BF7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A4EF5-9ABF-1312-A084-BA8046C99D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388EC-8D34-B845-B642-389859855B7A}" type="datetimeFigureOut">
              <a:rPr lang="en-NL" smtClean="0"/>
              <a:t>12/6/23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F994C-1B36-7258-5891-DBB0815A2F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AD90D-E86F-5999-8CC6-70919A272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0A2E1-2A8E-8F48-A4D2-05CD7E37CA23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78756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tiff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7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6.png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04D85-E236-0D83-CA06-7AC468778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3246" y="58882"/>
            <a:ext cx="9144000" cy="1186042"/>
          </a:xfrm>
        </p:spPr>
        <p:txBody>
          <a:bodyPr>
            <a:normAutofit/>
          </a:bodyPr>
          <a:lstStyle/>
          <a:p>
            <a:r>
              <a:rPr lang="en-US" sz="3200" b="1" dirty="0"/>
              <a:t>Development of Vitamin D Receptor Agonists</a:t>
            </a:r>
            <a:r>
              <a:rPr lang="en-NL" sz="3200" b="1"/>
              <a:t> </a:t>
            </a:r>
            <a:r>
              <a:rPr lang="en-US" sz="3200" b="1" dirty="0"/>
              <a:t>to Treat Obesity</a:t>
            </a:r>
            <a:endParaRPr lang="en-NL" sz="3200" b="1" dirty="0"/>
          </a:p>
        </p:txBody>
      </p:sp>
      <p:pic>
        <p:nvPicPr>
          <p:cNvPr id="7" name="Picture 6" descr="A person smiling at camera&#10;&#10;Description automatically generated">
            <a:extLst>
              <a:ext uri="{FF2B5EF4-FFF2-40B4-BE49-F238E27FC236}">
                <a16:creationId xmlns:a16="http://schemas.microsoft.com/office/drawing/2014/main" id="{BEA819CD-1566-AA00-4976-E01737F1F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7" y="1935287"/>
            <a:ext cx="1928038" cy="1285359"/>
          </a:xfrm>
          <a:prstGeom prst="rect">
            <a:avLst/>
          </a:prstGeom>
        </p:spPr>
      </p:pic>
      <p:pic>
        <p:nvPicPr>
          <p:cNvPr id="8" name="Afbeelding 1">
            <a:extLst>
              <a:ext uri="{FF2B5EF4-FFF2-40B4-BE49-F238E27FC236}">
                <a16:creationId xmlns:a16="http://schemas.microsoft.com/office/drawing/2014/main" id="{F48C2E4D-16F6-8DF2-1F92-809D93BA0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569" y="5098819"/>
            <a:ext cx="1640468" cy="1640468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B3FBBD54-5458-5619-3162-409E39F77F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5251430"/>
              </p:ext>
            </p:extLst>
          </p:nvPr>
        </p:nvGraphicFramePr>
        <p:xfrm>
          <a:off x="2009225" y="125430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07DA940F-2B78-7FB9-E626-F13ABDC9C0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18456" y="3636336"/>
            <a:ext cx="1147224" cy="15296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DE10EE-E834-C56D-377A-D5C83437BD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82775" y="1786760"/>
            <a:ext cx="1792357" cy="14338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B8E776-81A2-E68E-8DA5-1658879E8C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18456" y="5354928"/>
            <a:ext cx="1381135" cy="143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42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A98E6CE3-3EBF-6E06-58EA-8506C1711AD4}"/>
              </a:ext>
            </a:extLst>
          </p:cNvPr>
          <p:cNvSpPr txBox="1"/>
          <p:nvPr/>
        </p:nvSpPr>
        <p:spPr>
          <a:xfrm>
            <a:off x="8611176" y="2066541"/>
            <a:ext cx="22788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19376A"/>
                </a:solidFill>
              </a:rPr>
              <a:t>Efficacy studies</a:t>
            </a:r>
          </a:p>
          <a:p>
            <a:pPr algn="ctr"/>
            <a:endParaRPr lang="en-US" sz="2000" b="1" dirty="0">
              <a:solidFill>
                <a:srgbClr val="19376A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16C9B3-2E78-DFE0-22DB-DC32E476FADA}"/>
              </a:ext>
            </a:extLst>
          </p:cNvPr>
          <p:cNvSpPr txBox="1"/>
          <p:nvPr/>
        </p:nvSpPr>
        <p:spPr>
          <a:xfrm>
            <a:off x="842540" y="2066542"/>
            <a:ext cx="19761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19376A"/>
                </a:solidFill>
              </a:rPr>
              <a:t>Screen calcitriol derivatives</a:t>
            </a:r>
          </a:p>
          <a:p>
            <a:pPr algn="ctr"/>
            <a:endParaRPr lang="en-US" sz="2000" b="1" dirty="0">
              <a:solidFill>
                <a:srgbClr val="19376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FBFCA4-2955-432E-E855-DBA2A5690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L" dirty="0">
                <a:solidFill>
                  <a:schemeClr val="bg1"/>
                </a:solidFill>
              </a:rPr>
              <a:t>Timeline </a:t>
            </a:r>
            <a:r>
              <a:rPr lang="en-NL">
                <a:solidFill>
                  <a:schemeClr val="bg1"/>
                </a:solidFill>
              </a:rPr>
              <a:t>and budget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7CBF5F9-E84C-7A3F-3CC3-9FEC2824E299}"/>
              </a:ext>
            </a:extLst>
          </p:cNvPr>
          <p:cNvSpPr/>
          <p:nvPr/>
        </p:nvSpPr>
        <p:spPr>
          <a:xfrm>
            <a:off x="742983" y="3303122"/>
            <a:ext cx="10610817" cy="621102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Year 1    	   	    		    	          Year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6D2B0D-1BAB-1E6A-263E-1B63200A0CE2}"/>
              </a:ext>
            </a:extLst>
          </p:cNvPr>
          <p:cNvSpPr txBox="1"/>
          <p:nvPr/>
        </p:nvSpPr>
        <p:spPr>
          <a:xfrm>
            <a:off x="6112627" y="2018826"/>
            <a:ext cx="22788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19376A"/>
                </a:solidFill>
              </a:rPr>
              <a:t>Medicinal Chemistry/DMPK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27EE10C-68BA-FCF1-26B9-811EF63E46B5}"/>
              </a:ext>
            </a:extLst>
          </p:cNvPr>
          <p:cNvCxnSpPr>
            <a:cxnSpLocks/>
          </p:cNvCxnSpPr>
          <p:nvPr/>
        </p:nvCxnSpPr>
        <p:spPr>
          <a:xfrm>
            <a:off x="6180400" y="3453794"/>
            <a:ext cx="0" cy="30510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93E1ED9-B2F6-6687-7F13-12B58D450D51}"/>
              </a:ext>
            </a:extLst>
          </p:cNvPr>
          <p:cNvCxnSpPr>
            <a:cxnSpLocks/>
          </p:cNvCxnSpPr>
          <p:nvPr/>
        </p:nvCxnSpPr>
        <p:spPr>
          <a:xfrm>
            <a:off x="6225583" y="2980006"/>
            <a:ext cx="483437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83CCA558-2302-2D96-2037-A44B1ACD7C50}"/>
              </a:ext>
            </a:extLst>
          </p:cNvPr>
          <p:cNvSpPr txBox="1"/>
          <p:nvPr/>
        </p:nvSpPr>
        <p:spPr>
          <a:xfrm>
            <a:off x="3826460" y="2066541"/>
            <a:ext cx="19761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19376A"/>
                </a:solidFill>
              </a:rPr>
              <a:t>Hit Expansion (YCMD/CRO)</a:t>
            </a:r>
          </a:p>
          <a:p>
            <a:pPr algn="ctr"/>
            <a:endParaRPr lang="en-US" sz="2000" b="1" dirty="0">
              <a:solidFill>
                <a:srgbClr val="19376A"/>
              </a:solidFill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2388A74-1A54-1F53-DD5D-81CDD03AD5EB}"/>
              </a:ext>
            </a:extLst>
          </p:cNvPr>
          <p:cNvCxnSpPr>
            <a:cxnSpLocks/>
          </p:cNvCxnSpPr>
          <p:nvPr/>
        </p:nvCxnSpPr>
        <p:spPr>
          <a:xfrm>
            <a:off x="742983" y="2980006"/>
            <a:ext cx="543741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E2715D5-6A7D-332D-2BAB-65DB65C3D770}"/>
              </a:ext>
            </a:extLst>
          </p:cNvPr>
          <p:cNvCxnSpPr>
            <a:cxnSpLocks/>
          </p:cNvCxnSpPr>
          <p:nvPr/>
        </p:nvCxnSpPr>
        <p:spPr>
          <a:xfrm>
            <a:off x="3349916" y="4128368"/>
            <a:ext cx="269847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4A5BB154-A6E9-D618-0AB0-D26B62E8B4E1}"/>
              </a:ext>
            </a:extLst>
          </p:cNvPr>
          <p:cNvSpPr txBox="1"/>
          <p:nvPr/>
        </p:nvSpPr>
        <p:spPr>
          <a:xfrm>
            <a:off x="742982" y="4212313"/>
            <a:ext cx="2304649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Focused library screen</a:t>
            </a:r>
          </a:p>
          <a:p>
            <a:pPr algn="ctr"/>
            <a:r>
              <a:rPr lang="en-US" b="1" dirty="0"/>
              <a:t>(T=4M)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13E3930-32A8-617C-43DB-D759541F2296}"/>
              </a:ext>
            </a:extLst>
          </p:cNvPr>
          <p:cNvSpPr txBox="1"/>
          <p:nvPr/>
        </p:nvSpPr>
        <p:spPr>
          <a:xfrm>
            <a:off x="3349916" y="4216667"/>
            <a:ext cx="271200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Hit expansion</a:t>
            </a:r>
            <a:br>
              <a:rPr lang="en-US" b="1" dirty="0"/>
            </a:br>
            <a:r>
              <a:rPr lang="en-US" b="1" dirty="0"/>
              <a:t>(T=12M)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495EB4D-89A1-54E1-C072-7A37AFB40829}"/>
              </a:ext>
            </a:extLst>
          </p:cNvPr>
          <p:cNvSpPr txBox="1"/>
          <p:nvPr/>
        </p:nvSpPr>
        <p:spPr>
          <a:xfrm>
            <a:off x="6334367" y="4247339"/>
            <a:ext cx="201517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Lead development</a:t>
            </a:r>
          </a:p>
          <a:p>
            <a:pPr algn="ctr"/>
            <a:r>
              <a:rPr lang="en-US" b="1" dirty="0"/>
              <a:t>(T=16M)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56F5CAC-B422-A11C-62E5-9DDA6B68FE01}"/>
              </a:ext>
            </a:extLst>
          </p:cNvPr>
          <p:cNvSpPr txBox="1"/>
          <p:nvPr/>
        </p:nvSpPr>
        <p:spPr>
          <a:xfrm>
            <a:off x="8527992" y="4238824"/>
            <a:ext cx="250527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In vivo efficacy</a:t>
            </a:r>
          </a:p>
          <a:p>
            <a:pPr algn="ctr"/>
            <a:r>
              <a:rPr lang="en-US" b="1" dirty="0"/>
              <a:t> (T=24M)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DF7DBAB-4FF8-ED0C-B7FF-B2C2EE00F2C2}"/>
              </a:ext>
            </a:extLst>
          </p:cNvPr>
          <p:cNvCxnSpPr>
            <a:cxnSpLocks/>
          </p:cNvCxnSpPr>
          <p:nvPr/>
        </p:nvCxnSpPr>
        <p:spPr>
          <a:xfrm>
            <a:off x="6180400" y="3758894"/>
            <a:ext cx="0" cy="1541537"/>
          </a:xfrm>
          <a:prstGeom prst="straightConnector1">
            <a:avLst/>
          </a:prstGeom>
          <a:ln w="254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E6F6706-78F3-44BC-7348-AF3DB57DBEB5}"/>
              </a:ext>
            </a:extLst>
          </p:cNvPr>
          <p:cNvSpPr txBox="1"/>
          <p:nvPr/>
        </p:nvSpPr>
        <p:spPr>
          <a:xfrm>
            <a:off x="3128830" y="3056799"/>
            <a:ext cx="662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19376A"/>
                </a:solidFill>
              </a:rPr>
              <a:t>$</a:t>
            </a:r>
            <a:r>
              <a:rPr lang="en-US" b="1" dirty="0">
                <a:solidFill>
                  <a:srgbClr val="19376A"/>
                </a:solidFill>
              </a:rPr>
              <a:t>80</a:t>
            </a:r>
            <a:r>
              <a:rPr lang="en-US" sz="1800" b="1" dirty="0">
                <a:solidFill>
                  <a:srgbClr val="19376A"/>
                </a:solidFill>
              </a:rPr>
              <a:t>K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D580A1-92F2-A745-A537-637F8E39CD7B}"/>
              </a:ext>
            </a:extLst>
          </p:cNvPr>
          <p:cNvSpPr txBox="1"/>
          <p:nvPr/>
        </p:nvSpPr>
        <p:spPr>
          <a:xfrm>
            <a:off x="8253080" y="3091589"/>
            <a:ext cx="779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19376A"/>
                </a:solidFill>
              </a:rPr>
              <a:t>$220K</a:t>
            </a:r>
          </a:p>
          <a:p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46583CA-114C-2828-A017-E5630280BA0C}"/>
              </a:ext>
            </a:extLst>
          </p:cNvPr>
          <p:cNvGrpSpPr/>
          <p:nvPr/>
        </p:nvGrpSpPr>
        <p:grpSpPr>
          <a:xfrm>
            <a:off x="742983" y="4885155"/>
            <a:ext cx="2505424" cy="1147510"/>
            <a:chOff x="2444262" y="937098"/>
            <a:chExt cx="8314841" cy="514717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ACE2A80-EAB1-A3AB-28A8-0973347E66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196" t="23995" r="9891" b="693"/>
            <a:stretch/>
          </p:blipFill>
          <p:spPr>
            <a:xfrm>
              <a:off x="2444262" y="2901462"/>
              <a:ext cx="7526215" cy="3182815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25AC967-79F1-BD50-76E7-F657D576DA20}"/>
                </a:ext>
              </a:extLst>
            </p:cNvPr>
            <p:cNvSpPr/>
            <p:nvPr/>
          </p:nvSpPr>
          <p:spPr>
            <a:xfrm rot="20181942">
              <a:off x="2514338" y="3966000"/>
              <a:ext cx="1404509" cy="1053738"/>
            </a:xfrm>
            <a:prstGeom prst="ellipse">
              <a:avLst/>
            </a:prstGeom>
            <a:solidFill>
              <a:schemeClr val="accent1">
                <a:alpha val="24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FCE7994-D851-D4F2-032C-7A5A4287697F}"/>
                </a:ext>
              </a:extLst>
            </p:cNvPr>
            <p:cNvSpPr/>
            <p:nvPr/>
          </p:nvSpPr>
          <p:spPr>
            <a:xfrm rot="20181942">
              <a:off x="3666621" y="3761004"/>
              <a:ext cx="556994" cy="490739"/>
            </a:xfrm>
            <a:prstGeom prst="ellipse">
              <a:avLst/>
            </a:prstGeom>
            <a:solidFill>
              <a:schemeClr val="accent1">
                <a:alpha val="24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6962D4A-96C9-4776-AFCE-661DE7632F6D}"/>
                </a:ext>
              </a:extLst>
            </p:cNvPr>
            <p:cNvSpPr/>
            <p:nvPr/>
          </p:nvSpPr>
          <p:spPr>
            <a:xfrm rot="20181942">
              <a:off x="4020127" y="3460409"/>
              <a:ext cx="556994" cy="490739"/>
            </a:xfrm>
            <a:prstGeom prst="ellipse">
              <a:avLst/>
            </a:prstGeom>
            <a:solidFill>
              <a:schemeClr val="accent1">
                <a:alpha val="24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1DC9554-6986-9BC0-C52B-8E67E8F48669}"/>
                </a:ext>
              </a:extLst>
            </p:cNvPr>
            <p:cNvSpPr/>
            <p:nvPr/>
          </p:nvSpPr>
          <p:spPr>
            <a:xfrm rot="20181942">
              <a:off x="3197905" y="5095428"/>
              <a:ext cx="787415" cy="767430"/>
            </a:xfrm>
            <a:prstGeom prst="ellipse">
              <a:avLst/>
            </a:prstGeom>
            <a:solidFill>
              <a:schemeClr val="accent1">
                <a:alpha val="24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BC502B8-72BD-F7E9-8162-1F7ABC58837F}"/>
                </a:ext>
              </a:extLst>
            </p:cNvPr>
            <p:cNvSpPr/>
            <p:nvPr/>
          </p:nvSpPr>
          <p:spPr>
            <a:xfrm rot="20181942">
              <a:off x="5187778" y="4199286"/>
              <a:ext cx="787415" cy="767430"/>
            </a:xfrm>
            <a:prstGeom prst="ellipse">
              <a:avLst/>
            </a:prstGeom>
            <a:solidFill>
              <a:schemeClr val="accent1">
                <a:alpha val="24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09B3BF2-CE9D-325C-D309-1CC8CC13BE34}"/>
                </a:ext>
              </a:extLst>
            </p:cNvPr>
            <p:cNvSpPr/>
            <p:nvPr/>
          </p:nvSpPr>
          <p:spPr>
            <a:xfrm rot="20181942">
              <a:off x="6784834" y="3149135"/>
              <a:ext cx="787415" cy="767430"/>
            </a:xfrm>
            <a:prstGeom prst="ellipse">
              <a:avLst/>
            </a:prstGeom>
            <a:solidFill>
              <a:schemeClr val="accent1">
                <a:alpha val="24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8286B0F-C7F9-3CCC-9D7C-EEC89678B08B}"/>
                </a:ext>
              </a:extLst>
            </p:cNvPr>
            <p:cNvSpPr/>
            <p:nvPr/>
          </p:nvSpPr>
          <p:spPr>
            <a:xfrm rot="20181942">
              <a:off x="8639195" y="3554652"/>
              <a:ext cx="787415" cy="767430"/>
            </a:xfrm>
            <a:prstGeom prst="ellipse">
              <a:avLst/>
            </a:prstGeom>
            <a:solidFill>
              <a:schemeClr val="accent1">
                <a:alpha val="24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5DE4675-C7EF-17A7-52D8-1AC253179F9E}"/>
                </a:ext>
              </a:extLst>
            </p:cNvPr>
            <p:cNvSpPr/>
            <p:nvPr/>
          </p:nvSpPr>
          <p:spPr>
            <a:xfrm rot="20181942">
              <a:off x="6609633" y="4869276"/>
              <a:ext cx="787415" cy="767430"/>
            </a:xfrm>
            <a:prstGeom prst="ellipse">
              <a:avLst/>
            </a:prstGeom>
            <a:solidFill>
              <a:schemeClr val="accent1">
                <a:alpha val="24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25C2D96-7863-3185-0433-D80C2B79C6AA}"/>
                </a:ext>
              </a:extLst>
            </p:cNvPr>
            <p:cNvSpPr/>
            <p:nvPr/>
          </p:nvSpPr>
          <p:spPr>
            <a:xfrm rot="20181942">
              <a:off x="7351175" y="5065188"/>
              <a:ext cx="787415" cy="767430"/>
            </a:xfrm>
            <a:prstGeom prst="ellipse">
              <a:avLst/>
            </a:prstGeom>
            <a:solidFill>
              <a:schemeClr val="accent1">
                <a:alpha val="24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4C4FDB2-130A-E992-8736-01BCA4EB9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35733" y="963654"/>
              <a:ext cx="2423370" cy="1425063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3DD4E47-56C3-91EA-484D-338EDF7A803E}"/>
                </a:ext>
              </a:extLst>
            </p:cNvPr>
            <p:cNvCxnSpPr>
              <a:cxnSpLocks/>
              <a:stCxn id="33" idx="2"/>
              <a:endCxn id="28" idx="7"/>
            </p:cNvCxnSpPr>
            <p:nvPr/>
          </p:nvCxnSpPr>
          <p:spPr>
            <a:xfrm flipH="1">
              <a:off x="7324810" y="2388717"/>
              <a:ext cx="2222608" cy="7839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8FAC005-B40B-BDE3-EA18-C5622FE310E9}"/>
                </a:ext>
              </a:extLst>
            </p:cNvPr>
            <p:cNvCxnSpPr>
              <a:endCxn id="28" idx="7"/>
            </p:cNvCxnSpPr>
            <p:nvPr/>
          </p:nvCxnSpPr>
          <p:spPr>
            <a:xfrm flipH="1">
              <a:off x="7324810" y="937098"/>
              <a:ext cx="1008485" cy="22355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28C7D78-2457-F8EA-778A-CCAE0643FB54}"/>
              </a:ext>
            </a:extLst>
          </p:cNvPr>
          <p:cNvCxnSpPr>
            <a:cxnSpLocks/>
          </p:cNvCxnSpPr>
          <p:nvPr/>
        </p:nvCxnSpPr>
        <p:spPr>
          <a:xfrm>
            <a:off x="734757" y="4128368"/>
            <a:ext cx="239407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F8A34BA-2EBF-7BEF-5400-EAE6A587E0D1}"/>
              </a:ext>
            </a:extLst>
          </p:cNvPr>
          <p:cNvSpPr txBox="1"/>
          <p:nvPr/>
        </p:nvSpPr>
        <p:spPr>
          <a:xfrm>
            <a:off x="1521108" y="3771912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83669"/>
                </a:solidFill>
              </a:rPr>
              <a:t>$40K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A1E2B1-EE01-B919-70D0-982AAB7F613C}"/>
              </a:ext>
            </a:extLst>
          </p:cNvPr>
          <p:cNvSpPr txBox="1"/>
          <p:nvPr/>
        </p:nvSpPr>
        <p:spPr>
          <a:xfrm>
            <a:off x="4486567" y="3787883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83669"/>
                </a:solidFill>
              </a:rPr>
              <a:t>$40K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5DCF8DD-D2B1-95FD-473C-00F68CE3B1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997"/>
          <a:stretch/>
        </p:blipFill>
        <p:spPr>
          <a:xfrm>
            <a:off x="3862937" y="5077776"/>
            <a:ext cx="2015178" cy="149225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AA8C564-C739-C145-54A7-F7A1EB7043E1}"/>
              </a:ext>
            </a:extLst>
          </p:cNvPr>
          <p:cNvCxnSpPr>
            <a:cxnSpLocks/>
          </p:cNvCxnSpPr>
          <p:nvPr/>
        </p:nvCxnSpPr>
        <p:spPr>
          <a:xfrm>
            <a:off x="6255448" y="4128368"/>
            <a:ext cx="2185753" cy="128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7370970-CA5E-C5B7-D3A0-AD4C1B5C6005}"/>
              </a:ext>
            </a:extLst>
          </p:cNvPr>
          <p:cNvSpPr txBox="1"/>
          <p:nvPr/>
        </p:nvSpPr>
        <p:spPr>
          <a:xfrm>
            <a:off x="6973055" y="3780119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83669"/>
                </a:solidFill>
              </a:rPr>
              <a:t>$120K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E72956-889E-E0ED-A272-2EBB25A89D65}"/>
              </a:ext>
            </a:extLst>
          </p:cNvPr>
          <p:cNvSpPr txBox="1"/>
          <p:nvPr/>
        </p:nvSpPr>
        <p:spPr>
          <a:xfrm>
            <a:off x="9364095" y="3786150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83669"/>
                </a:solidFill>
              </a:rPr>
              <a:t>$100K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382DB5D-21D1-44C4-780E-4D21E726CAB4}"/>
              </a:ext>
            </a:extLst>
          </p:cNvPr>
          <p:cNvCxnSpPr>
            <a:cxnSpLocks/>
          </p:cNvCxnSpPr>
          <p:nvPr/>
        </p:nvCxnSpPr>
        <p:spPr>
          <a:xfrm flipV="1">
            <a:off x="8537112" y="4128368"/>
            <a:ext cx="2522847" cy="128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AE7F3B14-7717-168C-D93B-D512F22D3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2645" y="5106387"/>
            <a:ext cx="1898788" cy="143502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65544C1-614E-A5E6-D785-67265898B8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4285" y="5183621"/>
            <a:ext cx="19685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42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28E36-4618-71DA-E772-4C121EB70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Obesity market lacks pathophysiological solutions</a:t>
            </a:r>
            <a:endParaRPr lang="en-NL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7A832-E656-C1F3-1139-AB7F1C947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976" y="2884756"/>
            <a:ext cx="6511505" cy="3428362"/>
          </a:xfrm>
        </p:spPr>
        <p:txBody>
          <a:bodyPr>
            <a:normAutofit/>
          </a:bodyPr>
          <a:lstStyle/>
          <a:p>
            <a:r>
              <a:rPr lang="en-NL" sz="2200" b="1" dirty="0"/>
              <a:t>42% </a:t>
            </a:r>
            <a:r>
              <a:rPr lang="en-NL" sz="2200" dirty="0"/>
              <a:t>of the adult US population has obesity</a:t>
            </a:r>
          </a:p>
          <a:p>
            <a:r>
              <a:rPr lang="en-GB" sz="2200" dirty="0"/>
              <a:t>M</a:t>
            </a:r>
            <a:r>
              <a:rPr lang="en-NL" sz="2200" dirty="0"/>
              <a:t>edical costs of obesity </a:t>
            </a:r>
            <a:r>
              <a:rPr lang="en-NL" sz="2200" b="1" dirty="0"/>
              <a:t>173 billion USD </a:t>
            </a:r>
            <a:r>
              <a:rPr lang="en-NL" sz="2200" dirty="0"/>
              <a:t>(2019)</a:t>
            </a:r>
          </a:p>
          <a:p>
            <a:r>
              <a:rPr lang="en-GB" sz="2200" dirty="0"/>
              <a:t>Estimated o</a:t>
            </a:r>
            <a:r>
              <a:rPr lang="en-NL" sz="2200" dirty="0"/>
              <a:t>besity market </a:t>
            </a:r>
            <a:r>
              <a:rPr lang="en-NL" sz="2200" b="1" dirty="0"/>
              <a:t>77 billion USD </a:t>
            </a:r>
            <a:r>
              <a:rPr lang="en-NL" sz="2200" dirty="0"/>
              <a:t>within 7 yrs</a:t>
            </a:r>
          </a:p>
          <a:p>
            <a:pPr marL="0" indent="0">
              <a:buNone/>
            </a:pPr>
            <a:endParaRPr lang="en-NL" sz="2200" dirty="0"/>
          </a:p>
          <a:p>
            <a:pPr>
              <a:spcAft>
                <a:spcPts val="1000"/>
              </a:spcAft>
            </a:pPr>
            <a:r>
              <a:rPr lang="en-NL" sz="2200" dirty="0"/>
              <a:t>Obesity</a:t>
            </a:r>
            <a:r>
              <a:rPr lang="en-US" sz="2200" dirty="0"/>
              <a:t> was</a:t>
            </a:r>
            <a:r>
              <a:rPr lang="en-NL" sz="2200" dirty="0"/>
              <a:t> </a:t>
            </a:r>
            <a:r>
              <a:rPr lang="en-US" sz="2200" b="1" dirty="0"/>
              <a:t>classified </a:t>
            </a:r>
            <a:r>
              <a:rPr lang="en-NL" sz="2200" b="1" dirty="0"/>
              <a:t>as </a:t>
            </a:r>
            <a:r>
              <a:rPr lang="en-US" sz="2200" b="1" dirty="0"/>
              <a:t>a </a:t>
            </a:r>
            <a:r>
              <a:rPr lang="en-NL" sz="2200" b="1" dirty="0"/>
              <a:t>disease </a:t>
            </a:r>
            <a:r>
              <a:rPr lang="en-US" sz="2200" dirty="0"/>
              <a:t>in </a:t>
            </a:r>
            <a:r>
              <a:rPr lang="en-NL" sz="2200" dirty="0"/>
              <a:t>2013</a:t>
            </a:r>
            <a:endParaRPr lang="en-US" sz="2200" dirty="0"/>
          </a:p>
          <a:p>
            <a:pPr lvl="1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1800" dirty="0"/>
              <a:t>Increased</a:t>
            </a:r>
            <a:r>
              <a:rPr lang="en-NL" sz="1800" dirty="0"/>
              <a:t> acceptance by patients, health care providers and policy makers</a:t>
            </a:r>
            <a:r>
              <a:rPr lang="en-US" sz="1800" dirty="0"/>
              <a:t> to </a:t>
            </a:r>
            <a:r>
              <a:rPr lang="en-US" sz="1800" b="1" dirty="0"/>
              <a:t>treat </a:t>
            </a:r>
            <a:r>
              <a:rPr lang="en-US" sz="1800" dirty="0"/>
              <a:t>obesity</a:t>
            </a:r>
            <a:endParaRPr lang="en-NL" sz="1800" dirty="0"/>
          </a:p>
          <a:p>
            <a:pPr lvl="1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1800" dirty="0"/>
              <a:t>Despite this attention, there is a </a:t>
            </a:r>
            <a:r>
              <a:rPr lang="en-US" sz="1800" b="1" dirty="0"/>
              <a:t>lack of targeted treatments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B312E1-5E51-D6B7-A74E-D85DC9A2F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1198" y="2884756"/>
            <a:ext cx="3773126" cy="37731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86CB02-8F7B-FC4B-DEDA-02D128EC3519}"/>
              </a:ext>
            </a:extLst>
          </p:cNvPr>
          <p:cNvSpPr txBox="1"/>
          <p:nvPr/>
        </p:nvSpPr>
        <p:spPr>
          <a:xfrm>
            <a:off x="7869566" y="2700090"/>
            <a:ext cx="3395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Obesity-Associated Comorbidities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AD1F62-3780-7E0C-8B47-D5B58F619636}"/>
              </a:ext>
            </a:extLst>
          </p:cNvPr>
          <p:cNvSpPr txBox="1"/>
          <p:nvPr/>
        </p:nvSpPr>
        <p:spPr>
          <a:xfrm>
            <a:off x="1529139" y="1852805"/>
            <a:ext cx="8657734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Our goal is to develop a brain-targeted, safe and effective obesity therapeutic </a:t>
            </a:r>
          </a:p>
        </p:txBody>
      </p:sp>
    </p:spTree>
    <p:extLst>
      <p:ext uri="{BB962C8B-B14F-4D97-AF65-F5344CB8AC3E}">
        <p14:creationId xmlns:p14="http://schemas.microsoft.com/office/powerpoint/2010/main" val="1381829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77EC5-3E1E-2E62-2CFB-09CAAA1EE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776" y="126507"/>
            <a:ext cx="10097023" cy="132019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Striatal dopamine regulates food intake in humans</a:t>
            </a:r>
            <a:br>
              <a:rPr lang="en-NL" sz="3600" b="1">
                <a:solidFill>
                  <a:schemeClr val="bg1"/>
                </a:solidFill>
              </a:rPr>
            </a:br>
            <a:endParaRPr lang="en-NL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ADC1F-DEB1-BE7B-E003-86965346C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339" y="2600193"/>
            <a:ext cx="4961965" cy="1657613"/>
          </a:xfrm>
        </p:spPr>
        <p:txBody>
          <a:bodyPr>
            <a:normAutofit lnSpcReduction="10000"/>
          </a:bodyPr>
          <a:lstStyle/>
          <a:p>
            <a:r>
              <a:rPr lang="en-NL" sz="2400"/>
              <a:t>Energy </a:t>
            </a:r>
            <a:r>
              <a:rPr lang="en-NL" sz="2400" dirty="0"/>
              <a:t>in &gt; </a:t>
            </a:r>
            <a:r>
              <a:rPr lang="en-NL" sz="2400"/>
              <a:t>Energy out</a:t>
            </a:r>
            <a:endParaRPr lang="nl-NL" sz="2400" dirty="0"/>
          </a:p>
          <a:p>
            <a:r>
              <a:rPr lang="en-NL" sz="2400"/>
              <a:t>Disrupted regulation of food intake</a:t>
            </a:r>
            <a:endParaRPr lang="en-NL" sz="2400" dirty="0"/>
          </a:p>
          <a:p>
            <a:r>
              <a:rPr lang="en-NL" sz="2400" dirty="0"/>
              <a:t>Increased food intake beyond </a:t>
            </a:r>
            <a:r>
              <a:rPr lang="en-NL" sz="2400"/>
              <a:t>caloric need</a:t>
            </a:r>
            <a:endParaRPr lang="en-NL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683701-7EF8-660F-D875-7820A9BD0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344" y="4490965"/>
            <a:ext cx="2271978" cy="17527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62B021-2E3F-AA7B-D823-6798AC878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642" y="4024648"/>
            <a:ext cx="1706107" cy="22823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FF15C0-A1DF-B09D-A7C3-07219F393B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082" r="2153" b="11918"/>
          <a:stretch/>
        </p:blipFill>
        <p:spPr>
          <a:xfrm>
            <a:off x="5985069" y="3006247"/>
            <a:ext cx="6070880" cy="33007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F62CDCC-5D19-0F5C-74A2-91EA1E3D727C}"/>
              </a:ext>
            </a:extLst>
          </p:cNvPr>
          <p:cNvSpPr txBox="1">
            <a:spLocks/>
          </p:cNvSpPr>
          <p:nvPr/>
        </p:nvSpPr>
        <p:spPr>
          <a:xfrm>
            <a:off x="6095999" y="2120768"/>
            <a:ext cx="4961965" cy="538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b="1" dirty="0"/>
              <a:t>Dopamine and Obesity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4E4C56-EC8F-801F-0903-AC5BB2B66320}"/>
              </a:ext>
            </a:extLst>
          </p:cNvPr>
          <p:cNvSpPr txBox="1"/>
          <p:nvPr/>
        </p:nvSpPr>
        <p:spPr>
          <a:xfrm>
            <a:off x="1767132" y="1490664"/>
            <a:ext cx="865773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Our data demonstrate o</a:t>
            </a:r>
            <a:r>
              <a:rPr lang="en-NL" sz="2400" b="1"/>
              <a:t>besity is a hypodopaminergic state</a:t>
            </a:r>
            <a:endParaRPr lang="en-US" sz="2200" b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5BA896A-1842-3EFE-7587-C1632FFAF477}"/>
              </a:ext>
            </a:extLst>
          </p:cNvPr>
          <p:cNvSpPr txBox="1">
            <a:spLocks/>
          </p:cNvSpPr>
          <p:nvPr/>
        </p:nvSpPr>
        <p:spPr>
          <a:xfrm>
            <a:off x="759339" y="2120768"/>
            <a:ext cx="4961965" cy="538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b="1" dirty="0"/>
              <a:t>Obesity Facts</a:t>
            </a:r>
          </a:p>
        </p:txBody>
      </p:sp>
    </p:spTree>
    <p:extLst>
      <p:ext uri="{BB962C8B-B14F-4D97-AF65-F5344CB8AC3E}">
        <p14:creationId xmlns:p14="http://schemas.microsoft.com/office/powerpoint/2010/main" val="1911762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3F731-F3A5-7683-F361-E4C0C2775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In humans</a:t>
            </a:r>
            <a:r>
              <a:rPr lang="en-US" sz="3600" dirty="0">
                <a:solidFill>
                  <a:schemeClr val="bg1"/>
                </a:solidFill>
              </a:rPr>
              <a:t>, a vitamin D receptor agonist affects dopaminergic regions in the brain</a:t>
            </a:r>
            <a:endParaRPr lang="en-NL" sz="36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F32E31-246D-F423-F6FB-568B3D495A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1"/>
          <a:stretch/>
        </p:blipFill>
        <p:spPr>
          <a:xfrm>
            <a:off x="8925511" y="2306470"/>
            <a:ext cx="1807108" cy="1690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8CF85D-D27D-A0D8-19DD-0A3C641CF0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31"/>
          <a:stretch/>
        </p:blipFill>
        <p:spPr>
          <a:xfrm>
            <a:off x="6870754" y="2336802"/>
            <a:ext cx="1658657" cy="1690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F7BB46-CD37-2155-EA40-6EE06DC89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895" y="2306470"/>
            <a:ext cx="4817301" cy="344186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B6FC6E0-CBCE-2085-6F56-6E76E45D9C45}"/>
              </a:ext>
            </a:extLst>
          </p:cNvPr>
          <p:cNvCxnSpPr>
            <a:cxnSpLocks/>
          </p:cNvCxnSpPr>
          <p:nvPr/>
        </p:nvCxnSpPr>
        <p:spPr>
          <a:xfrm>
            <a:off x="4183693" y="2956142"/>
            <a:ext cx="217952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8CF8F0C-BA56-172E-AC32-C6C951C01344}"/>
              </a:ext>
            </a:extLst>
          </p:cNvPr>
          <p:cNvSpPr txBox="1"/>
          <p:nvPr/>
        </p:nvSpPr>
        <p:spPr>
          <a:xfrm>
            <a:off x="6096000" y="4515552"/>
            <a:ext cx="64221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Calcitriol, a vitamin D receptor agonist, increases functional connectivity and blood flow in the dorsal striatum in the human brain</a:t>
            </a:r>
          </a:p>
        </p:txBody>
      </p:sp>
    </p:spTree>
    <p:extLst>
      <p:ext uri="{BB962C8B-B14F-4D97-AF65-F5344CB8AC3E}">
        <p14:creationId xmlns:p14="http://schemas.microsoft.com/office/powerpoint/2010/main" val="2385539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C115A-4C46-BBF3-B8B9-AB5EA02AC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</a:t>
            </a:r>
            <a:r>
              <a:rPr lang="en-NL" sz="3600">
                <a:solidFill>
                  <a:schemeClr val="bg1"/>
                </a:solidFill>
              </a:rPr>
              <a:t>alcitriol enhances </a:t>
            </a:r>
            <a:r>
              <a:rPr lang="en-US" sz="3600" dirty="0">
                <a:solidFill>
                  <a:schemeClr val="bg1"/>
                </a:solidFill>
              </a:rPr>
              <a:t>brain </a:t>
            </a:r>
            <a:r>
              <a:rPr lang="en-NL" sz="3600">
                <a:solidFill>
                  <a:schemeClr val="bg1"/>
                </a:solidFill>
              </a:rPr>
              <a:t>dopamine </a:t>
            </a:r>
            <a:r>
              <a:rPr lang="en-NL" sz="3600" dirty="0">
                <a:solidFill>
                  <a:schemeClr val="bg1"/>
                </a:solidFill>
              </a:rPr>
              <a:t>levels in mice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B488F0-2642-1C61-D38F-86DF6C8F4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80570"/>
            <a:ext cx="4811162" cy="24291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8774F8-DCA3-7904-98C5-B45837654F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714"/>
          <a:stretch/>
        </p:blipFill>
        <p:spPr>
          <a:xfrm>
            <a:off x="1430596" y="4309689"/>
            <a:ext cx="4218766" cy="2326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A7C15B-BF02-0DF0-A64C-42A1AD23DC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842"/>
          <a:stretch/>
        </p:blipFill>
        <p:spPr>
          <a:xfrm>
            <a:off x="5649362" y="2057385"/>
            <a:ext cx="5869600" cy="27432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C0B24F-AA26-BAF9-8147-E473389884EA}"/>
              </a:ext>
            </a:extLst>
          </p:cNvPr>
          <p:cNvSpPr txBox="1"/>
          <p:nvPr/>
        </p:nvSpPr>
        <p:spPr>
          <a:xfrm>
            <a:off x="6096000" y="5364490"/>
            <a:ext cx="5112042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NL"/>
            </a:defPPr>
            <a:lvl1pPr algn="ctr">
              <a:defRPr sz="2200" b="1"/>
            </a:lvl1pPr>
          </a:lstStyle>
          <a:p>
            <a:r>
              <a:rPr lang="en-US" dirty="0"/>
              <a:t>Calcitriol increases dopamine synthesis (tyrosine hydroxylase, TH) and release</a:t>
            </a:r>
          </a:p>
        </p:txBody>
      </p:sp>
    </p:spTree>
    <p:extLst>
      <p:ext uri="{BB962C8B-B14F-4D97-AF65-F5344CB8AC3E}">
        <p14:creationId xmlns:p14="http://schemas.microsoft.com/office/powerpoint/2010/main" val="1204049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FCDD7-69BD-4907-AAE6-5F6AB4F1C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NL" sz="3600" dirty="0">
                <a:solidFill>
                  <a:schemeClr val="bg1"/>
                </a:solidFill>
              </a:rPr>
              <a:t>Calcitriol </a:t>
            </a:r>
            <a:r>
              <a:rPr lang="en-NL" sz="3600">
                <a:solidFill>
                  <a:schemeClr val="bg1"/>
                </a:solidFill>
              </a:rPr>
              <a:t>treatment </a:t>
            </a:r>
            <a:r>
              <a:rPr lang="nl-NL" sz="3600" dirty="0" err="1">
                <a:solidFill>
                  <a:schemeClr val="bg1"/>
                </a:solidFill>
              </a:rPr>
              <a:t>normalizes</a:t>
            </a:r>
            <a:r>
              <a:rPr lang="en-NL" sz="3600">
                <a:solidFill>
                  <a:schemeClr val="bg1"/>
                </a:solidFill>
              </a:rPr>
              <a:t> </a:t>
            </a:r>
            <a:r>
              <a:rPr lang="en-NL" sz="3600" dirty="0">
                <a:solidFill>
                  <a:schemeClr val="bg1"/>
                </a:solidFill>
              </a:rPr>
              <a:t>body </a:t>
            </a:r>
            <a:r>
              <a:rPr lang="en-NL" sz="3600">
                <a:solidFill>
                  <a:schemeClr val="bg1"/>
                </a:solidFill>
              </a:rPr>
              <a:t>weight </a:t>
            </a:r>
            <a:r>
              <a:rPr lang="nl-NL" sz="3600" dirty="0">
                <a:solidFill>
                  <a:schemeClr val="bg1"/>
                </a:solidFill>
              </a:rPr>
              <a:t>in </a:t>
            </a:r>
            <a:r>
              <a:rPr lang="nl-NL" sz="3600" dirty="0" err="1">
                <a:solidFill>
                  <a:schemeClr val="bg1"/>
                </a:solidFill>
              </a:rPr>
              <a:t>chronically</a:t>
            </a:r>
            <a:r>
              <a:rPr lang="nl-NL" sz="3600" dirty="0">
                <a:solidFill>
                  <a:schemeClr val="bg1"/>
                </a:solidFill>
              </a:rPr>
              <a:t> </a:t>
            </a:r>
            <a:r>
              <a:rPr lang="nl-NL" sz="3600" dirty="0" err="1">
                <a:solidFill>
                  <a:schemeClr val="bg1"/>
                </a:solidFill>
              </a:rPr>
              <a:t>obese</a:t>
            </a:r>
            <a:r>
              <a:rPr lang="nl-NL" sz="3600" dirty="0">
                <a:solidFill>
                  <a:schemeClr val="bg1"/>
                </a:solidFill>
              </a:rPr>
              <a:t> </a:t>
            </a:r>
            <a:r>
              <a:rPr lang="en-NL" sz="3600">
                <a:solidFill>
                  <a:schemeClr val="bg1"/>
                </a:solidFill>
              </a:rPr>
              <a:t>mice </a:t>
            </a:r>
            <a:endParaRPr lang="en-NL" sz="3600" dirty="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9288E1E-9C55-DA1F-44D1-3D4C3E01A468}"/>
              </a:ext>
            </a:extLst>
          </p:cNvPr>
          <p:cNvGrpSpPr/>
          <p:nvPr/>
        </p:nvGrpSpPr>
        <p:grpSpPr>
          <a:xfrm>
            <a:off x="1762008" y="2447690"/>
            <a:ext cx="8105851" cy="3552515"/>
            <a:chOff x="2209800" y="2683823"/>
            <a:chExt cx="7772400" cy="33846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9A21EE8-C599-B5DA-59A1-9554D1F143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6695" b="1"/>
            <a:stretch/>
          </p:blipFill>
          <p:spPr>
            <a:xfrm>
              <a:off x="2209800" y="2956956"/>
              <a:ext cx="7772400" cy="311147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CF5E299-264D-2A84-1CAC-5784F94E69FD}"/>
                </a:ext>
              </a:extLst>
            </p:cNvPr>
            <p:cNvSpPr txBox="1"/>
            <p:nvPr/>
          </p:nvSpPr>
          <p:spPr>
            <a:xfrm>
              <a:off x="7018316" y="2683823"/>
              <a:ext cx="4156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dirty="0"/>
                <a:t>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7197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7431B-A429-32FF-5D54-6259F7F65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7745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Our current data show that vitamin D receptor agonism increases brain dopamine and induces weight loss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0173344-259B-0034-FBDC-347690BE52A5}"/>
              </a:ext>
            </a:extLst>
          </p:cNvPr>
          <p:cNvGrpSpPr/>
          <p:nvPr/>
        </p:nvGrpSpPr>
        <p:grpSpPr>
          <a:xfrm>
            <a:off x="838200" y="3002486"/>
            <a:ext cx="5698299" cy="3026295"/>
            <a:chOff x="2209800" y="2683823"/>
            <a:chExt cx="7772400" cy="33846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CD1A843-8836-3897-D1D2-E5F613734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6695" b="1"/>
            <a:stretch/>
          </p:blipFill>
          <p:spPr>
            <a:xfrm>
              <a:off x="2209800" y="2956956"/>
              <a:ext cx="7772400" cy="311147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E87857D-830D-027A-9C36-8026530B5589}"/>
                </a:ext>
              </a:extLst>
            </p:cNvPr>
            <p:cNvSpPr txBox="1"/>
            <p:nvPr/>
          </p:nvSpPr>
          <p:spPr>
            <a:xfrm>
              <a:off x="7018316" y="2683823"/>
              <a:ext cx="4156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dirty="0"/>
                <a:t>*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3588CD2-02C3-AB81-2ED0-0CCF61FB3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118" y="2694496"/>
            <a:ext cx="4817301" cy="34418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23F0FF-C649-00EF-E116-B4182F46E1B4}"/>
              </a:ext>
            </a:extLst>
          </p:cNvPr>
          <p:cNvSpPr txBox="1"/>
          <p:nvPr/>
        </p:nvSpPr>
        <p:spPr>
          <a:xfrm>
            <a:off x="1806061" y="6272999"/>
            <a:ext cx="10086358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Calcitriol lacks specificity as a targeted obesity therapeutic</a:t>
            </a:r>
          </a:p>
        </p:txBody>
      </p:sp>
    </p:spTree>
    <p:extLst>
      <p:ext uri="{BB962C8B-B14F-4D97-AF65-F5344CB8AC3E}">
        <p14:creationId xmlns:p14="http://schemas.microsoft.com/office/powerpoint/2010/main" val="2203551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B9E62-2001-0F05-D293-97B6C7404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Vitamin D receptor agonists will address remaining unmet medical need in obesity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50349B-EAF8-97AB-CDAB-99060D20AFBF}"/>
              </a:ext>
            </a:extLst>
          </p:cNvPr>
          <p:cNvGrpSpPr/>
          <p:nvPr/>
        </p:nvGrpSpPr>
        <p:grpSpPr>
          <a:xfrm>
            <a:off x="5377329" y="2216741"/>
            <a:ext cx="5679141" cy="3666466"/>
            <a:chOff x="6284259" y="2474259"/>
            <a:chExt cx="5069541" cy="325418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631B0D5-83CF-0358-EE51-0C6EB5D76598}"/>
                </a:ext>
              </a:extLst>
            </p:cNvPr>
            <p:cNvSpPr/>
            <p:nvPr/>
          </p:nvSpPr>
          <p:spPr>
            <a:xfrm>
              <a:off x="6284259" y="2474259"/>
              <a:ext cx="5069541" cy="32541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9CC1C5-3AB4-B86E-CDE5-E8341989F98D}"/>
                </a:ext>
              </a:extLst>
            </p:cNvPr>
            <p:cNvSpPr txBox="1"/>
            <p:nvPr/>
          </p:nvSpPr>
          <p:spPr>
            <a:xfrm>
              <a:off x="6372202" y="2665999"/>
              <a:ext cx="4893654" cy="2554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2000" b="1" dirty="0"/>
                <a:t>Calcitriol has been demonstrated to be amenable to medicinal chemistry </a:t>
              </a:r>
            </a:p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endParaRPr lang="en-US" sz="1100" b="1" dirty="0"/>
            </a:p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2000" b="1" dirty="0"/>
                <a:t>Ideal vitamin D receptor agonist profile :</a:t>
              </a:r>
            </a:p>
            <a:p>
              <a:pPr marL="285750" indent="-285750" algn="ctr"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en-US" sz="2000" dirty="0"/>
                <a:t>High bioavailability </a:t>
              </a:r>
            </a:p>
            <a:p>
              <a:pPr marL="285750" indent="-285750" algn="ctr"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en-US" sz="2000" dirty="0"/>
                <a:t>Modulates brain dopamine system </a:t>
              </a:r>
            </a:p>
            <a:p>
              <a:pPr marL="285750" indent="-285750" algn="ctr"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en-US" sz="2000" dirty="0"/>
                <a:t>Minimal side effects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EA550A-CE3E-ADCF-5DCE-CD14996D5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049" y="2216740"/>
            <a:ext cx="2125101" cy="1700081"/>
          </a:xfrm>
          <a:prstGeom prst="rect">
            <a:avLst/>
          </a:prstGeom>
        </p:spPr>
      </p:pic>
      <p:sp>
        <p:nvSpPr>
          <p:cNvPr id="4" name="Rectangle: Rounded Corners 11">
            <a:extLst>
              <a:ext uri="{FF2B5EF4-FFF2-40B4-BE49-F238E27FC236}">
                <a16:creationId xmlns:a16="http://schemas.microsoft.com/office/drawing/2014/main" id="{2DC5BE3D-A1FB-B2A6-7988-0DFE9453E326}"/>
              </a:ext>
            </a:extLst>
          </p:cNvPr>
          <p:cNvSpPr/>
          <p:nvPr/>
        </p:nvSpPr>
        <p:spPr>
          <a:xfrm>
            <a:off x="1021538" y="3986522"/>
            <a:ext cx="3234698" cy="18966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VDR agonists target the brain dopamine system 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Dopamine is a therapeutic target in obesity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Adjunct/alternative to GLP-1/GIP therapy</a:t>
            </a:r>
          </a:p>
        </p:txBody>
      </p:sp>
    </p:spTree>
    <p:extLst>
      <p:ext uri="{BB962C8B-B14F-4D97-AF65-F5344CB8AC3E}">
        <p14:creationId xmlns:p14="http://schemas.microsoft.com/office/powerpoint/2010/main" val="3791769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E146C-D5E0-D95F-2CEA-5D912EB39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3206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Our goal: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Screen and optimize vitamin D receptor agonist derivatives for brain dopaminergic effects and develop a safe and effective obesity therapeutic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D637F2-3E10-49D2-ED07-0AE004B22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571" y="3464460"/>
            <a:ext cx="1811973" cy="1248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84ADB8-6267-D230-1179-9D79B6C4C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06" y="3464460"/>
            <a:ext cx="2273300" cy="1308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E49F67-2F10-85E8-8D97-B99689152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909" y="2431234"/>
            <a:ext cx="5829300" cy="3314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7F2A77-4E33-AC48-B549-535B25AB543B}"/>
              </a:ext>
            </a:extLst>
          </p:cNvPr>
          <p:cNvSpPr txBox="1"/>
          <p:nvPr/>
        </p:nvSpPr>
        <p:spPr>
          <a:xfrm>
            <a:off x="2429117" y="6039829"/>
            <a:ext cx="7333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Provisional Patent Filed</a:t>
            </a:r>
            <a:r>
              <a:rPr lang="en-US" dirty="0"/>
              <a:t>: Uses of </a:t>
            </a:r>
            <a:r>
              <a:rPr lang="en-US" u="sng" dirty="0"/>
              <a:t>known</a:t>
            </a:r>
            <a:r>
              <a:rPr lang="en-US" dirty="0"/>
              <a:t> VDR Agonists to treat obesity</a:t>
            </a:r>
          </a:p>
          <a:p>
            <a:r>
              <a:rPr lang="en-US" b="1" dirty="0"/>
              <a:t>Future </a:t>
            </a:r>
            <a:r>
              <a:rPr lang="en-US" b="1" dirty="0" err="1"/>
              <a:t>Blavatnik</a:t>
            </a:r>
            <a:r>
              <a:rPr lang="en-US" b="1" dirty="0"/>
              <a:t>-supported IP</a:t>
            </a:r>
            <a:r>
              <a:rPr lang="en-US" dirty="0"/>
              <a:t>: Uses of </a:t>
            </a:r>
            <a:r>
              <a:rPr lang="en-US" u="sng" dirty="0"/>
              <a:t>novel</a:t>
            </a:r>
            <a:r>
              <a:rPr lang="en-US" dirty="0"/>
              <a:t> VDR Agonists to treat obesity</a:t>
            </a:r>
          </a:p>
        </p:txBody>
      </p:sp>
    </p:spTree>
    <p:extLst>
      <p:ext uri="{BB962C8B-B14F-4D97-AF65-F5344CB8AC3E}">
        <p14:creationId xmlns:p14="http://schemas.microsoft.com/office/powerpoint/2010/main" val="1085146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8334</TotalTime>
  <Words>455</Words>
  <Application>Microsoft Macintosh PowerPoint</Application>
  <PresentationFormat>Widescreen</PresentationFormat>
  <Paragraphs>73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 Theme</vt:lpstr>
      <vt:lpstr>Development of Vitamin D Receptor Agonists to Treat Obesity</vt:lpstr>
      <vt:lpstr>Obesity market lacks pathophysiological solutions</vt:lpstr>
      <vt:lpstr> Striatal dopamine regulates food intake in humans </vt:lpstr>
      <vt:lpstr>In humans, a vitamin D receptor agonist affects dopaminergic regions in the brain</vt:lpstr>
      <vt:lpstr>Calcitriol enhances brain dopamine levels in mice</vt:lpstr>
      <vt:lpstr>Calcitriol treatment normalizes body weight in chronically obese mice </vt:lpstr>
      <vt:lpstr>Our current data show that vitamin D receptor agonism increases brain dopamine and induces weight loss</vt:lpstr>
      <vt:lpstr>Vitamin D receptor agonists will address remaining unmet medical need in obesity</vt:lpstr>
      <vt:lpstr>Our goal: Screen and optimize vitamin D receptor agonist derivatives for brain dopaminergic effects and develop a safe and effective obesity therapeutic</vt:lpstr>
      <vt:lpstr>Timeline and budget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Modifying Calcitriol to Generate a Novel Obesity Therapeutic</dc:title>
  <dc:creator>Serlie, M.J.M. (Mireille)</dc:creator>
  <cp:lastModifiedBy>Mireille Serlie</cp:lastModifiedBy>
  <cp:revision>46</cp:revision>
  <dcterms:created xsi:type="dcterms:W3CDTF">2023-10-31T10:20:08Z</dcterms:created>
  <dcterms:modified xsi:type="dcterms:W3CDTF">2023-12-07T00:53:40Z</dcterms:modified>
</cp:coreProperties>
</file>