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2"/>
    <p:sldId id="257" r:id="rId3"/>
    <p:sldId id="258" r:id="rId4"/>
    <p:sldId id="261" r:id="rId5"/>
    <p:sldId id="271" r:id="rId6"/>
    <p:sldId id="278" r:id="rId7"/>
    <p:sldId id="280" r:id="rId8"/>
    <p:sldId id="281" r:id="rId9"/>
    <p:sldId id="282" r:id="rId10"/>
    <p:sldId id="283" r:id="rId11"/>
    <p:sldId id="284" r:id="rId12"/>
    <p:sldId id="285" r:id="rId13"/>
    <p:sldId id="286" r:id="rId14"/>
    <p:sldId id="287" r:id="rId15"/>
    <p:sldId id="288" r:id="rId16"/>
    <p:sldId id="289" r:id="rId1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222222"/>
        </a:solidFill>
        <a:effectLst/>
        <a:uFillTx/>
        <a:latin typeface="DIN Condensed Bold"/>
        <a:ea typeface="DIN Condensed Bold"/>
        <a:cs typeface="DIN Condensed Bold"/>
        <a:sym typeface="DIN Condensed Bold"/>
      </a:defRPr>
    </a:lvl1pPr>
    <a:lvl2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222222"/>
        </a:solidFill>
        <a:effectLst/>
        <a:uFillTx/>
        <a:latin typeface="DIN Condensed Bold"/>
        <a:ea typeface="DIN Condensed Bold"/>
        <a:cs typeface="DIN Condensed Bold"/>
        <a:sym typeface="DIN Condensed Bold"/>
      </a:defRPr>
    </a:lvl2pPr>
    <a:lvl3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222222"/>
        </a:solidFill>
        <a:effectLst/>
        <a:uFillTx/>
        <a:latin typeface="DIN Condensed Bold"/>
        <a:ea typeface="DIN Condensed Bold"/>
        <a:cs typeface="DIN Condensed Bold"/>
        <a:sym typeface="DIN Condensed Bold"/>
      </a:defRPr>
    </a:lvl3pPr>
    <a:lvl4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222222"/>
        </a:solidFill>
        <a:effectLst/>
        <a:uFillTx/>
        <a:latin typeface="DIN Condensed Bold"/>
        <a:ea typeface="DIN Condensed Bold"/>
        <a:cs typeface="DIN Condensed Bold"/>
        <a:sym typeface="DIN Condensed Bold"/>
      </a:defRPr>
    </a:lvl4pPr>
    <a:lvl5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222222"/>
        </a:solidFill>
        <a:effectLst/>
        <a:uFillTx/>
        <a:latin typeface="DIN Condensed Bold"/>
        <a:ea typeface="DIN Condensed Bold"/>
        <a:cs typeface="DIN Condensed Bold"/>
        <a:sym typeface="DIN Condensed Bold"/>
      </a:defRPr>
    </a:lvl5pPr>
    <a:lvl6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222222"/>
        </a:solidFill>
        <a:effectLst/>
        <a:uFillTx/>
        <a:latin typeface="DIN Condensed Bold"/>
        <a:ea typeface="DIN Condensed Bold"/>
        <a:cs typeface="DIN Condensed Bold"/>
        <a:sym typeface="DIN Condensed Bold"/>
      </a:defRPr>
    </a:lvl6pPr>
    <a:lvl7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222222"/>
        </a:solidFill>
        <a:effectLst/>
        <a:uFillTx/>
        <a:latin typeface="DIN Condensed Bold"/>
        <a:ea typeface="DIN Condensed Bold"/>
        <a:cs typeface="DIN Condensed Bold"/>
        <a:sym typeface="DIN Condensed Bold"/>
      </a:defRPr>
    </a:lvl7pPr>
    <a:lvl8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222222"/>
        </a:solidFill>
        <a:effectLst/>
        <a:uFillTx/>
        <a:latin typeface="DIN Condensed Bold"/>
        <a:ea typeface="DIN Condensed Bold"/>
        <a:cs typeface="DIN Condensed Bold"/>
        <a:sym typeface="DIN Condensed Bold"/>
      </a:defRPr>
    </a:lvl8pPr>
    <a:lvl9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222222"/>
        </a:solidFill>
        <a:effectLst/>
        <a:uFillTx/>
        <a:latin typeface="DIN Condensed Bold"/>
        <a:ea typeface="DIN Condensed Bold"/>
        <a:cs typeface="DIN Condensed Bold"/>
        <a:sym typeface="DIN Condensed Bold"/>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DIN Condensed Bold"/>
          <a:ea typeface="DIN Condensed Bold"/>
          <a:cs typeface="DIN Condensed Bold"/>
        </a:font>
        <a:schemeClr val="accent1"/>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2E87BB">
              <a:alpha val="29000"/>
            </a:srgbClr>
          </a:solidFill>
        </a:fill>
      </a:tcStyle>
    </a:band2H>
    <a:firstCol>
      <a:tcTxStyle b="on" i="off">
        <a:font>
          <a:latin typeface="DIN Condensed Bold"/>
          <a:ea typeface="DIN Condensed Bold"/>
          <a:cs typeface="DIN Condensed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Col>
    <a:lastRow>
      <a:tcTxStyle b="on" i="off">
        <a:font>
          <a:latin typeface="DIN Condensed Bold"/>
          <a:ea typeface="DIN Condensed Bold"/>
          <a:cs typeface="DIN Condensed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n" i="off">
        <a:font>
          <a:latin typeface="DIN Condensed Bold"/>
          <a:ea typeface="DIN Condensed Bold"/>
          <a:cs typeface="DIN Condensed Bold"/>
        </a:font>
        <a:srgbClr val="A6AAA9"/>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12700" cap="flat">
              <a:noFill/>
              <a:miter lim="400000"/>
            </a:ln>
          </a:insideH>
          <a:insideV>
            <a:ln w="12700" cap="flat">
              <a:noFill/>
              <a:miter lim="400000"/>
            </a:ln>
          </a:insideV>
        </a:tcBdr>
        <a:fill>
          <a:noFill/>
        </a:fill>
      </a:tcStyle>
    </a:firstRow>
  </a:tblStyle>
  <a:tblStyle styleId="{C7B018BB-80A7-4F77-B60F-C8B233D01FF8}" styleName="">
    <a:tblBg/>
    <a:wholeTbl>
      <a:tcTxStyle b="off" i="off">
        <a:font>
          <a:latin typeface="DIN Condensed Bold"/>
          <a:ea typeface="DIN Condensed Bold"/>
          <a:cs typeface="DIN Condensed Bold"/>
        </a:font>
        <a:srgbClr val="222222"/>
      </a:tcTxStyle>
      <a:tcStyle>
        <a:tcBdr>
          <a:left>
            <a:ln w="12700" cap="flat">
              <a:solidFill>
                <a:srgbClr val="838787"/>
              </a:solidFill>
              <a:prstDash val="solid"/>
              <a:round/>
            </a:ln>
          </a:left>
          <a:right>
            <a:ln w="12700" cap="flat">
              <a:solidFill>
                <a:srgbClr val="838787"/>
              </a:solidFill>
              <a:prstDash val="solid"/>
              <a:round/>
            </a:ln>
          </a:right>
          <a:top>
            <a:ln w="12700" cap="flat">
              <a:solidFill>
                <a:srgbClr val="838787"/>
              </a:solidFill>
              <a:prstDash val="solid"/>
              <a:round/>
            </a:ln>
          </a:top>
          <a:bottom>
            <a:ln w="12700" cap="flat">
              <a:solidFill>
                <a:srgbClr val="838787"/>
              </a:solidFill>
              <a:prstDash val="solid"/>
              <a:round/>
            </a:ln>
          </a:bottom>
          <a:insideH>
            <a:ln w="12700" cap="flat">
              <a:solidFill>
                <a:srgbClr val="838787"/>
              </a:solidFill>
              <a:prstDash val="solid"/>
              <a:round/>
            </a:ln>
          </a:insideH>
          <a:insideV>
            <a:ln w="12700" cap="flat">
              <a:solidFill>
                <a:srgbClr val="838787"/>
              </a:solidFill>
              <a:prstDash val="solid"/>
              <a:round/>
            </a:ln>
          </a:insideV>
        </a:tcBdr>
        <a:fill>
          <a:solidFill>
            <a:srgbClr val="CCE0F1"/>
          </a:solidFill>
        </a:fill>
      </a:tcStyle>
    </a:wholeTbl>
    <a:band2H>
      <a:tcTxStyle/>
      <a:tcStyle>
        <a:tcBdr/>
        <a:fill>
          <a:solidFill>
            <a:srgbClr val="E7F0F8"/>
          </a:solidFill>
        </a:fill>
      </a:tcStyle>
    </a:band2H>
    <a:firstCol>
      <a:tcTxStyle b="on" i="off">
        <a:font>
          <a:latin typeface="DIN Condensed Bold"/>
          <a:ea typeface="DIN Condensed Bold"/>
          <a:cs typeface="DIN Condensed Bold"/>
        </a:font>
        <a:srgbClr val="838787"/>
      </a:tcTxStyle>
      <a:tcStyle>
        <a:tcBdr>
          <a:left>
            <a:ln w="12700" cap="flat">
              <a:solidFill>
                <a:srgbClr val="838787"/>
              </a:solidFill>
              <a:prstDash val="solid"/>
              <a:round/>
            </a:ln>
          </a:left>
          <a:right>
            <a:ln w="12700" cap="flat">
              <a:solidFill>
                <a:srgbClr val="838787"/>
              </a:solidFill>
              <a:prstDash val="solid"/>
              <a:round/>
            </a:ln>
          </a:right>
          <a:top>
            <a:ln w="12700" cap="flat">
              <a:solidFill>
                <a:srgbClr val="838787"/>
              </a:solidFill>
              <a:prstDash val="solid"/>
              <a:round/>
            </a:ln>
          </a:top>
          <a:bottom>
            <a:ln w="12700" cap="flat">
              <a:solidFill>
                <a:srgbClr val="838787"/>
              </a:solidFill>
              <a:prstDash val="solid"/>
              <a:round/>
            </a:ln>
          </a:bottom>
          <a:insideH>
            <a:ln w="12700" cap="flat">
              <a:solidFill>
                <a:srgbClr val="838787"/>
              </a:solidFill>
              <a:prstDash val="solid"/>
              <a:round/>
            </a:ln>
          </a:insideH>
          <a:insideV>
            <a:ln w="12700" cap="flat">
              <a:solidFill>
                <a:srgbClr val="838787"/>
              </a:solidFill>
              <a:prstDash val="solid"/>
              <a:round/>
            </a:ln>
          </a:insideV>
        </a:tcBdr>
        <a:fill>
          <a:solidFill>
            <a:schemeClr val="accent1"/>
          </a:solidFill>
        </a:fill>
      </a:tcStyle>
    </a:firstCol>
    <a:lastRow>
      <a:tcTxStyle b="on" i="off">
        <a:font>
          <a:latin typeface="DIN Condensed Bold"/>
          <a:ea typeface="DIN Condensed Bold"/>
          <a:cs typeface="DIN Condensed Bold"/>
        </a:font>
        <a:srgbClr val="838787"/>
      </a:tcTxStyle>
      <a:tcStyle>
        <a:tcBdr>
          <a:left>
            <a:ln w="12700" cap="flat">
              <a:solidFill>
                <a:srgbClr val="838787"/>
              </a:solidFill>
              <a:prstDash val="solid"/>
              <a:round/>
            </a:ln>
          </a:left>
          <a:right>
            <a:ln w="12700" cap="flat">
              <a:solidFill>
                <a:srgbClr val="838787"/>
              </a:solidFill>
              <a:prstDash val="solid"/>
              <a:round/>
            </a:ln>
          </a:right>
          <a:top>
            <a:ln w="38100" cap="flat">
              <a:solidFill>
                <a:srgbClr val="838787"/>
              </a:solidFill>
              <a:prstDash val="solid"/>
              <a:round/>
            </a:ln>
          </a:top>
          <a:bottom>
            <a:ln w="12700" cap="flat">
              <a:solidFill>
                <a:srgbClr val="838787"/>
              </a:solidFill>
              <a:prstDash val="solid"/>
              <a:round/>
            </a:ln>
          </a:bottom>
          <a:insideH>
            <a:ln w="12700" cap="flat">
              <a:solidFill>
                <a:srgbClr val="838787"/>
              </a:solidFill>
              <a:prstDash val="solid"/>
              <a:round/>
            </a:ln>
          </a:insideH>
          <a:insideV>
            <a:ln w="12700" cap="flat">
              <a:solidFill>
                <a:srgbClr val="838787"/>
              </a:solidFill>
              <a:prstDash val="solid"/>
              <a:round/>
            </a:ln>
          </a:insideV>
        </a:tcBdr>
        <a:fill>
          <a:solidFill>
            <a:schemeClr val="accent1"/>
          </a:solidFill>
        </a:fill>
      </a:tcStyle>
    </a:lastRow>
    <a:firstRow>
      <a:tcTxStyle b="on" i="off">
        <a:font>
          <a:latin typeface="DIN Condensed Bold"/>
          <a:ea typeface="DIN Condensed Bold"/>
          <a:cs typeface="DIN Condensed Bold"/>
        </a:font>
        <a:srgbClr val="838787"/>
      </a:tcTxStyle>
      <a:tcStyle>
        <a:tcBdr>
          <a:left>
            <a:ln w="12700" cap="flat">
              <a:solidFill>
                <a:srgbClr val="838787"/>
              </a:solidFill>
              <a:prstDash val="solid"/>
              <a:round/>
            </a:ln>
          </a:left>
          <a:right>
            <a:ln w="12700" cap="flat">
              <a:solidFill>
                <a:srgbClr val="838787"/>
              </a:solidFill>
              <a:prstDash val="solid"/>
              <a:round/>
            </a:ln>
          </a:right>
          <a:top>
            <a:ln w="12700" cap="flat">
              <a:solidFill>
                <a:srgbClr val="838787"/>
              </a:solidFill>
              <a:prstDash val="solid"/>
              <a:round/>
            </a:ln>
          </a:top>
          <a:bottom>
            <a:ln w="38100" cap="flat">
              <a:solidFill>
                <a:srgbClr val="838787"/>
              </a:solidFill>
              <a:prstDash val="solid"/>
              <a:round/>
            </a:ln>
          </a:bottom>
          <a:insideH>
            <a:ln w="12700" cap="flat">
              <a:solidFill>
                <a:srgbClr val="838787"/>
              </a:solidFill>
              <a:prstDash val="solid"/>
              <a:round/>
            </a:ln>
          </a:insideH>
          <a:insideV>
            <a:ln w="12700" cap="flat">
              <a:solidFill>
                <a:srgbClr val="838787"/>
              </a:solidFill>
              <a:prstDash val="solid"/>
              <a:round/>
            </a:ln>
          </a:insideV>
        </a:tcBdr>
        <a:fill>
          <a:solidFill>
            <a:schemeClr val="accent1"/>
          </a:solidFill>
        </a:fill>
      </a:tcStyle>
    </a:firstRow>
  </a:tblStyle>
  <a:tblStyle styleId="{EEE7283C-3CF3-47DC-8721-378D4A62B228}" styleName="">
    <a:tblBg/>
    <a:wholeTbl>
      <a:tcTxStyle b="off" i="off">
        <a:font>
          <a:latin typeface="DIN Condensed Bold"/>
          <a:ea typeface="DIN Condensed Bold"/>
          <a:cs typeface="DIN Condensed Bold"/>
        </a:font>
        <a:srgbClr val="222222"/>
      </a:tcTxStyle>
      <a:tcStyle>
        <a:tcBdr>
          <a:left>
            <a:ln w="12700" cap="flat">
              <a:solidFill>
                <a:srgbClr val="838787"/>
              </a:solidFill>
              <a:prstDash val="solid"/>
              <a:round/>
            </a:ln>
          </a:left>
          <a:right>
            <a:ln w="12700" cap="flat">
              <a:solidFill>
                <a:srgbClr val="838787"/>
              </a:solidFill>
              <a:prstDash val="solid"/>
              <a:round/>
            </a:ln>
          </a:right>
          <a:top>
            <a:ln w="12700" cap="flat">
              <a:solidFill>
                <a:srgbClr val="838787"/>
              </a:solidFill>
              <a:prstDash val="solid"/>
              <a:round/>
            </a:ln>
          </a:top>
          <a:bottom>
            <a:ln w="12700" cap="flat">
              <a:solidFill>
                <a:srgbClr val="838787"/>
              </a:solidFill>
              <a:prstDash val="solid"/>
              <a:round/>
            </a:ln>
          </a:bottom>
          <a:insideH>
            <a:ln w="12700" cap="flat">
              <a:solidFill>
                <a:srgbClr val="838787"/>
              </a:solidFill>
              <a:prstDash val="solid"/>
              <a:round/>
            </a:ln>
          </a:insideH>
          <a:insideV>
            <a:ln w="12700" cap="flat">
              <a:solidFill>
                <a:srgbClr val="838787"/>
              </a:solidFill>
              <a:prstDash val="solid"/>
              <a:round/>
            </a:ln>
          </a:insideV>
        </a:tcBdr>
        <a:fill>
          <a:solidFill>
            <a:srgbClr val="D9E8D1"/>
          </a:solidFill>
        </a:fill>
      </a:tcStyle>
    </a:wholeTbl>
    <a:band2H>
      <a:tcTxStyle/>
      <a:tcStyle>
        <a:tcBdr/>
        <a:fill>
          <a:solidFill>
            <a:srgbClr val="EDF4E9"/>
          </a:solidFill>
        </a:fill>
      </a:tcStyle>
    </a:band2H>
    <a:firstCol>
      <a:tcTxStyle b="on" i="off">
        <a:font>
          <a:latin typeface="DIN Condensed Bold"/>
          <a:ea typeface="DIN Condensed Bold"/>
          <a:cs typeface="DIN Condensed Bold"/>
        </a:font>
        <a:srgbClr val="838787"/>
      </a:tcTxStyle>
      <a:tcStyle>
        <a:tcBdr>
          <a:left>
            <a:ln w="12700" cap="flat">
              <a:solidFill>
                <a:srgbClr val="838787"/>
              </a:solidFill>
              <a:prstDash val="solid"/>
              <a:round/>
            </a:ln>
          </a:left>
          <a:right>
            <a:ln w="12700" cap="flat">
              <a:solidFill>
                <a:srgbClr val="838787"/>
              </a:solidFill>
              <a:prstDash val="solid"/>
              <a:round/>
            </a:ln>
          </a:right>
          <a:top>
            <a:ln w="12700" cap="flat">
              <a:solidFill>
                <a:srgbClr val="838787"/>
              </a:solidFill>
              <a:prstDash val="solid"/>
              <a:round/>
            </a:ln>
          </a:top>
          <a:bottom>
            <a:ln w="12700" cap="flat">
              <a:solidFill>
                <a:srgbClr val="838787"/>
              </a:solidFill>
              <a:prstDash val="solid"/>
              <a:round/>
            </a:ln>
          </a:bottom>
          <a:insideH>
            <a:ln w="12700" cap="flat">
              <a:solidFill>
                <a:srgbClr val="838787"/>
              </a:solidFill>
              <a:prstDash val="solid"/>
              <a:round/>
            </a:ln>
          </a:insideH>
          <a:insideV>
            <a:ln w="12700" cap="flat">
              <a:solidFill>
                <a:srgbClr val="838787"/>
              </a:solidFill>
              <a:prstDash val="solid"/>
              <a:round/>
            </a:ln>
          </a:insideV>
        </a:tcBdr>
        <a:fill>
          <a:solidFill>
            <a:schemeClr val="accent3"/>
          </a:solidFill>
        </a:fill>
      </a:tcStyle>
    </a:firstCol>
    <a:lastRow>
      <a:tcTxStyle b="on" i="off">
        <a:font>
          <a:latin typeface="DIN Condensed Bold"/>
          <a:ea typeface="DIN Condensed Bold"/>
          <a:cs typeface="DIN Condensed Bold"/>
        </a:font>
        <a:srgbClr val="838787"/>
      </a:tcTxStyle>
      <a:tcStyle>
        <a:tcBdr>
          <a:left>
            <a:ln w="12700" cap="flat">
              <a:solidFill>
                <a:srgbClr val="838787"/>
              </a:solidFill>
              <a:prstDash val="solid"/>
              <a:round/>
            </a:ln>
          </a:left>
          <a:right>
            <a:ln w="12700" cap="flat">
              <a:solidFill>
                <a:srgbClr val="838787"/>
              </a:solidFill>
              <a:prstDash val="solid"/>
              <a:round/>
            </a:ln>
          </a:right>
          <a:top>
            <a:ln w="38100" cap="flat">
              <a:solidFill>
                <a:srgbClr val="838787"/>
              </a:solidFill>
              <a:prstDash val="solid"/>
              <a:round/>
            </a:ln>
          </a:top>
          <a:bottom>
            <a:ln w="12700" cap="flat">
              <a:solidFill>
                <a:srgbClr val="838787"/>
              </a:solidFill>
              <a:prstDash val="solid"/>
              <a:round/>
            </a:ln>
          </a:bottom>
          <a:insideH>
            <a:ln w="12700" cap="flat">
              <a:solidFill>
                <a:srgbClr val="838787"/>
              </a:solidFill>
              <a:prstDash val="solid"/>
              <a:round/>
            </a:ln>
          </a:insideH>
          <a:insideV>
            <a:ln w="12700" cap="flat">
              <a:solidFill>
                <a:srgbClr val="838787"/>
              </a:solidFill>
              <a:prstDash val="solid"/>
              <a:round/>
            </a:ln>
          </a:insideV>
        </a:tcBdr>
        <a:fill>
          <a:solidFill>
            <a:schemeClr val="accent3"/>
          </a:solidFill>
        </a:fill>
      </a:tcStyle>
    </a:lastRow>
    <a:firstRow>
      <a:tcTxStyle b="on" i="off">
        <a:font>
          <a:latin typeface="DIN Condensed Bold"/>
          <a:ea typeface="DIN Condensed Bold"/>
          <a:cs typeface="DIN Condensed Bold"/>
        </a:font>
        <a:srgbClr val="838787"/>
      </a:tcTxStyle>
      <a:tcStyle>
        <a:tcBdr>
          <a:left>
            <a:ln w="12700" cap="flat">
              <a:solidFill>
                <a:srgbClr val="838787"/>
              </a:solidFill>
              <a:prstDash val="solid"/>
              <a:round/>
            </a:ln>
          </a:left>
          <a:right>
            <a:ln w="12700" cap="flat">
              <a:solidFill>
                <a:srgbClr val="838787"/>
              </a:solidFill>
              <a:prstDash val="solid"/>
              <a:round/>
            </a:ln>
          </a:right>
          <a:top>
            <a:ln w="12700" cap="flat">
              <a:solidFill>
                <a:srgbClr val="838787"/>
              </a:solidFill>
              <a:prstDash val="solid"/>
              <a:round/>
            </a:ln>
          </a:top>
          <a:bottom>
            <a:ln w="38100" cap="flat">
              <a:solidFill>
                <a:srgbClr val="838787"/>
              </a:solidFill>
              <a:prstDash val="solid"/>
              <a:round/>
            </a:ln>
          </a:bottom>
          <a:insideH>
            <a:ln w="12700" cap="flat">
              <a:solidFill>
                <a:srgbClr val="838787"/>
              </a:solidFill>
              <a:prstDash val="solid"/>
              <a:round/>
            </a:ln>
          </a:insideH>
          <a:insideV>
            <a:ln w="12700" cap="flat">
              <a:solidFill>
                <a:srgbClr val="838787"/>
              </a:solidFill>
              <a:prstDash val="solid"/>
              <a:round/>
            </a:ln>
          </a:insideV>
        </a:tcBdr>
        <a:fill>
          <a:solidFill>
            <a:schemeClr val="accent3"/>
          </a:solidFill>
        </a:fill>
      </a:tcStyle>
    </a:firstRow>
  </a:tblStyle>
  <a:tblStyle styleId="{CF821DB8-F4EB-4A41-A1BA-3FCAFE7338EE}" styleName="">
    <a:tblBg/>
    <a:wholeTbl>
      <a:tcTxStyle b="off" i="off">
        <a:font>
          <a:latin typeface="DIN Condensed Bold"/>
          <a:ea typeface="DIN Condensed Bold"/>
          <a:cs typeface="DIN Condensed Bold"/>
        </a:font>
        <a:srgbClr val="222222"/>
      </a:tcTxStyle>
      <a:tcStyle>
        <a:tcBdr>
          <a:left>
            <a:ln w="12700" cap="flat">
              <a:solidFill>
                <a:srgbClr val="838787"/>
              </a:solidFill>
              <a:prstDash val="solid"/>
              <a:round/>
            </a:ln>
          </a:left>
          <a:right>
            <a:ln w="12700" cap="flat">
              <a:solidFill>
                <a:srgbClr val="838787"/>
              </a:solidFill>
              <a:prstDash val="solid"/>
              <a:round/>
            </a:ln>
          </a:right>
          <a:top>
            <a:ln w="12700" cap="flat">
              <a:solidFill>
                <a:srgbClr val="838787"/>
              </a:solidFill>
              <a:prstDash val="solid"/>
              <a:round/>
            </a:ln>
          </a:top>
          <a:bottom>
            <a:ln w="12700" cap="flat">
              <a:solidFill>
                <a:srgbClr val="838787"/>
              </a:solidFill>
              <a:prstDash val="solid"/>
              <a:round/>
            </a:ln>
          </a:bottom>
          <a:insideH>
            <a:ln w="12700" cap="flat">
              <a:solidFill>
                <a:srgbClr val="838787"/>
              </a:solidFill>
              <a:prstDash val="solid"/>
              <a:round/>
            </a:ln>
          </a:insideH>
          <a:insideV>
            <a:ln w="12700" cap="flat">
              <a:solidFill>
                <a:srgbClr val="838787"/>
              </a:solidFill>
              <a:prstDash val="solid"/>
              <a:round/>
            </a:ln>
          </a:insideV>
        </a:tcBdr>
        <a:fill>
          <a:solidFill>
            <a:srgbClr val="EACBD1"/>
          </a:solidFill>
        </a:fill>
      </a:tcStyle>
    </a:wholeTbl>
    <a:band2H>
      <a:tcTxStyle/>
      <a:tcStyle>
        <a:tcBdr/>
        <a:fill>
          <a:solidFill>
            <a:srgbClr val="F5E7E9"/>
          </a:solidFill>
        </a:fill>
      </a:tcStyle>
    </a:band2H>
    <a:firstCol>
      <a:tcTxStyle b="on" i="off">
        <a:font>
          <a:latin typeface="DIN Condensed Bold"/>
          <a:ea typeface="DIN Condensed Bold"/>
          <a:cs typeface="DIN Condensed Bold"/>
        </a:font>
        <a:srgbClr val="838787"/>
      </a:tcTxStyle>
      <a:tcStyle>
        <a:tcBdr>
          <a:left>
            <a:ln w="12700" cap="flat">
              <a:solidFill>
                <a:srgbClr val="838787"/>
              </a:solidFill>
              <a:prstDash val="solid"/>
              <a:round/>
            </a:ln>
          </a:left>
          <a:right>
            <a:ln w="12700" cap="flat">
              <a:solidFill>
                <a:srgbClr val="838787"/>
              </a:solidFill>
              <a:prstDash val="solid"/>
              <a:round/>
            </a:ln>
          </a:right>
          <a:top>
            <a:ln w="12700" cap="flat">
              <a:solidFill>
                <a:srgbClr val="838787"/>
              </a:solidFill>
              <a:prstDash val="solid"/>
              <a:round/>
            </a:ln>
          </a:top>
          <a:bottom>
            <a:ln w="12700" cap="flat">
              <a:solidFill>
                <a:srgbClr val="838787"/>
              </a:solidFill>
              <a:prstDash val="solid"/>
              <a:round/>
            </a:ln>
          </a:bottom>
          <a:insideH>
            <a:ln w="12700" cap="flat">
              <a:solidFill>
                <a:srgbClr val="838787"/>
              </a:solidFill>
              <a:prstDash val="solid"/>
              <a:round/>
            </a:ln>
          </a:insideH>
          <a:insideV>
            <a:ln w="12700" cap="flat">
              <a:solidFill>
                <a:srgbClr val="838787"/>
              </a:solidFill>
              <a:prstDash val="solid"/>
              <a:round/>
            </a:ln>
          </a:insideV>
        </a:tcBdr>
        <a:fill>
          <a:solidFill>
            <a:schemeClr val="accent6"/>
          </a:solidFill>
        </a:fill>
      </a:tcStyle>
    </a:firstCol>
    <a:lastRow>
      <a:tcTxStyle b="on" i="off">
        <a:font>
          <a:latin typeface="DIN Condensed Bold"/>
          <a:ea typeface="DIN Condensed Bold"/>
          <a:cs typeface="DIN Condensed Bold"/>
        </a:font>
        <a:srgbClr val="838787"/>
      </a:tcTxStyle>
      <a:tcStyle>
        <a:tcBdr>
          <a:left>
            <a:ln w="12700" cap="flat">
              <a:solidFill>
                <a:srgbClr val="838787"/>
              </a:solidFill>
              <a:prstDash val="solid"/>
              <a:round/>
            </a:ln>
          </a:left>
          <a:right>
            <a:ln w="12700" cap="flat">
              <a:solidFill>
                <a:srgbClr val="838787"/>
              </a:solidFill>
              <a:prstDash val="solid"/>
              <a:round/>
            </a:ln>
          </a:right>
          <a:top>
            <a:ln w="38100" cap="flat">
              <a:solidFill>
                <a:srgbClr val="838787"/>
              </a:solidFill>
              <a:prstDash val="solid"/>
              <a:round/>
            </a:ln>
          </a:top>
          <a:bottom>
            <a:ln w="12700" cap="flat">
              <a:solidFill>
                <a:srgbClr val="838787"/>
              </a:solidFill>
              <a:prstDash val="solid"/>
              <a:round/>
            </a:ln>
          </a:bottom>
          <a:insideH>
            <a:ln w="12700" cap="flat">
              <a:solidFill>
                <a:srgbClr val="838787"/>
              </a:solidFill>
              <a:prstDash val="solid"/>
              <a:round/>
            </a:ln>
          </a:insideH>
          <a:insideV>
            <a:ln w="12700" cap="flat">
              <a:solidFill>
                <a:srgbClr val="838787"/>
              </a:solidFill>
              <a:prstDash val="solid"/>
              <a:round/>
            </a:ln>
          </a:insideV>
        </a:tcBdr>
        <a:fill>
          <a:solidFill>
            <a:schemeClr val="accent6"/>
          </a:solidFill>
        </a:fill>
      </a:tcStyle>
    </a:lastRow>
    <a:firstRow>
      <a:tcTxStyle b="on" i="off">
        <a:font>
          <a:latin typeface="DIN Condensed Bold"/>
          <a:ea typeface="DIN Condensed Bold"/>
          <a:cs typeface="DIN Condensed Bold"/>
        </a:font>
        <a:srgbClr val="838787"/>
      </a:tcTxStyle>
      <a:tcStyle>
        <a:tcBdr>
          <a:left>
            <a:ln w="12700" cap="flat">
              <a:solidFill>
                <a:srgbClr val="838787"/>
              </a:solidFill>
              <a:prstDash val="solid"/>
              <a:round/>
            </a:ln>
          </a:left>
          <a:right>
            <a:ln w="12700" cap="flat">
              <a:solidFill>
                <a:srgbClr val="838787"/>
              </a:solidFill>
              <a:prstDash val="solid"/>
              <a:round/>
            </a:ln>
          </a:right>
          <a:top>
            <a:ln w="12700" cap="flat">
              <a:solidFill>
                <a:srgbClr val="838787"/>
              </a:solidFill>
              <a:prstDash val="solid"/>
              <a:round/>
            </a:ln>
          </a:top>
          <a:bottom>
            <a:ln w="38100" cap="flat">
              <a:solidFill>
                <a:srgbClr val="838787"/>
              </a:solidFill>
              <a:prstDash val="solid"/>
              <a:round/>
            </a:ln>
          </a:bottom>
          <a:insideH>
            <a:ln w="12700" cap="flat">
              <a:solidFill>
                <a:srgbClr val="838787"/>
              </a:solidFill>
              <a:prstDash val="solid"/>
              <a:round/>
            </a:ln>
          </a:insideH>
          <a:insideV>
            <a:ln w="12700" cap="flat">
              <a:solidFill>
                <a:srgbClr val="838787"/>
              </a:solidFill>
              <a:prstDash val="solid"/>
              <a:round/>
            </a:ln>
          </a:insideV>
        </a:tcBdr>
        <a:fill>
          <a:solidFill>
            <a:schemeClr val="accent6"/>
          </a:solidFill>
        </a:fill>
      </a:tcStyle>
    </a:firstRow>
  </a:tblStyle>
  <a:tblStyle styleId="{33BA23B1-9221-436E-865A-0063620EA4FD}" styleName="">
    <a:tblBg/>
    <a:wholeTbl>
      <a:tcTxStyle b="off" i="off">
        <a:font>
          <a:latin typeface="DIN Condensed Bold"/>
          <a:ea typeface="DIN Condensed Bold"/>
          <a:cs typeface="DIN Condensed Bold"/>
        </a:font>
        <a:srgbClr val="222222"/>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a:tcStyle>
        <a:tcBdr/>
        <a:fill>
          <a:solidFill>
            <a:srgbClr val="838787"/>
          </a:solidFill>
        </a:fill>
      </a:tcStyle>
    </a:band2H>
    <a:firstCol>
      <a:tcTxStyle b="on" i="off">
        <a:font>
          <a:latin typeface="DIN Condensed Bold"/>
          <a:ea typeface="DIN Condensed Bold"/>
          <a:cs typeface="DIN Condensed Bold"/>
        </a:font>
        <a:srgbClr val="838787"/>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DIN Condensed Bold"/>
          <a:ea typeface="DIN Condensed Bold"/>
          <a:cs typeface="DIN Condensed Bold"/>
        </a:font>
        <a:srgbClr val="222222"/>
      </a:tcTxStyle>
      <a:tcStyle>
        <a:tcBdr>
          <a:left>
            <a:ln w="12700" cap="flat">
              <a:noFill/>
              <a:miter lim="400000"/>
            </a:ln>
          </a:left>
          <a:right>
            <a:ln w="12700" cap="flat">
              <a:noFill/>
              <a:miter lim="400000"/>
            </a:ln>
          </a:right>
          <a:top>
            <a:ln w="50800" cap="flat">
              <a:solidFill>
                <a:srgbClr val="222222"/>
              </a:solidFill>
              <a:prstDash val="solid"/>
              <a:round/>
            </a:ln>
          </a:top>
          <a:bottom>
            <a:ln w="25400" cap="flat">
              <a:solidFill>
                <a:srgbClr val="222222"/>
              </a:solidFill>
              <a:prstDash val="solid"/>
              <a:round/>
            </a:ln>
          </a:bottom>
          <a:insideH>
            <a:ln w="12700" cap="flat">
              <a:noFill/>
              <a:miter lim="400000"/>
            </a:ln>
          </a:insideH>
          <a:insideV>
            <a:ln w="12700" cap="flat">
              <a:noFill/>
              <a:miter lim="400000"/>
            </a:ln>
          </a:insideV>
        </a:tcBdr>
        <a:fill>
          <a:solidFill>
            <a:srgbClr val="838787"/>
          </a:solidFill>
        </a:fill>
      </a:tcStyle>
    </a:lastRow>
    <a:firstRow>
      <a:tcTxStyle b="on" i="off">
        <a:font>
          <a:latin typeface="DIN Condensed Bold"/>
          <a:ea typeface="DIN Condensed Bold"/>
          <a:cs typeface="DIN Condensed Bold"/>
        </a:font>
        <a:srgbClr val="838787"/>
      </a:tcTxStyle>
      <a:tcStyle>
        <a:tcBdr>
          <a:left>
            <a:ln w="12700" cap="flat">
              <a:noFill/>
              <a:miter lim="400000"/>
            </a:ln>
          </a:left>
          <a:right>
            <a:ln w="12700" cap="flat">
              <a:noFill/>
              <a:miter lim="400000"/>
            </a:ln>
          </a:right>
          <a:top>
            <a:ln w="25400" cap="flat">
              <a:solidFill>
                <a:srgbClr val="222222"/>
              </a:solidFill>
              <a:prstDash val="solid"/>
              <a:round/>
            </a:ln>
          </a:top>
          <a:bottom>
            <a:ln w="25400" cap="flat">
              <a:solidFill>
                <a:srgbClr val="222222"/>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
          <a:latin typeface="DIN Condensed Bold"/>
          <a:ea typeface="DIN Condensed Bold"/>
          <a:cs typeface="DIN Condensed Bold"/>
        </a:font>
        <a:srgbClr val="222222"/>
      </a:tcTxStyle>
      <a:tcStyle>
        <a:tcBdr>
          <a:left>
            <a:ln w="12700" cap="flat">
              <a:solidFill>
                <a:srgbClr val="838787"/>
              </a:solidFill>
              <a:prstDash val="solid"/>
              <a:round/>
            </a:ln>
          </a:left>
          <a:right>
            <a:ln w="12700" cap="flat">
              <a:solidFill>
                <a:srgbClr val="838787"/>
              </a:solidFill>
              <a:prstDash val="solid"/>
              <a:round/>
            </a:ln>
          </a:right>
          <a:top>
            <a:ln w="12700" cap="flat">
              <a:solidFill>
                <a:srgbClr val="838787"/>
              </a:solidFill>
              <a:prstDash val="solid"/>
              <a:round/>
            </a:ln>
          </a:top>
          <a:bottom>
            <a:ln w="12700" cap="flat">
              <a:solidFill>
                <a:srgbClr val="838787"/>
              </a:solidFill>
              <a:prstDash val="solid"/>
              <a:round/>
            </a:ln>
          </a:bottom>
          <a:insideH>
            <a:ln w="12700" cap="flat">
              <a:solidFill>
                <a:srgbClr val="838787"/>
              </a:solidFill>
              <a:prstDash val="solid"/>
              <a:round/>
            </a:ln>
          </a:insideH>
          <a:insideV>
            <a:ln w="12700" cap="flat">
              <a:solidFill>
                <a:srgbClr val="838787"/>
              </a:solidFill>
              <a:prstDash val="solid"/>
              <a:round/>
            </a:ln>
          </a:insideV>
        </a:tcBdr>
        <a:fill>
          <a:solidFill>
            <a:srgbClr val="CBCBCB"/>
          </a:solidFill>
        </a:fill>
      </a:tcStyle>
    </a:wholeTbl>
    <a:band2H>
      <a:tcTxStyle/>
      <a:tcStyle>
        <a:tcBdr/>
        <a:fill>
          <a:solidFill>
            <a:srgbClr val="E7E7E7"/>
          </a:solidFill>
        </a:fill>
      </a:tcStyle>
    </a:band2H>
    <a:firstCol>
      <a:tcTxStyle b="on" i="off">
        <a:font>
          <a:latin typeface="DIN Condensed Bold"/>
          <a:ea typeface="DIN Condensed Bold"/>
          <a:cs typeface="DIN Condensed Bold"/>
        </a:font>
        <a:srgbClr val="838787"/>
      </a:tcTxStyle>
      <a:tcStyle>
        <a:tcBdr>
          <a:left>
            <a:ln w="12700" cap="flat">
              <a:solidFill>
                <a:srgbClr val="838787"/>
              </a:solidFill>
              <a:prstDash val="solid"/>
              <a:round/>
            </a:ln>
          </a:left>
          <a:right>
            <a:ln w="12700" cap="flat">
              <a:solidFill>
                <a:srgbClr val="838787"/>
              </a:solidFill>
              <a:prstDash val="solid"/>
              <a:round/>
            </a:ln>
          </a:right>
          <a:top>
            <a:ln w="12700" cap="flat">
              <a:solidFill>
                <a:srgbClr val="838787"/>
              </a:solidFill>
              <a:prstDash val="solid"/>
              <a:round/>
            </a:ln>
          </a:top>
          <a:bottom>
            <a:ln w="12700" cap="flat">
              <a:solidFill>
                <a:srgbClr val="838787"/>
              </a:solidFill>
              <a:prstDash val="solid"/>
              <a:round/>
            </a:ln>
          </a:bottom>
          <a:insideH>
            <a:ln w="12700" cap="flat">
              <a:solidFill>
                <a:srgbClr val="838787"/>
              </a:solidFill>
              <a:prstDash val="solid"/>
              <a:round/>
            </a:ln>
          </a:insideH>
          <a:insideV>
            <a:ln w="12700" cap="flat">
              <a:solidFill>
                <a:srgbClr val="838787"/>
              </a:solidFill>
              <a:prstDash val="solid"/>
              <a:round/>
            </a:ln>
          </a:insideV>
        </a:tcBdr>
        <a:fill>
          <a:solidFill>
            <a:srgbClr val="222222"/>
          </a:solidFill>
        </a:fill>
      </a:tcStyle>
    </a:firstCol>
    <a:lastRow>
      <a:tcTxStyle b="on" i="off">
        <a:font>
          <a:latin typeface="DIN Condensed Bold"/>
          <a:ea typeface="DIN Condensed Bold"/>
          <a:cs typeface="DIN Condensed Bold"/>
        </a:font>
        <a:srgbClr val="838787"/>
      </a:tcTxStyle>
      <a:tcStyle>
        <a:tcBdr>
          <a:left>
            <a:ln w="12700" cap="flat">
              <a:solidFill>
                <a:srgbClr val="838787"/>
              </a:solidFill>
              <a:prstDash val="solid"/>
              <a:round/>
            </a:ln>
          </a:left>
          <a:right>
            <a:ln w="12700" cap="flat">
              <a:solidFill>
                <a:srgbClr val="838787"/>
              </a:solidFill>
              <a:prstDash val="solid"/>
              <a:round/>
            </a:ln>
          </a:right>
          <a:top>
            <a:ln w="38100" cap="flat">
              <a:solidFill>
                <a:srgbClr val="838787"/>
              </a:solidFill>
              <a:prstDash val="solid"/>
              <a:round/>
            </a:ln>
          </a:top>
          <a:bottom>
            <a:ln w="12700" cap="flat">
              <a:solidFill>
                <a:srgbClr val="838787"/>
              </a:solidFill>
              <a:prstDash val="solid"/>
              <a:round/>
            </a:ln>
          </a:bottom>
          <a:insideH>
            <a:ln w="12700" cap="flat">
              <a:solidFill>
                <a:srgbClr val="838787"/>
              </a:solidFill>
              <a:prstDash val="solid"/>
              <a:round/>
            </a:ln>
          </a:insideH>
          <a:insideV>
            <a:ln w="12700" cap="flat">
              <a:solidFill>
                <a:srgbClr val="838787"/>
              </a:solidFill>
              <a:prstDash val="solid"/>
              <a:round/>
            </a:ln>
          </a:insideV>
        </a:tcBdr>
        <a:fill>
          <a:solidFill>
            <a:srgbClr val="222222"/>
          </a:solidFill>
        </a:fill>
      </a:tcStyle>
    </a:lastRow>
    <a:firstRow>
      <a:tcTxStyle b="on" i="off">
        <a:font>
          <a:latin typeface="DIN Condensed Bold"/>
          <a:ea typeface="DIN Condensed Bold"/>
          <a:cs typeface="DIN Condensed Bold"/>
        </a:font>
        <a:srgbClr val="838787"/>
      </a:tcTxStyle>
      <a:tcStyle>
        <a:tcBdr>
          <a:left>
            <a:ln w="12700" cap="flat">
              <a:solidFill>
                <a:srgbClr val="838787"/>
              </a:solidFill>
              <a:prstDash val="solid"/>
              <a:round/>
            </a:ln>
          </a:left>
          <a:right>
            <a:ln w="12700" cap="flat">
              <a:solidFill>
                <a:srgbClr val="838787"/>
              </a:solidFill>
              <a:prstDash val="solid"/>
              <a:round/>
            </a:ln>
          </a:right>
          <a:top>
            <a:ln w="12700" cap="flat">
              <a:solidFill>
                <a:srgbClr val="838787"/>
              </a:solidFill>
              <a:prstDash val="solid"/>
              <a:round/>
            </a:ln>
          </a:top>
          <a:bottom>
            <a:ln w="38100" cap="flat">
              <a:solidFill>
                <a:srgbClr val="838787"/>
              </a:solidFill>
              <a:prstDash val="solid"/>
              <a:round/>
            </a:ln>
          </a:bottom>
          <a:insideH>
            <a:ln w="12700" cap="flat">
              <a:solidFill>
                <a:srgbClr val="838787"/>
              </a:solidFill>
              <a:prstDash val="solid"/>
              <a:round/>
            </a:ln>
          </a:insideH>
          <a:insideV>
            <a:ln w="12700" cap="flat">
              <a:solidFill>
                <a:srgbClr val="838787"/>
              </a:solidFill>
              <a:prstDash val="solid"/>
              <a:round/>
            </a:ln>
          </a:insideV>
        </a:tcBdr>
        <a:fill>
          <a:solidFill>
            <a:srgbClr val="22222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2"/>
    <p:restoredTop sz="72381"/>
  </p:normalViewPr>
  <p:slideViewPr>
    <p:cSldViewPr snapToGrid="0">
      <p:cViewPr varScale="1">
        <p:scale>
          <a:sx n="45" d="100"/>
          <a:sy n="45" d="100"/>
        </p:scale>
        <p:origin x="328" y="208"/>
      </p:cViewPr>
      <p:guideLst/>
    </p:cSldViewPr>
  </p:slideViewPr>
  <p:notesTextViewPr>
    <p:cViewPr>
      <p:scale>
        <a:sx n="165" d="100"/>
        <a:sy n="16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1.7066000000000001E-2"/>
          <c:y val="9.5622299999999993E-2"/>
          <c:w val="0.97793399999999997"/>
          <c:h val="0.75368400000000002"/>
        </c:manualLayout>
      </c:layout>
      <c:barChart>
        <c:barDir val="col"/>
        <c:grouping val="stacked"/>
        <c:varyColors val="0"/>
        <c:ser>
          <c:idx val="0"/>
          <c:order val="0"/>
          <c:tx>
            <c:strRef>
              <c:f>Sheet1!$A$2</c:f>
              <c:strCache>
                <c:ptCount val="1"/>
                <c:pt idx="0">
                  <c:v>Prophylactic Vaccines</c:v>
                </c:pt>
              </c:strCache>
            </c:strRef>
          </c:tx>
          <c:spPr>
            <a:solidFill>
              <a:schemeClr val="accent1"/>
            </a:solidFill>
            <a:ln w="12700" cap="flat">
              <a:noFill/>
              <a:miter lim="400000"/>
            </a:ln>
            <a:effectLst/>
          </c:spPr>
          <c:invertIfNegative val="0"/>
          <c:cat>
            <c:strRef>
              <c:f>Sheet1!$B$1:$L$1</c:f>
              <c:strCache>
                <c:ptCount val="11"/>
                <c:pt idx="1">
                  <c:v>2021</c:v>
                </c:pt>
                <c:pt idx="2">
                  <c:v>2022</c:v>
                </c:pt>
                <c:pt idx="3">
                  <c:v>2023</c:v>
                </c:pt>
                <c:pt idx="4">
                  <c:v>2024</c:v>
                </c:pt>
                <c:pt idx="5">
                  <c:v>2025</c:v>
                </c:pt>
                <c:pt idx="6">
                  <c:v>2026</c:v>
                </c:pt>
                <c:pt idx="7">
                  <c:v>2027</c:v>
                </c:pt>
                <c:pt idx="8">
                  <c:v>2028</c:v>
                </c:pt>
                <c:pt idx="9">
                  <c:v>2029</c:v>
                </c:pt>
                <c:pt idx="10">
                  <c:v>2030</c:v>
                </c:pt>
              </c:strCache>
            </c:strRef>
          </c:cat>
          <c:val>
            <c:numRef>
              <c:f>Sheet1!$B$2:$L$2</c:f>
              <c:numCache>
                <c:formatCode>General</c:formatCode>
                <c:ptCount val="11"/>
                <c:pt idx="0">
                  <c:v>0</c:v>
                </c:pt>
                <c:pt idx="1">
                  <c:v>12.699947</c:v>
                </c:pt>
                <c:pt idx="2">
                  <c:v>10.666069999999999</c:v>
                </c:pt>
                <c:pt idx="3">
                  <c:v>6.1386079999999996</c:v>
                </c:pt>
                <c:pt idx="4">
                  <c:v>3.6706720000000002</c:v>
                </c:pt>
                <c:pt idx="5">
                  <c:v>3.9499949999999999</c:v>
                </c:pt>
                <c:pt idx="6">
                  <c:v>4.4458479999999998</c:v>
                </c:pt>
                <c:pt idx="7">
                  <c:v>4.7613139999999996</c:v>
                </c:pt>
                <c:pt idx="8">
                  <c:v>5.4024080000000003</c:v>
                </c:pt>
                <c:pt idx="9">
                  <c:v>6.1157890000000004</c:v>
                </c:pt>
                <c:pt idx="10">
                  <c:v>7.1173200000000003</c:v>
                </c:pt>
              </c:numCache>
            </c:numRef>
          </c:val>
          <c:extLst>
            <c:ext xmlns:c16="http://schemas.microsoft.com/office/drawing/2014/chart" uri="{C3380CC4-5D6E-409C-BE32-E72D297353CC}">
              <c16:uniqueId val="{00000000-E72A-CC46-A18A-DB7624E63906}"/>
            </c:ext>
          </c:extLst>
        </c:ser>
        <c:ser>
          <c:idx val="1"/>
          <c:order val="1"/>
          <c:tx>
            <c:strRef>
              <c:f>Sheet1!$A$3</c:f>
              <c:strCache>
                <c:ptCount val="1"/>
                <c:pt idx="0">
                  <c:v>Cancer Vaccines</c:v>
                </c:pt>
              </c:strCache>
            </c:strRef>
          </c:tx>
          <c:spPr>
            <a:solidFill>
              <a:schemeClr val="accent2"/>
            </a:solidFill>
            <a:ln w="12700" cap="flat">
              <a:noFill/>
              <a:miter lim="400000"/>
            </a:ln>
            <a:effectLst/>
          </c:spPr>
          <c:invertIfNegative val="0"/>
          <c:cat>
            <c:strRef>
              <c:f>Sheet1!$B$1:$L$1</c:f>
              <c:strCache>
                <c:ptCount val="11"/>
                <c:pt idx="1">
                  <c:v>2021</c:v>
                </c:pt>
                <c:pt idx="2">
                  <c:v>2022</c:v>
                </c:pt>
                <c:pt idx="3">
                  <c:v>2023</c:v>
                </c:pt>
                <c:pt idx="4">
                  <c:v>2024</c:v>
                </c:pt>
                <c:pt idx="5">
                  <c:v>2025</c:v>
                </c:pt>
                <c:pt idx="6">
                  <c:v>2026</c:v>
                </c:pt>
                <c:pt idx="7">
                  <c:v>2027</c:v>
                </c:pt>
                <c:pt idx="8">
                  <c:v>2028</c:v>
                </c:pt>
                <c:pt idx="9">
                  <c:v>2029</c:v>
                </c:pt>
                <c:pt idx="10">
                  <c:v>2030</c:v>
                </c:pt>
              </c:strCache>
            </c:strRef>
          </c:cat>
          <c:val>
            <c:numRef>
              <c:f>Sheet1!$B$3:$L$3</c:f>
              <c:numCache>
                <c:formatCode>General</c:formatCode>
                <c:ptCount val="11"/>
                <c:pt idx="0">
                  <c:v>0</c:v>
                </c:pt>
                <c:pt idx="1">
                  <c:v>0</c:v>
                </c:pt>
                <c:pt idx="2">
                  <c:v>0</c:v>
                </c:pt>
                <c:pt idx="3">
                  <c:v>0</c:v>
                </c:pt>
                <c:pt idx="4">
                  <c:v>2.2412459999999998</c:v>
                </c:pt>
                <c:pt idx="5">
                  <c:v>2.3859870000000001</c:v>
                </c:pt>
                <c:pt idx="6">
                  <c:v>2.4221309999999998</c:v>
                </c:pt>
                <c:pt idx="7">
                  <c:v>2.8011400000000002</c:v>
                </c:pt>
                <c:pt idx="8">
                  <c:v>3.072219</c:v>
                </c:pt>
                <c:pt idx="9">
                  <c:v>3.4694669999999999</c:v>
                </c:pt>
                <c:pt idx="10">
                  <c:v>3.8677139999999999</c:v>
                </c:pt>
              </c:numCache>
            </c:numRef>
          </c:val>
          <c:extLst>
            <c:ext xmlns:c16="http://schemas.microsoft.com/office/drawing/2014/chart" uri="{C3380CC4-5D6E-409C-BE32-E72D297353CC}">
              <c16:uniqueId val="{00000001-E72A-CC46-A18A-DB7624E63906}"/>
            </c:ext>
          </c:extLst>
        </c:ser>
        <c:ser>
          <c:idx val="2"/>
          <c:order val="2"/>
          <c:tx>
            <c:strRef>
              <c:f>Sheet1!$A$4</c:f>
              <c:strCache>
                <c:ptCount val="1"/>
                <c:pt idx="0">
                  <c:v>Therapeutic Drugs (Gene Therapy)</c:v>
                </c:pt>
              </c:strCache>
            </c:strRef>
          </c:tx>
          <c:spPr>
            <a:solidFill>
              <a:schemeClr val="accent3"/>
            </a:solidFill>
            <a:ln w="12700" cap="flat">
              <a:noFill/>
              <a:miter lim="400000"/>
            </a:ln>
            <a:effectLst/>
          </c:spPr>
          <c:invertIfNegative val="0"/>
          <c:cat>
            <c:strRef>
              <c:f>Sheet1!$B$1:$L$1</c:f>
              <c:strCache>
                <c:ptCount val="11"/>
                <c:pt idx="1">
                  <c:v>2021</c:v>
                </c:pt>
                <c:pt idx="2">
                  <c:v>2022</c:v>
                </c:pt>
                <c:pt idx="3">
                  <c:v>2023</c:v>
                </c:pt>
                <c:pt idx="4">
                  <c:v>2024</c:v>
                </c:pt>
                <c:pt idx="5">
                  <c:v>2025</c:v>
                </c:pt>
                <c:pt idx="6">
                  <c:v>2026</c:v>
                </c:pt>
                <c:pt idx="7">
                  <c:v>2027</c:v>
                </c:pt>
                <c:pt idx="8">
                  <c:v>2028</c:v>
                </c:pt>
                <c:pt idx="9">
                  <c:v>2029</c:v>
                </c:pt>
                <c:pt idx="10">
                  <c:v>2030</c:v>
                </c:pt>
              </c:strCache>
            </c:strRef>
          </c:cat>
          <c:val>
            <c:numRef>
              <c:f>Sheet1!$B$4:$L$4</c:f>
              <c:numCache>
                <c:formatCode>General</c:formatCode>
                <c:ptCount val="11"/>
                <c:pt idx="0">
                  <c:v>0</c:v>
                </c:pt>
                <c:pt idx="1">
                  <c:v>0</c:v>
                </c:pt>
                <c:pt idx="2">
                  <c:v>0</c:v>
                </c:pt>
                <c:pt idx="3">
                  <c:v>0</c:v>
                </c:pt>
                <c:pt idx="4">
                  <c:v>1.011692</c:v>
                </c:pt>
                <c:pt idx="5">
                  <c:v>1.119623</c:v>
                </c:pt>
                <c:pt idx="6">
                  <c:v>1.282437</c:v>
                </c:pt>
                <c:pt idx="7">
                  <c:v>1.2469589999999999</c:v>
                </c:pt>
                <c:pt idx="8">
                  <c:v>1.409273</c:v>
                </c:pt>
                <c:pt idx="9">
                  <c:v>1.590325</c:v>
                </c:pt>
                <c:pt idx="10">
                  <c:v>1.879475</c:v>
                </c:pt>
              </c:numCache>
            </c:numRef>
          </c:val>
          <c:extLst>
            <c:ext xmlns:c16="http://schemas.microsoft.com/office/drawing/2014/chart" uri="{C3380CC4-5D6E-409C-BE32-E72D297353CC}">
              <c16:uniqueId val="{00000002-E72A-CC46-A18A-DB7624E63906}"/>
            </c:ext>
          </c:extLst>
        </c:ser>
        <c:dLbls>
          <c:showLegendKey val="0"/>
          <c:showVal val="0"/>
          <c:showCatName val="0"/>
          <c:showSerName val="0"/>
          <c:showPercent val="0"/>
          <c:showBubbleSize val="0"/>
        </c:dLbls>
        <c:gapWidth val="150"/>
        <c:overlap val="10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ADAFAF"/>
            </a:solidFill>
            <a:prstDash val="solid"/>
            <a:round/>
          </a:ln>
        </c:spPr>
        <c:txPr>
          <a:bodyPr rot="0"/>
          <a:lstStyle/>
          <a:p>
            <a:pPr>
              <a:defRPr sz="2900" b="0" i="0" u="none" strike="noStrike">
                <a:solidFill>
                  <a:srgbClr val="FFFFFF"/>
                </a:solidFill>
                <a:latin typeface="DIN Condensed Bold"/>
              </a:defRPr>
            </a:pPr>
            <a:endParaRPr lang="en-US"/>
          </a:p>
        </c:txPr>
        <c:crossAx val="2094734553"/>
        <c:crosses val="autoZero"/>
        <c:auto val="1"/>
        <c:lblAlgn val="ctr"/>
        <c:lblOffset val="100"/>
        <c:noMultiLvlLbl val="1"/>
      </c:catAx>
      <c:valAx>
        <c:axId val="2094734553"/>
        <c:scaling>
          <c:orientation val="minMax"/>
        </c:scaling>
        <c:delete val="0"/>
        <c:axPos val="l"/>
        <c:numFmt formatCode="0.####" sourceLinked="0"/>
        <c:majorTickMark val="none"/>
        <c:minorTickMark val="none"/>
        <c:tickLblPos val="none"/>
        <c:spPr>
          <a:ln w="12700" cap="flat">
            <a:noFill/>
            <a:prstDash val="solid"/>
            <a:round/>
          </a:ln>
        </c:spPr>
        <c:txPr>
          <a:bodyPr rot="0"/>
          <a:lstStyle/>
          <a:p>
            <a:pPr>
              <a:defRPr sz="1000" b="0" i="0" u="none" strike="noStrike">
                <a:solidFill>
                  <a:srgbClr val="838787"/>
                </a:solidFill>
                <a:latin typeface="DIN Condensed Bold"/>
              </a:defRPr>
            </a:pPr>
            <a:endParaRPr lang="en-US"/>
          </a:p>
        </c:txPr>
        <c:crossAx val="2094734552"/>
        <c:crosses val="autoZero"/>
        <c:crossBetween val="between"/>
        <c:majorUnit val="3.5"/>
        <c:minorUnit val="1.75"/>
      </c:valAx>
      <c:spPr>
        <a:noFill/>
        <a:ln w="12700" cap="flat">
          <a:noFill/>
          <a:miter lim="400000"/>
        </a:ln>
        <a:effectLst/>
      </c:spPr>
    </c:plotArea>
    <c:plotVisOnly val="1"/>
    <c:dispBlanksAs val="gap"/>
    <c:showDLblsOverMax val="1"/>
  </c:chart>
  <c:spPr>
    <a:solidFill>
      <a:srgbClr val="222222"/>
    </a:solid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xfrm>
            <a:off x="1143000" y="685800"/>
            <a:ext cx="4572000" cy="3429000"/>
          </a:xfrm>
          <a:prstGeom prst="rect">
            <a:avLst/>
          </a:prstGeom>
        </p:spPr>
        <p:txBody>
          <a:bodyPr/>
          <a:lstStyle/>
          <a:p>
            <a:endParaRPr/>
          </a:p>
        </p:txBody>
      </p:sp>
      <p:sp>
        <p:nvSpPr>
          <p:cNvPr id="167" name="Shape 16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xfrm>
            <a:off x="381000" y="685800"/>
            <a:ext cx="6096000" cy="3429000"/>
          </a:xfrm>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p>
            <a:endParaRPr lang="en-US" dirty="0"/>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Good AFTERNOON,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I'm excited to present our efforts in engineering therapeutic mRNAs to maximize mRNA stability, protein output, and tissue specificity.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 name="Shape 885"/>
          <p:cNvSpPr>
            <a:spLocks noGrp="1" noRot="1" noChangeAspect="1"/>
          </p:cNvSpPr>
          <p:nvPr>
            <p:ph type="sldImg"/>
          </p:nvPr>
        </p:nvSpPr>
        <p:spPr>
          <a:prstGeom prst="rect">
            <a:avLst/>
          </a:prstGeom>
        </p:spPr>
        <p:txBody>
          <a:bodyPr/>
          <a:lstStyle/>
          <a:p>
            <a:endParaRPr/>
          </a:p>
        </p:txBody>
      </p:sp>
      <p:sp>
        <p:nvSpPr>
          <p:cNvPr id="886" name="Shape 886"/>
          <p:cNvSpPr>
            <a:spLocks noGrp="1"/>
          </p:cNvSpPr>
          <p:nvPr>
            <p:ph type="body" sz="quarter" idx="1"/>
          </p:nvPr>
        </p:nvSpPr>
        <p:spPr>
          <a:prstGeom prst="rect">
            <a:avLst/>
          </a:prstGeom>
        </p:spPr>
        <p:txBody>
          <a:bodyPr/>
          <a:lstStyle/>
          <a:p>
            <a:r>
              <a:t>Think about how to integrate with the pyramid concept derisking or value</a:t>
            </a:r>
          </a:p>
          <a:p>
            <a:endParaRPr/>
          </a:p>
          <a:p>
            <a:r>
              <a:t>1-2 genetic models and then exploring partnerships.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 name="Shape 963"/>
          <p:cNvSpPr>
            <a:spLocks noGrp="1" noRot="1" noChangeAspect="1"/>
          </p:cNvSpPr>
          <p:nvPr>
            <p:ph type="sldImg"/>
          </p:nvPr>
        </p:nvSpPr>
        <p:spPr>
          <a:prstGeom prst="rect">
            <a:avLst/>
          </a:prstGeom>
        </p:spPr>
        <p:txBody>
          <a:bodyPr/>
          <a:lstStyle/>
          <a:p>
            <a:endParaRPr/>
          </a:p>
        </p:txBody>
      </p:sp>
      <p:sp>
        <p:nvSpPr>
          <p:cNvPr id="964" name="Shape 964"/>
          <p:cNvSpPr>
            <a:spLocks noGrp="1"/>
          </p:cNvSpPr>
          <p:nvPr>
            <p:ph type="body" sz="quarter" idx="1"/>
          </p:nvPr>
        </p:nvSpPr>
        <p:spPr>
          <a:prstGeom prst="rect">
            <a:avLst/>
          </a:prstGeom>
        </p:spPr>
        <p:txBody>
          <a:bodyPr/>
          <a:lstStyle/>
          <a:p>
            <a:r>
              <a:t>Non genome modifying!!!</a:t>
            </a:r>
          </a:p>
          <a:p>
            <a:r>
              <a:t>Redosing and </a:t>
            </a:r>
          </a:p>
          <a:p>
            <a:endParaRPr/>
          </a:p>
          <a:p>
            <a:r>
              <a:t>The yellow makes it more difficult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 name="Shape 975"/>
          <p:cNvSpPr>
            <a:spLocks noGrp="1" noRot="1" noChangeAspect="1"/>
          </p:cNvSpPr>
          <p:nvPr>
            <p:ph type="sldImg"/>
          </p:nvPr>
        </p:nvSpPr>
        <p:spPr>
          <a:prstGeom prst="rect">
            <a:avLst/>
          </a:prstGeom>
        </p:spPr>
        <p:txBody>
          <a:bodyPr/>
          <a:lstStyle/>
          <a:p>
            <a:endParaRPr/>
          </a:p>
        </p:txBody>
      </p:sp>
      <p:sp>
        <p:nvSpPr>
          <p:cNvPr id="976" name="Shape 976"/>
          <p:cNvSpPr>
            <a:spLocks noGrp="1"/>
          </p:cNvSpPr>
          <p:nvPr>
            <p:ph type="body" sz="quarter" idx="1"/>
          </p:nvPr>
        </p:nvSpPr>
        <p:spPr>
          <a:prstGeom prst="rect">
            <a:avLst/>
          </a:prstGeom>
        </p:spPr>
        <p:txBody>
          <a:bodyPr/>
          <a:lstStyle/>
          <a:p>
            <a:r>
              <a:t>Appear.</a:t>
            </a:r>
          </a:p>
          <a:p>
            <a:endParaRPr/>
          </a:p>
          <a:p>
            <a:r>
              <a:t>Non genome modifying!!!</a:t>
            </a:r>
          </a:p>
          <a:p>
            <a:endParaRPr/>
          </a:p>
          <a:p>
            <a:r>
              <a:t>Mention these points in one place only</a:t>
            </a:r>
          </a:p>
          <a:p>
            <a:r>
              <a:t>The yellow makes it more difficult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xfrm>
            <a:off x="381000" y="685800"/>
            <a:ext cx="6096000" cy="3429000"/>
          </a:xfrm>
          <a:prstGeom prst="rect">
            <a:avLst/>
          </a:prstGeom>
        </p:spPr>
        <p:txBody>
          <a:bodyPr/>
          <a:lstStyle/>
          <a:p>
            <a:endParaRPr/>
          </a:p>
        </p:txBody>
      </p:sp>
      <p:sp>
        <p:nvSpPr>
          <p:cNvPr id="192" name="Shape 192"/>
          <p:cNvSpPr>
            <a:spLocks noGrp="1"/>
          </p:cNvSpPr>
          <p:nvPr>
            <p:ph type="body" sz="quarter" idx="1"/>
          </p:nvPr>
        </p:nvSpPr>
        <p:spPr>
          <a:prstGeom prst="rect">
            <a:avLst/>
          </a:prstGeom>
        </p:spPr>
        <p:txBody>
          <a:bodyPr/>
          <a:lstStyle/>
          <a:p>
            <a:r>
              <a:rPr dirty="0"/>
              <a:t>Really short: and punchy :…here is what we achieved with out technology</a:t>
            </a:r>
            <a:endParaRPr lang="en-US" dirty="0"/>
          </a:p>
          <a:p>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Our platform has achieved a remarkable 12-fold increase in protein production compared to the leading Moderna and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BionTech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platforms. </a:t>
            </a:r>
          </a:p>
          <a:p>
            <a:endParaRPr dirty="0"/>
          </a:p>
          <a:p>
            <a:endParaRPr dirty="0"/>
          </a:p>
          <a:p>
            <a:r>
              <a:rPr dirty="0"/>
              <a:t>Add stability over 0-72 hours</a:t>
            </a:r>
          </a:p>
          <a:p>
            <a:r>
              <a:rPr dirty="0"/>
              <a:t>Imagine the cost and side effects improvement 90%</a:t>
            </a:r>
          </a:p>
          <a:p>
            <a:r>
              <a:rPr dirty="0"/>
              <a:t>Just tested one: based on our design</a:t>
            </a:r>
          </a:p>
          <a:p>
            <a:r>
              <a:rPr dirty="0"/>
              <a:t>Construction of manufacturing goes down</a:t>
            </a:r>
          </a:p>
          <a:p>
            <a:r>
              <a:rPr dirty="0"/>
              <a:t>Receiving less RNAs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xfrm>
            <a:off x="381000" y="685800"/>
            <a:ext cx="6096000" cy="3429000"/>
          </a:xfrm>
          <a:prstGeom prst="rect">
            <a:avLst/>
          </a:prstGeom>
        </p:spPr>
        <p:txBody>
          <a:bodyPr/>
          <a:lstStyle/>
          <a:p>
            <a:endParaRPr/>
          </a:p>
        </p:txBody>
      </p:sp>
      <p:sp>
        <p:nvSpPr>
          <p:cNvPr id="224" name="Shape 224"/>
          <p:cNvSpPr>
            <a:spLocks noGrp="1"/>
          </p:cNvSpPr>
          <p:nvPr>
            <p:ph type="body" sz="quarter" idx="1"/>
          </p:nvPr>
        </p:nvSpPr>
        <p:spPr>
          <a:prstGeom prst="rect">
            <a:avLst/>
          </a:prstGeom>
        </p:spPr>
        <p:txBody>
          <a:bodyPr/>
          <a:lstStyle/>
          <a:p>
            <a:r>
              <a:rPr dirty="0"/>
              <a:t> Spend les</a:t>
            </a:r>
            <a:r>
              <a:rPr lang="en-US" dirty="0"/>
              <a:t>s time (20 seconds)</a:t>
            </a:r>
          </a:p>
          <a:p>
            <a:pPr marL="0" marR="0" lvl="0" indent="0" defTabSz="457200" eaLnBrk="1" fontAlgn="auto" latinLnBrk="0" hangingPunct="1">
              <a:lnSpc>
                <a:spcPct val="117999"/>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the founder, I bring two decades of expertise in RNA biology as a professor of genetics and a leadership role as the chair of the genetics department. Complementing my background are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Smita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Khrishnasuami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 professor in genetics and computer science, specializing in manifold learning and regenerative AI. Anna Pyle, professor of molecular cellular and developmental biology, expert on RNA structure and interferon response, and  Yong Hui Jiang, our clinical chief of genetics, expert in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neuropschiatric</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disorders</a:t>
            </a:r>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1.- While RNA therapeutics are still in their infancy, the potential for growth across prophylactic vaccines, cancer therapeutics, and gene therapies is immense.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2.- The market capitalization of mRNA-focused companies exceeded $300 billion by August 2021, with estimates of peak sales per pipeline asset for reaching $800 million globally per year, excluding COVID.</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3.- To put this into perspective, we estimate that the 8 billion COVID-19 vaccines would cost $25.9 billion, Intriguingly, with our RESA platform, it would cost 10 Billion and we would project  $16 billion in savings. highlighting the economic impact of our platform.</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Our platform also boasts strong synergies with other industry player such as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BionTech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Moderna, Pfizer, CRISPR Therapeutics, and Sanofi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amnong</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others.</a:t>
            </a:r>
          </a:p>
          <a:p>
            <a:pPr marL="0" marR="0" lvl="0" indent="0" defTabSz="457200" eaLnBrk="1" fontAlgn="auto" latinLnBrk="0" hangingPunct="1">
              <a:lnSpc>
                <a:spcPct val="117999"/>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97100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Shape 548"/>
          <p:cNvSpPr>
            <a:spLocks noGrp="1" noRot="1" noChangeAspect="1"/>
          </p:cNvSpPr>
          <p:nvPr>
            <p:ph type="sldImg"/>
          </p:nvPr>
        </p:nvSpPr>
        <p:spPr>
          <a:xfrm>
            <a:off x="381000" y="685800"/>
            <a:ext cx="6096000" cy="3429000"/>
          </a:xfrm>
          <a:prstGeom prst="rect">
            <a:avLst/>
          </a:prstGeom>
        </p:spPr>
        <p:txBody>
          <a:bodyPr/>
          <a:lstStyle/>
          <a:p>
            <a:endParaRPr/>
          </a:p>
        </p:txBody>
      </p:sp>
      <p:sp>
        <p:nvSpPr>
          <p:cNvPr id="549" name="Shape 549"/>
          <p:cNvSpPr>
            <a:spLocks noGrp="1"/>
          </p:cNvSpPr>
          <p:nvPr>
            <p:ph type="body" sz="quarter" idx="1"/>
          </p:nvPr>
        </p:nvSpPr>
        <p:spPr>
          <a:prstGeom prst="rect">
            <a:avLst/>
          </a:prstGeom>
        </p:spPr>
        <p:txBody>
          <a:bodyPr/>
          <a:lstStyle/>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mRNA encodes for protein and is flanked by regulatory sequences. The sequence and the structure of the RNA  offer the opportunity to address mayor challenges in mRNA therapeutics, such as mRNA stability, protein output and tissue specificity</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Given the vast complexity of RNA, testing every combination is practically impossible, and the number of combinations would exceed the number of atoms in the universe</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 name="Shape 750"/>
          <p:cNvSpPr>
            <a:spLocks noGrp="1" noRot="1" noChangeAspect="1"/>
          </p:cNvSpPr>
          <p:nvPr>
            <p:ph type="sldImg"/>
          </p:nvPr>
        </p:nvSpPr>
        <p:spPr>
          <a:xfrm>
            <a:off x="381000" y="685800"/>
            <a:ext cx="6096000" cy="3429000"/>
          </a:xfrm>
          <a:prstGeom prst="rect">
            <a:avLst/>
          </a:prstGeom>
        </p:spPr>
        <p:txBody>
          <a:bodyPr/>
          <a:lstStyle/>
          <a:p>
            <a:endParaRPr/>
          </a:p>
        </p:txBody>
      </p:sp>
      <p:sp>
        <p:nvSpPr>
          <p:cNvPr id="751" name="Shape 751"/>
          <p:cNvSpPr>
            <a:spLocks noGrp="1"/>
          </p:cNvSpPr>
          <p:nvPr>
            <p:ph type="body" sz="quarter" idx="1"/>
          </p:nvPr>
        </p:nvSpPr>
        <p:spPr>
          <a:prstGeom prst="rect">
            <a:avLst/>
          </a:prstGeom>
        </p:spPr>
        <p:txBody>
          <a:bodyPr/>
          <a:lstStyle/>
          <a:p>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We've developed a cutting-edge screening platform that combines experimental approaches for sequence selection with regenerative machine learning. This reduces the search space and enables us to identify the regulatory grammar, optimizing therapeutic mRNAs for tissue-specific effects, improving stability, and protein output</a:t>
            </a:r>
            <a:endParaRPr lang="en-US" dirty="0"/>
          </a:p>
          <a:p>
            <a:endParaRPr lang="en-US" dirty="0"/>
          </a:p>
          <a:p>
            <a:r>
              <a:rPr dirty="0"/>
              <a:t>We have patented the screening platform and methods of use</a:t>
            </a:r>
            <a:r>
              <a:rPr lang="en-US" dirty="0"/>
              <a:t>, and the composition of matter.</a:t>
            </a:r>
            <a:r>
              <a:rPr dirty="0"/>
              <a:t> </a:t>
            </a:r>
          </a:p>
          <a:p>
            <a:r>
              <a:rPr dirty="0" err="1"/>
              <a:t>iP</a:t>
            </a:r>
            <a:r>
              <a:rPr dirty="0"/>
              <a:t> on the Discovery platform that I use here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Take a look at this example in zebrafish. With our RESA platform, we can achieve tissue-specific accumulation in the nervous system and selective degradation in undesired tissues, such as muscle.</a:t>
            </a:r>
          </a:p>
          <a:p>
            <a:endParaRPr lang="en-US" dirty="0"/>
          </a:p>
        </p:txBody>
      </p:sp>
    </p:spTree>
    <p:extLst>
      <p:ext uri="{BB962C8B-B14F-4D97-AF65-F5344CB8AC3E}">
        <p14:creationId xmlns:p14="http://schemas.microsoft.com/office/powerpoint/2010/main" val="1649849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Shape 795"/>
          <p:cNvSpPr>
            <a:spLocks noGrp="1" noRot="1" noChangeAspect="1"/>
          </p:cNvSpPr>
          <p:nvPr>
            <p:ph type="sldImg"/>
          </p:nvPr>
        </p:nvSpPr>
        <p:spPr>
          <a:xfrm>
            <a:off x="381000" y="685800"/>
            <a:ext cx="6096000" cy="3429000"/>
          </a:xfrm>
          <a:prstGeom prst="rect">
            <a:avLst/>
          </a:prstGeom>
        </p:spPr>
        <p:txBody>
          <a:bodyPr/>
          <a:lstStyle/>
          <a:p>
            <a:endParaRPr/>
          </a:p>
        </p:txBody>
      </p:sp>
      <p:sp>
        <p:nvSpPr>
          <p:cNvPr id="796" name="Shape 796"/>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We've utilized RESA to optimize the 5’UTR for protein production, comparing it to sequences used in the COVID vaccines by Moderna and Pfizer. We can see a remarkable 12 fold increase in efficiency. With this efficiency we could have addressed the vaccine shortage, and the just doses produced for the USA alone, would have been sufficient to vaccinate half the world—resulting in reduced manufacturing costs, lower mRNA levels injected in each arm and fewer side effects.</a:t>
            </a:r>
          </a:p>
          <a:p>
            <a:endParaRPr lang="en-US" dirty="0"/>
          </a:p>
          <a:p>
            <a:endParaRPr lang="en-US" dirty="0"/>
          </a:p>
          <a:p>
            <a:endParaRPr lang="en-US" dirty="0"/>
          </a:p>
          <a:p>
            <a:r>
              <a:rPr lang="en-US" dirty="0"/>
              <a:t>I</a:t>
            </a:r>
            <a:r>
              <a:rPr dirty="0"/>
              <a:t>magine the cost and side effects improvement 90%</a:t>
            </a:r>
          </a:p>
          <a:p>
            <a:r>
              <a:rPr dirty="0"/>
              <a:t>Just tested one: based on our design</a:t>
            </a:r>
          </a:p>
          <a:p>
            <a:r>
              <a:rPr dirty="0"/>
              <a:t>Cost of manufacturing goes down</a:t>
            </a:r>
          </a:p>
          <a:p>
            <a:r>
              <a:rPr dirty="0"/>
              <a:t>Receiving less RNAs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 name="Shape 840"/>
          <p:cNvSpPr>
            <a:spLocks noGrp="1" noRot="1" noChangeAspect="1"/>
          </p:cNvSpPr>
          <p:nvPr>
            <p:ph type="sldImg"/>
          </p:nvPr>
        </p:nvSpPr>
        <p:spPr>
          <a:xfrm>
            <a:off x="381000" y="685800"/>
            <a:ext cx="6096000" cy="3429000"/>
          </a:xfrm>
          <a:prstGeom prst="rect">
            <a:avLst/>
          </a:prstGeom>
        </p:spPr>
        <p:txBody>
          <a:bodyPr/>
          <a:lstStyle/>
          <a:p>
            <a:endParaRPr/>
          </a:p>
        </p:txBody>
      </p:sp>
      <p:sp>
        <p:nvSpPr>
          <p:cNvPr id="841" name="Shape 841"/>
          <p:cNvSpPr>
            <a:spLocks noGrp="1"/>
          </p:cNvSpPr>
          <p:nvPr>
            <p:ph type="body" sz="quarter" idx="1"/>
          </p:nvPr>
        </p:nvSpPr>
        <p:spPr>
          <a:prstGeom prst="rect">
            <a:avLst/>
          </a:prstGeom>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In summary, we've translated mRNA science into programmable RNAs, maximizing their therapeutic properties. Our in vitro and in vivo proof of concepts demonstrates the transformative potential of RESA in the RNA therapeutic landscape</a:t>
            </a:r>
            <a:r>
              <a:rPr lang="en-US" dirty="0">
                <a:effectLst/>
              </a:rPr>
              <a:t> </a:t>
            </a:r>
          </a:p>
          <a:p>
            <a:endParaRPr lang="en-US" dirty="0">
              <a:effectLst/>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With the support of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Blavatnik</a:t>
            </a:r>
            <a:r>
              <a:rPr lang="en-US" sz="1800" dirty="0">
                <a:effectLst/>
                <a:latin typeface="Calibri" panose="020F0502020204030204" pitchFamily="34" charset="0"/>
                <a:ea typeface="Calibri" panose="020F0502020204030204" pitchFamily="34" charset="0"/>
                <a:cs typeface="Times New Roman" panose="02020603050405020304" pitchFamily="18" charset="0"/>
              </a:rPr>
              <a:t> funds, we aim to further test our approach in vivo across multiple cell types. Our objectives include optimizing mRNA stability and translation in dendritic cells for vaccine optimization, rescuing loss of function phenotypes in 2-3 genetic models of human disease.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2" name="Title Text"/>
          <p:cNvSpPr txBox="1">
            <a:spLocks noGrp="1"/>
          </p:cNvSpPr>
          <p:nvPr>
            <p:ph type="title"/>
          </p:nvPr>
        </p:nvSpPr>
        <p:spPr>
          <a:prstGeom prst="rect">
            <a:avLst/>
          </a:prstGeom>
        </p:spPr>
        <p:txBody>
          <a:bodyPr/>
          <a:lstStyle/>
          <a:p>
            <a:r>
              <a:t>Title Text</a:t>
            </a:r>
          </a:p>
        </p:txBody>
      </p:sp>
      <p:sp>
        <p:nvSpPr>
          <p:cNvPr id="13" name="Body Level One…"/>
          <p:cNvSpPr txBox="1">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103" name="Line"/>
          <p:cNvSpPr/>
          <p:nvPr/>
        </p:nvSpPr>
        <p:spPr>
          <a:xfrm flipV="1">
            <a:off x="761999" y="1396631"/>
            <a:ext cx="22860000" cy="370"/>
          </a:xfrm>
          <a:prstGeom prst="line">
            <a:avLst/>
          </a:prstGeom>
          <a:ln w="25400">
            <a:solidFill>
              <a:srgbClr val="A6AAA9"/>
            </a:solidFill>
            <a:miter lim="400000"/>
          </a:ln>
        </p:spPr>
        <p:txBody>
          <a:bodyPr lIns="45718" tIns="45718" rIns="45718" bIns="45718"/>
          <a:lstStyle/>
          <a:p>
            <a:pPr>
              <a:defRPr>
                <a:solidFill>
                  <a:srgbClr val="838787"/>
                </a:solidFill>
              </a:defRPr>
            </a:pPr>
            <a:endParaRPr/>
          </a:p>
        </p:txBody>
      </p:sp>
      <p:sp>
        <p:nvSpPr>
          <p:cNvPr id="104" name="Body Level One…"/>
          <p:cNvSpPr txBox="1">
            <a:spLocks noGrp="1"/>
          </p:cNvSpPr>
          <p:nvPr>
            <p:ph type="body" sz="quarter" idx="1"/>
          </p:nvPr>
        </p:nvSpPr>
        <p:spPr>
          <a:xfrm>
            <a:off x="762000" y="635000"/>
            <a:ext cx="20955000" cy="635000"/>
          </a:xfrm>
          <a:prstGeom prst="rect">
            <a:avLst/>
          </a:prstGeom>
        </p:spPr>
        <p:txBody>
          <a:bodyPr/>
          <a:lstStyle>
            <a:lvl1pPr defTabSz="647700">
              <a:spcBef>
                <a:spcPts val="0"/>
              </a:spcBef>
              <a:defRPr sz="3600" spc="180">
                <a:solidFill>
                  <a:srgbClr val="838787"/>
                </a:solidFill>
              </a:defRPr>
            </a:lvl1pPr>
            <a:lvl2pPr marL="1111250" indent="-476250" defTabSz="647700">
              <a:spcBef>
                <a:spcPts val="0"/>
              </a:spcBef>
              <a:buSzPct val="104999"/>
              <a:buChar char="‣"/>
              <a:defRPr sz="3600" spc="180">
                <a:solidFill>
                  <a:srgbClr val="838787"/>
                </a:solidFill>
              </a:defRPr>
            </a:lvl2pPr>
            <a:lvl3pPr marL="1746250" indent="-476250" defTabSz="647700">
              <a:spcBef>
                <a:spcPts val="0"/>
              </a:spcBef>
              <a:buSzPct val="104999"/>
              <a:buChar char="‣"/>
              <a:defRPr sz="3600" spc="180">
                <a:solidFill>
                  <a:srgbClr val="838787"/>
                </a:solidFill>
              </a:defRPr>
            </a:lvl3pPr>
            <a:lvl4pPr marL="2381250" indent="-476250" defTabSz="647700">
              <a:spcBef>
                <a:spcPts val="0"/>
              </a:spcBef>
              <a:buSzPct val="104999"/>
              <a:buChar char="‣"/>
              <a:defRPr sz="3600" spc="180">
                <a:solidFill>
                  <a:srgbClr val="838787"/>
                </a:solidFill>
              </a:defRPr>
            </a:lvl4pPr>
            <a:lvl5pPr marL="3016250" indent="-476250" defTabSz="647700">
              <a:spcBef>
                <a:spcPts val="0"/>
              </a:spcBef>
              <a:buSzPct val="104999"/>
              <a:buChar char="‣"/>
              <a:defRPr sz="3600" spc="180">
                <a:solidFill>
                  <a:srgbClr val="838787"/>
                </a:solidFill>
              </a:defRPr>
            </a:lvl5pPr>
          </a:lstStyle>
          <a:p>
            <a:r>
              <a:t>Body Level One</a:t>
            </a:r>
          </a:p>
          <a:p>
            <a:pPr lvl="1"/>
            <a:r>
              <a:t>Body Level Two</a:t>
            </a:r>
          </a:p>
          <a:p>
            <a:pPr lvl="2"/>
            <a:r>
              <a:t>Body Level Three</a:t>
            </a:r>
          </a:p>
          <a:p>
            <a:pPr lvl="3"/>
            <a:r>
              <a:t>Body Level Four</a:t>
            </a:r>
          </a:p>
          <a:p>
            <a:pPr lvl="4"/>
            <a:r>
              <a:t>Body Level Five</a:t>
            </a:r>
          </a:p>
        </p:txBody>
      </p:sp>
      <p:sp>
        <p:nvSpPr>
          <p:cNvPr id="105" name="Body Level One…"/>
          <p:cNvSpPr txBox="1">
            <a:spLocks noGrp="1"/>
          </p:cNvSpPr>
          <p:nvPr>
            <p:ph type="body" idx="21"/>
          </p:nvPr>
        </p:nvSpPr>
        <p:spPr>
          <a:xfrm>
            <a:off x="762000" y="3860800"/>
            <a:ext cx="22860000" cy="8585200"/>
          </a:xfrm>
          <a:prstGeom prst="rect">
            <a:avLst/>
          </a:prstGeom>
        </p:spPr>
        <p:txBody>
          <a:bodyPr anchor="t"/>
          <a:lstStyle/>
          <a:p>
            <a:pPr marL="635000" indent="-635000">
              <a:lnSpc>
                <a:spcPct val="100000"/>
              </a:lnSpc>
              <a:spcBef>
                <a:spcPts val="3900"/>
              </a:spcBef>
              <a:buClr>
                <a:schemeClr val="accent1"/>
              </a:buClr>
              <a:buSzPct val="125000"/>
              <a:buFont typeface="Avenir Next Regular"/>
              <a:buChar char="▸"/>
              <a:defRPr sz="4800" cap="none">
                <a:solidFill>
                  <a:srgbClr val="838787"/>
                </a:solidFill>
                <a:latin typeface="Avenir Next Medium"/>
                <a:ea typeface="Avenir Next Medium"/>
                <a:cs typeface="Avenir Next Medium"/>
                <a:sym typeface="Avenir Next Medium"/>
              </a:defRPr>
            </a:pPr>
            <a:endParaRPr/>
          </a:p>
        </p:txBody>
      </p:sp>
      <p:sp>
        <p:nvSpPr>
          <p:cNvPr id="106" name="Slide Number"/>
          <p:cNvSpPr txBox="1">
            <a:spLocks noGrp="1"/>
          </p:cNvSpPr>
          <p:nvPr>
            <p:ph type="sldNum" sz="quarter" idx="2"/>
          </p:nvPr>
        </p:nvSpPr>
        <p:spPr>
          <a:xfrm>
            <a:off x="23059652" y="609600"/>
            <a:ext cx="553196" cy="6350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113" name="Black and white photo of a solar panel"/>
          <p:cNvSpPr>
            <a:spLocks noGrp="1"/>
          </p:cNvSpPr>
          <p:nvPr>
            <p:ph type="pic" sz="half" idx="21"/>
          </p:nvPr>
        </p:nvSpPr>
        <p:spPr>
          <a:xfrm>
            <a:off x="12192000" y="-177800"/>
            <a:ext cx="12192000" cy="7162800"/>
          </a:xfrm>
          <a:prstGeom prst="rect">
            <a:avLst/>
          </a:prstGeom>
        </p:spPr>
        <p:txBody>
          <a:bodyPr lIns="91439" tIns="45719" rIns="91439" bIns="45719" anchor="t">
            <a:noAutofit/>
          </a:bodyPr>
          <a:lstStyle/>
          <a:p>
            <a:endParaRPr/>
          </a:p>
        </p:txBody>
      </p:sp>
      <p:sp>
        <p:nvSpPr>
          <p:cNvPr id="114" name="Black and white photo of water flowing over the spillway gates of a dam"/>
          <p:cNvSpPr>
            <a:spLocks noGrp="1"/>
          </p:cNvSpPr>
          <p:nvPr>
            <p:ph type="pic" sz="half" idx="22"/>
          </p:nvPr>
        </p:nvSpPr>
        <p:spPr>
          <a:xfrm>
            <a:off x="12192000" y="6451600"/>
            <a:ext cx="12192000" cy="8297334"/>
          </a:xfrm>
          <a:prstGeom prst="rect">
            <a:avLst/>
          </a:prstGeom>
        </p:spPr>
        <p:txBody>
          <a:bodyPr lIns="91439" tIns="45719" rIns="91439" bIns="45719" anchor="t">
            <a:noAutofit/>
          </a:bodyPr>
          <a:lstStyle/>
          <a:p>
            <a:endParaRPr/>
          </a:p>
        </p:txBody>
      </p:sp>
      <p:sp>
        <p:nvSpPr>
          <p:cNvPr id="115" name="Black and white photo of windmills under a cloudy sky"/>
          <p:cNvSpPr>
            <a:spLocks noGrp="1"/>
          </p:cNvSpPr>
          <p:nvPr>
            <p:ph type="pic" idx="23"/>
          </p:nvPr>
        </p:nvSpPr>
        <p:spPr>
          <a:xfrm>
            <a:off x="-190500" y="0"/>
            <a:ext cx="12428272" cy="13716000"/>
          </a:xfrm>
          <a:prstGeom prst="rect">
            <a:avLst/>
          </a:prstGeom>
        </p:spPr>
        <p:txBody>
          <a:bodyPr lIns="91439" tIns="45719" rIns="91439" bIns="45719" anchor="t">
            <a:noAutofit/>
          </a:bodyPr>
          <a:lstStyle/>
          <a:p>
            <a:endParaRPr/>
          </a:p>
        </p:txBody>
      </p:sp>
      <p:sp>
        <p:nvSpPr>
          <p:cNvPr id="116" name="Slide Number"/>
          <p:cNvSpPr txBox="1">
            <a:spLocks noGrp="1"/>
          </p:cNvSpPr>
          <p:nvPr>
            <p:ph type="sldNum" sz="quarter" idx="2"/>
          </p:nvPr>
        </p:nvSpPr>
        <p:spPr>
          <a:xfrm>
            <a:off x="23059652" y="609600"/>
            <a:ext cx="553196" cy="6350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23" name="Line"/>
          <p:cNvSpPr/>
          <p:nvPr/>
        </p:nvSpPr>
        <p:spPr>
          <a:xfrm flipV="1">
            <a:off x="761999" y="1396631"/>
            <a:ext cx="22860000" cy="370"/>
          </a:xfrm>
          <a:prstGeom prst="line">
            <a:avLst/>
          </a:prstGeom>
          <a:ln w="25400">
            <a:solidFill>
              <a:srgbClr val="A6AAA9"/>
            </a:solidFill>
            <a:miter lim="400000"/>
          </a:ln>
        </p:spPr>
        <p:txBody>
          <a:bodyPr lIns="45718" tIns="45718" rIns="45718" bIns="45718"/>
          <a:lstStyle/>
          <a:p>
            <a:pPr>
              <a:defRPr>
                <a:solidFill>
                  <a:srgbClr val="838787"/>
                </a:solidFill>
              </a:defRPr>
            </a:pPr>
            <a:endParaRPr/>
          </a:p>
        </p:txBody>
      </p:sp>
      <p:sp>
        <p:nvSpPr>
          <p:cNvPr id="124" name="Callout"/>
          <p:cNvSpPr/>
          <p:nvPr/>
        </p:nvSpPr>
        <p:spPr>
          <a:xfrm>
            <a:off x="876300" y="3314700"/>
            <a:ext cx="22631400" cy="7317186"/>
          </a:xfrm>
          <a:custGeom>
            <a:avLst/>
            <a:gdLst/>
            <a:ahLst/>
            <a:cxnLst>
              <a:cxn ang="0">
                <a:pos x="wd2" y="hd2"/>
              </a:cxn>
              <a:cxn ang="5400000">
                <a:pos x="wd2" y="hd2"/>
              </a:cxn>
              <a:cxn ang="10800000">
                <a:pos x="wd2" y="hd2"/>
              </a:cxn>
              <a:cxn ang="16200000">
                <a:pos x="wd2" y="hd2"/>
              </a:cxn>
            </a:cxnLst>
            <a:rect l="0" t="0" r="r" b="b"/>
            <a:pathLst>
              <a:path w="21600" h="21600" extrusionOk="0">
                <a:moveTo>
                  <a:pt x="119" y="0"/>
                </a:moveTo>
                <a:cubicBezTo>
                  <a:pt x="54" y="0"/>
                  <a:pt x="0" y="165"/>
                  <a:pt x="0" y="369"/>
                </a:cubicBezTo>
                <a:lnTo>
                  <a:pt x="0" y="19013"/>
                </a:lnTo>
                <a:cubicBezTo>
                  <a:pt x="0" y="19217"/>
                  <a:pt x="54" y="19382"/>
                  <a:pt x="119" y="19382"/>
                </a:cubicBezTo>
                <a:lnTo>
                  <a:pt x="18186" y="19382"/>
                </a:lnTo>
                <a:lnTo>
                  <a:pt x="18717" y="21600"/>
                </a:lnTo>
                <a:lnTo>
                  <a:pt x="19247" y="19382"/>
                </a:lnTo>
                <a:lnTo>
                  <a:pt x="21481" y="19382"/>
                </a:lnTo>
                <a:cubicBezTo>
                  <a:pt x="21546" y="19382"/>
                  <a:pt x="21600" y="19217"/>
                  <a:pt x="21600" y="19013"/>
                </a:cubicBezTo>
                <a:lnTo>
                  <a:pt x="21600" y="369"/>
                </a:lnTo>
                <a:cubicBezTo>
                  <a:pt x="21600" y="165"/>
                  <a:pt x="21546" y="0"/>
                  <a:pt x="21481" y="0"/>
                </a:cubicBezTo>
                <a:lnTo>
                  <a:pt x="119" y="0"/>
                </a:lnTo>
                <a:close/>
              </a:path>
            </a:pathLst>
          </a:custGeom>
          <a:solidFill>
            <a:schemeClr val="accent1"/>
          </a:solidFill>
          <a:ln w="12700">
            <a:miter lim="400000"/>
          </a:ln>
        </p:spPr>
        <p:txBody>
          <a:bodyPr lIns="50800" tIns="50800" rIns="50800" bIns="50800" anchor="ctr"/>
          <a:lstStyle/>
          <a:p>
            <a:pPr algn="ctr">
              <a:lnSpc>
                <a:spcPct val="80000"/>
              </a:lnSpc>
              <a:spcBef>
                <a:spcPts val="0"/>
              </a:spcBef>
              <a:defRPr sz="4000" cap="all">
                <a:solidFill>
                  <a:srgbClr val="FFFFFF"/>
                </a:solidFill>
              </a:defRPr>
            </a:pPr>
            <a:endParaRPr/>
          </a:p>
        </p:txBody>
      </p:sp>
      <p:sp>
        <p:nvSpPr>
          <p:cNvPr id="125" name="Body Level One…"/>
          <p:cNvSpPr txBox="1">
            <a:spLocks noGrp="1"/>
          </p:cNvSpPr>
          <p:nvPr>
            <p:ph type="body" sz="quarter" idx="1"/>
          </p:nvPr>
        </p:nvSpPr>
        <p:spPr>
          <a:xfrm>
            <a:off x="1676400" y="4089400"/>
            <a:ext cx="21056600" cy="1805946"/>
          </a:xfrm>
          <a:prstGeom prst="rect">
            <a:avLst/>
          </a:prstGeom>
        </p:spPr>
        <p:txBody>
          <a:bodyPr anchor="t"/>
          <a:lstStyle>
            <a:lvl1pPr>
              <a:spcBef>
                <a:spcPts val="0"/>
              </a:spcBef>
              <a:defRPr sz="13400">
                <a:solidFill>
                  <a:srgbClr val="FFFFFF"/>
                </a:solidFill>
                <a:latin typeface="DIN Condensed Bold"/>
                <a:ea typeface="DIN Condensed Bold"/>
                <a:cs typeface="DIN Condensed Bold"/>
                <a:sym typeface="DIN Condensed Bold"/>
              </a:defRPr>
            </a:lvl1pPr>
            <a:lvl2pPr marL="2407708" indent="-1772708">
              <a:spcBef>
                <a:spcPts val="0"/>
              </a:spcBef>
              <a:buSzPct val="104999"/>
              <a:buChar char="‣"/>
              <a:defRPr sz="13400">
                <a:solidFill>
                  <a:srgbClr val="FFFFFF"/>
                </a:solidFill>
                <a:latin typeface="DIN Condensed Bold"/>
                <a:ea typeface="DIN Condensed Bold"/>
                <a:cs typeface="DIN Condensed Bold"/>
                <a:sym typeface="DIN Condensed Bold"/>
              </a:defRPr>
            </a:lvl2pPr>
            <a:lvl3pPr marL="3042708" indent="-1772708">
              <a:spcBef>
                <a:spcPts val="0"/>
              </a:spcBef>
              <a:buSzPct val="104999"/>
              <a:buChar char="‣"/>
              <a:defRPr sz="13400">
                <a:solidFill>
                  <a:srgbClr val="FFFFFF"/>
                </a:solidFill>
                <a:latin typeface="DIN Condensed Bold"/>
                <a:ea typeface="DIN Condensed Bold"/>
                <a:cs typeface="DIN Condensed Bold"/>
                <a:sym typeface="DIN Condensed Bold"/>
              </a:defRPr>
            </a:lvl3pPr>
            <a:lvl4pPr marL="3677708" indent="-1772708">
              <a:spcBef>
                <a:spcPts val="0"/>
              </a:spcBef>
              <a:buSzPct val="104999"/>
              <a:buChar char="‣"/>
              <a:defRPr sz="13400">
                <a:solidFill>
                  <a:srgbClr val="FFFFFF"/>
                </a:solidFill>
                <a:latin typeface="DIN Condensed Bold"/>
                <a:ea typeface="DIN Condensed Bold"/>
                <a:cs typeface="DIN Condensed Bold"/>
                <a:sym typeface="DIN Condensed Bold"/>
              </a:defRPr>
            </a:lvl4pPr>
            <a:lvl5pPr marL="4312708" indent="-1772708">
              <a:spcBef>
                <a:spcPts val="0"/>
              </a:spcBef>
              <a:buSzPct val="104999"/>
              <a:buChar char="‣"/>
              <a:defRPr sz="13400">
                <a:solidFill>
                  <a:srgbClr val="FFFFFF"/>
                </a:solidFill>
                <a:latin typeface="DIN Condensed Bold"/>
                <a:ea typeface="DIN Condensed Bold"/>
                <a:cs typeface="DIN Condensed Bold"/>
                <a:sym typeface="DIN Condensed Bold"/>
              </a:defRPr>
            </a:lvl5pPr>
          </a:lstStyle>
          <a:p>
            <a:r>
              <a:t>Body Level One</a:t>
            </a:r>
          </a:p>
          <a:p>
            <a:pPr lvl="1"/>
            <a:r>
              <a:t>Body Level Two</a:t>
            </a:r>
          </a:p>
          <a:p>
            <a:pPr lvl="2"/>
            <a:r>
              <a:t>Body Level Three</a:t>
            </a:r>
          </a:p>
          <a:p>
            <a:pPr lvl="3"/>
            <a:r>
              <a:t>Body Level Four</a:t>
            </a:r>
          </a:p>
          <a:p>
            <a:pPr lvl="4"/>
            <a:r>
              <a:t>Body Level Five</a:t>
            </a:r>
          </a:p>
        </p:txBody>
      </p:sp>
      <p:sp>
        <p:nvSpPr>
          <p:cNvPr id="126" name="Johnny Appleseed"/>
          <p:cNvSpPr txBox="1">
            <a:spLocks noGrp="1"/>
          </p:cNvSpPr>
          <p:nvPr>
            <p:ph type="body" sz="quarter" idx="21"/>
          </p:nvPr>
        </p:nvSpPr>
        <p:spPr>
          <a:xfrm>
            <a:off x="762000" y="10953750"/>
            <a:ext cx="22860000" cy="1206500"/>
          </a:xfrm>
          <a:prstGeom prst="rect">
            <a:avLst/>
          </a:prstGeom>
        </p:spPr>
        <p:txBody>
          <a:bodyPr anchor="ctr"/>
          <a:lstStyle/>
          <a:p>
            <a:pPr algn="r">
              <a:spcBef>
                <a:spcPts val="0"/>
              </a:spcBef>
              <a:defRPr sz="8700" cap="none">
                <a:solidFill>
                  <a:srgbClr val="838787"/>
                </a:solidFill>
                <a:latin typeface="DIN Condensed Bold"/>
                <a:ea typeface="DIN Condensed Bold"/>
                <a:cs typeface="DIN Condensed Bold"/>
                <a:sym typeface="DIN Condensed Bold"/>
              </a:defRPr>
            </a:pPr>
            <a:endParaRPr/>
          </a:p>
        </p:txBody>
      </p:sp>
      <p:sp>
        <p:nvSpPr>
          <p:cNvPr id="127" name="Text"/>
          <p:cNvSpPr txBox="1">
            <a:spLocks noGrp="1"/>
          </p:cNvSpPr>
          <p:nvPr>
            <p:ph type="body" sz="quarter" idx="22"/>
          </p:nvPr>
        </p:nvSpPr>
        <p:spPr>
          <a:xfrm>
            <a:off x="762000" y="635000"/>
            <a:ext cx="20955000" cy="635000"/>
          </a:xfrm>
          <a:prstGeom prst="rect">
            <a:avLst/>
          </a:prstGeom>
        </p:spPr>
        <p:txBody>
          <a:bodyPr/>
          <a:lstStyle/>
          <a:p>
            <a:pPr defTabSz="647700">
              <a:spcBef>
                <a:spcPts val="0"/>
              </a:spcBef>
              <a:defRPr sz="3600" spc="100">
                <a:solidFill>
                  <a:srgbClr val="838787"/>
                </a:solidFill>
              </a:defRPr>
            </a:pPr>
            <a:endParaRPr/>
          </a:p>
        </p:txBody>
      </p:sp>
      <p:sp>
        <p:nvSpPr>
          <p:cNvPr id="128" name="Slide Number"/>
          <p:cNvSpPr txBox="1">
            <a:spLocks noGrp="1"/>
          </p:cNvSpPr>
          <p:nvPr>
            <p:ph type="sldNum" sz="quarter" idx="2"/>
          </p:nvPr>
        </p:nvSpPr>
        <p:spPr>
          <a:xfrm>
            <a:off x="23059652" y="609600"/>
            <a:ext cx="553196" cy="6350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Quote Alt">
    <p:bg>
      <p:bgPr>
        <a:solidFill>
          <a:schemeClr val="accent1"/>
        </a:solidFill>
        <a:effectLst/>
      </p:bgPr>
    </p:bg>
    <p:spTree>
      <p:nvGrpSpPr>
        <p:cNvPr id="1" name=""/>
        <p:cNvGrpSpPr/>
        <p:nvPr/>
      </p:nvGrpSpPr>
      <p:grpSpPr>
        <a:xfrm>
          <a:off x="0" y="0"/>
          <a:ext cx="0" cy="0"/>
          <a:chOff x="0" y="0"/>
          <a:chExt cx="0" cy="0"/>
        </a:xfrm>
      </p:grpSpPr>
      <p:sp>
        <p:nvSpPr>
          <p:cNvPr id="135" name="Body Level One…"/>
          <p:cNvSpPr txBox="1">
            <a:spLocks noGrp="1"/>
          </p:cNvSpPr>
          <p:nvPr>
            <p:ph type="body" sz="quarter" idx="1"/>
          </p:nvPr>
        </p:nvSpPr>
        <p:spPr>
          <a:xfrm>
            <a:off x="11049000" y="3721100"/>
            <a:ext cx="12573000" cy="1805946"/>
          </a:xfrm>
          <a:prstGeom prst="rect">
            <a:avLst/>
          </a:prstGeom>
        </p:spPr>
        <p:txBody>
          <a:bodyPr anchor="t"/>
          <a:lstStyle>
            <a:lvl1pPr>
              <a:spcBef>
                <a:spcPts val="0"/>
              </a:spcBef>
              <a:defRPr sz="13400">
                <a:solidFill>
                  <a:srgbClr val="FFFFFF"/>
                </a:solidFill>
                <a:latin typeface="DIN Condensed Bold"/>
                <a:ea typeface="DIN Condensed Bold"/>
                <a:cs typeface="DIN Condensed Bold"/>
                <a:sym typeface="DIN Condensed Bold"/>
              </a:defRPr>
            </a:lvl1pPr>
            <a:lvl2pPr marL="2407708" indent="-1772708">
              <a:spcBef>
                <a:spcPts val="0"/>
              </a:spcBef>
              <a:buSzPct val="104999"/>
              <a:buChar char="‣"/>
              <a:defRPr sz="13400">
                <a:solidFill>
                  <a:srgbClr val="FFFFFF"/>
                </a:solidFill>
                <a:latin typeface="DIN Condensed Bold"/>
                <a:ea typeface="DIN Condensed Bold"/>
                <a:cs typeface="DIN Condensed Bold"/>
                <a:sym typeface="DIN Condensed Bold"/>
              </a:defRPr>
            </a:lvl2pPr>
            <a:lvl3pPr marL="3042708" indent="-1772708">
              <a:spcBef>
                <a:spcPts val="0"/>
              </a:spcBef>
              <a:buSzPct val="104999"/>
              <a:buChar char="‣"/>
              <a:defRPr sz="13400">
                <a:solidFill>
                  <a:srgbClr val="FFFFFF"/>
                </a:solidFill>
                <a:latin typeface="DIN Condensed Bold"/>
                <a:ea typeface="DIN Condensed Bold"/>
                <a:cs typeface="DIN Condensed Bold"/>
                <a:sym typeface="DIN Condensed Bold"/>
              </a:defRPr>
            </a:lvl3pPr>
            <a:lvl4pPr marL="3677708" indent="-1772708">
              <a:spcBef>
                <a:spcPts val="0"/>
              </a:spcBef>
              <a:buSzPct val="104999"/>
              <a:buChar char="‣"/>
              <a:defRPr sz="13400">
                <a:solidFill>
                  <a:srgbClr val="FFFFFF"/>
                </a:solidFill>
                <a:latin typeface="DIN Condensed Bold"/>
                <a:ea typeface="DIN Condensed Bold"/>
                <a:cs typeface="DIN Condensed Bold"/>
                <a:sym typeface="DIN Condensed Bold"/>
              </a:defRPr>
            </a:lvl4pPr>
            <a:lvl5pPr marL="4312708" indent="-1772708">
              <a:spcBef>
                <a:spcPts val="0"/>
              </a:spcBef>
              <a:buSzPct val="104999"/>
              <a:buChar char="‣"/>
              <a:defRPr sz="13400">
                <a:solidFill>
                  <a:srgbClr val="FFFFFF"/>
                </a:solidFill>
                <a:latin typeface="DIN Condensed Bold"/>
                <a:ea typeface="DIN Condensed Bold"/>
                <a:cs typeface="DIN Condensed Bold"/>
                <a:sym typeface="DIN Condensed Bold"/>
              </a:defRPr>
            </a:lvl5pPr>
          </a:lstStyle>
          <a:p>
            <a:r>
              <a:t>Body Level One</a:t>
            </a:r>
          </a:p>
          <a:p>
            <a:pPr lvl="1"/>
            <a:r>
              <a:t>Body Level Two</a:t>
            </a:r>
          </a:p>
          <a:p>
            <a:pPr lvl="2"/>
            <a:r>
              <a:t>Body Level Three</a:t>
            </a:r>
          </a:p>
          <a:p>
            <a:pPr lvl="3"/>
            <a:r>
              <a:t>Body Level Four</a:t>
            </a:r>
          </a:p>
          <a:p>
            <a:pPr lvl="4"/>
            <a:r>
              <a:t>Body Level Five</a:t>
            </a:r>
          </a:p>
        </p:txBody>
      </p:sp>
      <p:sp>
        <p:nvSpPr>
          <p:cNvPr id="136" name="Black and white photo of windmills under a cloudy sky"/>
          <p:cNvSpPr>
            <a:spLocks noGrp="1"/>
          </p:cNvSpPr>
          <p:nvPr>
            <p:ph type="pic" idx="21"/>
          </p:nvPr>
        </p:nvSpPr>
        <p:spPr>
          <a:xfrm>
            <a:off x="-190500" y="0"/>
            <a:ext cx="12428272" cy="13716000"/>
          </a:xfrm>
          <a:prstGeom prst="rect">
            <a:avLst/>
          </a:prstGeom>
        </p:spPr>
        <p:txBody>
          <a:bodyPr lIns="91439" tIns="45719" rIns="91439" bIns="45719" anchor="t">
            <a:noAutofit/>
          </a:bodyPr>
          <a:lstStyle/>
          <a:p>
            <a:endParaRPr/>
          </a:p>
        </p:txBody>
      </p:sp>
      <p:sp>
        <p:nvSpPr>
          <p:cNvPr id="137" name="Johnny Appleseed"/>
          <p:cNvSpPr txBox="1">
            <a:spLocks noGrp="1"/>
          </p:cNvSpPr>
          <p:nvPr>
            <p:ph type="body" sz="quarter" idx="22"/>
          </p:nvPr>
        </p:nvSpPr>
        <p:spPr>
          <a:xfrm>
            <a:off x="11049000" y="10953750"/>
            <a:ext cx="12573000" cy="1206500"/>
          </a:xfrm>
          <a:prstGeom prst="rect">
            <a:avLst/>
          </a:prstGeom>
        </p:spPr>
        <p:txBody>
          <a:bodyPr anchor="ctr"/>
          <a:lstStyle/>
          <a:p>
            <a:pPr defTabSz="647700">
              <a:lnSpc>
                <a:spcPct val="100000"/>
              </a:lnSpc>
              <a:spcBef>
                <a:spcPts val="0"/>
              </a:spcBef>
              <a:defRPr sz="8700" cap="none">
                <a:solidFill>
                  <a:srgbClr val="232323"/>
                </a:solidFill>
                <a:latin typeface="DIN Condensed Bold"/>
                <a:ea typeface="DIN Condensed Bold"/>
                <a:cs typeface="DIN Condensed Bold"/>
                <a:sym typeface="DIN Condensed Bold"/>
              </a:defRPr>
            </a:pPr>
            <a:endParaRPr/>
          </a:p>
        </p:txBody>
      </p:sp>
      <p:sp>
        <p:nvSpPr>
          <p:cNvPr id="138" name="Slide Number"/>
          <p:cNvSpPr txBox="1">
            <a:spLocks noGrp="1"/>
          </p:cNvSpPr>
          <p:nvPr>
            <p:ph type="sldNum" sz="quarter" idx="2"/>
          </p:nvPr>
        </p:nvSpPr>
        <p:spPr>
          <a:xfrm>
            <a:off x="23059652" y="609600"/>
            <a:ext cx="553196" cy="6350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45" name="Black and white aerial photo of a person standing on top of a dam"/>
          <p:cNvSpPr>
            <a:spLocks noGrp="1"/>
          </p:cNvSpPr>
          <p:nvPr>
            <p:ph type="pic" idx="21"/>
          </p:nvPr>
        </p:nvSpPr>
        <p:spPr>
          <a:xfrm>
            <a:off x="-38100" y="-1219200"/>
            <a:ext cx="24460200" cy="16145934"/>
          </a:xfrm>
          <a:prstGeom prst="rect">
            <a:avLst/>
          </a:prstGeom>
        </p:spPr>
        <p:txBody>
          <a:bodyPr lIns="91439" tIns="45719" rIns="91439" bIns="45719" anchor="t">
            <a:noAutofit/>
          </a:bodyPr>
          <a:lstStyle/>
          <a:p>
            <a:endParaRPr/>
          </a:p>
        </p:txBody>
      </p:sp>
      <p:sp>
        <p:nvSpPr>
          <p:cNvPr id="146" name="Slide Number"/>
          <p:cNvSpPr txBox="1">
            <a:spLocks noGrp="1"/>
          </p:cNvSpPr>
          <p:nvPr>
            <p:ph type="sldNum" sz="quarter" idx="2"/>
          </p:nvPr>
        </p:nvSpPr>
        <p:spPr>
          <a:xfrm>
            <a:off x="23059652" y="609600"/>
            <a:ext cx="553196" cy="6350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53" name="Slide Number"/>
          <p:cNvSpPr txBox="1">
            <a:spLocks noGrp="1"/>
          </p:cNvSpPr>
          <p:nvPr>
            <p:ph type="sldNum" sz="quarter" idx="2"/>
          </p:nvPr>
        </p:nvSpPr>
        <p:spPr>
          <a:xfrm>
            <a:off x="23059652" y="609600"/>
            <a:ext cx="553196" cy="6350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lank Alt">
    <p:bg>
      <p:bgPr>
        <a:solidFill>
          <a:srgbClr val="FFFFFF"/>
        </a:solidFill>
        <a:effectLst/>
      </p:bgPr>
    </p:bg>
    <p:spTree>
      <p:nvGrpSpPr>
        <p:cNvPr id="1" name=""/>
        <p:cNvGrpSpPr/>
        <p:nvPr/>
      </p:nvGrpSpPr>
      <p:grpSpPr>
        <a:xfrm>
          <a:off x="0" y="0"/>
          <a:ext cx="0" cy="0"/>
          <a:chOff x="0" y="0"/>
          <a:chExt cx="0" cy="0"/>
        </a:xfrm>
      </p:grpSpPr>
      <p:sp>
        <p:nvSpPr>
          <p:cNvPr id="160" name="Slide Number"/>
          <p:cNvSpPr txBox="1">
            <a:spLocks noGrp="1"/>
          </p:cNvSpPr>
          <p:nvPr>
            <p:ph type="sldNum" sz="quarter" idx="2"/>
          </p:nvPr>
        </p:nvSpPr>
        <p:spPr>
          <a:xfrm>
            <a:off x="23059652" y="609600"/>
            <a:ext cx="553196" cy="6350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1" name="Black and white aerial photo of a person standing on top of a dam"/>
          <p:cNvSpPr>
            <a:spLocks noGrp="1"/>
          </p:cNvSpPr>
          <p:nvPr>
            <p:ph type="pic" idx="21"/>
          </p:nvPr>
        </p:nvSpPr>
        <p:spPr>
          <a:xfrm>
            <a:off x="-38100" y="-1219200"/>
            <a:ext cx="24460200" cy="16145934"/>
          </a:xfrm>
          <a:prstGeom prst="rect">
            <a:avLst/>
          </a:prstGeom>
        </p:spPr>
        <p:txBody>
          <a:bodyPr lIns="91439" tIns="45719" rIns="91439" bIns="45719" anchor="t">
            <a:noAutofit/>
          </a:bodyPr>
          <a:lstStyle/>
          <a:p>
            <a:endParaRPr/>
          </a:p>
        </p:txBody>
      </p:sp>
      <p:sp>
        <p:nvSpPr>
          <p:cNvPr id="22" name="Title Text"/>
          <p:cNvSpPr txBox="1">
            <a:spLocks noGrp="1"/>
          </p:cNvSpPr>
          <p:nvPr>
            <p:ph type="title"/>
          </p:nvPr>
        </p:nvSpPr>
        <p:spPr>
          <a:prstGeom prst="rect">
            <a:avLst/>
          </a:prstGeom>
        </p:spPr>
        <p:txBody>
          <a:bodyPr/>
          <a:lstStyle/>
          <a:p>
            <a:r>
              <a:t>Title Text</a:t>
            </a:r>
          </a:p>
        </p:txBody>
      </p:sp>
      <p:sp>
        <p:nvSpPr>
          <p:cNvPr id="23" name="Body Level One…"/>
          <p:cNvSpPr txBox="1">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Subtitle Alt">
    <p:bg>
      <p:bgPr>
        <a:solidFill>
          <a:srgbClr val="FFFFF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prstGeom prst="rect">
            <a:avLst/>
          </a:prstGeom>
        </p:spPr>
        <p:txBody>
          <a:bodyPr/>
          <a:lstStyle/>
          <a:p>
            <a:r>
              <a:t>Title Text</a:t>
            </a:r>
          </a:p>
        </p:txBody>
      </p:sp>
      <p:sp>
        <p:nvSpPr>
          <p:cNvPr id="32" name="Body Level One…"/>
          <p:cNvSpPr txBox="1">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xfrm>
            <a:off x="23013223" y="584200"/>
            <a:ext cx="553195" cy="6350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40" name="Title Text"/>
          <p:cNvSpPr txBox="1">
            <a:spLocks noGrp="1"/>
          </p:cNvSpPr>
          <p:nvPr>
            <p:ph type="title"/>
          </p:nvPr>
        </p:nvSpPr>
        <p:spPr>
          <a:xfrm>
            <a:off x="762000" y="5676900"/>
            <a:ext cx="22860000" cy="6350000"/>
          </a:xfrm>
          <a:prstGeom prst="rect">
            <a:avLst/>
          </a:prstGeom>
        </p:spPr>
        <p:txBody>
          <a:bodyPr/>
          <a:lstStyle/>
          <a:p>
            <a:r>
              <a:t>Title Text</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8" name="Line"/>
          <p:cNvSpPr/>
          <p:nvPr/>
        </p:nvSpPr>
        <p:spPr>
          <a:xfrm flipV="1">
            <a:off x="11049000" y="8635797"/>
            <a:ext cx="12572997" cy="204"/>
          </a:xfrm>
          <a:prstGeom prst="line">
            <a:avLst/>
          </a:prstGeom>
          <a:ln w="50800">
            <a:solidFill>
              <a:srgbClr val="A6AAA9"/>
            </a:solidFill>
            <a:miter lim="400000"/>
          </a:ln>
        </p:spPr>
        <p:txBody>
          <a:bodyPr lIns="45718" tIns="45718" rIns="45718" bIns="45718"/>
          <a:lstStyle/>
          <a:p>
            <a:pPr>
              <a:defRPr>
                <a:solidFill>
                  <a:srgbClr val="838787"/>
                </a:solidFill>
              </a:defRPr>
            </a:pPr>
            <a:endParaRPr/>
          </a:p>
        </p:txBody>
      </p:sp>
      <p:sp>
        <p:nvSpPr>
          <p:cNvPr id="49" name="Black and white photo of windmills under a cloudy sky"/>
          <p:cNvSpPr>
            <a:spLocks noGrp="1"/>
          </p:cNvSpPr>
          <p:nvPr>
            <p:ph type="pic" idx="21"/>
          </p:nvPr>
        </p:nvSpPr>
        <p:spPr>
          <a:xfrm>
            <a:off x="-190500" y="0"/>
            <a:ext cx="12428272" cy="13716000"/>
          </a:xfrm>
          <a:prstGeom prst="rect">
            <a:avLst/>
          </a:prstGeom>
        </p:spPr>
        <p:txBody>
          <a:bodyPr lIns="91439" tIns="45719" rIns="91439" bIns="45719" anchor="t">
            <a:noAutofit/>
          </a:bodyPr>
          <a:lstStyle/>
          <a:p>
            <a:endParaRPr/>
          </a:p>
        </p:txBody>
      </p:sp>
      <p:sp>
        <p:nvSpPr>
          <p:cNvPr id="50" name="Title Text"/>
          <p:cNvSpPr txBox="1">
            <a:spLocks noGrp="1"/>
          </p:cNvSpPr>
          <p:nvPr>
            <p:ph type="title"/>
          </p:nvPr>
        </p:nvSpPr>
        <p:spPr>
          <a:xfrm>
            <a:off x="11049000" y="9042400"/>
            <a:ext cx="12573000" cy="3810000"/>
          </a:xfrm>
          <a:prstGeom prst="rect">
            <a:avLst/>
          </a:prstGeom>
        </p:spPr>
        <p:txBody>
          <a:bodyPr/>
          <a:lstStyle/>
          <a:p>
            <a:r>
              <a:t>Title Text</a:t>
            </a:r>
          </a:p>
        </p:txBody>
      </p:sp>
      <p:sp>
        <p:nvSpPr>
          <p:cNvPr id="51" name="Body Level One…"/>
          <p:cNvSpPr txBox="1">
            <a:spLocks noGrp="1"/>
          </p:cNvSpPr>
          <p:nvPr>
            <p:ph type="body" sz="quarter" idx="1"/>
          </p:nvPr>
        </p:nvSpPr>
        <p:spPr>
          <a:xfrm>
            <a:off x="11049000" y="5994400"/>
            <a:ext cx="12573000" cy="2540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 Top">
    <p:bg>
      <p:bgPr>
        <a:solidFill>
          <a:srgbClr val="FFFFFF"/>
        </a:solidFill>
        <a:effectLst/>
      </p:bgPr>
    </p:bg>
    <p:spTree>
      <p:nvGrpSpPr>
        <p:cNvPr id="1" name=""/>
        <p:cNvGrpSpPr/>
        <p:nvPr/>
      </p:nvGrpSpPr>
      <p:grpSpPr>
        <a:xfrm>
          <a:off x="0" y="0"/>
          <a:ext cx="0" cy="0"/>
          <a:chOff x="0" y="0"/>
          <a:chExt cx="0" cy="0"/>
        </a:xfrm>
      </p:grpSpPr>
      <p:sp>
        <p:nvSpPr>
          <p:cNvPr id="59" name="Line"/>
          <p:cNvSpPr/>
          <p:nvPr/>
        </p:nvSpPr>
        <p:spPr>
          <a:xfrm flipV="1">
            <a:off x="761999" y="1396631"/>
            <a:ext cx="22860000" cy="370"/>
          </a:xfrm>
          <a:prstGeom prst="line">
            <a:avLst/>
          </a:prstGeom>
          <a:ln w="25400">
            <a:solidFill>
              <a:srgbClr val="A6AAA9"/>
            </a:solidFill>
            <a:miter lim="400000"/>
          </a:ln>
        </p:spPr>
        <p:txBody>
          <a:bodyPr lIns="45718" tIns="45718" rIns="45718" bIns="45718"/>
          <a:lstStyle/>
          <a:p>
            <a:pPr>
              <a:defRPr>
                <a:solidFill>
                  <a:srgbClr val="838787"/>
                </a:solidFill>
              </a:defRPr>
            </a:pPr>
            <a:endParaRPr/>
          </a:p>
        </p:txBody>
      </p:sp>
      <p:sp>
        <p:nvSpPr>
          <p:cNvPr id="60" name="Body Level One…"/>
          <p:cNvSpPr txBox="1">
            <a:spLocks noGrp="1"/>
          </p:cNvSpPr>
          <p:nvPr>
            <p:ph type="body" sz="quarter" idx="1"/>
          </p:nvPr>
        </p:nvSpPr>
        <p:spPr>
          <a:xfrm>
            <a:off x="762000" y="635000"/>
            <a:ext cx="20955000" cy="635000"/>
          </a:xfrm>
          <a:prstGeom prst="rect">
            <a:avLst/>
          </a:prstGeom>
        </p:spPr>
        <p:txBody>
          <a:bodyPr/>
          <a:lstStyle>
            <a:lvl1pPr defTabSz="647700">
              <a:spcBef>
                <a:spcPts val="0"/>
              </a:spcBef>
              <a:defRPr sz="3600" spc="180">
                <a:solidFill>
                  <a:srgbClr val="838787"/>
                </a:solidFill>
              </a:defRPr>
            </a:lvl1pPr>
            <a:lvl2pPr marL="1111250" indent="-476250" defTabSz="647700">
              <a:spcBef>
                <a:spcPts val="0"/>
              </a:spcBef>
              <a:buSzPct val="104999"/>
              <a:buChar char="‣"/>
              <a:defRPr sz="3600" spc="180">
                <a:solidFill>
                  <a:srgbClr val="838787"/>
                </a:solidFill>
              </a:defRPr>
            </a:lvl2pPr>
            <a:lvl3pPr marL="1746250" indent="-476250" defTabSz="647700">
              <a:spcBef>
                <a:spcPts val="0"/>
              </a:spcBef>
              <a:buSzPct val="104999"/>
              <a:buChar char="‣"/>
              <a:defRPr sz="3600" spc="180">
                <a:solidFill>
                  <a:srgbClr val="838787"/>
                </a:solidFill>
              </a:defRPr>
            </a:lvl3pPr>
            <a:lvl4pPr marL="2381250" indent="-476250" defTabSz="647700">
              <a:spcBef>
                <a:spcPts val="0"/>
              </a:spcBef>
              <a:buSzPct val="104999"/>
              <a:buChar char="‣"/>
              <a:defRPr sz="3600" spc="180">
                <a:solidFill>
                  <a:srgbClr val="838787"/>
                </a:solidFill>
              </a:defRPr>
            </a:lvl4pPr>
            <a:lvl5pPr marL="3016250" indent="-476250" defTabSz="647700">
              <a:spcBef>
                <a:spcPts val="0"/>
              </a:spcBef>
              <a:buSzPct val="104999"/>
              <a:buChar char="‣"/>
              <a:defRPr sz="3600" spc="180">
                <a:solidFill>
                  <a:srgbClr val="838787"/>
                </a:solidFill>
              </a:defRPr>
            </a:lvl5pPr>
          </a:lstStyle>
          <a:p>
            <a:r>
              <a:t>Body Level One</a:t>
            </a:r>
          </a:p>
          <a:p>
            <a:pPr lvl="1"/>
            <a:r>
              <a:t>Body Level Two</a:t>
            </a:r>
          </a:p>
          <a:p>
            <a:pPr lvl="2"/>
            <a:r>
              <a:t>Body Level Three</a:t>
            </a:r>
          </a:p>
          <a:p>
            <a:pPr lvl="3"/>
            <a:r>
              <a:t>Body Level Four</a:t>
            </a:r>
          </a:p>
          <a:p>
            <a:pPr lvl="4"/>
            <a:r>
              <a:t>Body Level Five</a:t>
            </a:r>
          </a:p>
        </p:txBody>
      </p:sp>
      <p:sp>
        <p:nvSpPr>
          <p:cNvPr id="61" name="Title Text"/>
          <p:cNvSpPr txBox="1">
            <a:spLocks noGrp="1"/>
          </p:cNvSpPr>
          <p:nvPr>
            <p:ph type="title"/>
          </p:nvPr>
        </p:nvSpPr>
        <p:spPr>
          <a:xfrm>
            <a:off x="762000" y="2159000"/>
            <a:ext cx="22860000" cy="1016000"/>
          </a:xfrm>
          <a:prstGeom prst="rect">
            <a:avLst/>
          </a:prstGeom>
        </p:spPr>
        <p:txBody>
          <a:bodyPr/>
          <a:lstStyle>
            <a:lvl1pPr>
              <a:spcBef>
                <a:spcPts val="3900"/>
              </a:spcBef>
              <a:defRPr sz="8700"/>
            </a:lvl1pPr>
          </a:lstStyle>
          <a:p>
            <a:r>
              <a:t>Title Text</a:t>
            </a:r>
          </a:p>
        </p:txBody>
      </p:sp>
      <p:sp>
        <p:nvSpPr>
          <p:cNvPr id="62" name="Slide Number"/>
          <p:cNvSpPr txBox="1">
            <a:spLocks noGrp="1"/>
          </p:cNvSpPr>
          <p:nvPr>
            <p:ph type="sldNum" sz="quarter" idx="2"/>
          </p:nvPr>
        </p:nvSpPr>
        <p:spPr>
          <a:xfrm>
            <a:off x="23059652" y="609600"/>
            <a:ext cx="553196" cy="6350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69" name="Line"/>
          <p:cNvSpPr/>
          <p:nvPr/>
        </p:nvSpPr>
        <p:spPr>
          <a:xfrm flipV="1">
            <a:off x="761999" y="1396631"/>
            <a:ext cx="22860000" cy="370"/>
          </a:xfrm>
          <a:prstGeom prst="line">
            <a:avLst/>
          </a:prstGeom>
          <a:ln w="25400">
            <a:solidFill>
              <a:srgbClr val="A6AAA9"/>
            </a:solidFill>
            <a:miter lim="400000"/>
          </a:ln>
        </p:spPr>
        <p:txBody>
          <a:bodyPr lIns="45718" tIns="45718" rIns="45718" bIns="45718"/>
          <a:lstStyle/>
          <a:p>
            <a:pPr>
              <a:defRPr>
                <a:solidFill>
                  <a:srgbClr val="838787"/>
                </a:solidFill>
              </a:defRPr>
            </a:pPr>
            <a:endParaRPr/>
          </a:p>
        </p:txBody>
      </p:sp>
      <p:sp>
        <p:nvSpPr>
          <p:cNvPr id="70" name="Body Level One…"/>
          <p:cNvSpPr txBox="1">
            <a:spLocks noGrp="1"/>
          </p:cNvSpPr>
          <p:nvPr>
            <p:ph type="body" sz="quarter" idx="1"/>
          </p:nvPr>
        </p:nvSpPr>
        <p:spPr>
          <a:xfrm>
            <a:off x="762000" y="635000"/>
            <a:ext cx="20955000" cy="635000"/>
          </a:xfrm>
          <a:prstGeom prst="rect">
            <a:avLst/>
          </a:prstGeom>
        </p:spPr>
        <p:txBody>
          <a:bodyPr/>
          <a:lstStyle>
            <a:lvl1pPr defTabSz="647700">
              <a:spcBef>
                <a:spcPts val="0"/>
              </a:spcBef>
              <a:defRPr sz="3600" spc="180">
                <a:solidFill>
                  <a:srgbClr val="838787"/>
                </a:solidFill>
              </a:defRPr>
            </a:lvl1pPr>
            <a:lvl2pPr marL="1111250" indent="-476250" defTabSz="647700">
              <a:spcBef>
                <a:spcPts val="0"/>
              </a:spcBef>
              <a:buSzPct val="104999"/>
              <a:buChar char="‣"/>
              <a:defRPr sz="3600" spc="180">
                <a:solidFill>
                  <a:srgbClr val="838787"/>
                </a:solidFill>
              </a:defRPr>
            </a:lvl2pPr>
            <a:lvl3pPr marL="1746250" indent="-476250" defTabSz="647700">
              <a:spcBef>
                <a:spcPts val="0"/>
              </a:spcBef>
              <a:buSzPct val="104999"/>
              <a:buChar char="‣"/>
              <a:defRPr sz="3600" spc="180">
                <a:solidFill>
                  <a:srgbClr val="838787"/>
                </a:solidFill>
              </a:defRPr>
            </a:lvl3pPr>
            <a:lvl4pPr marL="2381250" indent="-476250" defTabSz="647700">
              <a:spcBef>
                <a:spcPts val="0"/>
              </a:spcBef>
              <a:buSzPct val="104999"/>
              <a:buChar char="‣"/>
              <a:defRPr sz="3600" spc="180">
                <a:solidFill>
                  <a:srgbClr val="838787"/>
                </a:solidFill>
              </a:defRPr>
            </a:lvl4pPr>
            <a:lvl5pPr marL="3016250" indent="-476250" defTabSz="647700">
              <a:spcBef>
                <a:spcPts val="0"/>
              </a:spcBef>
              <a:buSzPct val="104999"/>
              <a:buChar char="‣"/>
              <a:defRPr sz="3600" spc="180">
                <a:solidFill>
                  <a:srgbClr val="838787"/>
                </a:solidFill>
              </a:defRPr>
            </a:lvl5pPr>
          </a:lstStyle>
          <a:p>
            <a:r>
              <a:t>Body Level One</a:t>
            </a:r>
          </a:p>
          <a:p>
            <a:pPr lvl="1"/>
            <a:r>
              <a:t>Body Level Two</a:t>
            </a:r>
          </a:p>
          <a:p>
            <a:pPr lvl="2"/>
            <a:r>
              <a:t>Body Level Three</a:t>
            </a:r>
          </a:p>
          <a:p>
            <a:pPr lvl="3"/>
            <a:r>
              <a:t>Body Level Four</a:t>
            </a:r>
          </a:p>
          <a:p>
            <a:pPr lvl="4"/>
            <a:r>
              <a:t>Body Level Five</a:t>
            </a:r>
          </a:p>
        </p:txBody>
      </p:sp>
      <p:sp>
        <p:nvSpPr>
          <p:cNvPr id="71" name="Title Text"/>
          <p:cNvSpPr txBox="1">
            <a:spLocks noGrp="1"/>
          </p:cNvSpPr>
          <p:nvPr>
            <p:ph type="title"/>
          </p:nvPr>
        </p:nvSpPr>
        <p:spPr>
          <a:xfrm>
            <a:off x="762000" y="2159000"/>
            <a:ext cx="22860000" cy="1016000"/>
          </a:xfrm>
          <a:prstGeom prst="rect">
            <a:avLst/>
          </a:prstGeom>
        </p:spPr>
        <p:txBody>
          <a:bodyPr/>
          <a:lstStyle>
            <a:lvl1pPr>
              <a:spcBef>
                <a:spcPts val="3900"/>
              </a:spcBef>
              <a:defRPr sz="8700"/>
            </a:lvl1pPr>
          </a:lstStyle>
          <a:p>
            <a:r>
              <a:t>Title Text</a:t>
            </a:r>
          </a:p>
        </p:txBody>
      </p:sp>
      <p:sp>
        <p:nvSpPr>
          <p:cNvPr id="72" name="Body Level One…"/>
          <p:cNvSpPr txBox="1">
            <a:spLocks noGrp="1"/>
          </p:cNvSpPr>
          <p:nvPr>
            <p:ph type="body" idx="21"/>
          </p:nvPr>
        </p:nvSpPr>
        <p:spPr>
          <a:xfrm>
            <a:off x="762000" y="3860800"/>
            <a:ext cx="22860000" cy="8585200"/>
          </a:xfrm>
          <a:prstGeom prst="rect">
            <a:avLst/>
          </a:prstGeom>
        </p:spPr>
        <p:txBody>
          <a:bodyPr anchor="t"/>
          <a:lstStyle/>
          <a:p>
            <a:pPr marL="635000" indent="-635000">
              <a:lnSpc>
                <a:spcPct val="100000"/>
              </a:lnSpc>
              <a:spcBef>
                <a:spcPts val="3900"/>
              </a:spcBef>
              <a:buClr>
                <a:schemeClr val="accent1"/>
              </a:buClr>
              <a:buSzPct val="104999"/>
              <a:buFont typeface="Avenir Next Regular"/>
              <a:buChar char="▸"/>
              <a:defRPr sz="4800" cap="none">
                <a:solidFill>
                  <a:srgbClr val="838787"/>
                </a:solidFill>
                <a:latin typeface="Avenir Next Medium"/>
                <a:ea typeface="Avenir Next Medium"/>
                <a:cs typeface="Avenir Next Medium"/>
                <a:sym typeface="Avenir Next Medium"/>
              </a:defRPr>
            </a:pPr>
            <a:endParaRPr/>
          </a:p>
        </p:txBody>
      </p:sp>
      <p:sp>
        <p:nvSpPr>
          <p:cNvPr id="73" name="Slide Number"/>
          <p:cNvSpPr txBox="1">
            <a:spLocks noGrp="1"/>
          </p:cNvSpPr>
          <p:nvPr>
            <p:ph type="sldNum" sz="quarter" idx="2"/>
          </p:nvPr>
        </p:nvSpPr>
        <p:spPr>
          <a:xfrm>
            <a:off x="23059652" y="609600"/>
            <a:ext cx="553196" cy="6350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amp; Bullets Alt">
    <p:bg>
      <p:bgPr>
        <a:solidFill>
          <a:srgbClr val="FFFFFF"/>
        </a:solidFill>
        <a:effectLst/>
      </p:bgPr>
    </p:bg>
    <p:spTree>
      <p:nvGrpSpPr>
        <p:cNvPr id="1" name=""/>
        <p:cNvGrpSpPr/>
        <p:nvPr/>
      </p:nvGrpSpPr>
      <p:grpSpPr>
        <a:xfrm>
          <a:off x="0" y="0"/>
          <a:ext cx="0" cy="0"/>
          <a:chOff x="0" y="0"/>
          <a:chExt cx="0" cy="0"/>
        </a:xfrm>
      </p:grpSpPr>
      <p:sp>
        <p:nvSpPr>
          <p:cNvPr id="80" name="Line"/>
          <p:cNvSpPr/>
          <p:nvPr/>
        </p:nvSpPr>
        <p:spPr>
          <a:xfrm flipV="1">
            <a:off x="761999" y="1396631"/>
            <a:ext cx="22860000" cy="370"/>
          </a:xfrm>
          <a:prstGeom prst="line">
            <a:avLst/>
          </a:prstGeom>
          <a:ln w="25400">
            <a:solidFill>
              <a:srgbClr val="A6AAA9"/>
            </a:solidFill>
            <a:miter lim="400000"/>
          </a:ln>
        </p:spPr>
        <p:txBody>
          <a:bodyPr lIns="45718" tIns="45718" rIns="45718" bIns="45718"/>
          <a:lstStyle/>
          <a:p>
            <a:pPr>
              <a:defRPr>
                <a:solidFill>
                  <a:srgbClr val="838787"/>
                </a:solidFill>
              </a:defRPr>
            </a:pPr>
            <a:endParaRPr/>
          </a:p>
        </p:txBody>
      </p:sp>
      <p:sp>
        <p:nvSpPr>
          <p:cNvPr id="81" name="Body Level One…"/>
          <p:cNvSpPr txBox="1">
            <a:spLocks noGrp="1"/>
          </p:cNvSpPr>
          <p:nvPr>
            <p:ph type="body" sz="quarter" idx="1"/>
          </p:nvPr>
        </p:nvSpPr>
        <p:spPr>
          <a:xfrm>
            <a:off x="762000" y="635000"/>
            <a:ext cx="20955000" cy="635000"/>
          </a:xfrm>
          <a:prstGeom prst="rect">
            <a:avLst/>
          </a:prstGeom>
        </p:spPr>
        <p:txBody>
          <a:bodyPr/>
          <a:lstStyle>
            <a:lvl1pPr defTabSz="647700">
              <a:spcBef>
                <a:spcPts val="0"/>
              </a:spcBef>
              <a:defRPr sz="3600" spc="180">
                <a:solidFill>
                  <a:srgbClr val="838787"/>
                </a:solidFill>
              </a:defRPr>
            </a:lvl1pPr>
            <a:lvl2pPr marL="1111250" indent="-476250" defTabSz="647700">
              <a:spcBef>
                <a:spcPts val="0"/>
              </a:spcBef>
              <a:buSzPct val="104999"/>
              <a:buChar char="‣"/>
              <a:defRPr sz="3600" spc="180">
                <a:solidFill>
                  <a:srgbClr val="838787"/>
                </a:solidFill>
              </a:defRPr>
            </a:lvl2pPr>
            <a:lvl3pPr marL="1746250" indent="-476250" defTabSz="647700">
              <a:spcBef>
                <a:spcPts val="0"/>
              </a:spcBef>
              <a:buSzPct val="104999"/>
              <a:buChar char="‣"/>
              <a:defRPr sz="3600" spc="180">
                <a:solidFill>
                  <a:srgbClr val="838787"/>
                </a:solidFill>
              </a:defRPr>
            </a:lvl3pPr>
            <a:lvl4pPr marL="2381250" indent="-476250" defTabSz="647700">
              <a:spcBef>
                <a:spcPts val="0"/>
              </a:spcBef>
              <a:buSzPct val="104999"/>
              <a:buChar char="‣"/>
              <a:defRPr sz="3600" spc="180">
                <a:solidFill>
                  <a:srgbClr val="838787"/>
                </a:solidFill>
              </a:defRPr>
            </a:lvl4pPr>
            <a:lvl5pPr marL="3016250" indent="-476250" defTabSz="647700">
              <a:spcBef>
                <a:spcPts val="0"/>
              </a:spcBef>
              <a:buSzPct val="104999"/>
              <a:buChar char="‣"/>
              <a:defRPr sz="3600" spc="180">
                <a:solidFill>
                  <a:srgbClr val="838787"/>
                </a:solidFill>
              </a:defRPr>
            </a:lvl5pPr>
          </a:lstStyle>
          <a:p>
            <a:r>
              <a:t>Body Level One</a:t>
            </a:r>
          </a:p>
          <a:p>
            <a:pPr lvl="1"/>
            <a:r>
              <a:t>Body Level Two</a:t>
            </a:r>
          </a:p>
          <a:p>
            <a:pPr lvl="2"/>
            <a:r>
              <a:t>Body Level Three</a:t>
            </a:r>
          </a:p>
          <a:p>
            <a:pPr lvl="3"/>
            <a:r>
              <a:t>Body Level Four</a:t>
            </a:r>
          </a:p>
          <a:p>
            <a:pPr lvl="4"/>
            <a:r>
              <a:t>Body Level Five</a:t>
            </a:r>
          </a:p>
        </p:txBody>
      </p:sp>
      <p:sp>
        <p:nvSpPr>
          <p:cNvPr id="82" name="Title Text"/>
          <p:cNvSpPr txBox="1">
            <a:spLocks noGrp="1"/>
          </p:cNvSpPr>
          <p:nvPr>
            <p:ph type="title"/>
          </p:nvPr>
        </p:nvSpPr>
        <p:spPr>
          <a:xfrm>
            <a:off x="762000" y="2159000"/>
            <a:ext cx="22860000" cy="1016000"/>
          </a:xfrm>
          <a:prstGeom prst="rect">
            <a:avLst/>
          </a:prstGeom>
        </p:spPr>
        <p:txBody>
          <a:bodyPr/>
          <a:lstStyle>
            <a:lvl1pPr>
              <a:spcBef>
                <a:spcPts val="3900"/>
              </a:spcBef>
              <a:defRPr sz="8700"/>
            </a:lvl1pPr>
          </a:lstStyle>
          <a:p>
            <a:r>
              <a:t>Title Text</a:t>
            </a:r>
          </a:p>
        </p:txBody>
      </p:sp>
      <p:sp>
        <p:nvSpPr>
          <p:cNvPr id="83" name="Body Level One…"/>
          <p:cNvSpPr txBox="1">
            <a:spLocks noGrp="1"/>
          </p:cNvSpPr>
          <p:nvPr>
            <p:ph type="body" idx="21"/>
          </p:nvPr>
        </p:nvSpPr>
        <p:spPr>
          <a:xfrm>
            <a:off x="762000" y="3860800"/>
            <a:ext cx="22860000" cy="8585200"/>
          </a:xfrm>
          <a:prstGeom prst="rect">
            <a:avLst/>
          </a:prstGeom>
        </p:spPr>
        <p:txBody>
          <a:bodyPr anchor="t"/>
          <a:lstStyle/>
          <a:p>
            <a:pPr marL="635000" indent="-635000">
              <a:lnSpc>
                <a:spcPct val="100000"/>
              </a:lnSpc>
              <a:spcBef>
                <a:spcPts val="3900"/>
              </a:spcBef>
              <a:buClr>
                <a:schemeClr val="accent1"/>
              </a:buClr>
              <a:buSzPct val="104999"/>
              <a:buFont typeface="Avenir Next Regular"/>
              <a:buChar char="▸"/>
              <a:defRPr sz="4800" cap="none">
                <a:solidFill>
                  <a:srgbClr val="838787"/>
                </a:solidFill>
                <a:latin typeface="Avenir Next Medium"/>
                <a:ea typeface="Avenir Next Medium"/>
                <a:cs typeface="Avenir Next Medium"/>
                <a:sym typeface="Avenir Next Medium"/>
              </a:defRPr>
            </a:pPr>
            <a:endParaRPr/>
          </a:p>
        </p:txBody>
      </p:sp>
      <p:sp>
        <p:nvSpPr>
          <p:cNvPr id="84" name="Slide Number"/>
          <p:cNvSpPr txBox="1">
            <a:spLocks noGrp="1"/>
          </p:cNvSpPr>
          <p:nvPr>
            <p:ph type="sldNum" sz="quarter" idx="2"/>
          </p:nvPr>
        </p:nvSpPr>
        <p:spPr>
          <a:xfrm>
            <a:off x="23059652" y="609600"/>
            <a:ext cx="553196" cy="6350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91" name="Line"/>
          <p:cNvSpPr/>
          <p:nvPr/>
        </p:nvSpPr>
        <p:spPr>
          <a:xfrm flipV="1">
            <a:off x="761999" y="1396631"/>
            <a:ext cx="22860000" cy="370"/>
          </a:xfrm>
          <a:prstGeom prst="line">
            <a:avLst/>
          </a:prstGeom>
          <a:ln w="25400">
            <a:solidFill>
              <a:srgbClr val="A6AAA9"/>
            </a:solidFill>
            <a:miter lim="400000"/>
          </a:ln>
        </p:spPr>
        <p:txBody>
          <a:bodyPr lIns="45718" tIns="45718" rIns="45718" bIns="45718"/>
          <a:lstStyle/>
          <a:p>
            <a:pPr>
              <a:defRPr>
                <a:solidFill>
                  <a:srgbClr val="838787"/>
                </a:solidFill>
              </a:defRPr>
            </a:pPr>
            <a:endParaRPr/>
          </a:p>
        </p:txBody>
      </p:sp>
      <p:sp>
        <p:nvSpPr>
          <p:cNvPr id="92" name="Body Level One…"/>
          <p:cNvSpPr txBox="1">
            <a:spLocks noGrp="1"/>
          </p:cNvSpPr>
          <p:nvPr>
            <p:ph type="body" sz="quarter" idx="1"/>
          </p:nvPr>
        </p:nvSpPr>
        <p:spPr>
          <a:xfrm>
            <a:off x="762000" y="635000"/>
            <a:ext cx="20955000" cy="635000"/>
          </a:xfrm>
          <a:prstGeom prst="rect">
            <a:avLst/>
          </a:prstGeom>
        </p:spPr>
        <p:txBody>
          <a:bodyPr/>
          <a:lstStyle>
            <a:lvl1pPr defTabSz="647700">
              <a:spcBef>
                <a:spcPts val="0"/>
              </a:spcBef>
              <a:defRPr sz="3600" spc="180">
                <a:solidFill>
                  <a:srgbClr val="838787"/>
                </a:solidFill>
              </a:defRPr>
            </a:lvl1pPr>
            <a:lvl2pPr marL="1111250" indent="-476250" defTabSz="647700">
              <a:spcBef>
                <a:spcPts val="0"/>
              </a:spcBef>
              <a:buSzPct val="104999"/>
              <a:buChar char="‣"/>
              <a:defRPr sz="3600" spc="180">
                <a:solidFill>
                  <a:srgbClr val="838787"/>
                </a:solidFill>
              </a:defRPr>
            </a:lvl2pPr>
            <a:lvl3pPr marL="1746250" indent="-476250" defTabSz="647700">
              <a:spcBef>
                <a:spcPts val="0"/>
              </a:spcBef>
              <a:buSzPct val="104999"/>
              <a:buChar char="‣"/>
              <a:defRPr sz="3600" spc="180">
                <a:solidFill>
                  <a:srgbClr val="838787"/>
                </a:solidFill>
              </a:defRPr>
            </a:lvl3pPr>
            <a:lvl4pPr marL="2381250" indent="-476250" defTabSz="647700">
              <a:spcBef>
                <a:spcPts val="0"/>
              </a:spcBef>
              <a:buSzPct val="104999"/>
              <a:buChar char="‣"/>
              <a:defRPr sz="3600" spc="180">
                <a:solidFill>
                  <a:srgbClr val="838787"/>
                </a:solidFill>
              </a:defRPr>
            </a:lvl4pPr>
            <a:lvl5pPr marL="3016250" indent="-476250" defTabSz="647700">
              <a:spcBef>
                <a:spcPts val="0"/>
              </a:spcBef>
              <a:buSzPct val="104999"/>
              <a:buChar char="‣"/>
              <a:defRPr sz="3600" spc="180">
                <a:solidFill>
                  <a:srgbClr val="838787"/>
                </a:solidFill>
              </a:defRPr>
            </a:lvl5pPr>
          </a:lstStyle>
          <a:p>
            <a:r>
              <a:t>Body Level One</a:t>
            </a:r>
          </a:p>
          <a:p>
            <a:pPr lvl="1"/>
            <a:r>
              <a:t>Body Level Two</a:t>
            </a:r>
          </a:p>
          <a:p>
            <a:pPr lvl="2"/>
            <a:r>
              <a:t>Body Level Three</a:t>
            </a:r>
          </a:p>
          <a:p>
            <a:pPr lvl="3"/>
            <a:r>
              <a:t>Body Level Four</a:t>
            </a:r>
          </a:p>
          <a:p>
            <a:pPr lvl="4"/>
            <a:r>
              <a:t>Body Level Five</a:t>
            </a:r>
          </a:p>
        </p:txBody>
      </p:sp>
      <p:sp>
        <p:nvSpPr>
          <p:cNvPr id="93" name="Black and white photo of windmills under a cloudy sky"/>
          <p:cNvSpPr>
            <a:spLocks noGrp="1"/>
          </p:cNvSpPr>
          <p:nvPr>
            <p:ph type="pic" idx="21"/>
          </p:nvPr>
        </p:nvSpPr>
        <p:spPr>
          <a:xfrm>
            <a:off x="13258800" y="0"/>
            <a:ext cx="12428272" cy="13716000"/>
          </a:xfrm>
          <a:prstGeom prst="rect">
            <a:avLst/>
          </a:prstGeom>
        </p:spPr>
        <p:txBody>
          <a:bodyPr lIns="91439" tIns="45719" rIns="91439" bIns="45719" anchor="t">
            <a:noAutofit/>
          </a:bodyPr>
          <a:lstStyle/>
          <a:p>
            <a:endParaRPr/>
          </a:p>
        </p:txBody>
      </p:sp>
      <p:sp>
        <p:nvSpPr>
          <p:cNvPr id="94" name="Title Text"/>
          <p:cNvSpPr txBox="1">
            <a:spLocks noGrp="1"/>
          </p:cNvSpPr>
          <p:nvPr>
            <p:ph type="title"/>
          </p:nvPr>
        </p:nvSpPr>
        <p:spPr>
          <a:xfrm>
            <a:off x="762000" y="2159000"/>
            <a:ext cx="11811000" cy="1016000"/>
          </a:xfrm>
          <a:prstGeom prst="rect">
            <a:avLst/>
          </a:prstGeom>
        </p:spPr>
        <p:txBody>
          <a:bodyPr/>
          <a:lstStyle>
            <a:lvl1pPr>
              <a:spcBef>
                <a:spcPts val="3900"/>
              </a:spcBef>
              <a:defRPr sz="8700"/>
            </a:lvl1pPr>
          </a:lstStyle>
          <a:p>
            <a:r>
              <a:t>Title Text</a:t>
            </a:r>
          </a:p>
        </p:txBody>
      </p:sp>
      <p:sp>
        <p:nvSpPr>
          <p:cNvPr id="95" name="Body Level One…"/>
          <p:cNvSpPr txBox="1">
            <a:spLocks noGrp="1"/>
          </p:cNvSpPr>
          <p:nvPr>
            <p:ph type="body" sz="half" idx="22"/>
          </p:nvPr>
        </p:nvSpPr>
        <p:spPr>
          <a:xfrm>
            <a:off x="762000" y="3860800"/>
            <a:ext cx="11811000" cy="8585200"/>
          </a:xfrm>
          <a:prstGeom prst="rect">
            <a:avLst/>
          </a:prstGeom>
        </p:spPr>
        <p:txBody>
          <a:bodyPr anchor="t"/>
          <a:lstStyle/>
          <a:p>
            <a:pPr marL="635000" indent="-635000">
              <a:lnSpc>
                <a:spcPct val="100000"/>
              </a:lnSpc>
              <a:spcBef>
                <a:spcPts val="3900"/>
              </a:spcBef>
              <a:buClr>
                <a:schemeClr val="accent1"/>
              </a:buClr>
              <a:buSzPct val="104999"/>
              <a:buFont typeface="Avenir Next Regular"/>
              <a:buChar char="▸"/>
              <a:defRPr sz="4000" cap="none">
                <a:solidFill>
                  <a:srgbClr val="838787"/>
                </a:solidFill>
                <a:latin typeface="Avenir Next Medium"/>
                <a:ea typeface="Avenir Next Medium"/>
                <a:cs typeface="Avenir Next Medium"/>
                <a:sym typeface="Avenir Next Medium"/>
              </a:defRPr>
            </a:pPr>
            <a:endParaRPr/>
          </a:p>
        </p:txBody>
      </p:sp>
      <p:sp>
        <p:nvSpPr>
          <p:cNvPr id="96" name="Slide Number"/>
          <p:cNvSpPr txBox="1">
            <a:spLocks noGrp="1"/>
          </p:cNvSpPr>
          <p:nvPr>
            <p:ph type="sldNum" sz="quarter" idx="2"/>
          </p:nvPr>
        </p:nvSpPr>
        <p:spPr>
          <a:xfrm>
            <a:off x="23059652" y="609600"/>
            <a:ext cx="553196" cy="635000"/>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22222"/>
        </a:solidFill>
        <a:effectLst/>
      </p:bgPr>
    </p:bg>
    <p:spTree>
      <p:nvGrpSpPr>
        <p:cNvPr id="1" name=""/>
        <p:cNvGrpSpPr/>
        <p:nvPr/>
      </p:nvGrpSpPr>
      <p:grpSpPr>
        <a:xfrm>
          <a:off x="0" y="0"/>
          <a:ext cx="0" cy="0"/>
          <a:chOff x="0" y="0"/>
          <a:chExt cx="0" cy="0"/>
        </a:xfrm>
      </p:grpSpPr>
      <p:sp>
        <p:nvSpPr>
          <p:cNvPr id="2" name="Line"/>
          <p:cNvSpPr/>
          <p:nvPr/>
        </p:nvSpPr>
        <p:spPr>
          <a:xfrm flipV="1">
            <a:off x="761999" y="8635631"/>
            <a:ext cx="22860000" cy="370"/>
          </a:xfrm>
          <a:prstGeom prst="line">
            <a:avLst/>
          </a:prstGeom>
          <a:ln w="50800">
            <a:solidFill>
              <a:srgbClr val="A6AAA9"/>
            </a:solidFill>
            <a:miter lim="400000"/>
          </a:ln>
        </p:spPr>
        <p:txBody>
          <a:bodyPr lIns="45718" tIns="45718" rIns="45718" bIns="45718"/>
          <a:lstStyle/>
          <a:p>
            <a:pPr>
              <a:defRPr>
                <a:solidFill>
                  <a:srgbClr val="838787"/>
                </a:solidFill>
              </a:defRPr>
            </a:pPr>
            <a:endParaRPr/>
          </a:p>
        </p:txBody>
      </p:sp>
      <p:sp>
        <p:nvSpPr>
          <p:cNvPr id="3" name="Title Text"/>
          <p:cNvSpPr txBox="1">
            <a:spLocks noGrp="1"/>
          </p:cNvSpPr>
          <p:nvPr>
            <p:ph type="title"/>
          </p:nvPr>
        </p:nvSpPr>
        <p:spPr>
          <a:xfrm>
            <a:off x="762000" y="9042400"/>
            <a:ext cx="22860000" cy="3810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4" name="Body Level One…"/>
          <p:cNvSpPr txBox="1">
            <a:spLocks noGrp="1"/>
          </p:cNvSpPr>
          <p:nvPr>
            <p:ph type="body" idx="1"/>
          </p:nvPr>
        </p:nvSpPr>
        <p:spPr>
          <a:xfrm>
            <a:off x="762000" y="5994400"/>
            <a:ext cx="22860000" cy="2540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23063201" y="609600"/>
            <a:ext cx="553195" cy="635000"/>
          </a:xfrm>
          <a:prstGeom prst="rect">
            <a:avLst/>
          </a:prstGeom>
          <a:ln w="12700">
            <a:miter lim="400000"/>
          </a:ln>
        </p:spPr>
        <p:txBody>
          <a:bodyPr wrap="none" lIns="50800" tIns="50800" rIns="50800" bIns="50800">
            <a:spAutoFit/>
          </a:bodyPr>
          <a:lstStyle>
            <a:lvl1pPr algn="r">
              <a:lnSpc>
                <a:spcPct val="80000"/>
              </a:lnSpc>
              <a:spcBef>
                <a:spcPts val="0"/>
              </a:spcBef>
              <a:defRPr sz="3600">
                <a:solidFill>
                  <a:srgbClr val="838787"/>
                </a:solidFill>
                <a:latin typeface="DIN Alternate Bold"/>
                <a:ea typeface="DIN Alternate Bold"/>
                <a:cs typeface="DIN Alternate Bold"/>
                <a:sym typeface="DIN Alternate Bold"/>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l" defTabSz="825500" rtl="0" latinLnBrk="0">
        <a:lnSpc>
          <a:spcPct val="80000"/>
        </a:lnSpc>
        <a:spcBef>
          <a:spcPts val="0"/>
        </a:spcBef>
        <a:spcAft>
          <a:spcPts val="0"/>
        </a:spcAft>
        <a:buClrTx/>
        <a:buSzTx/>
        <a:buFontTx/>
        <a:buNone/>
        <a:tabLst/>
        <a:defRPr sz="30300" b="0" i="0" u="none" strike="noStrike" cap="all" spc="0" baseline="0">
          <a:solidFill>
            <a:schemeClr val="accent1"/>
          </a:solidFill>
          <a:uFillTx/>
          <a:latin typeface="DIN Condensed Bold"/>
          <a:ea typeface="DIN Condensed Bold"/>
          <a:cs typeface="DIN Condensed Bold"/>
          <a:sym typeface="DIN Condensed Bold"/>
        </a:defRPr>
      </a:lvl1pPr>
      <a:lvl2pPr marL="0" marR="0" indent="0" algn="l" defTabSz="825500" rtl="0" latinLnBrk="0">
        <a:lnSpc>
          <a:spcPct val="80000"/>
        </a:lnSpc>
        <a:spcBef>
          <a:spcPts val="0"/>
        </a:spcBef>
        <a:spcAft>
          <a:spcPts val="0"/>
        </a:spcAft>
        <a:buClrTx/>
        <a:buSzTx/>
        <a:buFontTx/>
        <a:buNone/>
        <a:tabLst/>
        <a:defRPr sz="30300" b="0" i="0" u="none" strike="noStrike" cap="all" spc="0" baseline="0">
          <a:solidFill>
            <a:schemeClr val="accent1"/>
          </a:solidFill>
          <a:uFillTx/>
          <a:latin typeface="DIN Condensed Bold"/>
          <a:ea typeface="DIN Condensed Bold"/>
          <a:cs typeface="DIN Condensed Bold"/>
          <a:sym typeface="DIN Condensed Bold"/>
        </a:defRPr>
      </a:lvl2pPr>
      <a:lvl3pPr marL="0" marR="0" indent="0" algn="l" defTabSz="825500" rtl="0" latinLnBrk="0">
        <a:lnSpc>
          <a:spcPct val="80000"/>
        </a:lnSpc>
        <a:spcBef>
          <a:spcPts val="0"/>
        </a:spcBef>
        <a:spcAft>
          <a:spcPts val="0"/>
        </a:spcAft>
        <a:buClrTx/>
        <a:buSzTx/>
        <a:buFontTx/>
        <a:buNone/>
        <a:tabLst/>
        <a:defRPr sz="30300" b="0" i="0" u="none" strike="noStrike" cap="all" spc="0" baseline="0">
          <a:solidFill>
            <a:schemeClr val="accent1"/>
          </a:solidFill>
          <a:uFillTx/>
          <a:latin typeface="DIN Condensed Bold"/>
          <a:ea typeface="DIN Condensed Bold"/>
          <a:cs typeface="DIN Condensed Bold"/>
          <a:sym typeface="DIN Condensed Bold"/>
        </a:defRPr>
      </a:lvl3pPr>
      <a:lvl4pPr marL="0" marR="0" indent="0" algn="l" defTabSz="825500" rtl="0" latinLnBrk="0">
        <a:lnSpc>
          <a:spcPct val="80000"/>
        </a:lnSpc>
        <a:spcBef>
          <a:spcPts val="0"/>
        </a:spcBef>
        <a:spcAft>
          <a:spcPts val="0"/>
        </a:spcAft>
        <a:buClrTx/>
        <a:buSzTx/>
        <a:buFontTx/>
        <a:buNone/>
        <a:tabLst/>
        <a:defRPr sz="30300" b="0" i="0" u="none" strike="noStrike" cap="all" spc="0" baseline="0">
          <a:solidFill>
            <a:schemeClr val="accent1"/>
          </a:solidFill>
          <a:uFillTx/>
          <a:latin typeface="DIN Condensed Bold"/>
          <a:ea typeface="DIN Condensed Bold"/>
          <a:cs typeface="DIN Condensed Bold"/>
          <a:sym typeface="DIN Condensed Bold"/>
        </a:defRPr>
      </a:lvl4pPr>
      <a:lvl5pPr marL="0" marR="0" indent="0" algn="l" defTabSz="825500" rtl="0" latinLnBrk="0">
        <a:lnSpc>
          <a:spcPct val="80000"/>
        </a:lnSpc>
        <a:spcBef>
          <a:spcPts val="0"/>
        </a:spcBef>
        <a:spcAft>
          <a:spcPts val="0"/>
        </a:spcAft>
        <a:buClrTx/>
        <a:buSzTx/>
        <a:buFontTx/>
        <a:buNone/>
        <a:tabLst/>
        <a:defRPr sz="30300" b="0" i="0" u="none" strike="noStrike" cap="all" spc="0" baseline="0">
          <a:solidFill>
            <a:schemeClr val="accent1"/>
          </a:solidFill>
          <a:uFillTx/>
          <a:latin typeface="DIN Condensed Bold"/>
          <a:ea typeface="DIN Condensed Bold"/>
          <a:cs typeface="DIN Condensed Bold"/>
          <a:sym typeface="DIN Condensed Bold"/>
        </a:defRPr>
      </a:lvl5pPr>
      <a:lvl6pPr marL="0" marR="0" indent="0" algn="l" defTabSz="825500" rtl="0" latinLnBrk="0">
        <a:lnSpc>
          <a:spcPct val="80000"/>
        </a:lnSpc>
        <a:spcBef>
          <a:spcPts val="0"/>
        </a:spcBef>
        <a:spcAft>
          <a:spcPts val="0"/>
        </a:spcAft>
        <a:buClrTx/>
        <a:buSzTx/>
        <a:buFontTx/>
        <a:buNone/>
        <a:tabLst/>
        <a:defRPr sz="30300" b="0" i="0" u="none" strike="noStrike" cap="all" spc="0" baseline="0">
          <a:solidFill>
            <a:schemeClr val="accent1"/>
          </a:solidFill>
          <a:uFillTx/>
          <a:latin typeface="DIN Condensed Bold"/>
          <a:ea typeface="DIN Condensed Bold"/>
          <a:cs typeface="DIN Condensed Bold"/>
          <a:sym typeface="DIN Condensed Bold"/>
        </a:defRPr>
      </a:lvl6pPr>
      <a:lvl7pPr marL="0" marR="0" indent="0" algn="l" defTabSz="825500" rtl="0" latinLnBrk="0">
        <a:lnSpc>
          <a:spcPct val="80000"/>
        </a:lnSpc>
        <a:spcBef>
          <a:spcPts val="0"/>
        </a:spcBef>
        <a:spcAft>
          <a:spcPts val="0"/>
        </a:spcAft>
        <a:buClrTx/>
        <a:buSzTx/>
        <a:buFontTx/>
        <a:buNone/>
        <a:tabLst/>
        <a:defRPr sz="30300" b="0" i="0" u="none" strike="noStrike" cap="all" spc="0" baseline="0">
          <a:solidFill>
            <a:schemeClr val="accent1"/>
          </a:solidFill>
          <a:uFillTx/>
          <a:latin typeface="DIN Condensed Bold"/>
          <a:ea typeface="DIN Condensed Bold"/>
          <a:cs typeface="DIN Condensed Bold"/>
          <a:sym typeface="DIN Condensed Bold"/>
        </a:defRPr>
      </a:lvl7pPr>
      <a:lvl8pPr marL="0" marR="0" indent="0" algn="l" defTabSz="825500" rtl="0" latinLnBrk="0">
        <a:lnSpc>
          <a:spcPct val="80000"/>
        </a:lnSpc>
        <a:spcBef>
          <a:spcPts val="0"/>
        </a:spcBef>
        <a:spcAft>
          <a:spcPts val="0"/>
        </a:spcAft>
        <a:buClrTx/>
        <a:buSzTx/>
        <a:buFontTx/>
        <a:buNone/>
        <a:tabLst/>
        <a:defRPr sz="30300" b="0" i="0" u="none" strike="noStrike" cap="all" spc="0" baseline="0">
          <a:solidFill>
            <a:schemeClr val="accent1"/>
          </a:solidFill>
          <a:uFillTx/>
          <a:latin typeface="DIN Condensed Bold"/>
          <a:ea typeface="DIN Condensed Bold"/>
          <a:cs typeface="DIN Condensed Bold"/>
          <a:sym typeface="DIN Condensed Bold"/>
        </a:defRPr>
      </a:lvl8pPr>
      <a:lvl9pPr marL="0" marR="0" indent="0" algn="l" defTabSz="825500" rtl="0" latinLnBrk="0">
        <a:lnSpc>
          <a:spcPct val="80000"/>
        </a:lnSpc>
        <a:spcBef>
          <a:spcPts val="0"/>
        </a:spcBef>
        <a:spcAft>
          <a:spcPts val="0"/>
        </a:spcAft>
        <a:buClrTx/>
        <a:buSzTx/>
        <a:buFontTx/>
        <a:buNone/>
        <a:tabLst/>
        <a:defRPr sz="30300" b="0" i="0" u="none" strike="noStrike" cap="all" spc="0" baseline="0">
          <a:solidFill>
            <a:schemeClr val="accent1"/>
          </a:solidFill>
          <a:uFillTx/>
          <a:latin typeface="DIN Condensed Bold"/>
          <a:ea typeface="DIN Condensed Bold"/>
          <a:cs typeface="DIN Condensed Bold"/>
          <a:sym typeface="DIN Condensed Bold"/>
        </a:defRPr>
      </a:lvl9pPr>
    </p:titleStyle>
    <p:bodyStyle>
      <a:lvl1pPr marL="0" marR="0" indent="0" algn="l" defTabSz="825500" rtl="0" latinLnBrk="0">
        <a:lnSpc>
          <a:spcPct val="80000"/>
        </a:lnSpc>
        <a:spcBef>
          <a:spcPts val="3200"/>
        </a:spcBef>
        <a:spcAft>
          <a:spcPts val="0"/>
        </a:spcAft>
        <a:buClrTx/>
        <a:buSzTx/>
        <a:buFontTx/>
        <a:buNone/>
        <a:tabLst/>
        <a:defRPr sz="7700" b="0" i="0" u="none" strike="noStrike" cap="all" spc="0" baseline="0">
          <a:solidFill>
            <a:srgbClr val="A6AAA9"/>
          </a:solidFill>
          <a:uFillTx/>
          <a:latin typeface="DIN Alternate Bold"/>
          <a:ea typeface="DIN Alternate Bold"/>
          <a:cs typeface="DIN Alternate Bold"/>
          <a:sym typeface="DIN Alternate Bold"/>
        </a:defRPr>
      </a:lvl1pPr>
      <a:lvl2pPr marL="0" marR="0" indent="0" algn="l" defTabSz="825500" rtl="0" latinLnBrk="0">
        <a:lnSpc>
          <a:spcPct val="80000"/>
        </a:lnSpc>
        <a:spcBef>
          <a:spcPts val="3200"/>
        </a:spcBef>
        <a:spcAft>
          <a:spcPts val="0"/>
        </a:spcAft>
        <a:buClrTx/>
        <a:buSzTx/>
        <a:buFontTx/>
        <a:buNone/>
        <a:tabLst/>
        <a:defRPr sz="7700" b="0" i="0" u="none" strike="noStrike" cap="all" spc="0" baseline="0">
          <a:solidFill>
            <a:srgbClr val="A6AAA9"/>
          </a:solidFill>
          <a:uFillTx/>
          <a:latin typeface="DIN Alternate Bold"/>
          <a:ea typeface="DIN Alternate Bold"/>
          <a:cs typeface="DIN Alternate Bold"/>
          <a:sym typeface="DIN Alternate Bold"/>
        </a:defRPr>
      </a:lvl2pPr>
      <a:lvl3pPr marL="0" marR="0" indent="0" algn="l" defTabSz="825500" rtl="0" latinLnBrk="0">
        <a:lnSpc>
          <a:spcPct val="80000"/>
        </a:lnSpc>
        <a:spcBef>
          <a:spcPts val="3200"/>
        </a:spcBef>
        <a:spcAft>
          <a:spcPts val="0"/>
        </a:spcAft>
        <a:buClrTx/>
        <a:buSzTx/>
        <a:buFontTx/>
        <a:buNone/>
        <a:tabLst/>
        <a:defRPr sz="7700" b="0" i="0" u="none" strike="noStrike" cap="all" spc="0" baseline="0">
          <a:solidFill>
            <a:srgbClr val="A6AAA9"/>
          </a:solidFill>
          <a:uFillTx/>
          <a:latin typeface="DIN Alternate Bold"/>
          <a:ea typeface="DIN Alternate Bold"/>
          <a:cs typeface="DIN Alternate Bold"/>
          <a:sym typeface="DIN Alternate Bold"/>
        </a:defRPr>
      </a:lvl3pPr>
      <a:lvl4pPr marL="0" marR="0" indent="0" algn="l" defTabSz="825500" rtl="0" latinLnBrk="0">
        <a:lnSpc>
          <a:spcPct val="80000"/>
        </a:lnSpc>
        <a:spcBef>
          <a:spcPts val="3200"/>
        </a:spcBef>
        <a:spcAft>
          <a:spcPts val="0"/>
        </a:spcAft>
        <a:buClrTx/>
        <a:buSzTx/>
        <a:buFontTx/>
        <a:buNone/>
        <a:tabLst/>
        <a:defRPr sz="7700" b="0" i="0" u="none" strike="noStrike" cap="all" spc="0" baseline="0">
          <a:solidFill>
            <a:srgbClr val="A6AAA9"/>
          </a:solidFill>
          <a:uFillTx/>
          <a:latin typeface="DIN Alternate Bold"/>
          <a:ea typeface="DIN Alternate Bold"/>
          <a:cs typeface="DIN Alternate Bold"/>
          <a:sym typeface="DIN Alternate Bold"/>
        </a:defRPr>
      </a:lvl4pPr>
      <a:lvl5pPr marL="0" marR="0" indent="0" algn="l" defTabSz="825500" rtl="0" latinLnBrk="0">
        <a:lnSpc>
          <a:spcPct val="80000"/>
        </a:lnSpc>
        <a:spcBef>
          <a:spcPts val="3200"/>
        </a:spcBef>
        <a:spcAft>
          <a:spcPts val="0"/>
        </a:spcAft>
        <a:buClrTx/>
        <a:buSzTx/>
        <a:buFontTx/>
        <a:buNone/>
        <a:tabLst/>
        <a:defRPr sz="7700" b="0" i="0" u="none" strike="noStrike" cap="all" spc="0" baseline="0">
          <a:solidFill>
            <a:srgbClr val="A6AAA9"/>
          </a:solidFill>
          <a:uFillTx/>
          <a:latin typeface="DIN Alternate Bold"/>
          <a:ea typeface="DIN Alternate Bold"/>
          <a:cs typeface="DIN Alternate Bold"/>
          <a:sym typeface="DIN Alternate Bold"/>
        </a:defRPr>
      </a:lvl5pPr>
      <a:lvl6pPr marL="4193645" marR="0" indent="-1018645" algn="l" defTabSz="825500" rtl="0" latinLnBrk="0">
        <a:lnSpc>
          <a:spcPct val="80000"/>
        </a:lnSpc>
        <a:spcBef>
          <a:spcPts val="3200"/>
        </a:spcBef>
        <a:spcAft>
          <a:spcPts val="0"/>
        </a:spcAft>
        <a:buClrTx/>
        <a:buSzPct val="104999"/>
        <a:buFontTx/>
        <a:buChar char="‣"/>
        <a:tabLst/>
        <a:defRPr sz="7700" b="0" i="0" u="none" strike="noStrike" cap="all" spc="0" baseline="0">
          <a:solidFill>
            <a:srgbClr val="A6AAA9"/>
          </a:solidFill>
          <a:uFillTx/>
          <a:latin typeface="DIN Alternate Bold"/>
          <a:ea typeface="DIN Alternate Bold"/>
          <a:cs typeface="DIN Alternate Bold"/>
          <a:sym typeface="DIN Alternate Bold"/>
        </a:defRPr>
      </a:lvl6pPr>
      <a:lvl7pPr marL="4828645" marR="0" indent="-1018645" algn="l" defTabSz="825500" rtl="0" latinLnBrk="0">
        <a:lnSpc>
          <a:spcPct val="80000"/>
        </a:lnSpc>
        <a:spcBef>
          <a:spcPts val="3200"/>
        </a:spcBef>
        <a:spcAft>
          <a:spcPts val="0"/>
        </a:spcAft>
        <a:buClrTx/>
        <a:buSzPct val="104999"/>
        <a:buFontTx/>
        <a:buChar char="‣"/>
        <a:tabLst/>
        <a:defRPr sz="7700" b="0" i="0" u="none" strike="noStrike" cap="all" spc="0" baseline="0">
          <a:solidFill>
            <a:srgbClr val="A6AAA9"/>
          </a:solidFill>
          <a:uFillTx/>
          <a:latin typeface="DIN Alternate Bold"/>
          <a:ea typeface="DIN Alternate Bold"/>
          <a:cs typeface="DIN Alternate Bold"/>
          <a:sym typeface="DIN Alternate Bold"/>
        </a:defRPr>
      </a:lvl7pPr>
      <a:lvl8pPr marL="5463645" marR="0" indent="-1018645" algn="l" defTabSz="825500" rtl="0" latinLnBrk="0">
        <a:lnSpc>
          <a:spcPct val="80000"/>
        </a:lnSpc>
        <a:spcBef>
          <a:spcPts val="3200"/>
        </a:spcBef>
        <a:spcAft>
          <a:spcPts val="0"/>
        </a:spcAft>
        <a:buClrTx/>
        <a:buSzPct val="104999"/>
        <a:buFontTx/>
        <a:buChar char="‣"/>
        <a:tabLst/>
        <a:defRPr sz="7700" b="0" i="0" u="none" strike="noStrike" cap="all" spc="0" baseline="0">
          <a:solidFill>
            <a:srgbClr val="A6AAA9"/>
          </a:solidFill>
          <a:uFillTx/>
          <a:latin typeface="DIN Alternate Bold"/>
          <a:ea typeface="DIN Alternate Bold"/>
          <a:cs typeface="DIN Alternate Bold"/>
          <a:sym typeface="DIN Alternate Bold"/>
        </a:defRPr>
      </a:lvl8pPr>
      <a:lvl9pPr marL="6098645" marR="0" indent="-1018645" algn="l" defTabSz="825500" rtl="0" latinLnBrk="0">
        <a:lnSpc>
          <a:spcPct val="80000"/>
        </a:lnSpc>
        <a:spcBef>
          <a:spcPts val="3200"/>
        </a:spcBef>
        <a:spcAft>
          <a:spcPts val="0"/>
        </a:spcAft>
        <a:buClrTx/>
        <a:buSzPct val="104999"/>
        <a:buFontTx/>
        <a:buChar char="‣"/>
        <a:tabLst/>
        <a:defRPr sz="7700" b="0" i="0" u="none" strike="noStrike" cap="all" spc="0" baseline="0">
          <a:solidFill>
            <a:srgbClr val="A6AAA9"/>
          </a:solidFill>
          <a:uFillTx/>
          <a:latin typeface="DIN Alternate Bold"/>
          <a:ea typeface="DIN Alternate Bold"/>
          <a:cs typeface="DIN Alternate Bold"/>
          <a:sym typeface="DIN Alternate Bold"/>
        </a:defRPr>
      </a:lvl9pPr>
    </p:bodyStyle>
    <p:otherStyle>
      <a:lvl1pPr marL="0" marR="0" indent="0" algn="r" defTabSz="825500" rtl="0" latinLnBrk="0">
        <a:lnSpc>
          <a:spcPct val="8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DIN Alternate Bold"/>
        </a:defRPr>
      </a:lvl1pPr>
      <a:lvl2pPr marL="0" marR="0" indent="0" algn="r" defTabSz="825500" rtl="0" latinLnBrk="0">
        <a:lnSpc>
          <a:spcPct val="8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DIN Alternate Bold"/>
        </a:defRPr>
      </a:lvl2pPr>
      <a:lvl3pPr marL="0" marR="0" indent="0" algn="r" defTabSz="825500" rtl="0" latinLnBrk="0">
        <a:lnSpc>
          <a:spcPct val="8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DIN Alternate Bold"/>
        </a:defRPr>
      </a:lvl3pPr>
      <a:lvl4pPr marL="0" marR="0" indent="0" algn="r" defTabSz="825500" rtl="0" latinLnBrk="0">
        <a:lnSpc>
          <a:spcPct val="8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DIN Alternate Bold"/>
        </a:defRPr>
      </a:lvl4pPr>
      <a:lvl5pPr marL="0" marR="0" indent="0" algn="r" defTabSz="825500" rtl="0" latinLnBrk="0">
        <a:lnSpc>
          <a:spcPct val="8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DIN Alternate Bold"/>
        </a:defRPr>
      </a:lvl5pPr>
      <a:lvl6pPr marL="0" marR="0" indent="0" algn="r" defTabSz="825500" rtl="0" latinLnBrk="0">
        <a:lnSpc>
          <a:spcPct val="8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DIN Alternate Bold"/>
        </a:defRPr>
      </a:lvl6pPr>
      <a:lvl7pPr marL="0" marR="0" indent="0" algn="r" defTabSz="825500" rtl="0" latinLnBrk="0">
        <a:lnSpc>
          <a:spcPct val="8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DIN Alternate Bold"/>
        </a:defRPr>
      </a:lvl7pPr>
      <a:lvl8pPr marL="0" marR="0" indent="0" algn="r" defTabSz="825500" rtl="0" latinLnBrk="0">
        <a:lnSpc>
          <a:spcPct val="8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DIN Alternate Bold"/>
        </a:defRPr>
      </a:lvl8pPr>
      <a:lvl9pPr marL="0" marR="0" indent="0" algn="r" defTabSz="825500" rtl="0" latinLnBrk="0">
        <a:lnSpc>
          <a:spcPct val="80000"/>
        </a:lnSpc>
        <a:spcBef>
          <a:spcPts val="0"/>
        </a:spcBef>
        <a:spcAft>
          <a:spcPts val="0"/>
        </a:spcAft>
        <a:buClrTx/>
        <a:buSzTx/>
        <a:buFontTx/>
        <a:buNone/>
        <a:tabLst/>
        <a:defRPr sz="3600" b="0" i="0" u="none" strike="noStrike" cap="none" spc="0" baseline="0">
          <a:solidFill>
            <a:schemeClr val="tx1"/>
          </a:solidFill>
          <a:uFillTx/>
          <a:latin typeface="+mn-lt"/>
          <a:ea typeface="+mn-ea"/>
          <a:cs typeface="+mn-cs"/>
          <a:sym typeface="DIN Alternate Bold"/>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chart" Target="../charts/chart1.xml"/><Relationship Id="rId11" Type="http://schemas.openxmlformats.org/officeDocument/2006/relationships/image" Target="../media/image19.png"/><Relationship Id="rId5" Type="http://schemas.openxmlformats.org/officeDocument/2006/relationships/image" Target="../media/image14.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Engineering Therapeutic mRNAs"/>
          <p:cNvSpPr txBox="1">
            <a:spLocks noGrp="1"/>
          </p:cNvSpPr>
          <p:nvPr>
            <p:ph type="body" sz="quarter" idx="4294967295"/>
          </p:nvPr>
        </p:nvSpPr>
        <p:spPr>
          <a:xfrm>
            <a:off x="531744" y="216864"/>
            <a:ext cx="22860004" cy="2540001"/>
          </a:xfrm>
          <a:prstGeom prst="rect">
            <a:avLst/>
          </a:prstGeom>
        </p:spPr>
        <p:txBody>
          <a:bodyPr/>
          <a:lstStyle/>
          <a:p>
            <a:pPr>
              <a:buClr>
                <a:srgbClr val="39A3D5"/>
              </a:buClr>
              <a:buFont typeface="Avenir Next Regular"/>
            </a:pPr>
            <a:r>
              <a:t>Engineering Therapeutic </a:t>
            </a:r>
            <a:r>
              <a:rPr sz="8000" cap="none"/>
              <a:t>m</a:t>
            </a:r>
            <a:r>
              <a:t>RNAs</a:t>
            </a:r>
          </a:p>
        </p:txBody>
      </p:sp>
      <p:pic>
        <p:nvPicPr>
          <p:cNvPr id="172" name="logos-Resa Therapeutics.png" descr="logos-Resa Therapeutics.png"/>
          <p:cNvPicPr>
            <a:picLocks noChangeAspect="1"/>
          </p:cNvPicPr>
          <p:nvPr/>
        </p:nvPicPr>
        <p:blipFill>
          <a:blip r:embed="rId3"/>
          <a:srcRect l="51685" b="79854"/>
          <a:stretch>
            <a:fillRect/>
          </a:stretch>
        </p:blipFill>
        <p:spPr>
          <a:xfrm>
            <a:off x="2942708" y="5762097"/>
            <a:ext cx="9575559" cy="3436496"/>
          </a:xfrm>
          <a:prstGeom prst="rect">
            <a:avLst/>
          </a:prstGeom>
          <a:ln w="12700">
            <a:miter lim="400000"/>
          </a:ln>
        </p:spPr>
      </p:pic>
      <p:sp>
        <p:nvSpPr>
          <p:cNvPr id="173" name="Woman"/>
          <p:cNvSpPr/>
          <p:nvPr/>
        </p:nvSpPr>
        <p:spPr>
          <a:xfrm>
            <a:off x="18811721" y="4174650"/>
            <a:ext cx="2895405" cy="7248556"/>
          </a:xfrm>
          <a:custGeom>
            <a:avLst/>
            <a:gdLst/>
            <a:ahLst/>
            <a:cxnLst>
              <a:cxn ang="0">
                <a:pos x="wd2" y="hd2"/>
              </a:cxn>
              <a:cxn ang="5400000">
                <a:pos x="wd2" y="hd2"/>
              </a:cxn>
              <a:cxn ang="10800000">
                <a:pos x="wd2" y="hd2"/>
              </a:cxn>
              <a:cxn ang="16200000">
                <a:pos x="wd2" y="hd2"/>
              </a:cxn>
            </a:cxnLst>
            <a:rect l="0" t="0" r="r" b="b"/>
            <a:pathLst>
              <a:path w="21387" h="21451" extrusionOk="0">
                <a:moveTo>
                  <a:pt x="10767" y="3"/>
                </a:moveTo>
                <a:cubicBezTo>
                  <a:pt x="10163" y="-15"/>
                  <a:pt x="9173" y="50"/>
                  <a:pt x="8379" y="485"/>
                </a:cubicBezTo>
                <a:cubicBezTo>
                  <a:pt x="7869" y="770"/>
                  <a:pt x="7992" y="989"/>
                  <a:pt x="7147" y="1709"/>
                </a:cubicBezTo>
                <a:cubicBezTo>
                  <a:pt x="6047" y="2649"/>
                  <a:pt x="7909" y="2821"/>
                  <a:pt x="6636" y="3320"/>
                </a:cubicBezTo>
                <a:cubicBezTo>
                  <a:pt x="6113" y="3525"/>
                  <a:pt x="6502" y="3869"/>
                  <a:pt x="6502" y="3869"/>
                </a:cubicBezTo>
                <a:cubicBezTo>
                  <a:pt x="6394" y="3885"/>
                  <a:pt x="6207" y="3880"/>
                  <a:pt x="6099" y="3896"/>
                </a:cubicBezTo>
                <a:cubicBezTo>
                  <a:pt x="5550" y="3950"/>
                  <a:pt x="4864" y="4024"/>
                  <a:pt x="4314" y="4395"/>
                </a:cubicBezTo>
                <a:cubicBezTo>
                  <a:pt x="3537" y="4916"/>
                  <a:pt x="1662" y="6006"/>
                  <a:pt x="254" y="6893"/>
                </a:cubicBezTo>
                <a:cubicBezTo>
                  <a:pt x="241" y="6904"/>
                  <a:pt x="226" y="6914"/>
                  <a:pt x="212" y="6920"/>
                </a:cubicBezTo>
                <a:cubicBezTo>
                  <a:pt x="186" y="6941"/>
                  <a:pt x="160" y="6962"/>
                  <a:pt x="133" y="6978"/>
                </a:cubicBezTo>
                <a:cubicBezTo>
                  <a:pt x="-28" y="7113"/>
                  <a:pt x="-54" y="7253"/>
                  <a:pt x="120" y="7398"/>
                </a:cubicBezTo>
                <a:cubicBezTo>
                  <a:pt x="402" y="7629"/>
                  <a:pt x="494" y="7843"/>
                  <a:pt x="883" y="8241"/>
                </a:cubicBezTo>
                <a:cubicBezTo>
                  <a:pt x="1258" y="8633"/>
                  <a:pt x="2132" y="9064"/>
                  <a:pt x="2789" y="9483"/>
                </a:cubicBezTo>
                <a:cubicBezTo>
                  <a:pt x="2950" y="9591"/>
                  <a:pt x="2935" y="9681"/>
                  <a:pt x="3351" y="9923"/>
                </a:cubicBezTo>
                <a:cubicBezTo>
                  <a:pt x="3579" y="10057"/>
                  <a:pt x="3967" y="10040"/>
                  <a:pt x="3820" y="10040"/>
                </a:cubicBezTo>
                <a:cubicBezTo>
                  <a:pt x="4182" y="10051"/>
                  <a:pt x="4546" y="10004"/>
                  <a:pt x="4532" y="10025"/>
                </a:cubicBezTo>
                <a:cubicBezTo>
                  <a:pt x="4331" y="10627"/>
                  <a:pt x="4437" y="11347"/>
                  <a:pt x="4692" y="12094"/>
                </a:cubicBezTo>
                <a:cubicBezTo>
                  <a:pt x="4839" y="12561"/>
                  <a:pt x="6473" y="15069"/>
                  <a:pt x="6527" y="15493"/>
                </a:cubicBezTo>
                <a:cubicBezTo>
                  <a:pt x="6688" y="17357"/>
                  <a:pt x="7279" y="18781"/>
                  <a:pt x="7641" y="19603"/>
                </a:cubicBezTo>
                <a:cubicBezTo>
                  <a:pt x="7668" y="19651"/>
                  <a:pt x="7723" y="19673"/>
                  <a:pt x="7763" y="19673"/>
                </a:cubicBezTo>
                <a:cubicBezTo>
                  <a:pt x="7790" y="19673"/>
                  <a:pt x="7857" y="19684"/>
                  <a:pt x="7951" y="19700"/>
                </a:cubicBezTo>
                <a:cubicBezTo>
                  <a:pt x="7965" y="20098"/>
                  <a:pt x="8258" y="20001"/>
                  <a:pt x="7775" y="20313"/>
                </a:cubicBezTo>
                <a:cubicBezTo>
                  <a:pt x="7494" y="20495"/>
                  <a:pt x="6838" y="20688"/>
                  <a:pt x="6891" y="21026"/>
                </a:cubicBezTo>
                <a:cubicBezTo>
                  <a:pt x="6905" y="21150"/>
                  <a:pt x="6973" y="21215"/>
                  <a:pt x="7214" y="21307"/>
                </a:cubicBezTo>
                <a:cubicBezTo>
                  <a:pt x="7536" y="21419"/>
                  <a:pt x="8649" y="21585"/>
                  <a:pt x="9694" y="21268"/>
                </a:cubicBezTo>
                <a:cubicBezTo>
                  <a:pt x="10231" y="21107"/>
                  <a:pt x="9893" y="20801"/>
                  <a:pt x="10000" y="20672"/>
                </a:cubicBezTo>
                <a:cubicBezTo>
                  <a:pt x="10148" y="20511"/>
                  <a:pt x="10348" y="20420"/>
                  <a:pt x="10214" y="20027"/>
                </a:cubicBezTo>
                <a:cubicBezTo>
                  <a:pt x="10187" y="19947"/>
                  <a:pt x="10096" y="19803"/>
                  <a:pt x="10042" y="19690"/>
                </a:cubicBezTo>
                <a:cubicBezTo>
                  <a:pt x="10176" y="19669"/>
                  <a:pt x="10281" y="19642"/>
                  <a:pt x="10281" y="19609"/>
                </a:cubicBezTo>
                <a:cubicBezTo>
                  <a:pt x="10294" y="19174"/>
                  <a:pt x="10309" y="18942"/>
                  <a:pt x="10268" y="18287"/>
                </a:cubicBezTo>
                <a:cubicBezTo>
                  <a:pt x="10228" y="17798"/>
                  <a:pt x="10243" y="17454"/>
                  <a:pt x="10176" y="16944"/>
                </a:cubicBezTo>
                <a:cubicBezTo>
                  <a:pt x="10109" y="16390"/>
                  <a:pt x="10015" y="16449"/>
                  <a:pt x="9908" y="15896"/>
                </a:cubicBezTo>
                <a:cubicBezTo>
                  <a:pt x="9868" y="15660"/>
                  <a:pt x="9825" y="15434"/>
                  <a:pt x="9879" y="15193"/>
                </a:cubicBezTo>
                <a:cubicBezTo>
                  <a:pt x="9892" y="15101"/>
                  <a:pt x="9987" y="14456"/>
                  <a:pt x="10000" y="14365"/>
                </a:cubicBezTo>
                <a:cubicBezTo>
                  <a:pt x="10027" y="13312"/>
                  <a:pt x="10097" y="12899"/>
                  <a:pt x="10231" y="11852"/>
                </a:cubicBezTo>
                <a:cubicBezTo>
                  <a:pt x="10257" y="11766"/>
                  <a:pt x="10376" y="11717"/>
                  <a:pt x="10469" y="11803"/>
                </a:cubicBezTo>
                <a:cubicBezTo>
                  <a:pt x="11207" y="12464"/>
                  <a:pt x="11555" y="12812"/>
                  <a:pt x="12145" y="13452"/>
                </a:cubicBezTo>
                <a:cubicBezTo>
                  <a:pt x="12615" y="13962"/>
                  <a:pt x="13770" y="15290"/>
                  <a:pt x="13851" y="15532"/>
                </a:cubicBezTo>
                <a:cubicBezTo>
                  <a:pt x="13985" y="15978"/>
                  <a:pt x="14184" y="16417"/>
                  <a:pt x="14345" y="16965"/>
                </a:cubicBezTo>
                <a:cubicBezTo>
                  <a:pt x="14640" y="17948"/>
                  <a:pt x="15661" y="19270"/>
                  <a:pt x="15795" y="19517"/>
                </a:cubicBezTo>
                <a:cubicBezTo>
                  <a:pt x="15822" y="19565"/>
                  <a:pt x="15834" y="19592"/>
                  <a:pt x="15874" y="19630"/>
                </a:cubicBezTo>
                <a:cubicBezTo>
                  <a:pt x="15888" y="19640"/>
                  <a:pt x="16007" y="19658"/>
                  <a:pt x="16168" y="19663"/>
                </a:cubicBezTo>
                <a:cubicBezTo>
                  <a:pt x="16221" y="19851"/>
                  <a:pt x="16234" y="20173"/>
                  <a:pt x="15912" y="20420"/>
                </a:cubicBezTo>
                <a:cubicBezTo>
                  <a:pt x="15631" y="20641"/>
                  <a:pt x="16113" y="20946"/>
                  <a:pt x="16113" y="20946"/>
                </a:cubicBezTo>
                <a:cubicBezTo>
                  <a:pt x="16408" y="21042"/>
                  <a:pt x="16743" y="21091"/>
                  <a:pt x="17186" y="21080"/>
                </a:cubicBezTo>
                <a:cubicBezTo>
                  <a:pt x="17615" y="21075"/>
                  <a:pt x="17884" y="21161"/>
                  <a:pt x="17978" y="21187"/>
                </a:cubicBezTo>
                <a:cubicBezTo>
                  <a:pt x="18031" y="21204"/>
                  <a:pt x="18057" y="21209"/>
                  <a:pt x="18057" y="21209"/>
                </a:cubicBezTo>
                <a:cubicBezTo>
                  <a:pt x="18057" y="21209"/>
                  <a:pt x="19373" y="21440"/>
                  <a:pt x="20848" y="21344"/>
                </a:cubicBezTo>
                <a:cubicBezTo>
                  <a:pt x="21478" y="21317"/>
                  <a:pt x="21546" y="21161"/>
                  <a:pt x="21104" y="20946"/>
                </a:cubicBezTo>
                <a:cubicBezTo>
                  <a:pt x="20447" y="20618"/>
                  <a:pt x="19682" y="20571"/>
                  <a:pt x="19361" y="20367"/>
                </a:cubicBezTo>
                <a:cubicBezTo>
                  <a:pt x="18771" y="19991"/>
                  <a:pt x="18409" y="19910"/>
                  <a:pt x="18288" y="19620"/>
                </a:cubicBezTo>
                <a:cubicBezTo>
                  <a:pt x="18449" y="19598"/>
                  <a:pt x="18543" y="19583"/>
                  <a:pt x="18543" y="19583"/>
                </a:cubicBezTo>
                <a:cubicBezTo>
                  <a:pt x="18543" y="19583"/>
                  <a:pt x="18461" y="19087"/>
                  <a:pt x="18368" y="18765"/>
                </a:cubicBezTo>
                <a:cubicBezTo>
                  <a:pt x="18126" y="17922"/>
                  <a:pt x="18046" y="17332"/>
                  <a:pt x="17965" y="16870"/>
                </a:cubicBezTo>
                <a:cubicBezTo>
                  <a:pt x="17831" y="16053"/>
                  <a:pt x="17360" y="15671"/>
                  <a:pt x="17253" y="15402"/>
                </a:cubicBezTo>
                <a:cubicBezTo>
                  <a:pt x="16851" y="14452"/>
                  <a:pt x="16690" y="14372"/>
                  <a:pt x="16449" y="13378"/>
                </a:cubicBezTo>
                <a:cubicBezTo>
                  <a:pt x="16408" y="13195"/>
                  <a:pt x="16221" y="11911"/>
                  <a:pt x="15912" y="11159"/>
                </a:cubicBezTo>
                <a:cubicBezTo>
                  <a:pt x="15738" y="10734"/>
                  <a:pt x="15405" y="10370"/>
                  <a:pt x="15137" y="9967"/>
                </a:cubicBezTo>
                <a:cubicBezTo>
                  <a:pt x="15218" y="10096"/>
                  <a:pt x="15269" y="9913"/>
                  <a:pt x="15564" y="9886"/>
                </a:cubicBezTo>
                <a:cubicBezTo>
                  <a:pt x="16208" y="9832"/>
                  <a:pt x="16476" y="9686"/>
                  <a:pt x="16838" y="9498"/>
                </a:cubicBezTo>
                <a:cubicBezTo>
                  <a:pt x="17723" y="9020"/>
                  <a:pt x="20312" y="7812"/>
                  <a:pt x="20714" y="7469"/>
                </a:cubicBezTo>
                <a:cubicBezTo>
                  <a:pt x="20888" y="7318"/>
                  <a:pt x="21195" y="7000"/>
                  <a:pt x="21208" y="6839"/>
                </a:cubicBezTo>
                <a:cubicBezTo>
                  <a:pt x="21222" y="6646"/>
                  <a:pt x="20727" y="6421"/>
                  <a:pt x="20580" y="6292"/>
                </a:cubicBezTo>
                <a:cubicBezTo>
                  <a:pt x="20379" y="6120"/>
                  <a:pt x="19881" y="5825"/>
                  <a:pt x="19599" y="5669"/>
                </a:cubicBezTo>
                <a:cubicBezTo>
                  <a:pt x="18889" y="5277"/>
                  <a:pt x="18528" y="5179"/>
                  <a:pt x="17496" y="4690"/>
                </a:cubicBezTo>
                <a:cubicBezTo>
                  <a:pt x="17335" y="4615"/>
                  <a:pt x="16586" y="4008"/>
                  <a:pt x="15862" y="3884"/>
                </a:cubicBezTo>
                <a:cubicBezTo>
                  <a:pt x="15192" y="3766"/>
                  <a:pt x="13968" y="3767"/>
                  <a:pt x="13968" y="3767"/>
                </a:cubicBezTo>
                <a:cubicBezTo>
                  <a:pt x="14116" y="3536"/>
                  <a:pt x="13620" y="3418"/>
                  <a:pt x="13620" y="3149"/>
                </a:cubicBezTo>
                <a:cubicBezTo>
                  <a:pt x="13620" y="2607"/>
                  <a:pt x="15057" y="2853"/>
                  <a:pt x="13729" y="1365"/>
                </a:cubicBezTo>
                <a:cubicBezTo>
                  <a:pt x="13595" y="1220"/>
                  <a:pt x="13324" y="554"/>
                  <a:pt x="12426" y="334"/>
                </a:cubicBezTo>
                <a:cubicBezTo>
                  <a:pt x="12305" y="302"/>
                  <a:pt x="12051" y="279"/>
                  <a:pt x="11957" y="236"/>
                </a:cubicBezTo>
                <a:cubicBezTo>
                  <a:pt x="11796" y="172"/>
                  <a:pt x="11555" y="87"/>
                  <a:pt x="11219" y="38"/>
                </a:cubicBezTo>
                <a:cubicBezTo>
                  <a:pt x="11126" y="25"/>
                  <a:pt x="10968" y="9"/>
                  <a:pt x="10767" y="3"/>
                </a:cubicBezTo>
                <a:close/>
                <a:moveTo>
                  <a:pt x="15514" y="5645"/>
                </a:moveTo>
                <a:cubicBezTo>
                  <a:pt x="15647" y="5640"/>
                  <a:pt x="15796" y="5665"/>
                  <a:pt x="15967" y="5723"/>
                </a:cubicBezTo>
                <a:cubicBezTo>
                  <a:pt x="16731" y="5981"/>
                  <a:pt x="18812" y="6904"/>
                  <a:pt x="18812" y="7022"/>
                </a:cubicBezTo>
                <a:cubicBezTo>
                  <a:pt x="18812" y="7113"/>
                  <a:pt x="18490" y="7365"/>
                  <a:pt x="17806" y="7838"/>
                </a:cubicBezTo>
                <a:cubicBezTo>
                  <a:pt x="17350" y="8155"/>
                  <a:pt x="16894" y="8365"/>
                  <a:pt x="16264" y="8763"/>
                </a:cubicBezTo>
                <a:cubicBezTo>
                  <a:pt x="16224" y="8790"/>
                  <a:pt x="15967" y="8972"/>
                  <a:pt x="15686" y="8961"/>
                </a:cubicBezTo>
                <a:cubicBezTo>
                  <a:pt x="15686" y="8961"/>
                  <a:pt x="15299" y="8919"/>
                  <a:pt x="14923" y="8817"/>
                </a:cubicBezTo>
                <a:cubicBezTo>
                  <a:pt x="14575" y="8720"/>
                  <a:pt x="14186" y="8736"/>
                  <a:pt x="14186" y="8758"/>
                </a:cubicBezTo>
                <a:cubicBezTo>
                  <a:pt x="14186" y="8763"/>
                  <a:pt x="13824" y="8521"/>
                  <a:pt x="13851" y="8021"/>
                </a:cubicBezTo>
                <a:cubicBezTo>
                  <a:pt x="13891" y="7054"/>
                  <a:pt x="14277" y="6722"/>
                  <a:pt x="14559" y="6340"/>
                </a:cubicBezTo>
                <a:cubicBezTo>
                  <a:pt x="14861" y="5938"/>
                  <a:pt x="15116" y="5661"/>
                  <a:pt x="15514" y="5645"/>
                </a:cubicBezTo>
                <a:close/>
                <a:moveTo>
                  <a:pt x="5395" y="5887"/>
                </a:moveTo>
                <a:cubicBezTo>
                  <a:pt x="5545" y="5876"/>
                  <a:pt x="5689" y="5902"/>
                  <a:pt x="5722" y="6028"/>
                </a:cubicBezTo>
                <a:cubicBezTo>
                  <a:pt x="5749" y="6120"/>
                  <a:pt x="5832" y="6280"/>
                  <a:pt x="5886" y="6414"/>
                </a:cubicBezTo>
                <a:cubicBezTo>
                  <a:pt x="6060" y="6844"/>
                  <a:pt x="6366" y="6931"/>
                  <a:pt x="6393" y="7210"/>
                </a:cubicBezTo>
                <a:cubicBezTo>
                  <a:pt x="6527" y="8430"/>
                  <a:pt x="5806" y="8382"/>
                  <a:pt x="5404" y="8919"/>
                </a:cubicBezTo>
                <a:cubicBezTo>
                  <a:pt x="5337" y="8903"/>
                  <a:pt x="4707" y="8988"/>
                  <a:pt x="4130" y="9095"/>
                </a:cubicBezTo>
                <a:cubicBezTo>
                  <a:pt x="3419" y="8778"/>
                  <a:pt x="3068" y="7651"/>
                  <a:pt x="2559" y="7281"/>
                </a:cubicBezTo>
                <a:cubicBezTo>
                  <a:pt x="2291" y="7082"/>
                  <a:pt x="3164" y="6834"/>
                  <a:pt x="3807" y="6544"/>
                </a:cubicBezTo>
                <a:cubicBezTo>
                  <a:pt x="4304" y="6323"/>
                  <a:pt x="4516" y="6228"/>
                  <a:pt x="5052" y="5964"/>
                </a:cubicBezTo>
                <a:cubicBezTo>
                  <a:pt x="5092" y="5946"/>
                  <a:pt x="5246" y="5898"/>
                  <a:pt x="5395" y="5887"/>
                </a:cubicBezTo>
                <a:close/>
              </a:path>
            </a:pathLst>
          </a:custGeom>
          <a:solidFill>
            <a:srgbClr val="A6AAA9">
              <a:alpha val="55460"/>
            </a:srgbClr>
          </a:solidFill>
          <a:ln w="12700">
            <a:miter lim="400000"/>
          </a:ln>
        </p:spPr>
        <p:txBody>
          <a:bodyPr lIns="50800" tIns="50800" rIns="50800" bIns="50800" anchor="ctr"/>
          <a:lstStyle/>
          <a:p>
            <a:pPr algn="ctr">
              <a:lnSpc>
                <a:spcPct val="80000"/>
              </a:lnSpc>
              <a:spcBef>
                <a:spcPts val="0"/>
              </a:spcBef>
              <a:defRPr sz="4000" cap="all">
                <a:solidFill>
                  <a:srgbClr val="FFFFFF"/>
                </a:solidFill>
              </a:defRPr>
            </a:pPr>
            <a:endParaRPr/>
          </a:p>
        </p:txBody>
      </p:sp>
      <p:sp>
        <p:nvSpPr>
          <p:cNvPr id="174" name="Circle"/>
          <p:cNvSpPr/>
          <p:nvPr/>
        </p:nvSpPr>
        <p:spPr>
          <a:xfrm>
            <a:off x="19954580" y="4280094"/>
            <a:ext cx="609603" cy="609603"/>
          </a:xfrm>
          <a:prstGeom prst="ellipse">
            <a:avLst/>
          </a:prstGeom>
          <a:solidFill>
            <a:srgbClr val="3444FF"/>
          </a:solidFill>
          <a:ln w="12700">
            <a:miter lim="400000"/>
          </a:ln>
        </p:spPr>
        <p:txBody>
          <a:bodyPr lIns="50800" tIns="50800" rIns="50800" bIns="50800" anchor="ctr"/>
          <a:lstStyle/>
          <a:p>
            <a:pPr algn="ctr">
              <a:lnSpc>
                <a:spcPct val="80000"/>
              </a:lnSpc>
              <a:spcBef>
                <a:spcPts val="0"/>
              </a:spcBef>
              <a:defRPr sz="4000" cap="all">
                <a:solidFill>
                  <a:srgbClr val="FFFFFF"/>
                </a:solidFill>
              </a:defRPr>
            </a:pPr>
            <a:endParaRPr/>
          </a:p>
        </p:txBody>
      </p:sp>
      <p:sp>
        <p:nvSpPr>
          <p:cNvPr id="175" name="Circle"/>
          <p:cNvSpPr/>
          <p:nvPr/>
        </p:nvSpPr>
        <p:spPr>
          <a:xfrm>
            <a:off x="20128397" y="6574104"/>
            <a:ext cx="567795" cy="567795"/>
          </a:xfrm>
          <a:prstGeom prst="ellipse">
            <a:avLst/>
          </a:prstGeom>
          <a:solidFill>
            <a:srgbClr val="2930BF"/>
          </a:solidFill>
          <a:ln w="12700">
            <a:miter lim="400000"/>
          </a:ln>
        </p:spPr>
        <p:txBody>
          <a:bodyPr lIns="50800" tIns="50800" rIns="50800" bIns="50800" anchor="ctr"/>
          <a:lstStyle/>
          <a:p>
            <a:pPr algn="ctr">
              <a:lnSpc>
                <a:spcPct val="80000"/>
              </a:lnSpc>
              <a:spcBef>
                <a:spcPts val="0"/>
              </a:spcBef>
              <a:defRPr sz="4000" cap="all">
                <a:solidFill>
                  <a:srgbClr val="FFFFFF"/>
                </a:solidFill>
              </a:defRPr>
            </a:pPr>
            <a:endParaRPr/>
          </a:p>
        </p:txBody>
      </p:sp>
      <p:sp>
        <p:nvSpPr>
          <p:cNvPr id="176" name="Circle"/>
          <p:cNvSpPr/>
          <p:nvPr/>
        </p:nvSpPr>
        <p:spPr>
          <a:xfrm>
            <a:off x="19613764" y="5535724"/>
            <a:ext cx="609601" cy="609603"/>
          </a:xfrm>
          <a:prstGeom prst="ellipse">
            <a:avLst/>
          </a:prstGeom>
          <a:solidFill>
            <a:srgbClr val="16C6FF"/>
          </a:solidFill>
          <a:ln w="12700">
            <a:miter lim="400000"/>
          </a:ln>
        </p:spPr>
        <p:txBody>
          <a:bodyPr lIns="50800" tIns="50800" rIns="50800" bIns="50800" anchor="ctr"/>
          <a:lstStyle/>
          <a:p>
            <a:pPr algn="ctr">
              <a:lnSpc>
                <a:spcPct val="80000"/>
              </a:lnSpc>
              <a:spcBef>
                <a:spcPts val="0"/>
              </a:spcBef>
              <a:defRPr sz="4000" cap="all">
                <a:solidFill>
                  <a:srgbClr val="FFFFFF"/>
                </a:solidFill>
              </a:defRPr>
            </a:pPr>
            <a:endParaRPr/>
          </a:p>
        </p:txBody>
      </p:sp>
      <p:sp>
        <p:nvSpPr>
          <p:cNvPr id="177" name="Circle"/>
          <p:cNvSpPr/>
          <p:nvPr/>
        </p:nvSpPr>
        <p:spPr>
          <a:xfrm>
            <a:off x="19564388" y="8249157"/>
            <a:ext cx="567795" cy="567795"/>
          </a:xfrm>
          <a:prstGeom prst="ellipse">
            <a:avLst/>
          </a:prstGeom>
          <a:solidFill>
            <a:srgbClr val="ABCBD7"/>
          </a:solidFill>
          <a:ln w="12700">
            <a:miter lim="400000"/>
          </a:ln>
        </p:spPr>
        <p:txBody>
          <a:bodyPr lIns="50800" tIns="50800" rIns="50800" bIns="50800" anchor="ctr"/>
          <a:lstStyle/>
          <a:p>
            <a:pPr algn="ctr">
              <a:lnSpc>
                <a:spcPct val="80000"/>
              </a:lnSpc>
              <a:spcBef>
                <a:spcPts val="0"/>
              </a:spcBef>
              <a:defRPr sz="4000" cap="all">
                <a:solidFill>
                  <a:srgbClr val="FFFFFF"/>
                </a:solidFill>
              </a:defRPr>
            </a:pPr>
            <a:endParaRPr/>
          </a:p>
        </p:txBody>
      </p:sp>
      <p:sp>
        <p:nvSpPr>
          <p:cNvPr id="178" name="Woman"/>
          <p:cNvSpPr/>
          <p:nvPr/>
        </p:nvSpPr>
        <p:spPr>
          <a:xfrm>
            <a:off x="14217226" y="4174650"/>
            <a:ext cx="2895406" cy="7248556"/>
          </a:xfrm>
          <a:custGeom>
            <a:avLst/>
            <a:gdLst/>
            <a:ahLst/>
            <a:cxnLst>
              <a:cxn ang="0">
                <a:pos x="wd2" y="hd2"/>
              </a:cxn>
              <a:cxn ang="5400000">
                <a:pos x="wd2" y="hd2"/>
              </a:cxn>
              <a:cxn ang="10800000">
                <a:pos x="wd2" y="hd2"/>
              </a:cxn>
              <a:cxn ang="16200000">
                <a:pos x="wd2" y="hd2"/>
              </a:cxn>
            </a:cxnLst>
            <a:rect l="0" t="0" r="r" b="b"/>
            <a:pathLst>
              <a:path w="21387" h="21451" extrusionOk="0">
                <a:moveTo>
                  <a:pt x="10767" y="3"/>
                </a:moveTo>
                <a:cubicBezTo>
                  <a:pt x="10163" y="-15"/>
                  <a:pt x="9173" y="50"/>
                  <a:pt x="8379" y="485"/>
                </a:cubicBezTo>
                <a:cubicBezTo>
                  <a:pt x="7869" y="770"/>
                  <a:pt x="7992" y="989"/>
                  <a:pt x="7147" y="1709"/>
                </a:cubicBezTo>
                <a:cubicBezTo>
                  <a:pt x="6047" y="2649"/>
                  <a:pt x="7909" y="2821"/>
                  <a:pt x="6636" y="3320"/>
                </a:cubicBezTo>
                <a:cubicBezTo>
                  <a:pt x="6113" y="3525"/>
                  <a:pt x="6502" y="3869"/>
                  <a:pt x="6502" y="3869"/>
                </a:cubicBezTo>
                <a:cubicBezTo>
                  <a:pt x="6394" y="3885"/>
                  <a:pt x="6207" y="3880"/>
                  <a:pt x="6099" y="3896"/>
                </a:cubicBezTo>
                <a:cubicBezTo>
                  <a:pt x="5550" y="3950"/>
                  <a:pt x="4864" y="4024"/>
                  <a:pt x="4314" y="4395"/>
                </a:cubicBezTo>
                <a:cubicBezTo>
                  <a:pt x="3537" y="4916"/>
                  <a:pt x="1662" y="6006"/>
                  <a:pt x="254" y="6893"/>
                </a:cubicBezTo>
                <a:cubicBezTo>
                  <a:pt x="241" y="6904"/>
                  <a:pt x="226" y="6914"/>
                  <a:pt x="212" y="6920"/>
                </a:cubicBezTo>
                <a:cubicBezTo>
                  <a:pt x="186" y="6941"/>
                  <a:pt x="160" y="6962"/>
                  <a:pt x="133" y="6978"/>
                </a:cubicBezTo>
                <a:cubicBezTo>
                  <a:pt x="-28" y="7113"/>
                  <a:pt x="-54" y="7253"/>
                  <a:pt x="120" y="7398"/>
                </a:cubicBezTo>
                <a:cubicBezTo>
                  <a:pt x="402" y="7629"/>
                  <a:pt x="494" y="7843"/>
                  <a:pt x="883" y="8241"/>
                </a:cubicBezTo>
                <a:cubicBezTo>
                  <a:pt x="1258" y="8633"/>
                  <a:pt x="2132" y="9064"/>
                  <a:pt x="2789" y="9483"/>
                </a:cubicBezTo>
                <a:cubicBezTo>
                  <a:pt x="2950" y="9591"/>
                  <a:pt x="2935" y="9681"/>
                  <a:pt x="3351" y="9923"/>
                </a:cubicBezTo>
                <a:cubicBezTo>
                  <a:pt x="3579" y="10057"/>
                  <a:pt x="3967" y="10040"/>
                  <a:pt x="3820" y="10040"/>
                </a:cubicBezTo>
                <a:cubicBezTo>
                  <a:pt x="4182" y="10051"/>
                  <a:pt x="4546" y="10004"/>
                  <a:pt x="4532" y="10025"/>
                </a:cubicBezTo>
                <a:cubicBezTo>
                  <a:pt x="4331" y="10627"/>
                  <a:pt x="4437" y="11347"/>
                  <a:pt x="4692" y="12094"/>
                </a:cubicBezTo>
                <a:cubicBezTo>
                  <a:pt x="4839" y="12561"/>
                  <a:pt x="6473" y="15069"/>
                  <a:pt x="6527" y="15493"/>
                </a:cubicBezTo>
                <a:cubicBezTo>
                  <a:pt x="6688" y="17357"/>
                  <a:pt x="7279" y="18781"/>
                  <a:pt x="7641" y="19603"/>
                </a:cubicBezTo>
                <a:cubicBezTo>
                  <a:pt x="7668" y="19651"/>
                  <a:pt x="7723" y="19673"/>
                  <a:pt x="7763" y="19673"/>
                </a:cubicBezTo>
                <a:cubicBezTo>
                  <a:pt x="7790" y="19673"/>
                  <a:pt x="7857" y="19684"/>
                  <a:pt x="7951" y="19700"/>
                </a:cubicBezTo>
                <a:cubicBezTo>
                  <a:pt x="7965" y="20098"/>
                  <a:pt x="8258" y="20001"/>
                  <a:pt x="7775" y="20313"/>
                </a:cubicBezTo>
                <a:cubicBezTo>
                  <a:pt x="7494" y="20495"/>
                  <a:pt x="6838" y="20688"/>
                  <a:pt x="6891" y="21026"/>
                </a:cubicBezTo>
                <a:cubicBezTo>
                  <a:pt x="6905" y="21150"/>
                  <a:pt x="6973" y="21215"/>
                  <a:pt x="7214" y="21307"/>
                </a:cubicBezTo>
                <a:cubicBezTo>
                  <a:pt x="7536" y="21419"/>
                  <a:pt x="8649" y="21585"/>
                  <a:pt x="9694" y="21268"/>
                </a:cubicBezTo>
                <a:cubicBezTo>
                  <a:pt x="10231" y="21107"/>
                  <a:pt x="9893" y="20801"/>
                  <a:pt x="10000" y="20672"/>
                </a:cubicBezTo>
                <a:cubicBezTo>
                  <a:pt x="10148" y="20511"/>
                  <a:pt x="10348" y="20420"/>
                  <a:pt x="10214" y="20027"/>
                </a:cubicBezTo>
                <a:cubicBezTo>
                  <a:pt x="10187" y="19947"/>
                  <a:pt x="10096" y="19803"/>
                  <a:pt x="10042" y="19690"/>
                </a:cubicBezTo>
                <a:cubicBezTo>
                  <a:pt x="10176" y="19669"/>
                  <a:pt x="10281" y="19642"/>
                  <a:pt x="10281" y="19609"/>
                </a:cubicBezTo>
                <a:cubicBezTo>
                  <a:pt x="10294" y="19174"/>
                  <a:pt x="10309" y="18942"/>
                  <a:pt x="10268" y="18287"/>
                </a:cubicBezTo>
                <a:cubicBezTo>
                  <a:pt x="10228" y="17798"/>
                  <a:pt x="10243" y="17454"/>
                  <a:pt x="10176" y="16944"/>
                </a:cubicBezTo>
                <a:cubicBezTo>
                  <a:pt x="10109" y="16390"/>
                  <a:pt x="10015" y="16449"/>
                  <a:pt x="9908" y="15896"/>
                </a:cubicBezTo>
                <a:cubicBezTo>
                  <a:pt x="9868" y="15660"/>
                  <a:pt x="9825" y="15434"/>
                  <a:pt x="9879" y="15193"/>
                </a:cubicBezTo>
                <a:cubicBezTo>
                  <a:pt x="9892" y="15101"/>
                  <a:pt x="9987" y="14456"/>
                  <a:pt x="10000" y="14365"/>
                </a:cubicBezTo>
                <a:cubicBezTo>
                  <a:pt x="10027" y="13312"/>
                  <a:pt x="10097" y="12899"/>
                  <a:pt x="10231" y="11852"/>
                </a:cubicBezTo>
                <a:cubicBezTo>
                  <a:pt x="10257" y="11766"/>
                  <a:pt x="10376" y="11717"/>
                  <a:pt x="10469" y="11803"/>
                </a:cubicBezTo>
                <a:cubicBezTo>
                  <a:pt x="11207" y="12464"/>
                  <a:pt x="11555" y="12812"/>
                  <a:pt x="12145" y="13452"/>
                </a:cubicBezTo>
                <a:cubicBezTo>
                  <a:pt x="12615" y="13962"/>
                  <a:pt x="13770" y="15290"/>
                  <a:pt x="13851" y="15532"/>
                </a:cubicBezTo>
                <a:cubicBezTo>
                  <a:pt x="13985" y="15978"/>
                  <a:pt x="14184" y="16417"/>
                  <a:pt x="14345" y="16965"/>
                </a:cubicBezTo>
                <a:cubicBezTo>
                  <a:pt x="14640" y="17948"/>
                  <a:pt x="15661" y="19270"/>
                  <a:pt x="15795" y="19517"/>
                </a:cubicBezTo>
                <a:cubicBezTo>
                  <a:pt x="15822" y="19565"/>
                  <a:pt x="15834" y="19592"/>
                  <a:pt x="15874" y="19630"/>
                </a:cubicBezTo>
                <a:cubicBezTo>
                  <a:pt x="15888" y="19640"/>
                  <a:pt x="16007" y="19658"/>
                  <a:pt x="16168" y="19663"/>
                </a:cubicBezTo>
                <a:cubicBezTo>
                  <a:pt x="16221" y="19851"/>
                  <a:pt x="16234" y="20173"/>
                  <a:pt x="15912" y="20420"/>
                </a:cubicBezTo>
                <a:cubicBezTo>
                  <a:pt x="15631" y="20641"/>
                  <a:pt x="16113" y="20946"/>
                  <a:pt x="16113" y="20946"/>
                </a:cubicBezTo>
                <a:cubicBezTo>
                  <a:pt x="16408" y="21042"/>
                  <a:pt x="16743" y="21091"/>
                  <a:pt x="17186" y="21080"/>
                </a:cubicBezTo>
                <a:cubicBezTo>
                  <a:pt x="17615" y="21075"/>
                  <a:pt x="17884" y="21161"/>
                  <a:pt x="17978" y="21187"/>
                </a:cubicBezTo>
                <a:cubicBezTo>
                  <a:pt x="18031" y="21204"/>
                  <a:pt x="18057" y="21209"/>
                  <a:pt x="18057" y="21209"/>
                </a:cubicBezTo>
                <a:cubicBezTo>
                  <a:pt x="18057" y="21209"/>
                  <a:pt x="19373" y="21440"/>
                  <a:pt x="20848" y="21344"/>
                </a:cubicBezTo>
                <a:cubicBezTo>
                  <a:pt x="21478" y="21317"/>
                  <a:pt x="21546" y="21161"/>
                  <a:pt x="21104" y="20946"/>
                </a:cubicBezTo>
                <a:cubicBezTo>
                  <a:pt x="20447" y="20618"/>
                  <a:pt x="19682" y="20571"/>
                  <a:pt x="19361" y="20367"/>
                </a:cubicBezTo>
                <a:cubicBezTo>
                  <a:pt x="18771" y="19991"/>
                  <a:pt x="18409" y="19910"/>
                  <a:pt x="18288" y="19620"/>
                </a:cubicBezTo>
                <a:cubicBezTo>
                  <a:pt x="18449" y="19598"/>
                  <a:pt x="18543" y="19583"/>
                  <a:pt x="18543" y="19583"/>
                </a:cubicBezTo>
                <a:cubicBezTo>
                  <a:pt x="18543" y="19583"/>
                  <a:pt x="18461" y="19087"/>
                  <a:pt x="18368" y="18765"/>
                </a:cubicBezTo>
                <a:cubicBezTo>
                  <a:pt x="18126" y="17922"/>
                  <a:pt x="18046" y="17332"/>
                  <a:pt x="17965" y="16870"/>
                </a:cubicBezTo>
                <a:cubicBezTo>
                  <a:pt x="17831" y="16053"/>
                  <a:pt x="17360" y="15671"/>
                  <a:pt x="17253" y="15402"/>
                </a:cubicBezTo>
                <a:cubicBezTo>
                  <a:pt x="16851" y="14452"/>
                  <a:pt x="16690" y="14372"/>
                  <a:pt x="16449" y="13378"/>
                </a:cubicBezTo>
                <a:cubicBezTo>
                  <a:pt x="16408" y="13195"/>
                  <a:pt x="16221" y="11911"/>
                  <a:pt x="15912" y="11159"/>
                </a:cubicBezTo>
                <a:cubicBezTo>
                  <a:pt x="15738" y="10734"/>
                  <a:pt x="15405" y="10370"/>
                  <a:pt x="15137" y="9967"/>
                </a:cubicBezTo>
                <a:cubicBezTo>
                  <a:pt x="15218" y="10096"/>
                  <a:pt x="15269" y="9913"/>
                  <a:pt x="15564" y="9886"/>
                </a:cubicBezTo>
                <a:cubicBezTo>
                  <a:pt x="16208" y="9832"/>
                  <a:pt x="16476" y="9686"/>
                  <a:pt x="16838" y="9498"/>
                </a:cubicBezTo>
                <a:cubicBezTo>
                  <a:pt x="17723" y="9020"/>
                  <a:pt x="20312" y="7812"/>
                  <a:pt x="20714" y="7469"/>
                </a:cubicBezTo>
                <a:cubicBezTo>
                  <a:pt x="20888" y="7318"/>
                  <a:pt x="21195" y="7000"/>
                  <a:pt x="21208" y="6839"/>
                </a:cubicBezTo>
                <a:cubicBezTo>
                  <a:pt x="21222" y="6646"/>
                  <a:pt x="20727" y="6421"/>
                  <a:pt x="20580" y="6292"/>
                </a:cubicBezTo>
                <a:cubicBezTo>
                  <a:pt x="20379" y="6120"/>
                  <a:pt x="19881" y="5825"/>
                  <a:pt x="19599" y="5669"/>
                </a:cubicBezTo>
                <a:cubicBezTo>
                  <a:pt x="18889" y="5277"/>
                  <a:pt x="18528" y="5179"/>
                  <a:pt x="17496" y="4690"/>
                </a:cubicBezTo>
                <a:cubicBezTo>
                  <a:pt x="17335" y="4615"/>
                  <a:pt x="16586" y="4008"/>
                  <a:pt x="15862" y="3884"/>
                </a:cubicBezTo>
                <a:cubicBezTo>
                  <a:pt x="15192" y="3766"/>
                  <a:pt x="13968" y="3767"/>
                  <a:pt x="13968" y="3767"/>
                </a:cubicBezTo>
                <a:cubicBezTo>
                  <a:pt x="14116" y="3536"/>
                  <a:pt x="13620" y="3418"/>
                  <a:pt x="13620" y="3149"/>
                </a:cubicBezTo>
                <a:cubicBezTo>
                  <a:pt x="13620" y="2607"/>
                  <a:pt x="15057" y="2853"/>
                  <a:pt x="13729" y="1365"/>
                </a:cubicBezTo>
                <a:cubicBezTo>
                  <a:pt x="13595" y="1220"/>
                  <a:pt x="13324" y="554"/>
                  <a:pt x="12426" y="334"/>
                </a:cubicBezTo>
                <a:cubicBezTo>
                  <a:pt x="12305" y="302"/>
                  <a:pt x="12051" y="279"/>
                  <a:pt x="11957" y="236"/>
                </a:cubicBezTo>
                <a:cubicBezTo>
                  <a:pt x="11796" y="172"/>
                  <a:pt x="11555" y="87"/>
                  <a:pt x="11219" y="38"/>
                </a:cubicBezTo>
                <a:cubicBezTo>
                  <a:pt x="11126" y="25"/>
                  <a:pt x="10968" y="9"/>
                  <a:pt x="10767" y="3"/>
                </a:cubicBezTo>
                <a:close/>
                <a:moveTo>
                  <a:pt x="15514" y="5645"/>
                </a:moveTo>
                <a:cubicBezTo>
                  <a:pt x="15647" y="5640"/>
                  <a:pt x="15796" y="5665"/>
                  <a:pt x="15967" y="5723"/>
                </a:cubicBezTo>
                <a:cubicBezTo>
                  <a:pt x="16731" y="5981"/>
                  <a:pt x="18812" y="6904"/>
                  <a:pt x="18812" y="7022"/>
                </a:cubicBezTo>
                <a:cubicBezTo>
                  <a:pt x="18812" y="7113"/>
                  <a:pt x="18490" y="7365"/>
                  <a:pt x="17806" y="7838"/>
                </a:cubicBezTo>
                <a:cubicBezTo>
                  <a:pt x="17350" y="8155"/>
                  <a:pt x="16894" y="8365"/>
                  <a:pt x="16264" y="8763"/>
                </a:cubicBezTo>
                <a:cubicBezTo>
                  <a:pt x="16224" y="8790"/>
                  <a:pt x="15967" y="8972"/>
                  <a:pt x="15686" y="8961"/>
                </a:cubicBezTo>
                <a:cubicBezTo>
                  <a:pt x="15686" y="8961"/>
                  <a:pt x="15299" y="8919"/>
                  <a:pt x="14923" y="8817"/>
                </a:cubicBezTo>
                <a:cubicBezTo>
                  <a:pt x="14575" y="8720"/>
                  <a:pt x="14186" y="8736"/>
                  <a:pt x="14186" y="8758"/>
                </a:cubicBezTo>
                <a:cubicBezTo>
                  <a:pt x="14186" y="8763"/>
                  <a:pt x="13824" y="8521"/>
                  <a:pt x="13851" y="8021"/>
                </a:cubicBezTo>
                <a:cubicBezTo>
                  <a:pt x="13891" y="7054"/>
                  <a:pt x="14277" y="6722"/>
                  <a:pt x="14559" y="6340"/>
                </a:cubicBezTo>
                <a:cubicBezTo>
                  <a:pt x="14861" y="5938"/>
                  <a:pt x="15116" y="5661"/>
                  <a:pt x="15514" y="5645"/>
                </a:cubicBezTo>
                <a:close/>
                <a:moveTo>
                  <a:pt x="5395" y="5887"/>
                </a:moveTo>
                <a:cubicBezTo>
                  <a:pt x="5545" y="5876"/>
                  <a:pt x="5689" y="5902"/>
                  <a:pt x="5722" y="6028"/>
                </a:cubicBezTo>
                <a:cubicBezTo>
                  <a:pt x="5749" y="6120"/>
                  <a:pt x="5832" y="6280"/>
                  <a:pt x="5886" y="6414"/>
                </a:cubicBezTo>
                <a:cubicBezTo>
                  <a:pt x="6060" y="6844"/>
                  <a:pt x="6366" y="6931"/>
                  <a:pt x="6393" y="7210"/>
                </a:cubicBezTo>
                <a:cubicBezTo>
                  <a:pt x="6527" y="8430"/>
                  <a:pt x="5806" y="8382"/>
                  <a:pt x="5404" y="8919"/>
                </a:cubicBezTo>
                <a:cubicBezTo>
                  <a:pt x="5337" y="8903"/>
                  <a:pt x="4707" y="8988"/>
                  <a:pt x="4130" y="9095"/>
                </a:cubicBezTo>
                <a:cubicBezTo>
                  <a:pt x="3419" y="8778"/>
                  <a:pt x="3068" y="7651"/>
                  <a:pt x="2559" y="7281"/>
                </a:cubicBezTo>
                <a:cubicBezTo>
                  <a:pt x="2291" y="7082"/>
                  <a:pt x="3164" y="6834"/>
                  <a:pt x="3807" y="6544"/>
                </a:cubicBezTo>
                <a:cubicBezTo>
                  <a:pt x="4304" y="6323"/>
                  <a:pt x="4516" y="6228"/>
                  <a:pt x="5052" y="5964"/>
                </a:cubicBezTo>
                <a:cubicBezTo>
                  <a:pt x="5092" y="5946"/>
                  <a:pt x="5246" y="5898"/>
                  <a:pt x="5395" y="5887"/>
                </a:cubicBezTo>
                <a:close/>
              </a:path>
            </a:pathLst>
          </a:custGeom>
          <a:solidFill>
            <a:srgbClr val="2389C0">
              <a:alpha val="54761"/>
            </a:srgbClr>
          </a:solidFill>
          <a:ln w="12700">
            <a:miter lim="400000"/>
          </a:ln>
        </p:spPr>
        <p:txBody>
          <a:bodyPr lIns="50800" tIns="50800" rIns="50800" bIns="50800" anchor="ctr"/>
          <a:lstStyle/>
          <a:p>
            <a:pPr algn="ctr">
              <a:lnSpc>
                <a:spcPct val="80000"/>
              </a:lnSpc>
              <a:spcBef>
                <a:spcPts val="0"/>
              </a:spcBef>
              <a:defRPr sz="4000" cap="all">
                <a:solidFill>
                  <a:srgbClr val="FFFFFF"/>
                </a:solidFill>
              </a:defRPr>
            </a:pPr>
            <a:endParaRPr/>
          </a:p>
        </p:txBody>
      </p:sp>
      <p:sp>
        <p:nvSpPr>
          <p:cNvPr id="179" name="Arrow 11"/>
          <p:cNvSpPr/>
          <p:nvPr/>
        </p:nvSpPr>
        <p:spPr>
          <a:xfrm>
            <a:off x="17057140" y="6945506"/>
            <a:ext cx="1420792" cy="1069726"/>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accent1">
              <a:alpha val="61138"/>
            </a:schemeClr>
          </a:solidFill>
          <a:ln w="12700">
            <a:miter lim="400000"/>
          </a:ln>
        </p:spPr>
        <p:txBody>
          <a:bodyPr lIns="50800" tIns="50800" rIns="50800" bIns="50800" anchor="ctr"/>
          <a:lstStyle/>
          <a:p>
            <a:pPr algn="ctr">
              <a:lnSpc>
                <a:spcPct val="80000"/>
              </a:lnSpc>
              <a:spcBef>
                <a:spcPts val="0"/>
              </a:spcBef>
              <a:defRPr sz="4000" cap="all">
                <a:solidFill>
                  <a:srgbClr val="FFFFFF"/>
                </a:solidFill>
              </a:defRPr>
            </a:pPr>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Goals and Milestones…"/>
          <p:cNvSpPr txBox="1"/>
          <p:nvPr/>
        </p:nvSpPr>
        <p:spPr>
          <a:xfrm>
            <a:off x="517124" y="96432"/>
            <a:ext cx="15162121" cy="2540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defTabSz="817244">
              <a:lnSpc>
                <a:spcPct val="80000"/>
              </a:lnSpc>
              <a:spcBef>
                <a:spcPts val="3100"/>
              </a:spcBef>
              <a:defRPr sz="7600" cap="all">
                <a:solidFill>
                  <a:srgbClr val="A6AAA9"/>
                </a:solidFill>
                <a:latin typeface="DIN Alternate Bold"/>
                <a:ea typeface="DIN Alternate Bold"/>
                <a:cs typeface="DIN Alternate Bold"/>
                <a:sym typeface="DIN Alternate Bold"/>
              </a:defRPr>
            </a:pPr>
            <a:r>
              <a:t>Goals and Milestones</a:t>
            </a:r>
          </a:p>
          <a:p>
            <a:pPr defTabSz="817244">
              <a:lnSpc>
                <a:spcPct val="80000"/>
              </a:lnSpc>
              <a:spcBef>
                <a:spcPts val="3100"/>
              </a:spcBef>
              <a:defRPr sz="7600" cap="all">
                <a:solidFill>
                  <a:srgbClr val="A6AAA9"/>
                </a:solidFill>
                <a:latin typeface="DIN Alternate Bold"/>
                <a:ea typeface="DIN Alternate Bold"/>
                <a:cs typeface="DIN Alternate Bold"/>
                <a:sym typeface="DIN Alternate Bold"/>
              </a:defRPr>
            </a:pPr>
            <a:r>
              <a:t>Use of the Blavatnik Funds</a:t>
            </a:r>
          </a:p>
        </p:txBody>
      </p:sp>
      <p:grpSp>
        <p:nvGrpSpPr>
          <p:cNvPr id="851" name="Group"/>
          <p:cNvGrpSpPr/>
          <p:nvPr/>
        </p:nvGrpSpPr>
        <p:grpSpPr>
          <a:xfrm>
            <a:off x="193839" y="2847518"/>
            <a:ext cx="8319457" cy="8849922"/>
            <a:chOff x="0" y="0"/>
            <a:chExt cx="8319455" cy="8849921"/>
          </a:xfrm>
        </p:grpSpPr>
        <p:sp>
          <p:nvSpPr>
            <p:cNvPr id="844" name="Rounded Rectangle"/>
            <p:cNvSpPr/>
            <p:nvPr/>
          </p:nvSpPr>
          <p:spPr>
            <a:xfrm>
              <a:off x="677038" y="778771"/>
              <a:ext cx="6965379" cy="8071151"/>
            </a:xfrm>
            <a:prstGeom prst="roundRect">
              <a:avLst>
                <a:gd name="adj" fmla="val 17559"/>
              </a:avLst>
            </a:prstGeom>
            <a:solidFill>
              <a:srgbClr val="FFFFFF"/>
            </a:solidFill>
            <a:ln w="12700" cap="flat">
              <a:noFill/>
              <a:miter lim="400000"/>
            </a:ln>
            <a:effectLst/>
          </p:spPr>
          <p:txBody>
            <a:bodyPr wrap="square" lIns="50800" tIns="50800" rIns="50800" bIns="50800" numCol="1" anchor="ctr">
              <a:noAutofit/>
            </a:bodyPr>
            <a:lstStyle/>
            <a:p>
              <a:pPr algn="ctr">
                <a:lnSpc>
                  <a:spcPct val="80000"/>
                </a:lnSpc>
                <a:spcBef>
                  <a:spcPts val="0"/>
                </a:spcBef>
                <a:defRPr sz="4000" cap="all">
                  <a:solidFill>
                    <a:srgbClr val="FFFFFF"/>
                  </a:solidFill>
                </a:defRPr>
              </a:pPr>
              <a:endParaRPr/>
            </a:p>
          </p:txBody>
        </p:sp>
        <p:grpSp>
          <p:nvGrpSpPr>
            <p:cNvPr id="849" name="Group"/>
            <p:cNvGrpSpPr/>
            <p:nvPr/>
          </p:nvGrpSpPr>
          <p:grpSpPr>
            <a:xfrm>
              <a:off x="741237" y="2038875"/>
              <a:ext cx="6836982" cy="1206159"/>
              <a:chOff x="0" y="0"/>
              <a:chExt cx="6836982" cy="1206158"/>
            </a:xfrm>
          </p:grpSpPr>
          <p:pic>
            <p:nvPicPr>
              <p:cNvPr id="845" name="Picture 16" descr="Picture 16"/>
              <p:cNvPicPr>
                <a:picLocks noChangeAspect="1"/>
              </p:cNvPicPr>
              <p:nvPr/>
            </p:nvPicPr>
            <p:blipFill>
              <a:blip r:embed="rId3"/>
              <a:stretch>
                <a:fillRect/>
              </a:stretch>
            </p:blipFill>
            <p:spPr>
              <a:xfrm>
                <a:off x="1359856" y="151306"/>
                <a:ext cx="1544240" cy="903547"/>
              </a:xfrm>
              <a:prstGeom prst="rect">
                <a:avLst/>
              </a:prstGeom>
              <a:ln w="12700" cap="flat">
                <a:noFill/>
                <a:miter lim="400000"/>
              </a:ln>
              <a:effectLst/>
            </p:spPr>
          </p:pic>
          <p:pic>
            <p:nvPicPr>
              <p:cNvPr id="846" name="Picture 20" descr="Picture 20"/>
              <p:cNvPicPr>
                <a:picLocks noChangeAspect="1"/>
              </p:cNvPicPr>
              <p:nvPr/>
            </p:nvPicPr>
            <p:blipFill>
              <a:blip r:embed="rId4"/>
              <a:stretch>
                <a:fillRect/>
              </a:stretch>
            </p:blipFill>
            <p:spPr>
              <a:xfrm>
                <a:off x="-1" y="0"/>
                <a:ext cx="1274690" cy="1206159"/>
              </a:xfrm>
              <a:prstGeom prst="rect">
                <a:avLst/>
              </a:prstGeom>
              <a:ln w="12700" cap="flat">
                <a:noFill/>
                <a:miter lim="400000"/>
              </a:ln>
              <a:effectLst/>
            </p:spPr>
          </p:pic>
          <p:pic>
            <p:nvPicPr>
              <p:cNvPr id="847" name="Picture 22" descr="Picture 22"/>
              <p:cNvPicPr>
                <a:picLocks noChangeAspect="1"/>
              </p:cNvPicPr>
              <p:nvPr/>
            </p:nvPicPr>
            <p:blipFill>
              <a:blip r:embed="rId5"/>
              <a:stretch>
                <a:fillRect/>
              </a:stretch>
            </p:blipFill>
            <p:spPr>
              <a:xfrm>
                <a:off x="2885294" y="303921"/>
                <a:ext cx="1836650" cy="726438"/>
              </a:xfrm>
              <a:prstGeom prst="rect">
                <a:avLst/>
              </a:prstGeom>
              <a:ln w="12700" cap="flat">
                <a:noFill/>
                <a:miter lim="400000"/>
              </a:ln>
              <a:effectLst/>
            </p:spPr>
          </p:pic>
          <p:pic>
            <p:nvPicPr>
              <p:cNvPr id="848" name="Picture 26" descr="Picture 26"/>
              <p:cNvPicPr>
                <a:picLocks noChangeAspect="1"/>
              </p:cNvPicPr>
              <p:nvPr/>
            </p:nvPicPr>
            <p:blipFill>
              <a:blip r:embed="rId6"/>
              <a:stretch>
                <a:fillRect/>
              </a:stretch>
            </p:blipFill>
            <p:spPr>
              <a:xfrm>
                <a:off x="4721942" y="149589"/>
                <a:ext cx="2115041" cy="976949"/>
              </a:xfrm>
              <a:prstGeom prst="rect">
                <a:avLst/>
              </a:prstGeom>
              <a:ln w="12700" cap="flat">
                <a:noFill/>
                <a:miter lim="400000"/>
              </a:ln>
              <a:effectLst/>
            </p:spPr>
          </p:pic>
        </p:grpSp>
        <p:sp>
          <p:nvSpPr>
            <p:cNvPr id="850" name="Cell type specificity"/>
            <p:cNvSpPr txBox="1"/>
            <p:nvPr/>
          </p:nvSpPr>
          <p:spPr>
            <a:xfrm>
              <a:off x="-1" y="0"/>
              <a:ext cx="8319457" cy="20732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b">
              <a:normAutofit/>
            </a:bodyPr>
            <a:lstStyle>
              <a:lvl1pPr algn="ctr">
                <a:lnSpc>
                  <a:spcPct val="50000"/>
                </a:lnSpc>
                <a:spcBef>
                  <a:spcPts val="3200"/>
                </a:spcBef>
                <a:defRPr sz="4800" cap="all">
                  <a:solidFill>
                    <a:srgbClr val="838787"/>
                  </a:solidFill>
                  <a:latin typeface="DIN Alternate Bold"/>
                  <a:ea typeface="DIN Alternate Bold"/>
                  <a:cs typeface="DIN Alternate Bold"/>
                  <a:sym typeface="DIN Alternate Bold"/>
                </a:defRPr>
              </a:lvl1pPr>
            </a:lstStyle>
            <a:p>
              <a:r>
                <a:t>Cell type specificity</a:t>
              </a:r>
            </a:p>
          </p:txBody>
        </p:sp>
      </p:grpSp>
      <p:grpSp>
        <p:nvGrpSpPr>
          <p:cNvPr id="855" name="Group"/>
          <p:cNvGrpSpPr/>
          <p:nvPr/>
        </p:nvGrpSpPr>
        <p:grpSpPr>
          <a:xfrm>
            <a:off x="8067839" y="2847518"/>
            <a:ext cx="8319457" cy="8849922"/>
            <a:chOff x="0" y="0"/>
            <a:chExt cx="8319455" cy="8849921"/>
          </a:xfrm>
        </p:grpSpPr>
        <p:sp>
          <p:nvSpPr>
            <p:cNvPr id="852" name="Rounded Rectangle"/>
            <p:cNvSpPr/>
            <p:nvPr/>
          </p:nvSpPr>
          <p:spPr>
            <a:xfrm>
              <a:off x="677038" y="778771"/>
              <a:ext cx="6965379" cy="8071151"/>
            </a:xfrm>
            <a:prstGeom prst="roundRect">
              <a:avLst>
                <a:gd name="adj" fmla="val 17559"/>
              </a:avLst>
            </a:prstGeom>
            <a:solidFill>
              <a:srgbClr val="FFFFFF"/>
            </a:solidFill>
            <a:ln w="12700" cap="flat">
              <a:noFill/>
              <a:miter lim="400000"/>
            </a:ln>
            <a:effectLst/>
          </p:spPr>
          <p:txBody>
            <a:bodyPr wrap="square" lIns="50800" tIns="50800" rIns="50800" bIns="50800" numCol="1" anchor="ctr">
              <a:noAutofit/>
            </a:bodyPr>
            <a:lstStyle/>
            <a:p>
              <a:pPr algn="ctr">
                <a:lnSpc>
                  <a:spcPct val="80000"/>
                </a:lnSpc>
                <a:spcBef>
                  <a:spcPts val="0"/>
                </a:spcBef>
                <a:defRPr sz="4000" cap="all">
                  <a:solidFill>
                    <a:srgbClr val="FFFFFF"/>
                  </a:solidFill>
                </a:defRPr>
              </a:pPr>
              <a:endParaRPr/>
            </a:p>
          </p:txBody>
        </p:sp>
        <p:pic>
          <p:nvPicPr>
            <p:cNvPr id="853" name="Picture 20" descr="Picture 20"/>
            <p:cNvPicPr>
              <a:picLocks noChangeAspect="1"/>
            </p:cNvPicPr>
            <p:nvPr/>
          </p:nvPicPr>
          <p:blipFill>
            <a:blip r:embed="rId4"/>
            <a:stretch>
              <a:fillRect/>
            </a:stretch>
          </p:blipFill>
          <p:spPr>
            <a:xfrm>
              <a:off x="2583939" y="2013475"/>
              <a:ext cx="3151577" cy="2982137"/>
            </a:xfrm>
            <a:prstGeom prst="rect">
              <a:avLst/>
            </a:prstGeom>
            <a:ln w="12700" cap="flat">
              <a:noFill/>
              <a:miter lim="400000"/>
            </a:ln>
            <a:effectLst/>
          </p:spPr>
        </p:pic>
        <p:sp>
          <p:nvSpPr>
            <p:cNvPr id="854" name="Vaccine improvement"/>
            <p:cNvSpPr txBox="1"/>
            <p:nvPr/>
          </p:nvSpPr>
          <p:spPr>
            <a:xfrm>
              <a:off x="-1" y="0"/>
              <a:ext cx="8319457" cy="20732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b">
              <a:normAutofit/>
            </a:bodyPr>
            <a:lstStyle>
              <a:lvl1pPr algn="ctr">
                <a:lnSpc>
                  <a:spcPct val="50000"/>
                </a:lnSpc>
                <a:spcBef>
                  <a:spcPts val="3200"/>
                </a:spcBef>
                <a:defRPr sz="4800" cap="all">
                  <a:solidFill>
                    <a:srgbClr val="838787"/>
                  </a:solidFill>
                  <a:latin typeface="DIN Alternate Bold"/>
                  <a:ea typeface="DIN Alternate Bold"/>
                  <a:cs typeface="DIN Alternate Bold"/>
                  <a:sym typeface="DIN Alternate Bold"/>
                </a:defRPr>
              </a:lvl1pPr>
            </a:lstStyle>
            <a:p>
              <a:r>
                <a:t>Vaccine improvement</a:t>
              </a:r>
            </a:p>
          </p:txBody>
        </p:sp>
      </p:grpSp>
      <p:grpSp>
        <p:nvGrpSpPr>
          <p:cNvPr id="858" name="Group"/>
          <p:cNvGrpSpPr/>
          <p:nvPr/>
        </p:nvGrpSpPr>
        <p:grpSpPr>
          <a:xfrm>
            <a:off x="15941839" y="2695118"/>
            <a:ext cx="8319456" cy="9002322"/>
            <a:chOff x="0" y="0"/>
            <a:chExt cx="8319454" cy="9002321"/>
          </a:xfrm>
        </p:grpSpPr>
        <p:sp>
          <p:nvSpPr>
            <p:cNvPr id="856" name="Rounded Rectangle"/>
            <p:cNvSpPr/>
            <p:nvPr/>
          </p:nvSpPr>
          <p:spPr>
            <a:xfrm>
              <a:off x="677038" y="931171"/>
              <a:ext cx="6965379" cy="8071151"/>
            </a:xfrm>
            <a:prstGeom prst="roundRect">
              <a:avLst>
                <a:gd name="adj" fmla="val 17559"/>
              </a:avLst>
            </a:prstGeom>
            <a:solidFill>
              <a:srgbClr val="FFFFFF"/>
            </a:solidFill>
            <a:ln w="12700" cap="flat">
              <a:noFill/>
              <a:miter lim="400000"/>
            </a:ln>
            <a:effectLst/>
          </p:spPr>
          <p:txBody>
            <a:bodyPr wrap="square" lIns="50800" tIns="50800" rIns="50800" bIns="50800" numCol="1" anchor="ctr">
              <a:noAutofit/>
            </a:bodyPr>
            <a:lstStyle/>
            <a:p>
              <a:pPr algn="ctr">
                <a:lnSpc>
                  <a:spcPct val="80000"/>
                </a:lnSpc>
                <a:spcBef>
                  <a:spcPts val="0"/>
                </a:spcBef>
                <a:defRPr sz="4000" cap="all">
                  <a:solidFill>
                    <a:srgbClr val="FFFFFF"/>
                  </a:solidFill>
                </a:defRPr>
              </a:pPr>
              <a:endParaRPr/>
            </a:p>
          </p:txBody>
        </p:sp>
        <p:sp>
          <p:nvSpPr>
            <p:cNvPr id="857" name="Gene therapy"/>
            <p:cNvSpPr txBox="1"/>
            <p:nvPr/>
          </p:nvSpPr>
          <p:spPr>
            <a:xfrm>
              <a:off x="0" y="-1"/>
              <a:ext cx="8319455" cy="20732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b">
              <a:normAutofit/>
            </a:bodyPr>
            <a:lstStyle>
              <a:lvl1pPr algn="ctr">
                <a:lnSpc>
                  <a:spcPct val="50000"/>
                </a:lnSpc>
                <a:spcBef>
                  <a:spcPts val="3200"/>
                </a:spcBef>
                <a:defRPr sz="4800" cap="all">
                  <a:solidFill>
                    <a:srgbClr val="838787"/>
                  </a:solidFill>
                  <a:latin typeface="DIN Alternate Bold"/>
                  <a:ea typeface="DIN Alternate Bold"/>
                  <a:cs typeface="DIN Alternate Bold"/>
                  <a:sym typeface="DIN Alternate Bold"/>
                </a:defRPr>
              </a:lvl1pPr>
            </a:lstStyle>
            <a:p>
              <a:r>
                <a:t>Gene therapy</a:t>
              </a:r>
            </a:p>
          </p:txBody>
        </p:sp>
      </p:grpSp>
      <p:grpSp>
        <p:nvGrpSpPr>
          <p:cNvPr id="870" name="Group 14"/>
          <p:cNvGrpSpPr/>
          <p:nvPr/>
        </p:nvGrpSpPr>
        <p:grpSpPr>
          <a:xfrm>
            <a:off x="17785279" y="4976933"/>
            <a:ext cx="6470114" cy="3325647"/>
            <a:chOff x="0" y="0"/>
            <a:chExt cx="6470112" cy="3325646"/>
          </a:xfrm>
        </p:grpSpPr>
        <p:grpSp>
          <p:nvGrpSpPr>
            <p:cNvPr id="864" name="Group 15"/>
            <p:cNvGrpSpPr/>
            <p:nvPr/>
          </p:nvGrpSpPr>
          <p:grpSpPr>
            <a:xfrm>
              <a:off x="-1" y="-1"/>
              <a:ext cx="3947096" cy="3325648"/>
              <a:chOff x="0" y="0"/>
              <a:chExt cx="3947095" cy="3325646"/>
            </a:xfrm>
          </p:grpSpPr>
          <p:pic>
            <p:nvPicPr>
              <p:cNvPr id="859" name="Picture 21" descr="Picture 21"/>
              <p:cNvPicPr>
                <a:picLocks noChangeAspect="1"/>
              </p:cNvPicPr>
              <p:nvPr/>
            </p:nvPicPr>
            <p:blipFill>
              <a:blip r:embed="rId7"/>
              <a:srcRect l="29766" r="48589"/>
              <a:stretch>
                <a:fillRect/>
              </a:stretch>
            </p:blipFill>
            <p:spPr>
              <a:xfrm>
                <a:off x="3026872" y="845622"/>
                <a:ext cx="920224" cy="844012"/>
              </a:xfrm>
              <a:prstGeom prst="rect">
                <a:avLst/>
              </a:prstGeom>
              <a:ln w="12700" cap="flat">
                <a:noFill/>
                <a:miter lim="400000"/>
              </a:ln>
              <a:effectLst/>
            </p:spPr>
          </p:pic>
          <p:pic>
            <p:nvPicPr>
              <p:cNvPr id="860" name="Picture 22" descr="Picture 22"/>
              <p:cNvPicPr>
                <a:picLocks noChangeAspect="1"/>
              </p:cNvPicPr>
              <p:nvPr/>
            </p:nvPicPr>
            <p:blipFill>
              <a:blip r:embed="rId7"/>
              <a:srcRect l="56095" r="23190"/>
              <a:stretch>
                <a:fillRect/>
              </a:stretch>
            </p:blipFill>
            <p:spPr>
              <a:xfrm>
                <a:off x="3026872" y="1689632"/>
                <a:ext cx="880600" cy="844012"/>
              </a:xfrm>
              <a:prstGeom prst="rect">
                <a:avLst/>
              </a:prstGeom>
              <a:ln w="12700" cap="flat">
                <a:noFill/>
                <a:miter lim="400000"/>
              </a:ln>
              <a:effectLst/>
            </p:spPr>
          </p:pic>
          <p:pic>
            <p:nvPicPr>
              <p:cNvPr id="861" name="Picture 23" descr="Picture 23"/>
              <p:cNvPicPr>
                <a:picLocks noChangeAspect="1"/>
              </p:cNvPicPr>
              <p:nvPr/>
            </p:nvPicPr>
            <p:blipFill>
              <a:blip r:embed="rId7"/>
              <a:srcRect l="84180"/>
              <a:stretch>
                <a:fillRect/>
              </a:stretch>
            </p:blipFill>
            <p:spPr>
              <a:xfrm>
                <a:off x="3090083" y="2543164"/>
                <a:ext cx="672613" cy="782483"/>
              </a:xfrm>
              <a:prstGeom prst="rect">
                <a:avLst/>
              </a:prstGeom>
              <a:ln w="12700" cap="flat">
                <a:noFill/>
                <a:miter lim="400000"/>
              </a:ln>
              <a:effectLst/>
            </p:spPr>
          </p:pic>
          <p:pic>
            <p:nvPicPr>
              <p:cNvPr id="862" name="Picture 24" descr="Picture 24"/>
              <p:cNvPicPr>
                <a:picLocks noChangeAspect="1"/>
              </p:cNvPicPr>
              <p:nvPr/>
            </p:nvPicPr>
            <p:blipFill>
              <a:blip r:embed="rId7"/>
              <a:srcRect r="77606"/>
              <a:stretch>
                <a:fillRect/>
              </a:stretch>
            </p:blipFill>
            <p:spPr>
              <a:xfrm>
                <a:off x="2921517" y="42141"/>
                <a:ext cx="952116" cy="844011"/>
              </a:xfrm>
              <a:prstGeom prst="rect">
                <a:avLst/>
              </a:prstGeom>
              <a:ln w="12700" cap="flat">
                <a:noFill/>
                <a:miter lim="400000"/>
              </a:ln>
              <a:effectLst/>
            </p:spPr>
          </p:pic>
          <p:pic>
            <p:nvPicPr>
              <p:cNvPr id="863" name="Picture 25" descr="Picture 25"/>
              <p:cNvPicPr>
                <a:picLocks noChangeAspect="1"/>
              </p:cNvPicPr>
              <p:nvPr/>
            </p:nvPicPr>
            <p:blipFill>
              <a:blip r:embed="rId8"/>
              <a:srcRect l="14158" t="6221" r="14499" b="6215"/>
              <a:stretch>
                <a:fillRect/>
              </a:stretch>
            </p:blipFill>
            <p:spPr>
              <a:xfrm>
                <a:off x="0" y="-1"/>
                <a:ext cx="2568476" cy="3152414"/>
              </a:xfrm>
              <a:prstGeom prst="rect">
                <a:avLst/>
              </a:prstGeom>
              <a:ln w="12700" cap="flat">
                <a:noFill/>
                <a:miter lim="400000"/>
              </a:ln>
              <a:effectLst/>
            </p:spPr>
          </p:pic>
        </p:grpSp>
        <p:grpSp>
          <p:nvGrpSpPr>
            <p:cNvPr id="869" name="Group 16"/>
            <p:cNvGrpSpPr/>
            <p:nvPr/>
          </p:nvGrpSpPr>
          <p:grpSpPr>
            <a:xfrm>
              <a:off x="3928502" y="226857"/>
              <a:ext cx="2541610" cy="2661990"/>
              <a:chOff x="0" y="0"/>
              <a:chExt cx="2541609" cy="2661989"/>
            </a:xfrm>
          </p:grpSpPr>
          <p:sp>
            <p:nvSpPr>
              <p:cNvPr id="865" name="TextBox 17"/>
              <p:cNvSpPr txBox="1"/>
              <p:nvPr/>
            </p:nvSpPr>
            <p:spPr>
              <a:xfrm>
                <a:off x="33838" y="0"/>
                <a:ext cx="1791570" cy="2059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defTabSz="914400">
                  <a:spcBef>
                    <a:spcPts val="0"/>
                  </a:spcBef>
                  <a:defRPr sz="900" b="1" i="1">
                    <a:solidFill>
                      <a:srgbClr val="767171"/>
                    </a:solidFill>
                    <a:latin typeface="Calibri"/>
                    <a:ea typeface="Calibri"/>
                    <a:cs typeface="Calibri"/>
                    <a:sym typeface="Calibri"/>
                  </a:defRPr>
                </a:lvl1pPr>
              </a:lstStyle>
              <a:p>
                <a:r>
                  <a:t>Neuronal</a:t>
                </a:r>
              </a:p>
            </p:txBody>
          </p:sp>
          <p:sp>
            <p:nvSpPr>
              <p:cNvPr id="866" name="TextBox 18"/>
              <p:cNvSpPr txBox="1"/>
              <p:nvPr/>
            </p:nvSpPr>
            <p:spPr>
              <a:xfrm>
                <a:off x="0" y="835941"/>
                <a:ext cx="1313224" cy="2059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defTabSz="914400">
                  <a:spcBef>
                    <a:spcPts val="0"/>
                  </a:spcBef>
                  <a:defRPr sz="900" b="1" i="1">
                    <a:solidFill>
                      <a:srgbClr val="767171"/>
                    </a:solidFill>
                    <a:latin typeface="Calibri"/>
                    <a:ea typeface="Calibri"/>
                    <a:cs typeface="Calibri"/>
                    <a:sym typeface="Calibri"/>
                  </a:defRPr>
                </a:lvl1pPr>
              </a:lstStyle>
              <a:p>
                <a:r>
                  <a:t>Cardiac</a:t>
                </a:r>
              </a:p>
            </p:txBody>
          </p:sp>
          <p:sp>
            <p:nvSpPr>
              <p:cNvPr id="867" name="TextBox 19"/>
              <p:cNvSpPr txBox="1"/>
              <p:nvPr/>
            </p:nvSpPr>
            <p:spPr>
              <a:xfrm>
                <a:off x="33835" y="1627300"/>
                <a:ext cx="1313225" cy="2059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defTabSz="914400">
                  <a:spcBef>
                    <a:spcPts val="0"/>
                  </a:spcBef>
                  <a:defRPr sz="900" b="1" i="1">
                    <a:solidFill>
                      <a:srgbClr val="767171"/>
                    </a:solidFill>
                    <a:latin typeface="Calibri"/>
                    <a:ea typeface="Calibri"/>
                    <a:cs typeface="Calibri"/>
                    <a:sym typeface="Calibri"/>
                  </a:defRPr>
                </a:lvl1pPr>
              </a:lstStyle>
              <a:p>
                <a:r>
                  <a:t>Cancer</a:t>
                </a:r>
              </a:p>
            </p:txBody>
          </p:sp>
          <p:sp>
            <p:nvSpPr>
              <p:cNvPr id="868" name="TextBox 20"/>
              <p:cNvSpPr txBox="1"/>
              <p:nvPr/>
            </p:nvSpPr>
            <p:spPr>
              <a:xfrm>
                <a:off x="27021" y="2456078"/>
                <a:ext cx="2514589" cy="2059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defTabSz="914400">
                  <a:spcBef>
                    <a:spcPts val="0"/>
                  </a:spcBef>
                  <a:defRPr sz="900" b="1" i="1">
                    <a:solidFill>
                      <a:srgbClr val="767171"/>
                    </a:solidFill>
                    <a:latin typeface="Calibri"/>
                    <a:ea typeface="Calibri"/>
                    <a:cs typeface="Calibri"/>
                    <a:sym typeface="Calibri"/>
                  </a:defRPr>
                </a:lvl1pPr>
              </a:lstStyle>
              <a:p>
                <a:r>
                  <a:t>Developmental</a:t>
                </a:r>
              </a:p>
            </p:txBody>
          </p:sp>
        </p:grpSp>
      </p:grpSp>
      <p:sp>
        <p:nvSpPr>
          <p:cNvPr id="871" name="Cash"/>
          <p:cNvSpPr/>
          <p:nvPr/>
        </p:nvSpPr>
        <p:spPr>
          <a:xfrm>
            <a:off x="17833649" y="799574"/>
            <a:ext cx="4027835" cy="1652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3019" y="1846"/>
                </a:moveTo>
                <a:lnTo>
                  <a:pt x="9380" y="1846"/>
                </a:lnTo>
                <a:cubicBezTo>
                  <a:pt x="8379" y="3482"/>
                  <a:pt x="7686" y="6872"/>
                  <a:pt x="7686" y="10802"/>
                </a:cubicBezTo>
                <a:cubicBezTo>
                  <a:pt x="7686" y="14732"/>
                  <a:pt x="8379" y="18118"/>
                  <a:pt x="9380" y="19754"/>
                </a:cubicBezTo>
                <a:lnTo>
                  <a:pt x="3019" y="19754"/>
                </a:lnTo>
                <a:cubicBezTo>
                  <a:pt x="2835" y="16931"/>
                  <a:pt x="1920" y="14704"/>
                  <a:pt x="762" y="14256"/>
                </a:cubicBezTo>
                <a:lnTo>
                  <a:pt x="762" y="7344"/>
                </a:lnTo>
                <a:cubicBezTo>
                  <a:pt x="1920" y="6896"/>
                  <a:pt x="2835" y="4669"/>
                  <a:pt x="3019" y="1846"/>
                </a:cubicBezTo>
                <a:close/>
                <a:moveTo>
                  <a:pt x="12080" y="1846"/>
                </a:moveTo>
                <a:lnTo>
                  <a:pt x="18581" y="1846"/>
                </a:lnTo>
                <a:cubicBezTo>
                  <a:pt x="18765" y="4669"/>
                  <a:pt x="19678" y="6896"/>
                  <a:pt x="20836" y="7344"/>
                </a:cubicBezTo>
                <a:lnTo>
                  <a:pt x="20836" y="14256"/>
                </a:lnTo>
                <a:cubicBezTo>
                  <a:pt x="19678" y="14704"/>
                  <a:pt x="18765" y="16931"/>
                  <a:pt x="18581" y="19754"/>
                </a:cubicBezTo>
                <a:lnTo>
                  <a:pt x="12080" y="19754"/>
                </a:lnTo>
                <a:cubicBezTo>
                  <a:pt x="13080" y="18118"/>
                  <a:pt x="13772" y="14732"/>
                  <a:pt x="13772" y="10802"/>
                </a:cubicBezTo>
                <a:cubicBezTo>
                  <a:pt x="13772" y="6872"/>
                  <a:pt x="13080" y="3482"/>
                  <a:pt x="12080" y="1846"/>
                </a:cubicBezTo>
                <a:close/>
                <a:moveTo>
                  <a:pt x="4544" y="7884"/>
                </a:moveTo>
                <a:cubicBezTo>
                  <a:pt x="4232" y="7884"/>
                  <a:pt x="3921" y="8174"/>
                  <a:pt x="3683" y="8754"/>
                </a:cubicBezTo>
                <a:cubicBezTo>
                  <a:pt x="3208" y="9913"/>
                  <a:pt x="3208" y="11795"/>
                  <a:pt x="3683" y="12953"/>
                </a:cubicBezTo>
                <a:cubicBezTo>
                  <a:pt x="4159" y="14112"/>
                  <a:pt x="4929" y="14112"/>
                  <a:pt x="5404" y="12953"/>
                </a:cubicBezTo>
                <a:cubicBezTo>
                  <a:pt x="5880" y="11795"/>
                  <a:pt x="5880" y="9913"/>
                  <a:pt x="5404" y="8754"/>
                </a:cubicBezTo>
                <a:cubicBezTo>
                  <a:pt x="5167" y="8174"/>
                  <a:pt x="4855" y="7884"/>
                  <a:pt x="4544" y="7884"/>
                </a:cubicBezTo>
                <a:close/>
                <a:moveTo>
                  <a:pt x="16914" y="7884"/>
                </a:moveTo>
                <a:cubicBezTo>
                  <a:pt x="16603" y="7884"/>
                  <a:pt x="16291" y="8174"/>
                  <a:pt x="16054" y="8754"/>
                </a:cubicBezTo>
                <a:cubicBezTo>
                  <a:pt x="15578" y="9913"/>
                  <a:pt x="15578" y="11795"/>
                  <a:pt x="16054" y="12953"/>
                </a:cubicBezTo>
                <a:cubicBezTo>
                  <a:pt x="16529" y="14112"/>
                  <a:pt x="17301" y="14112"/>
                  <a:pt x="17776" y="12953"/>
                </a:cubicBezTo>
                <a:cubicBezTo>
                  <a:pt x="18252" y="11795"/>
                  <a:pt x="18252" y="9913"/>
                  <a:pt x="17776" y="8754"/>
                </a:cubicBezTo>
                <a:cubicBezTo>
                  <a:pt x="17539" y="8174"/>
                  <a:pt x="17226" y="7884"/>
                  <a:pt x="16914" y="7884"/>
                </a:cubicBezTo>
                <a:close/>
              </a:path>
            </a:pathLst>
          </a:custGeom>
          <a:solidFill>
            <a:schemeClr val="accent1"/>
          </a:solidFill>
          <a:ln w="12700">
            <a:miter lim="400000"/>
          </a:ln>
        </p:spPr>
        <p:txBody>
          <a:bodyPr lIns="50800" tIns="50800" rIns="50800" bIns="50800" anchor="ctr"/>
          <a:lstStyle/>
          <a:p>
            <a:pPr algn="ctr">
              <a:lnSpc>
                <a:spcPct val="80000"/>
              </a:lnSpc>
              <a:spcBef>
                <a:spcPts val="0"/>
              </a:spcBef>
              <a:defRPr sz="4000" cap="all">
                <a:solidFill>
                  <a:srgbClr val="FFFFFF"/>
                </a:solidFill>
              </a:defRPr>
            </a:pPr>
            <a:endParaRPr/>
          </a:p>
        </p:txBody>
      </p:sp>
      <p:sp>
        <p:nvSpPr>
          <p:cNvPr id="872" name="Time line: june 2024                          September 2024                             June 2025"/>
          <p:cNvSpPr txBox="1"/>
          <p:nvPr/>
        </p:nvSpPr>
        <p:spPr>
          <a:xfrm>
            <a:off x="342314" y="12391124"/>
            <a:ext cx="24434801" cy="81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3">
              <a:lnSpc>
                <a:spcPct val="50000"/>
              </a:lnSpc>
              <a:spcBef>
                <a:spcPts val="3200"/>
              </a:spcBef>
              <a:defRPr sz="4800" cap="all">
                <a:solidFill>
                  <a:srgbClr val="838787"/>
                </a:solidFill>
                <a:latin typeface="DIN Alternate Bold"/>
                <a:ea typeface="DIN Alternate Bold"/>
                <a:cs typeface="DIN Alternate Bold"/>
                <a:sym typeface="DIN Alternate Bold"/>
              </a:defRPr>
            </a:pPr>
            <a:r>
              <a:t>Time line: end 2024                                  may 2025                                     june 2026                        </a:t>
            </a:r>
          </a:p>
        </p:txBody>
      </p:sp>
      <p:sp>
        <p:nvSpPr>
          <p:cNvPr id="873" name="Rat"/>
          <p:cNvSpPr/>
          <p:nvPr/>
        </p:nvSpPr>
        <p:spPr>
          <a:xfrm>
            <a:off x="2571501" y="6236003"/>
            <a:ext cx="2718146" cy="807506"/>
          </a:xfrm>
          <a:custGeom>
            <a:avLst/>
            <a:gdLst/>
            <a:ahLst/>
            <a:cxnLst>
              <a:cxn ang="0">
                <a:pos x="wd2" y="hd2"/>
              </a:cxn>
              <a:cxn ang="5400000">
                <a:pos x="wd2" y="hd2"/>
              </a:cxn>
              <a:cxn ang="10800000">
                <a:pos x="wd2" y="hd2"/>
              </a:cxn>
              <a:cxn ang="16200000">
                <a:pos x="wd2" y="hd2"/>
              </a:cxn>
            </a:cxnLst>
            <a:rect l="0" t="0" r="r" b="b"/>
            <a:pathLst>
              <a:path w="21467" h="21600"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838787"/>
          </a:solidFill>
          <a:ln w="12700">
            <a:miter lim="400000"/>
          </a:ln>
        </p:spPr>
        <p:txBody>
          <a:bodyPr lIns="50800" tIns="50800" rIns="50800" bIns="50800" anchor="ctr"/>
          <a:lstStyle/>
          <a:p>
            <a:pPr algn="ctr">
              <a:lnSpc>
                <a:spcPct val="80000"/>
              </a:lnSpc>
              <a:spcBef>
                <a:spcPts val="0"/>
              </a:spcBef>
              <a:defRPr sz="4000" cap="all">
                <a:solidFill>
                  <a:srgbClr val="FFFFFF"/>
                </a:solidFill>
              </a:defRPr>
            </a:pPr>
            <a:endParaRPr/>
          </a:p>
        </p:txBody>
      </p:sp>
      <p:grpSp>
        <p:nvGrpSpPr>
          <p:cNvPr id="876" name="Group"/>
          <p:cNvGrpSpPr/>
          <p:nvPr/>
        </p:nvGrpSpPr>
        <p:grpSpPr>
          <a:xfrm>
            <a:off x="1509350" y="7786913"/>
            <a:ext cx="6080932" cy="3352802"/>
            <a:chOff x="0" y="-1"/>
            <a:chExt cx="6080931" cy="3352800"/>
          </a:xfrm>
        </p:grpSpPr>
        <p:sp>
          <p:nvSpPr>
            <p:cNvPr id="874" name="- SINGLE CELL…"/>
            <p:cNvSpPr txBox="1"/>
            <p:nvPr/>
          </p:nvSpPr>
          <p:spPr>
            <a:xfrm>
              <a:off x="116867" y="-2"/>
              <a:ext cx="5055804" cy="1422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nSpc>
                  <a:spcPct val="50000"/>
                </a:lnSpc>
                <a:spcBef>
                  <a:spcPts val="3200"/>
                </a:spcBef>
                <a:defRPr sz="4200" cap="all">
                  <a:solidFill>
                    <a:srgbClr val="838787"/>
                  </a:solidFill>
                  <a:latin typeface="DIN Alternate Bold"/>
                  <a:ea typeface="DIN Alternate Bold"/>
                  <a:cs typeface="DIN Alternate Bold"/>
                  <a:sym typeface="DIN Alternate Bold"/>
                </a:defRPr>
              </a:pPr>
              <a:r>
                <a:t>- SINGLE CELL </a:t>
              </a:r>
            </a:p>
            <a:p>
              <a:pPr>
                <a:lnSpc>
                  <a:spcPct val="50000"/>
                </a:lnSpc>
                <a:spcBef>
                  <a:spcPts val="3200"/>
                </a:spcBef>
                <a:defRPr sz="4200">
                  <a:solidFill>
                    <a:srgbClr val="838787"/>
                  </a:solidFill>
                  <a:latin typeface="DIN Alternate Bold"/>
                  <a:ea typeface="DIN Alternate Bold"/>
                  <a:cs typeface="DIN Alternate Bold"/>
                  <a:sym typeface="DIN Alternate Bold"/>
                </a:defRPr>
              </a:pPr>
              <a:r>
                <a:t>m</a:t>
              </a:r>
              <a:r>
                <a:rPr cap="all"/>
                <a:t>RNA stability: 50K</a:t>
              </a:r>
            </a:p>
          </p:txBody>
        </p:sp>
        <p:sp>
          <p:nvSpPr>
            <p:cNvPr id="875" name="- SINGLE CELL…"/>
            <p:cNvSpPr txBox="1"/>
            <p:nvPr/>
          </p:nvSpPr>
          <p:spPr>
            <a:xfrm>
              <a:off x="0" y="1930399"/>
              <a:ext cx="6080932" cy="1422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nSpc>
                  <a:spcPct val="50000"/>
                </a:lnSpc>
                <a:spcBef>
                  <a:spcPts val="3200"/>
                </a:spcBef>
                <a:defRPr sz="4200" cap="all">
                  <a:solidFill>
                    <a:srgbClr val="838787"/>
                  </a:solidFill>
                  <a:latin typeface="DIN Alternate Bold"/>
                  <a:ea typeface="DIN Alternate Bold"/>
                  <a:cs typeface="DIN Alternate Bold"/>
                  <a:sym typeface="DIN Alternate Bold"/>
                </a:defRPr>
              </a:pPr>
              <a:r>
                <a:t>- SINGLE CELL </a:t>
              </a:r>
            </a:p>
            <a:p>
              <a:pPr>
                <a:lnSpc>
                  <a:spcPct val="50000"/>
                </a:lnSpc>
                <a:spcBef>
                  <a:spcPts val="3200"/>
                </a:spcBef>
                <a:defRPr sz="4200">
                  <a:solidFill>
                    <a:srgbClr val="838787"/>
                  </a:solidFill>
                  <a:latin typeface="DIN Alternate Bold"/>
                  <a:ea typeface="DIN Alternate Bold"/>
                  <a:cs typeface="DIN Alternate Bold"/>
                  <a:sym typeface="DIN Alternate Bold"/>
                </a:defRPr>
              </a:pPr>
              <a:r>
                <a:t>m</a:t>
              </a:r>
              <a:r>
                <a:rPr cap="all"/>
                <a:t>RNA translation: 50K</a:t>
              </a:r>
            </a:p>
          </p:txBody>
        </p:sp>
      </p:grpSp>
      <p:grpSp>
        <p:nvGrpSpPr>
          <p:cNvPr id="879" name="Group"/>
          <p:cNvGrpSpPr/>
          <p:nvPr/>
        </p:nvGrpSpPr>
        <p:grpSpPr>
          <a:xfrm>
            <a:off x="9044685" y="7773747"/>
            <a:ext cx="6387741" cy="3741058"/>
            <a:chOff x="0" y="0"/>
            <a:chExt cx="6387740" cy="3741057"/>
          </a:xfrm>
        </p:grpSpPr>
        <p:sp>
          <p:nvSpPr>
            <p:cNvPr id="877" name="- Analyze codon pair…"/>
            <p:cNvSpPr txBox="1"/>
            <p:nvPr/>
          </p:nvSpPr>
          <p:spPr>
            <a:xfrm>
              <a:off x="164278" y="2318657"/>
              <a:ext cx="5966074" cy="1422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ctr">
                <a:lnSpc>
                  <a:spcPct val="50000"/>
                </a:lnSpc>
                <a:spcBef>
                  <a:spcPts val="3200"/>
                </a:spcBef>
                <a:defRPr sz="4200" cap="all">
                  <a:solidFill>
                    <a:srgbClr val="838787"/>
                  </a:solidFill>
                  <a:latin typeface="DIN Alternate Bold"/>
                  <a:ea typeface="DIN Alternate Bold"/>
                  <a:cs typeface="DIN Alternate Bold"/>
                  <a:sym typeface="DIN Alternate Bold"/>
                </a:defRPr>
              </a:pPr>
              <a:r>
                <a:t>- Optimize CDS </a:t>
              </a:r>
            </a:p>
            <a:p>
              <a:pPr algn="ctr">
                <a:lnSpc>
                  <a:spcPct val="50000"/>
                </a:lnSpc>
                <a:spcBef>
                  <a:spcPts val="3200"/>
                </a:spcBef>
                <a:defRPr sz="4200" cap="all">
                  <a:solidFill>
                    <a:srgbClr val="838787"/>
                  </a:solidFill>
                  <a:latin typeface="DIN Alternate Bold"/>
                  <a:ea typeface="DIN Alternate Bold"/>
                  <a:cs typeface="DIN Alternate Bold"/>
                  <a:sym typeface="DIN Alternate Bold"/>
                </a:defRPr>
              </a:pPr>
              <a:r>
                <a:t>in dendritic cells: 60K</a:t>
              </a:r>
            </a:p>
          </p:txBody>
        </p:sp>
        <p:sp>
          <p:nvSpPr>
            <p:cNvPr id="878" name="- test 5’ and 3’ UTR for…"/>
            <p:cNvSpPr txBox="1"/>
            <p:nvPr/>
          </p:nvSpPr>
          <p:spPr>
            <a:xfrm>
              <a:off x="0" y="0"/>
              <a:ext cx="6387741" cy="2133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ctr">
                <a:lnSpc>
                  <a:spcPct val="50000"/>
                </a:lnSpc>
                <a:spcBef>
                  <a:spcPts val="3200"/>
                </a:spcBef>
                <a:defRPr sz="4200" cap="all">
                  <a:solidFill>
                    <a:srgbClr val="838787"/>
                  </a:solidFill>
                  <a:latin typeface="DIN Alternate Bold"/>
                  <a:ea typeface="DIN Alternate Bold"/>
                  <a:cs typeface="DIN Alternate Bold"/>
                  <a:sym typeface="DIN Alternate Bold"/>
                </a:defRPr>
              </a:pPr>
              <a:r>
                <a:t>- GENERATE optimal 5’ </a:t>
              </a:r>
            </a:p>
            <a:p>
              <a:pPr algn="ctr">
                <a:lnSpc>
                  <a:spcPct val="50000"/>
                </a:lnSpc>
                <a:spcBef>
                  <a:spcPts val="3200"/>
                </a:spcBef>
                <a:defRPr sz="4200" cap="all">
                  <a:solidFill>
                    <a:srgbClr val="838787"/>
                  </a:solidFill>
                  <a:latin typeface="DIN Alternate Bold"/>
                  <a:ea typeface="DIN Alternate Bold"/>
                  <a:cs typeface="DIN Alternate Bold"/>
                  <a:sym typeface="DIN Alternate Bold"/>
                </a:defRPr>
              </a:pPr>
              <a:r>
                <a:t>and 3’ UTR for</a:t>
              </a:r>
            </a:p>
            <a:p>
              <a:pPr algn="ctr">
                <a:lnSpc>
                  <a:spcPct val="50000"/>
                </a:lnSpc>
                <a:spcBef>
                  <a:spcPts val="3200"/>
                </a:spcBef>
                <a:defRPr sz="4200" cap="all">
                  <a:solidFill>
                    <a:srgbClr val="838787"/>
                  </a:solidFill>
                  <a:latin typeface="DIN Alternate Bold"/>
                  <a:ea typeface="DIN Alternate Bold"/>
                  <a:cs typeface="DIN Alternate Bold"/>
                  <a:sym typeface="DIN Alternate Bold"/>
                </a:defRPr>
              </a:pPr>
              <a:r>
                <a:t>antigen expression: 40K</a:t>
              </a:r>
            </a:p>
          </p:txBody>
        </p:sp>
      </p:grpSp>
      <p:grpSp>
        <p:nvGrpSpPr>
          <p:cNvPr id="884" name="Group"/>
          <p:cNvGrpSpPr/>
          <p:nvPr/>
        </p:nvGrpSpPr>
        <p:grpSpPr>
          <a:xfrm>
            <a:off x="13637959" y="8323389"/>
            <a:ext cx="12419215" cy="3261851"/>
            <a:chOff x="0" y="0"/>
            <a:chExt cx="12419214" cy="3261849"/>
          </a:xfrm>
        </p:grpSpPr>
        <p:grpSp>
          <p:nvGrpSpPr>
            <p:cNvPr id="882" name="Group"/>
            <p:cNvGrpSpPr/>
            <p:nvPr/>
          </p:nvGrpSpPr>
          <p:grpSpPr>
            <a:xfrm>
              <a:off x="6463608" y="1991849"/>
              <a:ext cx="2982333" cy="1270001"/>
              <a:chOff x="3236715" y="1168400"/>
              <a:chExt cx="2982332" cy="1270000"/>
            </a:xfrm>
          </p:grpSpPr>
          <p:sp>
            <p:nvSpPr>
              <p:cNvPr id="880" name="- Rescue phenotype…"/>
              <p:cNvSpPr/>
              <p:nvPr/>
            </p:nvSpPr>
            <p:spPr>
              <a:xfrm>
                <a:off x="3236715" y="116840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ctr">
                  <a:lnSpc>
                    <a:spcPct val="50000"/>
                  </a:lnSpc>
                  <a:spcBef>
                    <a:spcPts val="3200"/>
                  </a:spcBef>
                  <a:defRPr sz="4800" cap="all">
                    <a:solidFill>
                      <a:srgbClr val="838787"/>
                    </a:solidFill>
                    <a:latin typeface="DIN Alternate Bold"/>
                    <a:ea typeface="DIN Alternate Bold"/>
                    <a:cs typeface="DIN Alternate Bold"/>
                    <a:sym typeface="DIN Alternate Bold"/>
                  </a:defRPr>
                </a:pPr>
                <a:r>
                  <a:t>- Rescue phenotype </a:t>
                </a:r>
              </a:p>
              <a:p>
                <a:pPr algn="ctr">
                  <a:lnSpc>
                    <a:spcPct val="50000"/>
                  </a:lnSpc>
                  <a:spcBef>
                    <a:spcPts val="3200"/>
                  </a:spcBef>
                  <a:defRPr sz="4800" cap="all">
                    <a:solidFill>
                      <a:srgbClr val="838787"/>
                    </a:solidFill>
                    <a:latin typeface="DIN Alternate Bold"/>
                    <a:ea typeface="DIN Alternate Bold"/>
                    <a:cs typeface="DIN Alternate Bold"/>
                    <a:sym typeface="DIN Alternate Bold"/>
                  </a:defRPr>
                </a:pPr>
                <a:r>
                  <a:t>In 2-3 genetic models</a:t>
                </a:r>
              </a:p>
              <a:p>
                <a:pPr algn="ctr">
                  <a:lnSpc>
                    <a:spcPct val="50000"/>
                  </a:lnSpc>
                  <a:spcBef>
                    <a:spcPts val="3200"/>
                  </a:spcBef>
                  <a:defRPr sz="4800" cap="all">
                    <a:solidFill>
                      <a:srgbClr val="838787"/>
                    </a:solidFill>
                    <a:latin typeface="DIN Alternate Bold"/>
                    <a:ea typeface="DIN Alternate Bold"/>
                    <a:cs typeface="DIN Alternate Bold"/>
                    <a:sym typeface="DIN Alternate Bold"/>
                  </a:defRPr>
                </a:pPr>
                <a:r>
                  <a:t>100 K</a:t>
                </a:r>
              </a:p>
            </p:txBody>
          </p:sp>
          <p:sp>
            <p:nvSpPr>
              <p:cNvPr id="881" name="Rat"/>
              <p:cNvSpPr/>
              <p:nvPr/>
            </p:nvSpPr>
            <p:spPr>
              <a:xfrm>
                <a:off x="3500902" y="1601133"/>
                <a:ext cx="2718146" cy="807506"/>
              </a:xfrm>
              <a:custGeom>
                <a:avLst/>
                <a:gdLst/>
                <a:ahLst/>
                <a:cxnLst>
                  <a:cxn ang="0">
                    <a:pos x="wd2" y="hd2"/>
                  </a:cxn>
                  <a:cxn ang="5400000">
                    <a:pos x="wd2" y="hd2"/>
                  </a:cxn>
                  <a:cxn ang="10800000">
                    <a:pos x="wd2" y="hd2"/>
                  </a:cxn>
                  <a:cxn ang="16200000">
                    <a:pos x="wd2" y="hd2"/>
                  </a:cxn>
                </a:cxnLst>
                <a:rect l="0" t="0" r="r" b="b"/>
                <a:pathLst>
                  <a:path w="21467" h="21600"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838787"/>
              </a:solidFill>
              <a:ln w="12700" cap="flat">
                <a:noFill/>
                <a:miter lim="400000"/>
              </a:ln>
              <a:effectLst/>
            </p:spPr>
            <p:txBody>
              <a:bodyPr wrap="square" lIns="50800" tIns="50800" rIns="50800" bIns="50800" numCol="1" anchor="ctr">
                <a:noAutofit/>
              </a:bodyPr>
              <a:lstStyle/>
              <a:p>
                <a:pPr algn="ctr">
                  <a:lnSpc>
                    <a:spcPct val="80000"/>
                  </a:lnSpc>
                  <a:spcBef>
                    <a:spcPts val="0"/>
                  </a:spcBef>
                  <a:defRPr sz="4000" cap="all">
                    <a:solidFill>
                      <a:srgbClr val="FFFFFF"/>
                    </a:solidFill>
                  </a:defRPr>
                </a:pPr>
                <a:endParaRPr/>
              </a:p>
            </p:txBody>
          </p:sp>
        </p:grpSp>
        <p:sp>
          <p:nvSpPr>
            <p:cNvPr id="883" name="TextBox 3"/>
            <p:cNvSpPr txBox="1"/>
            <p:nvPr/>
          </p:nvSpPr>
          <p:spPr>
            <a:xfrm>
              <a:off x="0" y="0"/>
              <a:ext cx="12419215" cy="8026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lnSpc>
                  <a:spcPct val="50000"/>
                </a:lnSpc>
                <a:spcBef>
                  <a:spcPts val="3200"/>
                </a:spcBef>
                <a:defRPr sz="4800" cap="all">
                  <a:solidFill>
                    <a:srgbClr val="838787"/>
                  </a:solidFill>
                  <a:latin typeface="DIN Alternate Bold"/>
                  <a:ea typeface="DIN Alternate Bold"/>
                  <a:cs typeface="DIN Alternate Bold"/>
                  <a:sym typeface="DIN Alternate Bold"/>
                </a:defRPr>
              </a:lvl1pPr>
            </a:lstStyle>
            <a:p>
              <a:r>
                <a:t>-Indication Selection</a:t>
              </a:r>
            </a:p>
          </p:txBody>
        </p:sp>
      </p:gr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 name="COMBINATORIAL EFFECT OF CODONS REGULATE  mRNA STABILITY"/>
          <p:cNvSpPr txBox="1"/>
          <p:nvPr/>
        </p:nvSpPr>
        <p:spPr>
          <a:xfrm>
            <a:off x="501006" y="-202311"/>
            <a:ext cx="18795810" cy="2540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nSpc>
                <a:spcPct val="80000"/>
              </a:lnSpc>
              <a:spcBef>
                <a:spcPts val="3200"/>
              </a:spcBef>
              <a:defRPr sz="7700" cap="all">
                <a:solidFill>
                  <a:srgbClr val="A6AAA9"/>
                </a:solidFill>
                <a:latin typeface="DIN Alternate Bold"/>
                <a:ea typeface="DIN Alternate Bold"/>
                <a:cs typeface="DIN Alternate Bold"/>
                <a:sym typeface="DIN Alternate Bold"/>
              </a:defRPr>
            </a:lvl1pPr>
          </a:lstStyle>
          <a:p>
            <a:r>
              <a:t>Additional slides Q &amp; A</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 name="COMBINATORIAL EFFECT OF CODONS REGULATE  mRNA STABILITY"/>
          <p:cNvSpPr txBox="1"/>
          <p:nvPr/>
        </p:nvSpPr>
        <p:spPr>
          <a:xfrm>
            <a:off x="501006" y="-202311"/>
            <a:ext cx="18795810" cy="2540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a:lnSpc>
                <a:spcPct val="80000"/>
              </a:lnSpc>
              <a:spcBef>
                <a:spcPts val="3200"/>
              </a:spcBef>
              <a:defRPr sz="7700" cap="all">
                <a:solidFill>
                  <a:srgbClr val="A6AAA9"/>
                </a:solidFill>
                <a:latin typeface="DIN Alternate Bold"/>
                <a:ea typeface="DIN Alternate Bold"/>
                <a:cs typeface="DIN Alternate Bold"/>
                <a:sym typeface="DIN Alternate Bold"/>
              </a:defRPr>
            </a:pPr>
            <a:r>
              <a:t>COMBINATORIAL EFFECT OF CODONS REGULATE  </a:t>
            </a:r>
            <a:r>
              <a:rPr cap="none"/>
              <a:t>m</a:t>
            </a:r>
            <a:r>
              <a:t>RNA STABILITY</a:t>
            </a:r>
          </a:p>
        </p:txBody>
      </p:sp>
      <p:graphicFrame>
        <p:nvGraphicFramePr>
          <p:cNvPr id="891" name="Table 6"/>
          <p:cNvGraphicFramePr/>
          <p:nvPr/>
        </p:nvGraphicFramePr>
        <p:xfrm>
          <a:off x="3075129" y="5082385"/>
          <a:ext cx="2993737" cy="2986090"/>
        </p:xfrm>
        <a:graphic>
          <a:graphicData uri="http://schemas.openxmlformats.org/drawingml/2006/table">
            <a:tbl>
              <a:tblPr>
                <a:tableStyleId>{4C3C2611-4C71-4FC5-86AE-919BDF0F9419}</a:tableStyleId>
              </a:tblPr>
              <a:tblGrid>
                <a:gridCol w="997911">
                  <a:extLst>
                    <a:ext uri="{9D8B030D-6E8A-4147-A177-3AD203B41FA5}">
                      <a16:colId xmlns:a16="http://schemas.microsoft.com/office/drawing/2014/main" val="20000"/>
                    </a:ext>
                  </a:extLst>
                </a:gridCol>
                <a:gridCol w="997911">
                  <a:extLst>
                    <a:ext uri="{9D8B030D-6E8A-4147-A177-3AD203B41FA5}">
                      <a16:colId xmlns:a16="http://schemas.microsoft.com/office/drawing/2014/main" val="20001"/>
                    </a:ext>
                  </a:extLst>
                </a:gridCol>
                <a:gridCol w="997911">
                  <a:extLst>
                    <a:ext uri="{9D8B030D-6E8A-4147-A177-3AD203B41FA5}">
                      <a16:colId xmlns:a16="http://schemas.microsoft.com/office/drawing/2014/main" val="20002"/>
                    </a:ext>
                  </a:extLst>
                </a:gridCol>
              </a:tblGrid>
              <a:tr h="995363">
                <a:tc>
                  <a:txBody>
                    <a:bodyPr/>
                    <a:lstStyle/>
                    <a:p>
                      <a:pPr algn="l" defTabSz="1778000">
                        <a:lnSpc>
                          <a:spcPct val="100000"/>
                        </a:lnSpc>
                        <a:defRPr sz="4800">
                          <a:solidFill>
                            <a:srgbClr val="000000"/>
                          </a:solidFill>
                          <a:latin typeface="Calibri"/>
                          <a:ea typeface="Calibri"/>
                          <a:cs typeface="Calibri"/>
                          <a:sym typeface="Calibri"/>
                        </a:defRPr>
                      </a:pPr>
                      <a:endParaRPr/>
                    </a:p>
                  </a:txBody>
                  <a:tcPr marL="63467" marR="63467" marT="63467" marB="63467" horzOverflow="overflow">
                    <a:lnL w="12700">
                      <a:solidFill>
                        <a:srgbClr val="000000"/>
                      </a:solidFill>
                    </a:lnL>
                    <a:lnR w="12700">
                      <a:solidFill>
                        <a:srgbClr val="000000"/>
                      </a:solidFill>
                    </a:lnR>
                    <a:lnT w="12700">
                      <a:solidFill>
                        <a:srgbClr val="000000"/>
                      </a:solidFill>
                    </a:lnT>
                    <a:lnB w="12700">
                      <a:solidFill>
                        <a:srgbClr val="000000"/>
                      </a:solidFill>
                    </a:lnB>
                    <a:solidFill>
                      <a:srgbClr val="3B4DC2"/>
                    </a:solidFill>
                  </a:tcPr>
                </a:tc>
                <a:tc>
                  <a:txBody>
                    <a:bodyPr/>
                    <a:lstStyle/>
                    <a:p>
                      <a:pPr algn="l" defTabSz="1778000">
                        <a:lnSpc>
                          <a:spcPct val="100000"/>
                        </a:lnSpc>
                        <a:defRPr sz="4800">
                          <a:solidFill>
                            <a:srgbClr val="000000"/>
                          </a:solidFill>
                          <a:latin typeface="Calibri"/>
                          <a:ea typeface="Calibri"/>
                          <a:cs typeface="Calibri"/>
                          <a:sym typeface="Calibri"/>
                        </a:defRPr>
                      </a:pPr>
                      <a:endParaRPr/>
                    </a:p>
                  </a:txBody>
                  <a:tcPr marL="63467" marR="63467" marT="63467" marB="63467" horzOverflow="overflow">
                    <a:lnL w="12700">
                      <a:solidFill>
                        <a:srgbClr val="000000"/>
                      </a:solidFill>
                    </a:lnL>
                    <a:lnR w="12700">
                      <a:solidFill>
                        <a:srgbClr val="000000"/>
                      </a:solidFill>
                    </a:lnR>
                    <a:lnT w="12700">
                      <a:solidFill>
                        <a:srgbClr val="000000"/>
                      </a:solidFill>
                    </a:lnT>
                    <a:lnB w="12700">
                      <a:solidFill>
                        <a:srgbClr val="000000"/>
                      </a:solidFill>
                    </a:lnB>
                    <a:solidFill>
                      <a:srgbClr val="5C7CE7"/>
                    </a:solidFill>
                  </a:tcPr>
                </a:tc>
                <a:tc>
                  <a:txBody>
                    <a:bodyPr/>
                    <a:lstStyle/>
                    <a:p>
                      <a:pPr algn="l" defTabSz="1778000">
                        <a:lnSpc>
                          <a:spcPct val="100000"/>
                        </a:lnSpc>
                        <a:defRPr sz="4800">
                          <a:solidFill>
                            <a:srgbClr val="000000"/>
                          </a:solidFill>
                          <a:latin typeface="Calibri"/>
                          <a:ea typeface="Calibri"/>
                          <a:cs typeface="Calibri"/>
                          <a:sym typeface="Calibri"/>
                        </a:defRPr>
                      </a:pPr>
                      <a:endParaRPr/>
                    </a:p>
                  </a:txBody>
                  <a:tcPr marL="63467" marR="63467" marT="63467" marB="63467" horzOverflow="overflow">
                    <a:lnL w="12700">
                      <a:solidFill>
                        <a:srgbClr val="000000"/>
                      </a:solidFill>
                    </a:lnL>
                    <a:lnR w="12700">
                      <a:solidFill>
                        <a:srgbClr val="000000"/>
                      </a:solidFill>
                    </a:lnR>
                    <a:lnT w="12700">
                      <a:solidFill>
                        <a:srgbClr val="000000"/>
                      </a:solidFill>
                    </a:lnT>
                    <a:lnB w="12700">
                      <a:solidFill>
                        <a:srgbClr val="000000"/>
                      </a:solidFill>
                    </a:lnB>
                    <a:solidFill>
                      <a:srgbClr val="85A8FD"/>
                    </a:solidFill>
                  </a:tcPr>
                </a:tc>
                <a:extLst>
                  <a:ext uri="{0D108BD9-81ED-4DB2-BD59-A6C34878D82A}">
                    <a16:rowId xmlns:a16="http://schemas.microsoft.com/office/drawing/2014/main" val="10000"/>
                  </a:ext>
                </a:extLst>
              </a:tr>
              <a:tr h="995363">
                <a:tc>
                  <a:txBody>
                    <a:bodyPr/>
                    <a:lstStyle/>
                    <a:p>
                      <a:pPr algn="l" defTabSz="1778000">
                        <a:lnSpc>
                          <a:spcPct val="100000"/>
                        </a:lnSpc>
                        <a:defRPr sz="4800">
                          <a:solidFill>
                            <a:srgbClr val="000000"/>
                          </a:solidFill>
                          <a:latin typeface="Calibri"/>
                          <a:ea typeface="Calibri"/>
                          <a:cs typeface="Calibri"/>
                          <a:sym typeface="Calibri"/>
                        </a:defRPr>
                      </a:pPr>
                      <a:endParaRPr/>
                    </a:p>
                  </a:txBody>
                  <a:tcPr marL="63467" marR="63467" marT="63467" marB="63467" horzOverflow="overflow">
                    <a:lnL w="12700">
                      <a:solidFill>
                        <a:srgbClr val="000000"/>
                      </a:solidFill>
                    </a:lnL>
                    <a:lnR w="12700">
                      <a:solidFill>
                        <a:srgbClr val="000000"/>
                      </a:solidFill>
                    </a:lnR>
                    <a:lnT w="12700">
                      <a:solidFill>
                        <a:srgbClr val="000000"/>
                      </a:solidFill>
                    </a:lnT>
                    <a:lnB w="12700">
                      <a:solidFill>
                        <a:srgbClr val="000000"/>
                      </a:solidFill>
                    </a:lnB>
                    <a:solidFill>
                      <a:srgbClr val="5C7CE7"/>
                    </a:solidFill>
                  </a:tcPr>
                </a:tc>
                <a:tc>
                  <a:txBody>
                    <a:bodyPr/>
                    <a:lstStyle/>
                    <a:p>
                      <a:pPr algn="l" defTabSz="1778000">
                        <a:lnSpc>
                          <a:spcPct val="100000"/>
                        </a:lnSpc>
                        <a:defRPr sz="4800">
                          <a:solidFill>
                            <a:srgbClr val="000000"/>
                          </a:solidFill>
                          <a:latin typeface="Calibri"/>
                          <a:ea typeface="Calibri"/>
                          <a:cs typeface="Calibri"/>
                          <a:sym typeface="Calibri"/>
                        </a:defRPr>
                      </a:pPr>
                      <a:endParaRPr/>
                    </a:p>
                  </a:txBody>
                  <a:tcPr marL="63467" marR="63467" marT="63467" marB="63467" horzOverflow="overflow">
                    <a:lnL w="12700">
                      <a:solidFill>
                        <a:srgbClr val="000000"/>
                      </a:solidFill>
                    </a:lnL>
                    <a:lnR w="12700">
                      <a:solidFill>
                        <a:srgbClr val="000000"/>
                      </a:solidFill>
                    </a:lnR>
                    <a:lnT w="12700">
                      <a:solidFill>
                        <a:srgbClr val="000000"/>
                      </a:solidFill>
                    </a:lnT>
                    <a:lnB w="12700">
                      <a:solidFill>
                        <a:srgbClr val="000000"/>
                      </a:solidFill>
                    </a:lnB>
                    <a:solidFill>
                      <a:srgbClr val="85A8FD"/>
                    </a:solidFill>
                  </a:tcPr>
                </a:tc>
                <a:tc>
                  <a:txBody>
                    <a:bodyPr/>
                    <a:lstStyle/>
                    <a:p>
                      <a:pPr algn="l" defTabSz="1778000">
                        <a:lnSpc>
                          <a:spcPct val="100000"/>
                        </a:lnSpc>
                        <a:defRPr sz="4800">
                          <a:solidFill>
                            <a:srgbClr val="000000"/>
                          </a:solidFill>
                          <a:latin typeface="Calibri"/>
                          <a:ea typeface="Calibri"/>
                          <a:cs typeface="Calibri"/>
                          <a:sym typeface="Calibri"/>
                        </a:defRPr>
                      </a:pPr>
                      <a:endParaRPr/>
                    </a:p>
                  </a:txBody>
                  <a:tcPr marL="63467" marR="63467" marT="63467" marB="63467" horzOverflow="overflow">
                    <a:lnL w="12700">
                      <a:solidFill>
                        <a:srgbClr val="000000"/>
                      </a:solidFill>
                    </a:lnL>
                    <a:lnR w="12700">
                      <a:solidFill>
                        <a:srgbClr val="000000"/>
                      </a:solidFill>
                    </a:lnR>
                    <a:lnT w="12700">
                      <a:solidFill>
                        <a:srgbClr val="000000"/>
                      </a:solidFill>
                    </a:lnT>
                    <a:lnB w="12700">
                      <a:solidFill>
                        <a:srgbClr val="000000"/>
                      </a:solidFill>
                    </a:lnB>
                    <a:solidFill>
                      <a:srgbClr val="A1C0FF"/>
                    </a:solidFill>
                  </a:tcPr>
                </a:tc>
                <a:extLst>
                  <a:ext uri="{0D108BD9-81ED-4DB2-BD59-A6C34878D82A}">
                    <a16:rowId xmlns:a16="http://schemas.microsoft.com/office/drawing/2014/main" val="10001"/>
                  </a:ext>
                </a:extLst>
              </a:tr>
              <a:tr h="995363">
                <a:tc>
                  <a:txBody>
                    <a:bodyPr/>
                    <a:lstStyle/>
                    <a:p>
                      <a:pPr algn="l" defTabSz="1778000">
                        <a:lnSpc>
                          <a:spcPct val="100000"/>
                        </a:lnSpc>
                        <a:defRPr sz="4800">
                          <a:solidFill>
                            <a:srgbClr val="000000"/>
                          </a:solidFill>
                          <a:latin typeface="Calibri"/>
                          <a:ea typeface="Calibri"/>
                          <a:cs typeface="Calibri"/>
                          <a:sym typeface="Calibri"/>
                        </a:defRPr>
                      </a:pPr>
                      <a:endParaRPr/>
                    </a:p>
                  </a:txBody>
                  <a:tcPr marL="63467" marR="63467" marT="63467" marB="63467" horzOverflow="overflow">
                    <a:lnL w="12700">
                      <a:solidFill>
                        <a:srgbClr val="000000"/>
                      </a:solidFill>
                    </a:lnL>
                    <a:lnR w="12700">
                      <a:solidFill>
                        <a:srgbClr val="000000"/>
                      </a:solidFill>
                    </a:lnR>
                    <a:lnT w="12700">
                      <a:solidFill>
                        <a:srgbClr val="000000"/>
                      </a:solidFill>
                    </a:lnT>
                    <a:lnB w="12700">
                      <a:solidFill>
                        <a:srgbClr val="000000"/>
                      </a:solidFill>
                    </a:lnB>
                    <a:solidFill>
                      <a:srgbClr val="85A8FD"/>
                    </a:solidFill>
                  </a:tcPr>
                </a:tc>
                <a:tc>
                  <a:txBody>
                    <a:bodyPr/>
                    <a:lstStyle/>
                    <a:p>
                      <a:pPr algn="l" defTabSz="1778000">
                        <a:lnSpc>
                          <a:spcPct val="100000"/>
                        </a:lnSpc>
                        <a:defRPr sz="4800">
                          <a:solidFill>
                            <a:srgbClr val="000000"/>
                          </a:solidFill>
                          <a:latin typeface="Calibri"/>
                          <a:ea typeface="Calibri"/>
                          <a:cs typeface="Calibri"/>
                          <a:sym typeface="Calibri"/>
                        </a:defRPr>
                      </a:pPr>
                      <a:endParaRPr/>
                    </a:p>
                  </a:txBody>
                  <a:tcPr marL="63467" marR="63467" marT="63467" marB="63467" horzOverflow="overflow">
                    <a:lnL w="12700">
                      <a:solidFill>
                        <a:srgbClr val="000000"/>
                      </a:solidFill>
                    </a:lnL>
                    <a:lnR w="12700">
                      <a:solidFill>
                        <a:srgbClr val="000000"/>
                      </a:solidFill>
                    </a:lnR>
                    <a:lnT w="12700">
                      <a:solidFill>
                        <a:srgbClr val="000000"/>
                      </a:solidFill>
                    </a:lnT>
                    <a:lnB w="12700">
                      <a:solidFill>
                        <a:srgbClr val="000000"/>
                      </a:solidFill>
                    </a:lnB>
                    <a:solidFill>
                      <a:srgbClr val="A1C0FF"/>
                    </a:solidFill>
                  </a:tcPr>
                </a:tc>
                <a:tc>
                  <a:txBody>
                    <a:bodyPr/>
                    <a:lstStyle/>
                    <a:p>
                      <a:pPr algn="l" defTabSz="1778000">
                        <a:lnSpc>
                          <a:spcPct val="100000"/>
                        </a:lnSpc>
                        <a:defRPr sz="4800">
                          <a:solidFill>
                            <a:srgbClr val="000000"/>
                          </a:solidFill>
                          <a:latin typeface="Calibri"/>
                          <a:ea typeface="Calibri"/>
                          <a:cs typeface="Calibri"/>
                          <a:sym typeface="Calibri"/>
                        </a:defRPr>
                      </a:pPr>
                      <a:endParaRPr/>
                    </a:p>
                  </a:txBody>
                  <a:tcPr marL="63467" marR="63467" marT="63467" marB="63467"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F3"/>
                    </a:solidFill>
                  </a:tcPr>
                </a:tc>
                <a:extLst>
                  <a:ext uri="{0D108BD9-81ED-4DB2-BD59-A6C34878D82A}">
                    <a16:rowId xmlns:a16="http://schemas.microsoft.com/office/drawing/2014/main" val="10002"/>
                  </a:ext>
                </a:extLst>
              </a:tr>
            </a:tbl>
          </a:graphicData>
        </a:graphic>
      </p:graphicFrame>
      <p:sp>
        <p:nvSpPr>
          <p:cNvPr id="892" name="TextBox 18"/>
          <p:cNvSpPr txBox="1"/>
          <p:nvPr/>
        </p:nvSpPr>
        <p:spPr>
          <a:xfrm rot="16200000">
            <a:off x="-58384" y="6179773"/>
            <a:ext cx="2692887" cy="6411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0008" tIns="80008" rIns="80008" bIns="80008">
            <a:spAutoFit/>
          </a:bodyPr>
          <a:lstStyle>
            <a:lvl1pPr defTabSz="1778000">
              <a:spcBef>
                <a:spcPts val="0"/>
              </a:spcBef>
              <a:defRPr sz="3400">
                <a:solidFill>
                  <a:srgbClr val="FFFFFF"/>
                </a:solidFill>
                <a:latin typeface="Arial"/>
                <a:ea typeface="Arial"/>
                <a:cs typeface="Arial"/>
                <a:sym typeface="Arial"/>
              </a:defRPr>
            </a:lvl1pPr>
          </a:lstStyle>
          <a:p>
            <a:r>
              <a:t>Amino Acid 1</a:t>
            </a:r>
          </a:p>
        </p:txBody>
      </p:sp>
      <p:sp>
        <p:nvSpPr>
          <p:cNvPr id="893" name="TextBox 19"/>
          <p:cNvSpPr txBox="1"/>
          <p:nvPr/>
        </p:nvSpPr>
        <p:spPr>
          <a:xfrm>
            <a:off x="3216688" y="9867899"/>
            <a:ext cx="2692887" cy="6411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0008" tIns="80008" rIns="80008" bIns="80008">
            <a:spAutoFit/>
          </a:bodyPr>
          <a:lstStyle>
            <a:lvl1pPr defTabSz="1778000">
              <a:spcBef>
                <a:spcPts val="0"/>
              </a:spcBef>
              <a:defRPr sz="3400">
                <a:solidFill>
                  <a:srgbClr val="FFFFFF"/>
                </a:solidFill>
                <a:latin typeface="Arial"/>
                <a:ea typeface="Arial"/>
                <a:cs typeface="Arial"/>
                <a:sym typeface="Arial"/>
              </a:defRPr>
            </a:lvl1pPr>
          </a:lstStyle>
          <a:p>
            <a:r>
              <a:t>Amino Acid 2</a:t>
            </a:r>
          </a:p>
        </p:txBody>
      </p:sp>
      <p:grpSp>
        <p:nvGrpSpPr>
          <p:cNvPr id="897" name="Group 34"/>
          <p:cNvGrpSpPr/>
          <p:nvPr/>
        </p:nvGrpSpPr>
        <p:grpSpPr>
          <a:xfrm>
            <a:off x="1507894" y="5247128"/>
            <a:ext cx="1589351" cy="2643189"/>
            <a:chOff x="0" y="0"/>
            <a:chExt cx="1589350" cy="2643188"/>
          </a:xfrm>
        </p:grpSpPr>
        <p:sp>
          <p:nvSpPr>
            <p:cNvPr id="894" name="TextBox 35"/>
            <p:cNvSpPr txBox="1"/>
            <p:nvPr/>
          </p:nvSpPr>
          <p:spPr>
            <a:xfrm>
              <a:off x="0" y="0"/>
              <a:ext cx="1589351" cy="64119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0008" tIns="80008" rIns="80008" bIns="80008" numCol="1" anchor="t">
              <a:spAutoFit/>
            </a:bodyPr>
            <a:lstStyle>
              <a:lvl1pPr defTabSz="1778000">
                <a:spcBef>
                  <a:spcPts val="0"/>
                </a:spcBef>
                <a:defRPr sz="3400">
                  <a:solidFill>
                    <a:srgbClr val="FFFFFF"/>
                  </a:solidFill>
                  <a:latin typeface="Arial"/>
                  <a:ea typeface="Arial"/>
                  <a:cs typeface="Arial"/>
                  <a:sym typeface="Arial"/>
                </a:defRPr>
              </a:lvl1pPr>
            </a:lstStyle>
            <a:p>
              <a:r>
                <a:t>codon1</a:t>
              </a:r>
            </a:p>
          </p:txBody>
        </p:sp>
        <p:sp>
          <p:nvSpPr>
            <p:cNvPr id="895" name="TextBox 36"/>
            <p:cNvSpPr txBox="1"/>
            <p:nvPr/>
          </p:nvSpPr>
          <p:spPr>
            <a:xfrm>
              <a:off x="0" y="1000998"/>
              <a:ext cx="1589351" cy="6411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0008" tIns="80008" rIns="80008" bIns="80008" numCol="1" anchor="t">
              <a:spAutoFit/>
            </a:bodyPr>
            <a:lstStyle>
              <a:lvl1pPr defTabSz="1778000">
                <a:spcBef>
                  <a:spcPts val="0"/>
                </a:spcBef>
                <a:defRPr sz="3400">
                  <a:solidFill>
                    <a:srgbClr val="FFFFFF"/>
                  </a:solidFill>
                  <a:latin typeface="Arial"/>
                  <a:ea typeface="Arial"/>
                  <a:cs typeface="Arial"/>
                  <a:sym typeface="Arial"/>
                </a:defRPr>
              </a:lvl1pPr>
            </a:lstStyle>
            <a:p>
              <a:r>
                <a:t>codon2</a:t>
              </a:r>
            </a:p>
          </p:txBody>
        </p:sp>
        <p:sp>
          <p:nvSpPr>
            <p:cNvPr id="896" name="TextBox 37"/>
            <p:cNvSpPr txBox="1"/>
            <p:nvPr/>
          </p:nvSpPr>
          <p:spPr>
            <a:xfrm>
              <a:off x="0" y="2001996"/>
              <a:ext cx="1589351" cy="6411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0008" tIns="80008" rIns="80008" bIns="80008" numCol="1" anchor="t">
              <a:spAutoFit/>
            </a:bodyPr>
            <a:lstStyle>
              <a:lvl1pPr defTabSz="1778000">
                <a:spcBef>
                  <a:spcPts val="0"/>
                </a:spcBef>
                <a:defRPr sz="3400">
                  <a:solidFill>
                    <a:srgbClr val="FFFFFF"/>
                  </a:solidFill>
                  <a:latin typeface="Arial"/>
                  <a:ea typeface="Arial"/>
                  <a:cs typeface="Arial"/>
                  <a:sym typeface="Arial"/>
                </a:defRPr>
              </a:lvl1pPr>
            </a:lstStyle>
            <a:p>
              <a:r>
                <a:t>codon3</a:t>
              </a:r>
            </a:p>
          </p:txBody>
        </p:sp>
      </p:grpSp>
      <p:grpSp>
        <p:nvGrpSpPr>
          <p:cNvPr id="901" name="Group 38"/>
          <p:cNvGrpSpPr/>
          <p:nvPr/>
        </p:nvGrpSpPr>
        <p:grpSpPr>
          <a:xfrm rot="10800000">
            <a:off x="3156476" y="8496037"/>
            <a:ext cx="3442123" cy="1270001"/>
            <a:chOff x="-628808" y="0"/>
            <a:chExt cx="3442121" cy="1270000"/>
          </a:xfrm>
        </p:grpSpPr>
        <p:sp>
          <p:nvSpPr>
            <p:cNvPr id="898" name="TextBox 73"/>
            <p:cNvSpPr/>
            <p:nvPr/>
          </p:nvSpPr>
          <p:spPr>
            <a:xfrm flipH="1">
              <a:off x="1543313" y="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0008" tIns="80008" rIns="80008" bIns="80008" numCol="1" anchor="t">
              <a:spAutoFit/>
            </a:bodyPr>
            <a:lstStyle>
              <a:lvl1pPr defTabSz="1778000">
                <a:spcBef>
                  <a:spcPts val="0"/>
                </a:spcBef>
                <a:defRPr sz="3400">
                  <a:solidFill>
                    <a:srgbClr val="FFFFFF"/>
                  </a:solidFill>
                  <a:latin typeface="Arial"/>
                  <a:ea typeface="Arial"/>
                  <a:cs typeface="Arial"/>
                  <a:sym typeface="Arial"/>
                </a:defRPr>
              </a:lvl1pPr>
            </a:lstStyle>
            <a:p>
              <a:r>
                <a:t>codon1</a:t>
              </a:r>
            </a:p>
          </p:txBody>
        </p:sp>
        <p:sp>
          <p:nvSpPr>
            <p:cNvPr id="899" name="TextBox 76"/>
            <p:cNvSpPr/>
            <p:nvPr/>
          </p:nvSpPr>
          <p:spPr>
            <a:xfrm flipH="1">
              <a:off x="457252" y="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0008" tIns="80008" rIns="80008" bIns="80008" numCol="1" anchor="t">
              <a:spAutoFit/>
            </a:bodyPr>
            <a:lstStyle>
              <a:lvl1pPr defTabSz="1778000">
                <a:spcBef>
                  <a:spcPts val="0"/>
                </a:spcBef>
                <a:defRPr sz="3400">
                  <a:solidFill>
                    <a:srgbClr val="FFFFFF"/>
                  </a:solidFill>
                  <a:latin typeface="Arial"/>
                  <a:ea typeface="Arial"/>
                  <a:cs typeface="Arial"/>
                  <a:sym typeface="Arial"/>
                </a:defRPr>
              </a:lvl1pPr>
            </a:lstStyle>
            <a:p>
              <a:r>
                <a:t>codon2</a:t>
              </a:r>
            </a:p>
          </p:txBody>
        </p:sp>
        <p:sp>
          <p:nvSpPr>
            <p:cNvPr id="900" name="TextBox 77"/>
            <p:cNvSpPr/>
            <p:nvPr/>
          </p:nvSpPr>
          <p:spPr>
            <a:xfrm flipH="1">
              <a:off x="-628809" y="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0008" tIns="80008" rIns="80008" bIns="80008" numCol="1" anchor="t">
              <a:spAutoFit/>
            </a:bodyPr>
            <a:lstStyle>
              <a:lvl1pPr defTabSz="1778000">
                <a:spcBef>
                  <a:spcPts val="0"/>
                </a:spcBef>
                <a:defRPr sz="3400">
                  <a:solidFill>
                    <a:srgbClr val="FFFFFF"/>
                  </a:solidFill>
                  <a:latin typeface="Arial"/>
                  <a:ea typeface="Arial"/>
                  <a:cs typeface="Arial"/>
                  <a:sym typeface="Arial"/>
                </a:defRPr>
              </a:lvl1pPr>
            </a:lstStyle>
            <a:p>
              <a:r>
                <a:t>codon3</a:t>
              </a:r>
            </a:p>
          </p:txBody>
        </p:sp>
      </p:grpSp>
      <p:sp>
        <p:nvSpPr>
          <p:cNvPr id="902" name="Rectangle 80"/>
          <p:cNvSpPr/>
          <p:nvPr/>
        </p:nvSpPr>
        <p:spPr>
          <a:xfrm>
            <a:off x="4088507" y="5113528"/>
            <a:ext cx="989050" cy="961926"/>
          </a:xfrm>
          <a:prstGeom prst="rect">
            <a:avLst/>
          </a:prstGeom>
          <a:solidFill>
            <a:srgbClr val="FF0000"/>
          </a:solidFill>
          <a:ln w="12700">
            <a:solidFill>
              <a:srgbClr val="1D3053"/>
            </a:solidFill>
            <a:miter/>
          </a:ln>
        </p:spPr>
        <p:txBody>
          <a:bodyPr lIns="50800" tIns="50800" rIns="50800" bIns="50800" anchor="ctr"/>
          <a:lstStyle/>
          <a:p>
            <a:pPr algn="ctr" defTabSz="1778000">
              <a:spcBef>
                <a:spcPts val="0"/>
              </a:spcBef>
              <a:defRPr sz="3400">
                <a:solidFill>
                  <a:srgbClr val="FFFFFF"/>
                </a:solidFill>
                <a:latin typeface="Calibri"/>
                <a:ea typeface="Calibri"/>
                <a:cs typeface="Calibri"/>
                <a:sym typeface="Calibri"/>
              </a:defRPr>
            </a:pPr>
            <a:endParaRPr/>
          </a:p>
        </p:txBody>
      </p:sp>
      <p:sp>
        <p:nvSpPr>
          <p:cNvPr id="903" name="Rectangle 81"/>
          <p:cNvSpPr/>
          <p:nvPr/>
        </p:nvSpPr>
        <p:spPr>
          <a:xfrm>
            <a:off x="3076887" y="6106755"/>
            <a:ext cx="989048" cy="961926"/>
          </a:xfrm>
          <a:prstGeom prst="rect">
            <a:avLst/>
          </a:prstGeom>
          <a:solidFill>
            <a:srgbClr val="FF0000"/>
          </a:solidFill>
          <a:ln w="12700">
            <a:solidFill>
              <a:srgbClr val="1D3053"/>
            </a:solidFill>
            <a:miter/>
          </a:ln>
        </p:spPr>
        <p:txBody>
          <a:bodyPr lIns="50800" tIns="50800" rIns="50800" bIns="50800" anchor="ctr"/>
          <a:lstStyle/>
          <a:p>
            <a:pPr algn="ctr" defTabSz="1778000">
              <a:spcBef>
                <a:spcPts val="0"/>
              </a:spcBef>
              <a:defRPr sz="3400">
                <a:solidFill>
                  <a:srgbClr val="FFFFFF"/>
                </a:solidFill>
                <a:latin typeface="Calibri"/>
                <a:ea typeface="Calibri"/>
                <a:cs typeface="Calibri"/>
                <a:sym typeface="Calibri"/>
              </a:defRPr>
            </a:pPr>
            <a:endParaRPr/>
          </a:p>
        </p:txBody>
      </p:sp>
      <p:sp>
        <p:nvSpPr>
          <p:cNvPr id="904" name="TextBox 19"/>
          <p:cNvSpPr txBox="1"/>
          <p:nvPr/>
        </p:nvSpPr>
        <p:spPr>
          <a:xfrm>
            <a:off x="3845407" y="11937120"/>
            <a:ext cx="2779964" cy="6411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0008" tIns="80008" rIns="80008" bIns="80008">
            <a:spAutoFit/>
          </a:bodyPr>
          <a:lstStyle>
            <a:lvl1pPr defTabSz="1778000">
              <a:spcBef>
                <a:spcPts val="0"/>
              </a:spcBef>
              <a:defRPr sz="3400">
                <a:solidFill>
                  <a:srgbClr val="FF0013"/>
                </a:solidFill>
                <a:latin typeface="Arial"/>
                <a:ea typeface="Arial"/>
                <a:cs typeface="Arial"/>
                <a:sym typeface="Arial"/>
              </a:defRPr>
            </a:lvl1pPr>
          </a:lstStyle>
          <a:p>
            <a:r>
              <a:t>STABILIZING</a:t>
            </a:r>
          </a:p>
        </p:txBody>
      </p:sp>
      <p:sp>
        <p:nvSpPr>
          <p:cNvPr id="905" name="TextBox 19"/>
          <p:cNvSpPr txBox="1"/>
          <p:nvPr/>
        </p:nvSpPr>
        <p:spPr>
          <a:xfrm>
            <a:off x="7187309" y="11937120"/>
            <a:ext cx="3379804" cy="6411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0008" tIns="80008" rIns="80008" bIns="80008">
            <a:spAutoFit/>
          </a:bodyPr>
          <a:lstStyle>
            <a:lvl1pPr defTabSz="1778000">
              <a:spcBef>
                <a:spcPts val="0"/>
              </a:spcBef>
              <a:defRPr sz="3400">
                <a:solidFill>
                  <a:srgbClr val="1891FF"/>
                </a:solidFill>
                <a:latin typeface="Arial"/>
                <a:ea typeface="Arial"/>
                <a:cs typeface="Arial"/>
                <a:sym typeface="Arial"/>
              </a:defRPr>
            </a:lvl1pPr>
          </a:lstStyle>
          <a:p>
            <a:r>
              <a:t>DESTABILIZING</a:t>
            </a:r>
          </a:p>
        </p:txBody>
      </p:sp>
      <p:pic>
        <p:nvPicPr>
          <p:cNvPr id="906" name="Picture 3" descr="Picture 3"/>
          <p:cNvPicPr>
            <a:picLocks noChangeAspect="1"/>
          </p:cNvPicPr>
          <p:nvPr/>
        </p:nvPicPr>
        <p:blipFill>
          <a:blip r:embed="rId2"/>
          <a:srcRect l="1667" t="1562" r="2361" b="2652"/>
          <a:stretch>
            <a:fillRect/>
          </a:stretch>
        </p:blipFill>
        <p:spPr>
          <a:xfrm>
            <a:off x="7842260" y="4905960"/>
            <a:ext cx="3391398" cy="3363518"/>
          </a:xfrm>
          <a:prstGeom prst="rect">
            <a:avLst/>
          </a:prstGeom>
          <a:ln w="12700">
            <a:miter lim="400000"/>
          </a:ln>
        </p:spPr>
      </p:pic>
      <p:sp>
        <p:nvSpPr>
          <p:cNvPr id="907" name="TextBox 18"/>
          <p:cNvSpPr txBox="1"/>
          <p:nvPr/>
        </p:nvSpPr>
        <p:spPr>
          <a:xfrm rot="16200000">
            <a:off x="5607440" y="6267123"/>
            <a:ext cx="3197638" cy="6411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0008" tIns="80008" rIns="80008" bIns="80008">
            <a:spAutoFit/>
          </a:bodyPr>
          <a:lstStyle>
            <a:lvl1pPr defTabSz="1778000">
              <a:spcBef>
                <a:spcPts val="0"/>
              </a:spcBef>
              <a:defRPr sz="3400">
                <a:solidFill>
                  <a:srgbClr val="FFFFFF"/>
                </a:solidFill>
                <a:latin typeface="Arial"/>
                <a:ea typeface="Arial"/>
                <a:cs typeface="Arial"/>
                <a:sym typeface="Arial"/>
              </a:defRPr>
            </a:lvl1pPr>
          </a:lstStyle>
          <a:p>
            <a:r>
              <a:t>Leucine codons</a:t>
            </a:r>
          </a:p>
        </p:txBody>
      </p:sp>
      <p:sp>
        <p:nvSpPr>
          <p:cNvPr id="908" name="TextBox 18"/>
          <p:cNvSpPr txBox="1"/>
          <p:nvPr/>
        </p:nvSpPr>
        <p:spPr>
          <a:xfrm>
            <a:off x="7939089" y="8533134"/>
            <a:ext cx="3197638" cy="6411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0008" tIns="80008" rIns="80008" bIns="80008">
            <a:spAutoFit/>
          </a:bodyPr>
          <a:lstStyle>
            <a:lvl1pPr defTabSz="1778000">
              <a:spcBef>
                <a:spcPts val="0"/>
              </a:spcBef>
              <a:defRPr sz="3400">
                <a:solidFill>
                  <a:srgbClr val="FFFFFF"/>
                </a:solidFill>
                <a:latin typeface="Arial"/>
                <a:ea typeface="Arial"/>
                <a:cs typeface="Arial"/>
                <a:sym typeface="Arial"/>
              </a:defRPr>
            </a:lvl1pPr>
          </a:lstStyle>
          <a:p>
            <a:r>
              <a:t>Leucine codons</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 name="COMBINATORIAL EFFECT OF CODONS REGULATE  mRNA STABILITY"/>
          <p:cNvSpPr txBox="1"/>
          <p:nvPr/>
        </p:nvSpPr>
        <p:spPr>
          <a:xfrm>
            <a:off x="501006" y="-202311"/>
            <a:ext cx="18795810" cy="2540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a:lnSpc>
                <a:spcPct val="80000"/>
              </a:lnSpc>
              <a:spcBef>
                <a:spcPts val="3200"/>
              </a:spcBef>
              <a:defRPr sz="7700" cap="all">
                <a:solidFill>
                  <a:srgbClr val="A6AAA9"/>
                </a:solidFill>
                <a:latin typeface="DIN Alternate Bold"/>
                <a:ea typeface="DIN Alternate Bold"/>
                <a:cs typeface="DIN Alternate Bold"/>
                <a:sym typeface="DIN Alternate Bold"/>
              </a:defRPr>
            </a:pPr>
            <a:r>
              <a:t>COMBINATORIAL EFFECT OF CODONS REGULATE  </a:t>
            </a:r>
            <a:r>
              <a:rPr cap="none"/>
              <a:t>m</a:t>
            </a:r>
            <a:r>
              <a:t>RNA STABILITY</a:t>
            </a:r>
          </a:p>
        </p:txBody>
      </p:sp>
      <p:graphicFrame>
        <p:nvGraphicFramePr>
          <p:cNvPr id="911" name="Table 6"/>
          <p:cNvGraphicFramePr/>
          <p:nvPr/>
        </p:nvGraphicFramePr>
        <p:xfrm>
          <a:off x="3075129" y="5082385"/>
          <a:ext cx="2993737" cy="2986090"/>
        </p:xfrm>
        <a:graphic>
          <a:graphicData uri="http://schemas.openxmlformats.org/drawingml/2006/table">
            <a:tbl>
              <a:tblPr>
                <a:tableStyleId>{4C3C2611-4C71-4FC5-86AE-919BDF0F9419}</a:tableStyleId>
              </a:tblPr>
              <a:tblGrid>
                <a:gridCol w="997911">
                  <a:extLst>
                    <a:ext uri="{9D8B030D-6E8A-4147-A177-3AD203B41FA5}">
                      <a16:colId xmlns:a16="http://schemas.microsoft.com/office/drawing/2014/main" val="20000"/>
                    </a:ext>
                  </a:extLst>
                </a:gridCol>
                <a:gridCol w="997911">
                  <a:extLst>
                    <a:ext uri="{9D8B030D-6E8A-4147-A177-3AD203B41FA5}">
                      <a16:colId xmlns:a16="http://schemas.microsoft.com/office/drawing/2014/main" val="20001"/>
                    </a:ext>
                  </a:extLst>
                </a:gridCol>
                <a:gridCol w="997911">
                  <a:extLst>
                    <a:ext uri="{9D8B030D-6E8A-4147-A177-3AD203B41FA5}">
                      <a16:colId xmlns:a16="http://schemas.microsoft.com/office/drawing/2014/main" val="20002"/>
                    </a:ext>
                  </a:extLst>
                </a:gridCol>
              </a:tblGrid>
              <a:tr h="995363">
                <a:tc>
                  <a:txBody>
                    <a:bodyPr/>
                    <a:lstStyle/>
                    <a:p>
                      <a:pPr algn="l" defTabSz="1778000">
                        <a:lnSpc>
                          <a:spcPct val="100000"/>
                        </a:lnSpc>
                        <a:defRPr sz="4800">
                          <a:solidFill>
                            <a:srgbClr val="000000"/>
                          </a:solidFill>
                          <a:latin typeface="Calibri"/>
                          <a:ea typeface="Calibri"/>
                          <a:cs typeface="Calibri"/>
                          <a:sym typeface="Calibri"/>
                        </a:defRPr>
                      </a:pPr>
                      <a:endParaRPr/>
                    </a:p>
                  </a:txBody>
                  <a:tcPr marL="63467" marR="63467" marT="63467" marB="63467" horzOverflow="overflow">
                    <a:lnL w="12700">
                      <a:solidFill>
                        <a:srgbClr val="000000"/>
                      </a:solidFill>
                    </a:lnL>
                    <a:lnR w="12700">
                      <a:solidFill>
                        <a:srgbClr val="000000"/>
                      </a:solidFill>
                    </a:lnR>
                    <a:lnT w="12700">
                      <a:solidFill>
                        <a:srgbClr val="000000"/>
                      </a:solidFill>
                    </a:lnT>
                    <a:lnB w="12700">
                      <a:solidFill>
                        <a:srgbClr val="000000"/>
                      </a:solidFill>
                    </a:lnB>
                    <a:solidFill>
                      <a:srgbClr val="3B4DC2"/>
                    </a:solidFill>
                  </a:tcPr>
                </a:tc>
                <a:tc>
                  <a:txBody>
                    <a:bodyPr/>
                    <a:lstStyle/>
                    <a:p>
                      <a:pPr algn="l" defTabSz="1778000">
                        <a:lnSpc>
                          <a:spcPct val="100000"/>
                        </a:lnSpc>
                        <a:defRPr sz="4800">
                          <a:solidFill>
                            <a:srgbClr val="000000"/>
                          </a:solidFill>
                          <a:latin typeface="Calibri"/>
                          <a:ea typeface="Calibri"/>
                          <a:cs typeface="Calibri"/>
                          <a:sym typeface="Calibri"/>
                        </a:defRPr>
                      </a:pPr>
                      <a:endParaRPr/>
                    </a:p>
                  </a:txBody>
                  <a:tcPr marL="63467" marR="63467" marT="63467" marB="63467" horzOverflow="overflow">
                    <a:lnL w="12700">
                      <a:solidFill>
                        <a:srgbClr val="000000"/>
                      </a:solidFill>
                    </a:lnL>
                    <a:lnR w="12700">
                      <a:solidFill>
                        <a:srgbClr val="000000"/>
                      </a:solidFill>
                    </a:lnR>
                    <a:lnT w="12700">
                      <a:solidFill>
                        <a:srgbClr val="000000"/>
                      </a:solidFill>
                    </a:lnT>
                    <a:lnB w="12700">
                      <a:solidFill>
                        <a:srgbClr val="000000"/>
                      </a:solidFill>
                    </a:lnB>
                    <a:solidFill>
                      <a:srgbClr val="5C7CE7"/>
                    </a:solidFill>
                  </a:tcPr>
                </a:tc>
                <a:tc>
                  <a:txBody>
                    <a:bodyPr/>
                    <a:lstStyle/>
                    <a:p>
                      <a:pPr algn="l" defTabSz="1778000">
                        <a:lnSpc>
                          <a:spcPct val="100000"/>
                        </a:lnSpc>
                        <a:defRPr sz="4800">
                          <a:solidFill>
                            <a:srgbClr val="000000"/>
                          </a:solidFill>
                          <a:latin typeface="Calibri"/>
                          <a:ea typeface="Calibri"/>
                          <a:cs typeface="Calibri"/>
                          <a:sym typeface="Calibri"/>
                        </a:defRPr>
                      </a:pPr>
                      <a:endParaRPr/>
                    </a:p>
                  </a:txBody>
                  <a:tcPr marL="63467" marR="63467" marT="63467" marB="63467" horzOverflow="overflow">
                    <a:lnL w="12700">
                      <a:solidFill>
                        <a:srgbClr val="000000"/>
                      </a:solidFill>
                    </a:lnL>
                    <a:lnR w="12700">
                      <a:solidFill>
                        <a:srgbClr val="000000"/>
                      </a:solidFill>
                    </a:lnR>
                    <a:lnT w="12700">
                      <a:solidFill>
                        <a:srgbClr val="000000"/>
                      </a:solidFill>
                    </a:lnT>
                    <a:lnB w="12700">
                      <a:solidFill>
                        <a:srgbClr val="000000"/>
                      </a:solidFill>
                    </a:lnB>
                    <a:solidFill>
                      <a:srgbClr val="85A8FD"/>
                    </a:solidFill>
                  </a:tcPr>
                </a:tc>
                <a:extLst>
                  <a:ext uri="{0D108BD9-81ED-4DB2-BD59-A6C34878D82A}">
                    <a16:rowId xmlns:a16="http://schemas.microsoft.com/office/drawing/2014/main" val="10000"/>
                  </a:ext>
                </a:extLst>
              </a:tr>
              <a:tr h="995363">
                <a:tc>
                  <a:txBody>
                    <a:bodyPr/>
                    <a:lstStyle/>
                    <a:p>
                      <a:pPr algn="l" defTabSz="1778000">
                        <a:lnSpc>
                          <a:spcPct val="100000"/>
                        </a:lnSpc>
                        <a:defRPr sz="4800">
                          <a:solidFill>
                            <a:srgbClr val="000000"/>
                          </a:solidFill>
                          <a:latin typeface="Calibri"/>
                          <a:ea typeface="Calibri"/>
                          <a:cs typeface="Calibri"/>
                          <a:sym typeface="Calibri"/>
                        </a:defRPr>
                      </a:pPr>
                      <a:endParaRPr/>
                    </a:p>
                  </a:txBody>
                  <a:tcPr marL="63467" marR="63467" marT="63467" marB="63467" horzOverflow="overflow">
                    <a:lnL w="12700">
                      <a:solidFill>
                        <a:srgbClr val="000000"/>
                      </a:solidFill>
                    </a:lnL>
                    <a:lnR w="12700">
                      <a:solidFill>
                        <a:srgbClr val="000000"/>
                      </a:solidFill>
                    </a:lnR>
                    <a:lnT w="12700">
                      <a:solidFill>
                        <a:srgbClr val="000000"/>
                      </a:solidFill>
                    </a:lnT>
                    <a:lnB w="12700">
                      <a:solidFill>
                        <a:srgbClr val="000000"/>
                      </a:solidFill>
                    </a:lnB>
                    <a:solidFill>
                      <a:srgbClr val="5C7CE7"/>
                    </a:solidFill>
                  </a:tcPr>
                </a:tc>
                <a:tc>
                  <a:txBody>
                    <a:bodyPr/>
                    <a:lstStyle/>
                    <a:p>
                      <a:pPr algn="l" defTabSz="1778000">
                        <a:lnSpc>
                          <a:spcPct val="100000"/>
                        </a:lnSpc>
                        <a:defRPr sz="4800">
                          <a:solidFill>
                            <a:srgbClr val="000000"/>
                          </a:solidFill>
                          <a:latin typeface="Calibri"/>
                          <a:ea typeface="Calibri"/>
                          <a:cs typeface="Calibri"/>
                          <a:sym typeface="Calibri"/>
                        </a:defRPr>
                      </a:pPr>
                      <a:endParaRPr/>
                    </a:p>
                  </a:txBody>
                  <a:tcPr marL="63467" marR="63467" marT="63467" marB="63467" horzOverflow="overflow">
                    <a:lnL w="12700">
                      <a:solidFill>
                        <a:srgbClr val="000000"/>
                      </a:solidFill>
                    </a:lnL>
                    <a:lnR w="12700">
                      <a:solidFill>
                        <a:srgbClr val="000000"/>
                      </a:solidFill>
                    </a:lnR>
                    <a:lnT w="12700">
                      <a:solidFill>
                        <a:srgbClr val="000000"/>
                      </a:solidFill>
                    </a:lnT>
                    <a:lnB w="12700">
                      <a:solidFill>
                        <a:srgbClr val="000000"/>
                      </a:solidFill>
                    </a:lnB>
                    <a:solidFill>
                      <a:srgbClr val="85A8FD"/>
                    </a:solidFill>
                  </a:tcPr>
                </a:tc>
                <a:tc>
                  <a:txBody>
                    <a:bodyPr/>
                    <a:lstStyle/>
                    <a:p>
                      <a:pPr algn="l" defTabSz="1778000">
                        <a:lnSpc>
                          <a:spcPct val="100000"/>
                        </a:lnSpc>
                        <a:defRPr sz="4800">
                          <a:solidFill>
                            <a:srgbClr val="000000"/>
                          </a:solidFill>
                          <a:latin typeface="Calibri"/>
                          <a:ea typeface="Calibri"/>
                          <a:cs typeface="Calibri"/>
                          <a:sym typeface="Calibri"/>
                        </a:defRPr>
                      </a:pPr>
                      <a:endParaRPr/>
                    </a:p>
                  </a:txBody>
                  <a:tcPr marL="63467" marR="63467" marT="63467" marB="63467" horzOverflow="overflow">
                    <a:lnL w="12700">
                      <a:solidFill>
                        <a:srgbClr val="000000"/>
                      </a:solidFill>
                    </a:lnL>
                    <a:lnR w="12700">
                      <a:solidFill>
                        <a:srgbClr val="000000"/>
                      </a:solidFill>
                    </a:lnR>
                    <a:lnT w="12700">
                      <a:solidFill>
                        <a:srgbClr val="000000"/>
                      </a:solidFill>
                    </a:lnT>
                    <a:lnB w="12700">
                      <a:solidFill>
                        <a:srgbClr val="000000"/>
                      </a:solidFill>
                    </a:lnB>
                    <a:solidFill>
                      <a:srgbClr val="A1C0FF"/>
                    </a:solidFill>
                  </a:tcPr>
                </a:tc>
                <a:extLst>
                  <a:ext uri="{0D108BD9-81ED-4DB2-BD59-A6C34878D82A}">
                    <a16:rowId xmlns:a16="http://schemas.microsoft.com/office/drawing/2014/main" val="10001"/>
                  </a:ext>
                </a:extLst>
              </a:tr>
              <a:tr h="995363">
                <a:tc>
                  <a:txBody>
                    <a:bodyPr/>
                    <a:lstStyle/>
                    <a:p>
                      <a:pPr algn="l" defTabSz="1778000">
                        <a:lnSpc>
                          <a:spcPct val="100000"/>
                        </a:lnSpc>
                        <a:defRPr sz="4800">
                          <a:solidFill>
                            <a:srgbClr val="000000"/>
                          </a:solidFill>
                          <a:latin typeface="Calibri"/>
                          <a:ea typeface="Calibri"/>
                          <a:cs typeface="Calibri"/>
                          <a:sym typeface="Calibri"/>
                        </a:defRPr>
                      </a:pPr>
                      <a:endParaRPr/>
                    </a:p>
                  </a:txBody>
                  <a:tcPr marL="63467" marR="63467" marT="63467" marB="63467" horzOverflow="overflow">
                    <a:lnL w="12700">
                      <a:solidFill>
                        <a:srgbClr val="000000"/>
                      </a:solidFill>
                    </a:lnL>
                    <a:lnR w="12700">
                      <a:solidFill>
                        <a:srgbClr val="000000"/>
                      </a:solidFill>
                    </a:lnR>
                    <a:lnT w="12700">
                      <a:solidFill>
                        <a:srgbClr val="000000"/>
                      </a:solidFill>
                    </a:lnT>
                    <a:lnB w="12700">
                      <a:solidFill>
                        <a:srgbClr val="000000"/>
                      </a:solidFill>
                    </a:lnB>
                    <a:solidFill>
                      <a:srgbClr val="85A8FD"/>
                    </a:solidFill>
                  </a:tcPr>
                </a:tc>
                <a:tc>
                  <a:txBody>
                    <a:bodyPr/>
                    <a:lstStyle/>
                    <a:p>
                      <a:pPr algn="l" defTabSz="1778000">
                        <a:lnSpc>
                          <a:spcPct val="100000"/>
                        </a:lnSpc>
                        <a:defRPr sz="4800">
                          <a:solidFill>
                            <a:srgbClr val="000000"/>
                          </a:solidFill>
                          <a:latin typeface="Calibri"/>
                          <a:ea typeface="Calibri"/>
                          <a:cs typeface="Calibri"/>
                          <a:sym typeface="Calibri"/>
                        </a:defRPr>
                      </a:pPr>
                      <a:endParaRPr/>
                    </a:p>
                  </a:txBody>
                  <a:tcPr marL="63467" marR="63467" marT="63467" marB="63467" horzOverflow="overflow">
                    <a:lnL w="12700">
                      <a:solidFill>
                        <a:srgbClr val="000000"/>
                      </a:solidFill>
                    </a:lnL>
                    <a:lnR w="12700">
                      <a:solidFill>
                        <a:srgbClr val="000000"/>
                      </a:solidFill>
                    </a:lnR>
                    <a:lnT w="12700">
                      <a:solidFill>
                        <a:srgbClr val="000000"/>
                      </a:solidFill>
                    </a:lnT>
                    <a:lnB w="12700">
                      <a:solidFill>
                        <a:srgbClr val="000000"/>
                      </a:solidFill>
                    </a:lnB>
                    <a:solidFill>
                      <a:srgbClr val="A1C0FF"/>
                    </a:solidFill>
                  </a:tcPr>
                </a:tc>
                <a:tc>
                  <a:txBody>
                    <a:bodyPr/>
                    <a:lstStyle/>
                    <a:p>
                      <a:pPr algn="l" defTabSz="1778000">
                        <a:lnSpc>
                          <a:spcPct val="100000"/>
                        </a:lnSpc>
                        <a:defRPr sz="4800">
                          <a:solidFill>
                            <a:srgbClr val="000000"/>
                          </a:solidFill>
                          <a:latin typeface="Calibri"/>
                          <a:ea typeface="Calibri"/>
                          <a:cs typeface="Calibri"/>
                          <a:sym typeface="Calibri"/>
                        </a:defRPr>
                      </a:pPr>
                      <a:endParaRPr/>
                    </a:p>
                  </a:txBody>
                  <a:tcPr marL="63467" marR="63467" marT="63467" marB="63467" horzOverflow="overflow">
                    <a:lnL w="12700">
                      <a:solidFill>
                        <a:srgbClr val="000000"/>
                      </a:solidFill>
                    </a:lnL>
                    <a:lnR w="12700">
                      <a:solidFill>
                        <a:srgbClr val="000000"/>
                      </a:solidFill>
                    </a:lnR>
                    <a:lnT w="12700">
                      <a:solidFill>
                        <a:srgbClr val="000000"/>
                      </a:solidFill>
                    </a:lnT>
                    <a:lnB w="12700">
                      <a:solidFill>
                        <a:srgbClr val="000000"/>
                      </a:solidFill>
                    </a:lnB>
                    <a:solidFill>
                      <a:srgbClr val="C4D6F3"/>
                    </a:solidFill>
                  </a:tcPr>
                </a:tc>
                <a:extLst>
                  <a:ext uri="{0D108BD9-81ED-4DB2-BD59-A6C34878D82A}">
                    <a16:rowId xmlns:a16="http://schemas.microsoft.com/office/drawing/2014/main" val="10002"/>
                  </a:ext>
                </a:extLst>
              </a:tr>
            </a:tbl>
          </a:graphicData>
        </a:graphic>
      </p:graphicFrame>
      <p:sp>
        <p:nvSpPr>
          <p:cNvPr id="912" name="TextBox 18"/>
          <p:cNvSpPr txBox="1"/>
          <p:nvPr/>
        </p:nvSpPr>
        <p:spPr>
          <a:xfrm rot="16200000">
            <a:off x="-58384" y="6179773"/>
            <a:ext cx="2692887" cy="6411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0008" tIns="80008" rIns="80008" bIns="80008">
            <a:spAutoFit/>
          </a:bodyPr>
          <a:lstStyle>
            <a:lvl1pPr defTabSz="1778000">
              <a:spcBef>
                <a:spcPts val="0"/>
              </a:spcBef>
              <a:defRPr sz="3400">
                <a:solidFill>
                  <a:srgbClr val="FFFFFF"/>
                </a:solidFill>
                <a:latin typeface="Arial"/>
                <a:ea typeface="Arial"/>
                <a:cs typeface="Arial"/>
                <a:sym typeface="Arial"/>
              </a:defRPr>
            </a:lvl1pPr>
          </a:lstStyle>
          <a:p>
            <a:r>
              <a:t>Amino Acid 1</a:t>
            </a:r>
          </a:p>
        </p:txBody>
      </p:sp>
      <p:sp>
        <p:nvSpPr>
          <p:cNvPr id="913" name="TextBox 19"/>
          <p:cNvSpPr txBox="1"/>
          <p:nvPr/>
        </p:nvSpPr>
        <p:spPr>
          <a:xfrm>
            <a:off x="3216688" y="9867899"/>
            <a:ext cx="2692887" cy="6411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0008" tIns="80008" rIns="80008" bIns="80008">
            <a:spAutoFit/>
          </a:bodyPr>
          <a:lstStyle>
            <a:lvl1pPr defTabSz="1778000">
              <a:spcBef>
                <a:spcPts val="0"/>
              </a:spcBef>
              <a:defRPr sz="3400">
                <a:solidFill>
                  <a:srgbClr val="FFFFFF"/>
                </a:solidFill>
                <a:latin typeface="Arial"/>
                <a:ea typeface="Arial"/>
                <a:cs typeface="Arial"/>
                <a:sym typeface="Arial"/>
              </a:defRPr>
            </a:lvl1pPr>
          </a:lstStyle>
          <a:p>
            <a:r>
              <a:t>Amino Acid 2</a:t>
            </a:r>
          </a:p>
        </p:txBody>
      </p:sp>
      <p:grpSp>
        <p:nvGrpSpPr>
          <p:cNvPr id="917" name="Group 34"/>
          <p:cNvGrpSpPr/>
          <p:nvPr/>
        </p:nvGrpSpPr>
        <p:grpSpPr>
          <a:xfrm>
            <a:off x="1507894" y="5247128"/>
            <a:ext cx="1589351" cy="2643189"/>
            <a:chOff x="0" y="0"/>
            <a:chExt cx="1589350" cy="2643188"/>
          </a:xfrm>
        </p:grpSpPr>
        <p:sp>
          <p:nvSpPr>
            <p:cNvPr id="914" name="TextBox 35"/>
            <p:cNvSpPr txBox="1"/>
            <p:nvPr/>
          </p:nvSpPr>
          <p:spPr>
            <a:xfrm>
              <a:off x="0" y="0"/>
              <a:ext cx="1589351" cy="64119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0008" tIns="80008" rIns="80008" bIns="80008" numCol="1" anchor="t">
              <a:spAutoFit/>
            </a:bodyPr>
            <a:lstStyle>
              <a:lvl1pPr defTabSz="1778000">
                <a:spcBef>
                  <a:spcPts val="0"/>
                </a:spcBef>
                <a:defRPr sz="3400">
                  <a:solidFill>
                    <a:srgbClr val="FFFFFF"/>
                  </a:solidFill>
                  <a:latin typeface="Arial"/>
                  <a:ea typeface="Arial"/>
                  <a:cs typeface="Arial"/>
                  <a:sym typeface="Arial"/>
                </a:defRPr>
              </a:lvl1pPr>
            </a:lstStyle>
            <a:p>
              <a:r>
                <a:t>codon1</a:t>
              </a:r>
            </a:p>
          </p:txBody>
        </p:sp>
        <p:sp>
          <p:nvSpPr>
            <p:cNvPr id="915" name="TextBox 36"/>
            <p:cNvSpPr txBox="1"/>
            <p:nvPr/>
          </p:nvSpPr>
          <p:spPr>
            <a:xfrm>
              <a:off x="0" y="1000998"/>
              <a:ext cx="1589351" cy="6411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0008" tIns="80008" rIns="80008" bIns="80008" numCol="1" anchor="t">
              <a:spAutoFit/>
            </a:bodyPr>
            <a:lstStyle>
              <a:lvl1pPr defTabSz="1778000">
                <a:spcBef>
                  <a:spcPts val="0"/>
                </a:spcBef>
                <a:defRPr sz="3400">
                  <a:solidFill>
                    <a:srgbClr val="FFFFFF"/>
                  </a:solidFill>
                  <a:latin typeface="Arial"/>
                  <a:ea typeface="Arial"/>
                  <a:cs typeface="Arial"/>
                  <a:sym typeface="Arial"/>
                </a:defRPr>
              </a:lvl1pPr>
            </a:lstStyle>
            <a:p>
              <a:r>
                <a:t>codon2</a:t>
              </a:r>
            </a:p>
          </p:txBody>
        </p:sp>
        <p:sp>
          <p:nvSpPr>
            <p:cNvPr id="916" name="TextBox 37"/>
            <p:cNvSpPr txBox="1"/>
            <p:nvPr/>
          </p:nvSpPr>
          <p:spPr>
            <a:xfrm>
              <a:off x="0" y="2001996"/>
              <a:ext cx="1589351" cy="6411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0008" tIns="80008" rIns="80008" bIns="80008" numCol="1" anchor="t">
              <a:spAutoFit/>
            </a:bodyPr>
            <a:lstStyle>
              <a:lvl1pPr defTabSz="1778000">
                <a:spcBef>
                  <a:spcPts val="0"/>
                </a:spcBef>
                <a:defRPr sz="3400">
                  <a:solidFill>
                    <a:srgbClr val="FFFFFF"/>
                  </a:solidFill>
                  <a:latin typeface="Arial"/>
                  <a:ea typeface="Arial"/>
                  <a:cs typeface="Arial"/>
                  <a:sym typeface="Arial"/>
                </a:defRPr>
              </a:lvl1pPr>
            </a:lstStyle>
            <a:p>
              <a:r>
                <a:t>codon3</a:t>
              </a:r>
            </a:p>
          </p:txBody>
        </p:sp>
      </p:grpSp>
      <p:grpSp>
        <p:nvGrpSpPr>
          <p:cNvPr id="921" name="Group 38"/>
          <p:cNvGrpSpPr/>
          <p:nvPr/>
        </p:nvGrpSpPr>
        <p:grpSpPr>
          <a:xfrm rot="10800000">
            <a:off x="3156476" y="8496037"/>
            <a:ext cx="3442123" cy="1270001"/>
            <a:chOff x="-628808" y="0"/>
            <a:chExt cx="3442121" cy="1270000"/>
          </a:xfrm>
        </p:grpSpPr>
        <p:sp>
          <p:nvSpPr>
            <p:cNvPr id="918" name="TextBox 73"/>
            <p:cNvSpPr/>
            <p:nvPr/>
          </p:nvSpPr>
          <p:spPr>
            <a:xfrm flipH="1">
              <a:off x="1543313" y="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0008" tIns="80008" rIns="80008" bIns="80008" numCol="1" anchor="t">
              <a:spAutoFit/>
            </a:bodyPr>
            <a:lstStyle>
              <a:lvl1pPr defTabSz="1778000">
                <a:spcBef>
                  <a:spcPts val="0"/>
                </a:spcBef>
                <a:defRPr sz="3400">
                  <a:solidFill>
                    <a:srgbClr val="FFFFFF"/>
                  </a:solidFill>
                  <a:latin typeface="Arial"/>
                  <a:ea typeface="Arial"/>
                  <a:cs typeface="Arial"/>
                  <a:sym typeface="Arial"/>
                </a:defRPr>
              </a:lvl1pPr>
            </a:lstStyle>
            <a:p>
              <a:r>
                <a:t>codon1</a:t>
              </a:r>
            </a:p>
          </p:txBody>
        </p:sp>
        <p:sp>
          <p:nvSpPr>
            <p:cNvPr id="919" name="TextBox 76"/>
            <p:cNvSpPr/>
            <p:nvPr/>
          </p:nvSpPr>
          <p:spPr>
            <a:xfrm flipH="1">
              <a:off x="457252" y="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0008" tIns="80008" rIns="80008" bIns="80008" numCol="1" anchor="t">
              <a:spAutoFit/>
            </a:bodyPr>
            <a:lstStyle>
              <a:lvl1pPr defTabSz="1778000">
                <a:spcBef>
                  <a:spcPts val="0"/>
                </a:spcBef>
                <a:defRPr sz="3400">
                  <a:solidFill>
                    <a:srgbClr val="FFFFFF"/>
                  </a:solidFill>
                  <a:latin typeface="Arial"/>
                  <a:ea typeface="Arial"/>
                  <a:cs typeface="Arial"/>
                  <a:sym typeface="Arial"/>
                </a:defRPr>
              </a:lvl1pPr>
            </a:lstStyle>
            <a:p>
              <a:r>
                <a:t>codon2</a:t>
              </a:r>
            </a:p>
          </p:txBody>
        </p:sp>
        <p:sp>
          <p:nvSpPr>
            <p:cNvPr id="920" name="TextBox 77"/>
            <p:cNvSpPr/>
            <p:nvPr/>
          </p:nvSpPr>
          <p:spPr>
            <a:xfrm flipH="1">
              <a:off x="-628809" y="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0008" tIns="80008" rIns="80008" bIns="80008" numCol="1" anchor="t">
              <a:spAutoFit/>
            </a:bodyPr>
            <a:lstStyle>
              <a:lvl1pPr defTabSz="1778000">
                <a:spcBef>
                  <a:spcPts val="0"/>
                </a:spcBef>
                <a:defRPr sz="3400">
                  <a:solidFill>
                    <a:srgbClr val="FFFFFF"/>
                  </a:solidFill>
                  <a:latin typeface="Arial"/>
                  <a:ea typeface="Arial"/>
                  <a:cs typeface="Arial"/>
                  <a:sym typeface="Arial"/>
                </a:defRPr>
              </a:lvl1pPr>
            </a:lstStyle>
            <a:p>
              <a:r>
                <a:t>codon3</a:t>
              </a:r>
            </a:p>
          </p:txBody>
        </p:sp>
      </p:grpSp>
      <p:sp>
        <p:nvSpPr>
          <p:cNvPr id="922" name="Rectangle 80"/>
          <p:cNvSpPr/>
          <p:nvPr/>
        </p:nvSpPr>
        <p:spPr>
          <a:xfrm>
            <a:off x="4088507" y="5113528"/>
            <a:ext cx="989050" cy="961926"/>
          </a:xfrm>
          <a:prstGeom prst="rect">
            <a:avLst/>
          </a:prstGeom>
          <a:solidFill>
            <a:srgbClr val="FF0000"/>
          </a:solidFill>
          <a:ln w="12700">
            <a:solidFill>
              <a:srgbClr val="1D3053"/>
            </a:solidFill>
            <a:miter/>
          </a:ln>
        </p:spPr>
        <p:txBody>
          <a:bodyPr lIns="50800" tIns="50800" rIns="50800" bIns="50800" anchor="ctr"/>
          <a:lstStyle/>
          <a:p>
            <a:pPr algn="ctr" defTabSz="1778000">
              <a:spcBef>
                <a:spcPts val="0"/>
              </a:spcBef>
              <a:defRPr sz="3400">
                <a:solidFill>
                  <a:srgbClr val="FFFFFF"/>
                </a:solidFill>
                <a:latin typeface="Calibri"/>
                <a:ea typeface="Calibri"/>
                <a:cs typeface="Calibri"/>
                <a:sym typeface="Calibri"/>
              </a:defRPr>
            </a:pPr>
            <a:endParaRPr/>
          </a:p>
        </p:txBody>
      </p:sp>
      <p:sp>
        <p:nvSpPr>
          <p:cNvPr id="923" name="Rectangle 81"/>
          <p:cNvSpPr/>
          <p:nvPr/>
        </p:nvSpPr>
        <p:spPr>
          <a:xfrm>
            <a:off x="3076887" y="6106755"/>
            <a:ext cx="989048" cy="961926"/>
          </a:xfrm>
          <a:prstGeom prst="rect">
            <a:avLst/>
          </a:prstGeom>
          <a:solidFill>
            <a:srgbClr val="FF0000"/>
          </a:solidFill>
          <a:ln w="12700">
            <a:solidFill>
              <a:srgbClr val="1D3053"/>
            </a:solidFill>
            <a:miter/>
          </a:ln>
        </p:spPr>
        <p:txBody>
          <a:bodyPr lIns="50800" tIns="50800" rIns="50800" bIns="50800" anchor="ctr"/>
          <a:lstStyle/>
          <a:p>
            <a:pPr algn="ctr" defTabSz="1778000">
              <a:spcBef>
                <a:spcPts val="0"/>
              </a:spcBef>
              <a:defRPr sz="3400">
                <a:solidFill>
                  <a:srgbClr val="FFFFFF"/>
                </a:solidFill>
                <a:latin typeface="Calibri"/>
                <a:ea typeface="Calibri"/>
                <a:cs typeface="Calibri"/>
                <a:sym typeface="Calibri"/>
              </a:defRPr>
            </a:pPr>
            <a:endParaRPr/>
          </a:p>
        </p:txBody>
      </p:sp>
      <p:sp>
        <p:nvSpPr>
          <p:cNvPr id="924" name="TextBox 19"/>
          <p:cNvSpPr txBox="1"/>
          <p:nvPr/>
        </p:nvSpPr>
        <p:spPr>
          <a:xfrm>
            <a:off x="3845407" y="11937120"/>
            <a:ext cx="2779964" cy="6411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0008" tIns="80008" rIns="80008" bIns="80008">
            <a:spAutoFit/>
          </a:bodyPr>
          <a:lstStyle>
            <a:lvl1pPr defTabSz="1778000">
              <a:spcBef>
                <a:spcPts val="0"/>
              </a:spcBef>
              <a:defRPr sz="3400">
                <a:solidFill>
                  <a:srgbClr val="FF0013"/>
                </a:solidFill>
                <a:latin typeface="Arial"/>
                <a:ea typeface="Arial"/>
                <a:cs typeface="Arial"/>
                <a:sym typeface="Arial"/>
              </a:defRPr>
            </a:lvl1pPr>
          </a:lstStyle>
          <a:p>
            <a:r>
              <a:t>STABILIZING</a:t>
            </a:r>
          </a:p>
        </p:txBody>
      </p:sp>
      <p:sp>
        <p:nvSpPr>
          <p:cNvPr id="925" name="TextBox 19"/>
          <p:cNvSpPr txBox="1"/>
          <p:nvPr/>
        </p:nvSpPr>
        <p:spPr>
          <a:xfrm>
            <a:off x="7187309" y="11937120"/>
            <a:ext cx="3379804" cy="6411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0008" tIns="80008" rIns="80008" bIns="80008">
            <a:spAutoFit/>
          </a:bodyPr>
          <a:lstStyle>
            <a:lvl1pPr defTabSz="1778000">
              <a:spcBef>
                <a:spcPts val="0"/>
              </a:spcBef>
              <a:defRPr sz="3400">
                <a:solidFill>
                  <a:srgbClr val="1891FF"/>
                </a:solidFill>
                <a:latin typeface="Arial"/>
                <a:ea typeface="Arial"/>
                <a:cs typeface="Arial"/>
                <a:sym typeface="Arial"/>
              </a:defRPr>
            </a:lvl1pPr>
          </a:lstStyle>
          <a:p>
            <a:r>
              <a:t>DESTABILIZING</a:t>
            </a:r>
          </a:p>
        </p:txBody>
      </p:sp>
      <p:pic>
        <p:nvPicPr>
          <p:cNvPr id="926" name="Picture 3" descr="Picture 3"/>
          <p:cNvPicPr>
            <a:picLocks noChangeAspect="1"/>
          </p:cNvPicPr>
          <p:nvPr/>
        </p:nvPicPr>
        <p:blipFill>
          <a:blip r:embed="rId2"/>
          <a:srcRect l="1667" t="1562" r="2361" b="2652"/>
          <a:stretch>
            <a:fillRect/>
          </a:stretch>
        </p:blipFill>
        <p:spPr>
          <a:xfrm>
            <a:off x="7842260" y="4905960"/>
            <a:ext cx="3391398" cy="3363518"/>
          </a:xfrm>
          <a:prstGeom prst="rect">
            <a:avLst/>
          </a:prstGeom>
          <a:ln w="12700">
            <a:miter lim="400000"/>
          </a:ln>
        </p:spPr>
      </p:pic>
      <p:sp>
        <p:nvSpPr>
          <p:cNvPr id="927" name="TextBox 18"/>
          <p:cNvSpPr txBox="1"/>
          <p:nvPr/>
        </p:nvSpPr>
        <p:spPr>
          <a:xfrm rot="16200000">
            <a:off x="5607440" y="6267123"/>
            <a:ext cx="3197638" cy="6411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0008" tIns="80008" rIns="80008" bIns="80008">
            <a:spAutoFit/>
          </a:bodyPr>
          <a:lstStyle>
            <a:lvl1pPr defTabSz="1778000">
              <a:spcBef>
                <a:spcPts val="0"/>
              </a:spcBef>
              <a:defRPr sz="3400">
                <a:solidFill>
                  <a:srgbClr val="FFFFFF"/>
                </a:solidFill>
                <a:latin typeface="Arial"/>
                <a:ea typeface="Arial"/>
                <a:cs typeface="Arial"/>
                <a:sym typeface="Arial"/>
              </a:defRPr>
            </a:lvl1pPr>
          </a:lstStyle>
          <a:p>
            <a:r>
              <a:t>Leucine codons</a:t>
            </a:r>
          </a:p>
        </p:txBody>
      </p:sp>
      <p:sp>
        <p:nvSpPr>
          <p:cNvPr id="928" name="TextBox 18"/>
          <p:cNvSpPr txBox="1"/>
          <p:nvPr/>
        </p:nvSpPr>
        <p:spPr>
          <a:xfrm>
            <a:off x="7939089" y="8533134"/>
            <a:ext cx="3197638" cy="6411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0008" tIns="80008" rIns="80008" bIns="80008">
            <a:spAutoFit/>
          </a:bodyPr>
          <a:lstStyle>
            <a:lvl1pPr defTabSz="1778000">
              <a:spcBef>
                <a:spcPts val="0"/>
              </a:spcBef>
              <a:defRPr sz="3400">
                <a:solidFill>
                  <a:srgbClr val="FFFFFF"/>
                </a:solidFill>
                <a:latin typeface="Arial"/>
                <a:ea typeface="Arial"/>
                <a:cs typeface="Arial"/>
                <a:sym typeface="Arial"/>
              </a:defRPr>
            </a:lvl1pPr>
          </a:lstStyle>
          <a:p>
            <a:r>
              <a:t>Leucine codons</a:t>
            </a:r>
          </a:p>
        </p:txBody>
      </p:sp>
      <p:pic>
        <p:nvPicPr>
          <p:cNvPr id="929" name="Picture 2" descr="Picture 2"/>
          <p:cNvPicPr>
            <a:picLocks noChangeAspect="1"/>
          </p:cNvPicPr>
          <p:nvPr/>
        </p:nvPicPr>
        <p:blipFill>
          <a:blip r:embed="rId3"/>
          <a:stretch>
            <a:fillRect/>
          </a:stretch>
        </p:blipFill>
        <p:spPr>
          <a:xfrm>
            <a:off x="13991910" y="2493235"/>
            <a:ext cx="9556538" cy="8729529"/>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 name="Rectangle"/>
          <p:cNvSpPr/>
          <p:nvPr/>
        </p:nvSpPr>
        <p:spPr>
          <a:xfrm>
            <a:off x="0" y="8255000"/>
            <a:ext cx="24384000" cy="5493347"/>
          </a:xfrm>
          <a:prstGeom prst="rect">
            <a:avLst/>
          </a:prstGeom>
          <a:solidFill>
            <a:srgbClr val="FFFFFF"/>
          </a:solidFill>
          <a:ln w="12700">
            <a:miter lim="400000"/>
          </a:ln>
        </p:spPr>
        <p:txBody>
          <a:bodyPr lIns="50800" tIns="50800" rIns="50800" bIns="50800" anchor="ctr"/>
          <a:lstStyle/>
          <a:p>
            <a:pPr algn="ctr">
              <a:lnSpc>
                <a:spcPct val="80000"/>
              </a:lnSpc>
              <a:spcBef>
                <a:spcPts val="0"/>
              </a:spcBef>
              <a:defRPr sz="4000" cap="all">
                <a:solidFill>
                  <a:srgbClr val="FFFFFF"/>
                </a:solidFill>
              </a:defRPr>
            </a:pPr>
            <a:endParaRPr/>
          </a:p>
        </p:txBody>
      </p:sp>
      <p:sp>
        <p:nvSpPr>
          <p:cNvPr id="932" name="Data"/>
          <p:cNvSpPr txBox="1"/>
          <p:nvPr/>
        </p:nvSpPr>
        <p:spPr>
          <a:xfrm>
            <a:off x="794794" y="-883914"/>
            <a:ext cx="10192550" cy="2540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nSpc>
                <a:spcPct val="80000"/>
              </a:lnSpc>
              <a:spcBef>
                <a:spcPts val="3200"/>
              </a:spcBef>
              <a:defRPr sz="7700" cap="all">
                <a:solidFill>
                  <a:srgbClr val="A6AAA9"/>
                </a:solidFill>
                <a:latin typeface="DIN Alternate Bold"/>
                <a:ea typeface="DIN Alternate Bold"/>
                <a:cs typeface="DIN Alternate Bold"/>
                <a:sym typeface="DIN Alternate Bold"/>
              </a:defRPr>
            </a:lvl1pPr>
          </a:lstStyle>
          <a:p>
            <a:r>
              <a:t>Data</a:t>
            </a:r>
          </a:p>
        </p:txBody>
      </p:sp>
      <p:pic>
        <p:nvPicPr>
          <p:cNvPr id="933" name="Image" descr="Image"/>
          <p:cNvPicPr>
            <a:picLocks noChangeAspect="1"/>
          </p:cNvPicPr>
          <p:nvPr/>
        </p:nvPicPr>
        <p:blipFill>
          <a:blip r:embed="rId2"/>
          <a:stretch>
            <a:fillRect/>
          </a:stretch>
        </p:blipFill>
        <p:spPr>
          <a:xfrm>
            <a:off x="-2455767" y="8807554"/>
            <a:ext cx="18715542" cy="7560964"/>
          </a:xfrm>
          <a:prstGeom prst="rect">
            <a:avLst/>
          </a:prstGeom>
          <a:ln w="12700">
            <a:miter lim="400000"/>
          </a:ln>
        </p:spPr>
      </p:pic>
      <p:pic>
        <p:nvPicPr>
          <p:cNvPr id="934" name="RESA-b.png" descr="RESA-b.png"/>
          <p:cNvPicPr>
            <a:picLocks noChangeAspect="1"/>
          </p:cNvPicPr>
          <p:nvPr/>
        </p:nvPicPr>
        <p:blipFill>
          <a:blip r:embed="rId3"/>
          <a:stretch>
            <a:fillRect/>
          </a:stretch>
        </p:blipFill>
        <p:spPr>
          <a:xfrm>
            <a:off x="2820728" y="2360783"/>
            <a:ext cx="18742545" cy="4038626"/>
          </a:xfrm>
          <a:prstGeom prst="rect">
            <a:avLst/>
          </a:prstGeom>
          <a:ln w="12700">
            <a:miter lim="400000"/>
          </a:ln>
        </p:spPr>
      </p:pic>
      <p:sp>
        <p:nvSpPr>
          <p:cNvPr id="935" name="DESIGN mRNAs"/>
          <p:cNvSpPr txBox="1"/>
          <p:nvPr/>
        </p:nvSpPr>
        <p:spPr>
          <a:xfrm>
            <a:off x="16604620" y="9975849"/>
            <a:ext cx="6750938" cy="1231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spcBef>
                <a:spcPts val="3200"/>
              </a:spcBef>
              <a:defRPr sz="7700" cap="all">
                <a:solidFill>
                  <a:srgbClr val="94D9F6"/>
                </a:solidFill>
                <a:latin typeface="DIN Alternate Bold"/>
                <a:ea typeface="DIN Alternate Bold"/>
                <a:cs typeface="DIN Alternate Bold"/>
                <a:sym typeface="DIN Alternate Bold"/>
              </a:defRPr>
            </a:pPr>
            <a:r>
              <a:t>D</a:t>
            </a:r>
            <a:r>
              <a:rPr>
                <a:solidFill>
                  <a:schemeClr val="accent2"/>
                </a:solidFill>
              </a:rPr>
              <a:t>E</a:t>
            </a:r>
            <a:r>
              <a:rPr>
                <a:solidFill>
                  <a:schemeClr val="accent5"/>
                </a:solidFill>
              </a:rPr>
              <a:t>S</a:t>
            </a:r>
            <a:r>
              <a:rPr>
                <a:solidFill>
                  <a:srgbClr val="316936"/>
                </a:solidFill>
              </a:rPr>
              <a:t>I</a:t>
            </a:r>
            <a:r>
              <a:rPr>
                <a:solidFill>
                  <a:srgbClr val="771D76"/>
                </a:solidFill>
              </a:rPr>
              <a:t>G</a:t>
            </a:r>
            <a:r>
              <a:rPr>
                <a:solidFill>
                  <a:schemeClr val="accent2"/>
                </a:solidFill>
              </a:rPr>
              <a:t>N</a:t>
            </a:r>
            <a:r>
              <a:rPr>
                <a:solidFill>
                  <a:srgbClr val="A6AAA9"/>
                </a:solidFill>
              </a:rPr>
              <a:t> </a:t>
            </a:r>
            <a:r>
              <a:rPr>
                <a:solidFill>
                  <a:srgbClr val="C41C2D"/>
                </a:solidFill>
              </a:rPr>
              <a:t>m</a:t>
            </a:r>
            <a:r>
              <a:rPr>
                <a:solidFill>
                  <a:srgbClr val="771D76"/>
                </a:solidFill>
              </a:rPr>
              <a:t>R</a:t>
            </a:r>
            <a:r>
              <a:t>N</a:t>
            </a:r>
            <a:r>
              <a:rPr>
                <a:solidFill>
                  <a:srgbClr val="18679A"/>
                </a:solidFill>
              </a:rPr>
              <a:t>A</a:t>
            </a:r>
            <a:r>
              <a:rPr>
                <a:solidFill>
                  <a:srgbClr val="F96928"/>
                </a:solidFill>
              </a:rPr>
              <a:t>s</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 name="DESIGNED solutions…"/>
          <p:cNvSpPr txBox="1"/>
          <p:nvPr/>
        </p:nvSpPr>
        <p:spPr>
          <a:xfrm>
            <a:off x="12277870" y="334612"/>
            <a:ext cx="15597352" cy="2540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defTabSz="817244">
              <a:lnSpc>
                <a:spcPct val="80000"/>
              </a:lnSpc>
              <a:spcBef>
                <a:spcPts val="3100"/>
              </a:spcBef>
              <a:defRPr sz="7600" cap="all">
                <a:solidFill>
                  <a:srgbClr val="A6AAA9"/>
                </a:solidFill>
                <a:latin typeface="DIN Alternate Bold"/>
                <a:ea typeface="DIN Alternate Bold"/>
                <a:cs typeface="DIN Alternate Bold"/>
                <a:sym typeface="DIN Alternate Bold"/>
              </a:defRPr>
            </a:pPr>
            <a:r>
              <a:t>DESIGNED solutions </a:t>
            </a:r>
          </a:p>
          <a:p>
            <a:pPr defTabSz="817244">
              <a:lnSpc>
                <a:spcPct val="80000"/>
              </a:lnSpc>
              <a:spcBef>
                <a:spcPts val="3100"/>
              </a:spcBef>
              <a:defRPr sz="7600" cap="all">
                <a:solidFill>
                  <a:srgbClr val="A6AAA9"/>
                </a:solidFill>
                <a:latin typeface="DIN Alternate Bold"/>
                <a:ea typeface="DIN Alternate Bold"/>
                <a:cs typeface="DIN Alternate Bold"/>
                <a:sym typeface="DIN Alternate Bold"/>
              </a:defRPr>
            </a:pPr>
            <a:r>
              <a:t>For therapeutic </a:t>
            </a:r>
            <a:r>
              <a:rPr cap="none"/>
              <a:t>m</a:t>
            </a:r>
            <a:r>
              <a:t>RNAs</a:t>
            </a:r>
          </a:p>
        </p:txBody>
      </p:sp>
      <p:sp>
        <p:nvSpPr>
          <p:cNvPr id="938" name="Leading platform translating mRNA science into ProgramMable mRNAs"/>
          <p:cNvSpPr txBox="1"/>
          <p:nvPr/>
        </p:nvSpPr>
        <p:spPr>
          <a:xfrm>
            <a:off x="343104" y="3860720"/>
            <a:ext cx="10427104" cy="2540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defTabSz="652144">
              <a:lnSpc>
                <a:spcPct val="80000"/>
              </a:lnSpc>
              <a:spcBef>
                <a:spcPts val="2500"/>
              </a:spcBef>
              <a:defRPr sz="6000" cap="all">
                <a:solidFill>
                  <a:schemeClr val="accent1"/>
                </a:solidFill>
                <a:latin typeface="DIN Alternate Bold"/>
                <a:ea typeface="DIN Alternate Bold"/>
                <a:cs typeface="DIN Alternate Bold"/>
                <a:sym typeface="DIN Alternate Bold"/>
              </a:defRPr>
            </a:pPr>
            <a:r>
              <a:t>Leading platform</a:t>
            </a:r>
            <a:r>
              <a:rPr>
                <a:solidFill>
                  <a:srgbClr val="A6AAA9"/>
                </a:solidFill>
              </a:rPr>
              <a:t> translating </a:t>
            </a:r>
            <a:r>
              <a:rPr cap="none">
                <a:solidFill>
                  <a:srgbClr val="A6AAA9"/>
                </a:solidFill>
              </a:rPr>
              <a:t>m</a:t>
            </a:r>
            <a:r>
              <a:rPr>
                <a:solidFill>
                  <a:srgbClr val="A6AAA9"/>
                </a:solidFill>
              </a:rPr>
              <a:t>RNA science into </a:t>
            </a:r>
            <a:r>
              <a:t>ProgramMable mRNAs</a:t>
            </a:r>
          </a:p>
        </p:txBody>
      </p:sp>
      <p:sp>
        <p:nvSpPr>
          <p:cNvPr id="939" name="Engineered mRNAs to maximize therapeutic properties"/>
          <p:cNvSpPr txBox="1"/>
          <p:nvPr/>
        </p:nvSpPr>
        <p:spPr>
          <a:xfrm>
            <a:off x="343104" y="6756320"/>
            <a:ext cx="10427104" cy="2540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defTabSz="676909">
              <a:lnSpc>
                <a:spcPct val="80000"/>
              </a:lnSpc>
              <a:spcBef>
                <a:spcPts val="2600"/>
              </a:spcBef>
              <a:defRPr sz="6300" cap="all">
                <a:solidFill>
                  <a:srgbClr val="A6AAA9"/>
                </a:solidFill>
                <a:latin typeface="DIN Alternate Bold"/>
                <a:ea typeface="DIN Alternate Bold"/>
                <a:cs typeface="DIN Alternate Bold"/>
                <a:sym typeface="DIN Alternate Bold"/>
              </a:defRPr>
            </a:pPr>
            <a:r>
              <a:t>Engineered </a:t>
            </a:r>
            <a:r>
              <a:rPr cap="none"/>
              <a:t>m</a:t>
            </a:r>
            <a:r>
              <a:t>RNAs </a:t>
            </a:r>
            <a:r>
              <a:rPr>
                <a:solidFill>
                  <a:schemeClr val="accent1"/>
                </a:solidFill>
              </a:rPr>
              <a:t>to maximize therapeutic properties</a:t>
            </a:r>
          </a:p>
        </p:txBody>
      </p:sp>
      <p:sp>
        <p:nvSpPr>
          <p:cNvPr id="940" name="In vitro and in vivo proof of concept"/>
          <p:cNvSpPr txBox="1"/>
          <p:nvPr/>
        </p:nvSpPr>
        <p:spPr>
          <a:xfrm>
            <a:off x="355931" y="8843629"/>
            <a:ext cx="7848563" cy="2540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defTabSz="586104">
              <a:lnSpc>
                <a:spcPct val="80000"/>
              </a:lnSpc>
              <a:spcBef>
                <a:spcPts val="2200"/>
              </a:spcBef>
              <a:defRPr sz="5400" cap="all">
                <a:solidFill>
                  <a:srgbClr val="A6AAA9"/>
                </a:solidFill>
                <a:latin typeface="DIN Alternate Bold"/>
                <a:ea typeface="DIN Alternate Bold"/>
                <a:cs typeface="DIN Alternate Bold"/>
                <a:sym typeface="DIN Alternate Bold"/>
              </a:defRPr>
            </a:pPr>
            <a:r>
              <a:t>In vitro and in vivo </a:t>
            </a:r>
            <a:r>
              <a:rPr>
                <a:solidFill>
                  <a:schemeClr val="accent1"/>
                </a:solidFill>
              </a:rPr>
              <a:t>proof of concept</a:t>
            </a:r>
          </a:p>
        </p:txBody>
      </p:sp>
      <p:sp>
        <p:nvSpPr>
          <p:cNvPr id="941" name="Ability to transform clinical practice"/>
          <p:cNvSpPr txBox="1"/>
          <p:nvPr/>
        </p:nvSpPr>
        <p:spPr>
          <a:xfrm>
            <a:off x="343104" y="10787453"/>
            <a:ext cx="8368166" cy="2540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defTabSz="586104">
              <a:lnSpc>
                <a:spcPct val="80000"/>
              </a:lnSpc>
              <a:spcBef>
                <a:spcPts val="2200"/>
              </a:spcBef>
              <a:defRPr sz="5400" cap="all">
                <a:solidFill>
                  <a:srgbClr val="A6AAA9"/>
                </a:solidFill>
                <a:latin typeface="DIN Alternate Bold"/>
                <a:ea typeface="DIN Alternate Bold"/>
                <a:cs typeface="DIN Alternate Bold"/>
                <a:sym typeface="DIN Alternate Bold"/>
              </a:defRPr>
            </a:pPr>
            <a:r>
              <a:t>Ability to </a:t>
            </a:r>
            <a:r>
              <a:rPr>
                <a:solidFill>
                  <a:schemeClr val="accent1"/>
                </a:solidFill>
              </a:rPr>
              <a:t>transform clinical practice</a:t>
            </a:r>
          </a:p>
        </p:txBody>
      </p:sp>
      <p:pic>
        <p:nvPicPr>
          <p:cNvPr id="942" name="logos-Resa Therapeutics.png" descr="logos-Resa Therapeutics.png"/>
          <p:cNvPicPr>
            <a:picLocks noChangeAspect="1"/>
          </p:cNvPicPr>
          <p:nvPr/>
        </p:nvPicPr>
        <p:blipFill>
          <a:blip r:embed="rId3"/>
          <a:srcRect l="51685" b="79854"/>
          <a:stretch>
            <a:fillRect/>
          </a:stretch>
        </p:blipFill>
        <p:spPr>
          <a:xfrm>
            <a:off x="428108" y="428097"/>
            <a:ext cx="9575559" cy="3436496"/>
          </a:xfrm>
          <a:prstGeom prst="rect">
            <a:avLst/>
          </a:prstGeom>
          <a:ln w="12700">
            <a:miter lim="400000"/>
          </a:ln>
        </p:spPr>
      </p:pic>
      <p:sp>
        <p:nvSpPr>
          <p:cNvPr id="943" name="Lungs"/>
          <p:cNvSpPr/>
          <p:nvPr/>
        </p:nvSpPr>
        <p:spPr>
          <a:xfrm>
            <a:off x="19947520" y="5717713"/>
            <a:ext cx="950954" cy="920118"/>
          </a:xfrm>
          <a:custGeom>
            <a:avLst/>
            <a:gdLst/>
            <a:ahLst/>
            <a:cxnLst>
              <a:cxn ang="0">
                <a:pos x="wd2" y="hd2"/>
              </a:cxn>
              <a:cxn ang="5400000">
                <a:pos x="wd2" y="hd2"/>
              </a:cxn>
              <a:cxn ang="10800000">
                <a:pos x="wd2" y="hd2"/>
              </a:cxn>
              <a:cxn ang="16200000">
                <a:pos x="wd2" y="hd2"/>
              </a:cxn>
            </a:cxnLst>
            <a:rect l="0" t="0" r="r" b="b"/>
            <a:pathLst>
              <a:path w="21600" h="21521" extrusionOk="0">
                <a:moveTo>
                  <a:pt x="10776" y="0"/>
                </a:moveTo>
                <a:cubicBezTo>
                  <a:pt x="10331" y="2"/>
                  <a:pt x="9887" y="171"/>
                  <a:pt x="9887" y="500"/>
                </a:cubicBezTo>
                <a:lnTo>
                  <a:pt x="9887" y="4637"/>
                </a:lnTo>
                <a:cubicBezTo>
                  <a:pt x="9887" y="5159"/>
                  <a:pt x="9693" y="5633"/>
                  <a:pt x="9374" y="5990"/>
                </a:cubicBezTo>
                <a:cubicBezTo>
                  <a:pt x="9375" y="5536"/>
                  <a:pt x="9375" y="5157"/>
                  <a:pt x="9376" y="4882"/>
                </a:cubicBezTo>
                <a:cubicBezTo>
                  <a:pt x="9387" y="1538"/>
                  <a:pt x="7191" y="1111"/>
                  <a:pt x="4851" y="3667"/>
                </a:cubicBezTo>
                <a:cubicBezTo>
                  <a:pt x="679" y="8223"/>
                  <a:pt x="0" y="13172"/>
                  <a:pt x="0" y="19754"/>
                </a:cubicBezTo>
                <a:cubicBezTo>
                  <a:pt x="0" y="20743"/>
                  <a:pt x="613" y="21598"/>
                  <a:pt x="1570" y="21515"/>
                </a:cubicBezTo>
                <a:cubicBezTo>
                  <a:pt x="4705" y="21242"/>
                  <a:pt x="9376" y="19727"/>
                  <a:pt x="9376" y="16181"/>
                </a:cubicBezTo>
                <a:cubicBezTo>
                  <a:pt x="9376" y="14941"/>
                  <a:pt x="9373" y="11130"/>
                  <a:pt x="9373" y="8174"/>
                </a:cubicBezTo>
                <a:cubicBezTo>
                  <a:pt x="9918" y="7939"/>
                  <a:pt x="10398" y="7575"/>
                  <a:pt x="10776" y="7118"/>
                </a:cubicBezTo>
                <a:cubicBezTo>
                  <a:pt x="11164" y="7589"/>
                  <a:pt x="11660" y="7960"/>
                  <a:pt x="12226" y="8193"/>
                </a:cubicBezTo>
                <a:cubicBezTo>
                  <a:pt x="12226" y="11147"/>
                  <a:pt x="12224" y="14944"/>
                  <a:pt x="12224" y="16181"/>
                </a:cubicBezTo>
                <a:cubicBezTo>
                  <a:pt x="12224" y="19727"/>
                  <a:pt x="16894" y="21242"/>
                  <a:pt x="20029" y="21515"/>
                </a:cubicBezTo>
                <a:cubicBezTo>
                  <a:pt x="20985" y="21598"/>
                  <a:pt x="21600" y="20743"/>
                  <a:pt x="21600" y="19754"/>
                </a:cubicBezTo>
                <a:cubicBezTo>
                  <a:pt x="21600" y="13172"/>
                  <a:pt x="20921" y="8223"/>
                  <a:pt x="16749" y="3667"/>
                </a:cubicBezTo>
                <a:cubicBezTo>
                  <a:pt x="14409" y="1111"/>
                  <a:pt x="12213" y="1538"/>
                  <a:pt x="12224" y="4882"/>
                </a:cubicBezTo>
                <a:cubicBezTo>
                  <a:pt x="12225" y="5167"/>
                  <a:pt x="12225" y="5566"/>
                  <a:pt x="12226" y="6044"/>
                </a:cubicBezTo>
                <a:cubicBezTo>
                  <a:pt x="11878" y="5682"/>
                  <a:pt x="11662" y="5185"/>
                  <a:pt x="11662" y="4637"/>
                </a:cubicBezTo>
                <a:lnTo>
                  <a:pt x="11662" y="500"/>
                </a:lnTo>
                <a:cubicBezTo>
                  <a:pt x="11662" y="163"/>
                  <a:pt x="11220" y="-2"/>
                  <a:pt x="10776" y="0"/>
                </a:cubicBezTo>
                <a:close/>
              </a:path>
            </a:pathLst>
          </a:custGeom>
          <a:solidFill>
            <a:srgbClr val="FF9D36"/>
          </a:solidFill>
          <a:ln w="25400">
            <a:solidFill>
              <a:srgbClr val="F96928"/>
            </a:solidFill>
            <a:miter lim="400000"/>
          </a:ln>
        </p:spPr>
        <p:txBody>
          <a:bodyPr lIns="50800" tIns="50800" rIns="50800" bIns="50800" anchor="ctr"/>
          <a:lstStyle/>
          <a:p>
            <a:pPr algn="ctr">
              <a:lnSpc>
                <a:spcPct val="80000"/>
              </a:lnSpc>
              <a:spcBef>
                <a:spcPts val="0"/>
              </a:spcBef>
              <a:defRPr sz="4000" cap="all">
                <a:solidFill>
                  <a:srgbClr val="FFFFFF"/>
                </a:solidFill>
              </a:defRPr>
            </a:pPr>
            <a:endParaRPr/>
          </a:p>
        </p:txBody>
      </p:sp>
      <p:sp>
        <p:nvSpPr>
          <p:cNvPr id="944" name="Heart"/>
          <p:cNvSpPr/>
          <p:nvPr/>
        </p:nvSpPr>
        <p:spPr>
          <a:xfrm>
            <a:off x="20200745" y="6956898"/>
            <a:ext cx="444502" cy="658634"/>
          </a:xfrm>
          <a:custGeom>
            <a:avLst/>
            <a:gdLst/>
            <a:ahLst/>
            <a:cxnLst>
              <a:cxn ang="0">
                <a:pos x="wd2" y="hd2"/>
              </a:cxn>
              <a:cxn ang="5400000">
                <a:pos x="wd2" y="hd2"/>
              </a:cxn>
              <a:cxn ang="10800000">
                <a:pos x="wd2" y="hd2"/>
              </a:cxn>
              <a:cxn ang="16200000">
                <a:pos x="wd2" y="hd2"/>
              </a:cxn>
            </a:cxnLst>
            <a:rect l="0" t="0" r="r" b="b"/>
            <a:pathLst>
              <a:path w="21599" h="21095" extrusionOk="0">
                <a:moveTo>
                  <a:pt x="11722" y="0"/>
                </a:moveTo>
                <a:cubicBezTo>
                  <a:pt x="11533" y="1"/>
                  <a:pt x="11335" y="18"/>
                  <a:pt x="11113" y="49"/>
                </a:cubicBezTo>
                <a:cubicBezTo>
                  <a:pt x="11034" y="61"/>
                  <a:pt x="10968" y="97"/>
                  <a:pt x="10940" y="147"/>
                </a:cubicBezTo>
                <a:cubicBezTo>
                  <a:pt x="10700" y="567"/>
                  <a:pt x="10586" y="981"/>
                  <a:pt x="10539" y="1363"/>
                </a:cubicBezTo>
                <a:cubicBezTo>
                  <a:pt x="10534" y="1400"/>
                  <a:pt x="10496" y="1432"/>
                  <a:pt x="10443" y="1444"/>
                </a:cubicBezTo>
                <a:cubicBezTo>
                  <a:pt x="10384" y="1459"/>
                  <a:pt x="10326" y="1475"/>
                  <a:pt x="10268" y="1491"/>
                </a:cubicBezTo>
                <a:cubicBezTo>
                  <a:pt x="10195" y="1510"/>
                  <a:pt x="10113" y="1491"/>
                  <a:pt x="10080" y="1444"/>
                </a:cubicBezTo>
                <a:cubicBezTo>
                  <a:pt x="9861" y="1142"/>
                  <a:pt x="9597" y="826"/>
                  <a:pt x="9360" y="557"/>
                </a:cubicBezTo>
                <a:cubicBezTo>
                  <a:pt x="9308" y="497"/>
                  <a:pt x="9190" y="479"/>
                  <a:pt x="9102" y="516"/>
                </a:cubicBezTo>
                <a:cubicBezTo>
                  <a:pt x="8755" y="660"/>
                  <a:pt x="8450" y="818"/>
                  <a:pt x="8197" y="967"/>
                </a:cubicBezTo>
                <a:cubicBezTo>
                  <a:pt x="8123" y="1010"/>
                  <a:pt x="8097" y="1078"/>
                  <a:pt x="8131" y="1139"/>
                </a:cubicBezTo>
                <a:cubicBezTo>
                  <a:pt x="8318" y="1465"/>
                  <a:pt x="8471" y="1824"/>
                  <a:pt x="8580" y="2112"/>
                </a:cubicBezTo>
                <a:cubicBezTo>
                  <a:pt x="8613" y="2199"/>
                  <a:pt x="8582" y="2290"/>
                  <a:pt x="8495" y="2358"/>
                </a:cubicBezTo>
                <a:cubicBezTo>
                  <a:pt x="8154" y="2628"/>
                  <a:pt x="7865" y="2946"/>
                  <a:pt x="7645" y="3310"/>
                </a:cubicBezTo>
                <a:cubicBezTo>
                  <a:pt x="5923" y="6167"/>
                  <a:pt x="7084" y="7798"/>
                  <a:pt x="7545" y="8283"/>
                </a:cubicBezTo>
                <a:cubicBezTo>
                  <a:pt x="7620" y="8362"/>
                  <a:pt x="7793" y="8366"/>
                  <a:pt x="7878" y="8292"/>
                </a:cubicBezTo>
                <a:cubicBezTo>
                  <a:pt x="8362" y="7865"/>
                  <a:pt x="9816" y="6564"/>
                  <a:pt x="11213" y="5125"/>
                </a:cubicBezTo>
                <a:cubicBezTo>
                  <a:pt x="12493" y="3806"/>
                  <a:pt x="14455" y="2936"/>
                  <a:pt x="15077" y="2681"/>
                </a:cubicBezTo>
                <a:cubicBezTo>
                  <a:pt x="15186" y="2636"/>
                  <a:pt x="15216" y="2540"/>
                  <a:pt x="15145" y="2469"/>
                </a:cubicBezTo>
                <a:cubicBezTo>
                  <a:pt x="14897" y="2223"/>
                  <a:pt x="14613" y="2016"/>
                  <a:pt x="14300" y="1848"/>
                </a:cubicBezTo>
                <a:cubicBezTo>
                  <a:pt x="14236" y="1813"/>
                  <a:pt x="14215" y="1755"/>
                  <a:pt x="14247" y="1705"/>
                </a:cubicBezTo>
                <a:cubicBezTo>
                  <a:pt x="14413" y="1449"/>
                  <a:pt x="14590" y="1188"/>
                  <a:pt x="14746" y="965"/>
                </a:cubicBezTo>
                <a:cubicBezTo>
                  <a:pt x="14786" y="907"/>
                  <a:pt x="14763" y="839"/>
                  <a:pt x="14688" y="798"/>
                </a:cubicBezTo>
                <a:cubicBezTo>
                  <a:pt x="14465" y="678"/>
                  <a:pt x="14197" y="558"/>
                  <a:pt x="13881" y="448"/>
                </a:cubicBezTo>
                <a:cubicBezTo>
                  <a:pt x="13788" y="416"/>
                  <a:pt x="13675" y="426"/>
                  <a:pt x="13600" y="474"/>
                </a:cubicBezTo>
                <a:cubicBezTo>
                  <a:pt x="13155" y="761"/>
                  <a:pt x="12868" y="1035"/>
                  <a:pt x="12682" y="1266"/>
                </a:cubicBezTo>
                <a:cubicBezTo>
                  <a:pt x="12652" y="1303"/>
                  <a:pt x="12588" y="1321"/>
                  <a:pt x="12524" y="1314"/>
                </a:cubicBezTo>
                <a:cubicBezTo>
                  <a:pt x="12433" y="1303"/>
                  <a:pt x="12341" y="1297"/>
                  <a:pt x="12249" y="1291"/>
                </a:cubicBezTo>
                <a:cubicBezTo>
                  <a:pt x="12167" y="1285"/>
                  <a:pt x="12109" y="1235"/>
                  <a:pt x="12121" y="1182"/>
                </a:cubicBezTo>
                <a:cubicBezTo>
                  <a:pt x="12204" y="803"/>
                  <a:pt x="12308" y="435"/>
                  <a:pt x="12397" y="172"/>
                </a:cubicBezTo>
                <a:cubicBezTo>
                  <a:pt x="12416" y="115"/>
                  <a:pt x="12361" y="59"/>
                  <a:pt x="12276" y="45"/>
                </a:cubicBezTo>
                <a:cubicBezTo>
                  <a:pt x="12090" y="14"/>
                  <a:pt x="11911" y="-1"/>
                  <a:pt x="11722" y="0"/>
                </a:cubicBezTo>
                <a:close/>
                <a:moveTo>
                  <a:pt x="5960" y="1687"/>
                </a:moveTo>
                <a:cubicBezTo>
                  <a:pt x="5924" y="1687"/>
                  <a:pt x="5887" y="1691"/>
                  <a:pt x="5852" y="1701"/>
                </a:cubicBezTo>
                <a:lnTo>
                  <a:pt x="4125" y="2175"/>
                </a:lnTo>
                <a:cubicBezTo>
                  <a:pt x="3985" y="2213"/>
                  <a:pt x="3918" y="2321"/>
                  <a:pt x="3977" y="2413"/>
                </a:cubicBezTo>
                <a:cubicBezTo>
                  <a:pt x="4284" y="2896"/>
                  <a:pt x="5040" y="4329"/>
                  <a:pt x="3864" y="5259"/>
                </a:cubicBezTo>
                <a:cubicBezTo>
                  <a:pt x="2644" y="6223"/>
                  <a:pt x="1858" y="6915"/>
                  <a:pt x="1795" y="7789"/>
                </a:cubicBezTo>
                <a:cubicBezTo>
                  <a:pt x="1786" y="7916"/>
                  <a:pt x="2018" y="7986"/>
                  <a:pt x="2156" y="7898"/>
                </a:cubicBezTo>
                <a:cubicBezTo>
                  <a:pt x="3586" y="6985"/>
                  <a:pt x="5173" y="6418"/>
                  <a:pt x="5672" y="6252"/>
                </a:cubicBezTo>
                <a:cubicBezTo>
                  <a:pt x="5770" y="6219"/>
                  <a:pt x="5835" y="6156"/>
                  <a:pt x="5845" y="6084"/>
                </a:cubicBezTo>
                <a:cubicBezTo>
                  <a:pt x="5896" y="5710"/>
                  <a:pt x="6110" y="4503"/>
                  <a:pt x="6843" y="3414"/>
                </a:cubicBezTo>
                <a:cubicBezTo>
                  <a:pt x="6936" y="3275"/>
                  <a:pt x="6949" y="3117"/>
                  <a:pt x="6875" y="2973"/>
                </a:cubicBezTo>
                <a:cubicBezTo>
                  <a:pt x="6561" y="2361"/>
                  <a:pt x="6334" y="1990"/>
                  <a:pt x="6211" y="1798"/>
                </a:cubicBezTo>
                <a:cubicBezTo>
                  <a:pt x="6166" y="1729"/>
                  <a:pt x="6067" y="1688"/>
                  <a:pt x="5960" y="1687"/>
                </a:cubicBezTo>
                <a:close/>
                <a:moveTo>
                  <a:pt x="17710" y="2796"/>
                </a:moveTo>
                <a:cubicBezTo>
                  <a:pt x="14128" y="3251"/>
                  <a:pt x="12899" y="4571"/>
                  <a:pt x="10446" y="6897"/>
                </a:cubicBezTo>
                <a:cubicBezTo>
                  <a:pt x="8658" y="8591"/>
                  <a:pt x="6919" y="9692"/>
                  <a:pt x="4739" y="10468"/>
                </a:cubicBezTo>
                <a:cubicBezTo>
                  <a:pt x="4525" y="10544"/>
                  <a:pt x="4337" y="10342"/>
                  <a:pt x="4538" y="10252"/>
                </a:cubicBezTo>
                <a:cubicBezTo>
                  <a:pt x="5703" y="9730"/>
                  <a:pt x="6496" y="9269"/>
                  <a:pt x="6838" y="9060"/>
                </a:cubicBezTo>
                <a:cubicBezTo>
                  <a:pt x="6943" y="8996"/>
                  <a:pt x="6959" y="8891"/>
                  <a:pt x="6875" y="8814"/>
                </a:cubicBezTo>
                <a:cubicBezTo>
                  <a:pt x="6581" y="8543"/>
                  <a:pt x="5949" y="7853"/>
                  <a:pt x="5842" y="6845"/>
                </a:cubicBezTo>
                <a:cubicBezTo>
                  <a:pt x="5834" y="6772"/>
                  <a:pt x="5713" y="6729"/>
                  <a:pt x="5617" y="6766"/>
                </a:cubicBezTo>
                <a:cubicBezTo>
                  <a:pt x="2431" y="7985"/>
                  <a:pt x="0" y="9475"/>
                  <a:pt x="0" y="12423"/>
                </a:cubicBezTo>
                <a:cubicBezTo>
                  <a:pt x="0" y="17020"/>
                  <a:pt x="7570" y="17905"/>
                  <a:pt x="11316" y="20019"/>
                </a:cubicBezTo>
                <a:cubicBezTo>
                  <a:pt x="14094" y="21588"/>
                  <a:pt x="17510" y="21599"/>
                  <a:pt x="18384" y="18991"/>
                </a:cubicBezTo>
                <a:cubicBezTo>
                  <a:pt x="19484" y="15711"/>
                  <a:pt x="21598" y="14918"/>
                  <a:pt x="21599" y="12159"/>
                </a:cubicBezTo>
                <a:cubicBezTo>
                  <a:pt x="21600" y="8407"/>
                  <a:pt x="16913" y="7232"/>
                  <a:pt x="15378" y="6948"/>
                </a:cubicBezTo>
                <a:cubicBezTo>
                  <a:pt x="15111" y="6898"/>
                  <a:pt x="14833" y="6992"/>
                  <a:pt x="14736" y="7163"/>
                </a:cubicBezTo>
                <a:cubicBezTo>
                  <a:pt x="14229" y="8058"/>
                  <a:pt x="13569" y="8963"/>
                  <a:pt x="12931" y="9739"/>
                </a:cubicBezTo>
                <a:cubicBezTo>
                  <a:pt x="12906" y="9770"/>
                  <a:pt x="12897" y="9804"/>
                  <a:pt x="12903" y="9838"/>
                </a:cubicBezTo>
                <a:cubicBezTo>
                  <a:pt x="13041" y="10635"/>
                  <a:pt x="13856" y="12480"/>
                  <a:pt x="18442" y="12514"/>
                </a:cubicBezTo>
                <a:cubicBezTo>
                  <a:pt x="18615" y="12516"/>
                  <a:pt x="18627" y="12684"/>
                  <a:pt x="18454" y="12698"/>
                </a:cubicBezTo>
                <a:cubicBezTo>
                  <a:pt x="15394" y="12942"/>
                  <a:pt x="13494" y="12360"/>
                  <a:pt x="12226" y="10797"/>
                </a:cubicBezTo>
                <a:cubicBezTo>
                  <a:pt x="12180" y="10741"/>
                  <a:pt x="12059" y="10739"/>
                  <a:pt x="12008" y="10794"/>
                </a:cubicBezTo>
                <a:cubicBezTo>
                  <a:pt x="11820" y="10994"/>
                  <a:pt x="11644" y="11173"/>
                  <a:pt x="11486" y="11324"/>
                </a:cubicBezTo>
                <a:cubicBezTo>
                  <a:pt x="11331" y="11473"/>
                  <a:pt x="11233" y="11645"/>
                  <a:pt x="11206" y="11825"/>
                </a:cubicBezTo>
                <a:cubicBezTo>
                  <a:pt x="11076" y="12662"/>
                  <a:pt x="11110" y="13401"/>
                  <a:pt x="11261" y="14060"/>
                </a:cubicBezTo>
                <a:cubicBezTo>
                  <a:pt x="11282" y="14151"/>
                  <a:pt x="11375" y="14228"/>
                  <a:pt x="11506" y="14259"/>
                </a:cubicBezTo>
                <a:cubicBezTo>
                  <a:pt x="12699" y="14545"/>
                  <a:pt x="13970" y="14947"/>
                  <a:pt x="15157" y="15732"/>
                </a:cubicBezTo>
                <a:cubicBezTo>
                  <a:pt x="15273" y="15809"/>
                  <a:pt x="15120" y="15929"/>
                  <a:pt x="14987" y="15866"/>
                </a:cubicBezTo>
                <a:cubicBezTo>
                  <a:pt x="13324" y="15077"/>
                  <a:pt x="12167" y="14894"/>
                  <a:pt x="11629" y="14854"/>
                </a:cubicBezTo>
                <a:cubicBezTo>
                  <a:pt x="11570" y="14850"/>
                  <a:pt x="11526" y="14886"/>
                  <a:pt x="11542" y="14924"/>
                </a:cubicBezTo>
                <a:cubicBezTo>
                  <a:pt x="12090" y="16223"/>
                  <a:pt x="13092" y="17158"/>
                  <a:pt x="14016" y="17895"/>
                </a:cubicBezTo>
                <a:cubicBezTo>
                  <a:pt x="14154" y="18006"/>
                  <a:pt x="13922" y="18148"/>
                  <a:pt x="13766" y="18049"/>
                </a:cubicBezTo>
                <a:cubicBezTo>
                  <a:pt x="12788" y="17436"/>
                  <a:pt x="12083" y="16766"/>
                  <a:pt x="11577" y="16104"/>
                </a:cubicBezTo>
                <a:cubicBezTo>
                  <a:pt x="11543" y="16060"/>
                  <a:pt x="11450" y="16057"/>
                  <a:pt x="11411" y="16099"/>
                </a:cubicBezTo>
                <a:cubicBezTo>
                  <a:pt x="11214" y="16309"/>
                  <a:pt x="10950" y="16720"/>
                  <a:pt x="10875" y="17462"/>
                </a:cubicBezTo>
                <a:cubicBezTo>
                  <a:pt x="10861" y="17592"/>
                  <a:pt x="10571" y="17595"/>
                  <a:pt x="10554" y="17466"/>
                </a:cubicBezTo>
                <a:cubicBezTo>
                  <a:pt x="10475" y="16870"/>
                  <a:pt x="10586" y="16307"/>
                  <a:pt x="11103" y="15573"/>
                </a:cubicBezTo>
                <a:cubicBezTo>
                  <a:pt x="11139" y="15522"/>
                  <a:pt x="11141" y="15463"/>
                  <a:pt x="11110" y="15410"/>
                </a:cubicBezTo>
                <a:cubicBezTo>
                  <a:pt x="10285" y="13990"/>
                  <a:pt x="10284" y="12723"/>
                  <a:pt x="10310" y="12309"/>
                </a:cubicBezTo>
                <a:cubicBezTo>
                  <a:pt x="10313" y="12261"/>
                  <a:pt x="10225" y="12236"/>
                  <a:pt x="10175" y="12271"/>
                </a:cubicBezTo>
                <a:cubicBezTo>
                  <a:pt x="9950" y="12429"/>
                  <a:pt x="9490" y="12748"/>
                  <a:pt x="8939" y="13116"/>
                </a:cubicBezTo>
                <a:cubicBezTo>
                  <a:pt x="8869" y="13162"/>
                  <a:pt x="8838" y="13228"/>
                  <a:pt x="8856" y="13293"/>
                </a:cubicBezTo>
                <a:cubicBezTo>
                  <a:pt x="9208" y="14564"/>
                  <a:pt x="8909" y="15327"/>
                  <a:pt x="8495" y="15826"/>
                </a:cubicBezTo>
                <a:cubicBezTo>
                  <a:pt x="8405" y="15935"/>
                  <a:pt x="8151" y="15863"/>
                  <a:pt x="8207" y="15745"/>
                </a:cubicBezTo>
                <a:cubicBezTo>
                  <a:pt x="8602" y="14908"/>
                  <a:pt x="8457" y="14354"/>
                  <a:pt x="8184" y="13683"/>
                </a:cubicBezTo>
                <a:cubicBezTo>
                  <a:pt x="8172" y="13652"/>
                  <a:pt x="8115" y="13638"/>
                  <a:pt x="8076" y="13658"/>
                </a:cubicBezTo>
                <a:cubicBezTo>
                  <a:pt x="6944" y="14228"/>
                  <a:pt x="6378" y="14971"/>
                  <a:pt x="6095" y="15552"/>
                </a:cubicBezTo>
                <a:cubicBezTo>
                  <a:pt x="6046" y="15654"/>
                  <a:pt x="5815" y="15621"/>
                  <a:pt x="5832" y="15514"/>
                </a:cubicBezTo>
                <a:cubicBezTo>
                  <a:pt x="5922" y="14948"/>
                  <a:pt x="6427" y="14160"/>
                  <a:pt x="7953" y="13152"/>
                </a:cubicBezTo>
                <a:cubicBezTo>
                  <a:pt x="11621" y="10730"/>
                  <a:pt x="12557" y="9223"/>
                  <a:pt x="14011" y="6902"/>
                </a:cubicBezTo>
                <a:cubicBezTo>
                  <a:pt x="15326" y="4803"/>
                  <a:pt x="18598" y="4049"/>
                  <a:pt x="19214" y="3923"/>
                </a:cubicBezTo>
                <a:cubicBezTo>
                  <a:pt x="19263" y="3914"/>
                  <a:pt x="19281" y="3875"/>
                  <a:pt x="19249" y="3849"/>
                </a:cubicBezTo>
                <a:cubicBezTo>
                  <a:pt x="19041" y="3675"/>
                  <a:pt x="18378" y="3131"/>
                  <a:pt x="17868" y="2824"/>
                </a:cubicBezTo>
                <a:cubicBezTo>
                  <a:pt x="17826" y="2799"/>
                  <a:pt x="17765" y="2789"/>
                  <a:pt x="17710" y="2796"/>
                </a:cubicBezTo>
                <a:close/>
              </a:path>
            </a:pathLst>
          </a:custGeom>
          <a:solidFill>
            <a:schemeClr val="accent5">
              <a:alpha val="86798"/>
            </a:schemeClr>
          </a:solidFill>
          <a:ln w="25400">
            <a:solidFill>
              <a:srgbClr val="AA1728">
                <a:alpha val="86798"/>
              </a:srgbClr>
            </a:solidFill>
            <a:miter lim="400000"/>
          </a:ln>
        </p:spPr>
        <p:txBody>
          <a:bodyPr lIns="50800" tIns="50800" rIns="50800" bIns="50800" anchor="ctr"/>
          <a:lstStyle/>
          <a:p>
            <a:pPr algn="ctr">
              <a:lnSpc>
                <a:spcPct val="80000"/>
              </a:lnSpc>
              <a:spcBef>
                <a:spcPts val="0"/>
              </a:spcBef>
              <a:defRPr sz="4000" cap="all">
                <a:solidFill>
                  <a:srgbClr val="FFFFFF"/>
                </a:solidFill>
              </a:defRPr>
            </a:pPr>
            <a:endParaRPr/>
          </a:p>
        </p:txBody>
      </p:sp>
      <p:sp>
        <p:nvSpPr>
          <p:cNvPr id="945" name="Brain Front"/>
          <p:cNvSpPr/>
          <p:nvPr/>
        </p:nvSpPr>
        <p:spPr>
          <a:xfrm>
            <a:off x="20049013" y="4620776"/>
            <a:ext cx="747964" cy="621142"/>
          </a:xfrm>
          <a:custGeom>
            <a:avLst/>
            <a:gdLst/>
            <a:ahLst/>
            <a:cxnLst>
              <a:cxn ang="0">
                <a:pos x="wd2" y="hd2"/>
              </a:cxn>
              <a:cxn ang="5400000">
                <a:pos x="wd2" y="hd2"/>
              </a:cxn>
              <a:cxn ang="10800000">
                <a:pos x="wd2" y="hd2"/>
              </a:cxn>
              <a:cxn ang="16200000">
                <a:pos x="wd2" y="hd2"/>
              </a:cxn>
            </a:cxnLst>
            <a:rect l="0" t="0" r="r" b="b"/>
            <a:pathLst>
              <a:path w="21600" h="21596" extrusionOk="0">
                <a:moveTo>
                  <a:pt x="8302" y="9"/>
                </a:moveTo>
                <a:cubicBezTo>
                  <a:pt x="6982" y="101"/>
                  <a:pt x="5943" y="867"/>
                  <a:pt x="5256" y="1602"/>
                </a:cubicBezTo>
                <a:cubicBezTo>
                  <a:pt x="5021" y="1852"/>
                  <a:pt x="4829" y="2167"/>
                  <a:pt x="4726" y="2528"/>
                </a:cubicBezTo>
                <a:cubicBezTo>
                  <a:pt x="4627" y="2877"/>
                  <a:pt x="4605" y="3232"/>
                  <a:pt x="4671" y="3567"/>
                </a:cubicBezTo>
                <a:cubicBezTo>
                  <a:pt x="4747" y="3948"/>
                  <a:pt x="4927" y="4283"/>
                  <a:pt x="5162" y="4487"/>
                </a:cubicBezTo>
                <a:cubicBezTo>
                  <a:pt x="5228" y="4546"/>
                  <a:pt x="5327" y="4527"/>
                  <a:pt x="5370" y="4448"/>
                </a:cubicBezTo>
                <a:cubicBezTo>
                  <a:pt x="5730" y="3830"/>
                  <a:pt x="6309" y="3389"/>
                  <a:pt x="6844" y="3323"/>
                </a:cubicBezTo>
                <a:cubicBezTo>
                  <a:pt x="6925" y="3310"/>
                  <a:pt x="7003" y="3371"/>
                  <a:pt x="7024" y="3463"/>
                </a:cubicBezTo>
                <a:cubicBezTo>
                  <a:pt x="7052" y="3587"/>
                  <a:pt x="6985" y="3704"/>
                  <a:pt x="6881" y="3711"/>
                </a:cubicBezTo>
                <a:cubicBezTo>
                  <a:pt x="6434" y="3770"/>
                  <a:pt x="5949" y="4146"/>
                  <a:pt x="5638" y="4678"/>
                </a:cubicBezTo>
                <a:cubicBezTo>
                  <a:pt x="5431" y="5033"/>
                  <a:pt x="5343" y="5387"/>
                  <a:pt x="5392" y="5670"/>
                </a:cubicBezTo>
                <a:cubicBezTo>
                  <a:pt x="5409" y="5768"/>
                  <a:pt x="5375" y="5873"/>
                  <a:pt x="5293" y="5912"/>
                </a:cubicBezTo>
                <a:cubicBezTo>
                  <a:pt x="5272" y="5919"/>
                  <a:pt x="5256" y="5926"/>
                  <a:pt x="5234" y="5926"/>
                </a:cubicBezTo>
                <a:cubicBezTo>
                  <a:pt x="5157" y="5926"/>
                  <a:pt x="5091" y="5866"/>
                  <a:pt x="5075" y="5774"/>
                </a:cubicBezTo>
                <a:cubicBezTo>
                  <a:pt x="5037" y="5590"/>
                  <a:pt x="5043" y="5387"/>
                  <a:pt x="5087" y="5177"/>
                </a:cubicBezTo>
                <a:cubicBezTo>
                  <a:pt x="5114" y="5046"/>
                  <a:pt x="5071" y="4907"/>
                  <a:pt x="4978" y="4822"/>
                </a:cubicBezTo>
                <a:cubicBezTo>
                  <a:pt x="4672" y="4559"/>
                  <a:pt x="4443" y="4139"/>
                  <a:pt x="4350" y="3666"/>
                </a:cubicBezTo>
                <a:cubicBezTo>
                  <a:pt x="4323" y="3534"/>
                  <a:pt x="4306" y="3403"/>
                  <a:pt x="4306" y="3272"/>
                </a:cubicBezTo>
                <a:cubicBezTo>
                  <a:pt x="4301" y="3101"/>
                  <a:pt x="4175" y="2982"/>
                  <a:pt x="4038" y="3015"/>
                </a:cubicBezTo>
                <a:cubicBezTo>
                  <a:pt x="3503" y="3159"/>
                  <a:pt x="2363" y="3724"/>
                  <a:pt x="1332" y="5524"/>
                </a:cubicBezTo>
                <a:cubicBezTo>
                  <a:pt x="595" y="6917"/>
                  <a:pt x="279" y="8480"/>
                  <a:pt x="426" y="9302"/>
                </a:cubicBezTo>
                <a:cubicBezTo>
                  <a:pt x="443" y="9492"/>
                  <a:pt x="486" y="9670"/>
                  <a:pt x="541" y="9827"/>
                </a:cubicBezTo>
                <a:cubicBezTo>
                  <a:pt x="595" y="9978"/>
                  <a:pt x="748" y="10038"/>
                  <a:pt x="868" y="9953"/>
                </a:cubicBezTo>
                <a:cubicBezTo>
                  <a:pt x="1179" y="9729"/>
                  <a:pt x="1484" y="9624"/>
                  <a:pt x="1751" y="9585"/>
                </a:cubicBezTo>
                <a:cubicBezTo>
                  <a:pt x="2292" y="9500"/>
                  <a:pt x="2756" y="9664"/>
                  <a:pt x="3051" y="9815"/>
                </a:cubicBezTo>
                <a:cubicBezTo>
                  <a:pt x="3231" y="9907"/>
                  <a:pt x="3400" y="10019"/>
                  <a:pt x="3542" y="10144"/>
                </a:cubicBezTo>
                <a:cubicBezTo>
                  <a:pt x="3635" y="10222"/>
                  <a:pt x="3765" y="10190"/>
                  <a:pt x="3825" y="10072"/>
                </a:cubicBezTo>
                <a:cubicBezTo>
                  <a:pt x="3967" y="9789"/>
                  <a:pt x="4148" y="9553"/>
                  <a:pt x="4350" y="9382"/>
                </a:cubicBezTo>
                <a:cubicBezTo>
                  <a:pt x="4416" y="9329"/>
                  <a:pt x="4507" y="9328"/>
                  <a:pt x="4562" y="9400"/>
                </a:cubicBezTo>
                <a:cubicBezTo>
                  <a:pt x="4638" y="9492"/>
                  <a:pt x="4623" y="9638"/>
                  <a:pt x="4541" y="9704"/>
                </a:cubicBezTo>
                <a:cubicBezTo>
                  <a:pt x="4170" y="10006"/>
                  <a:pt x="3885" y="10617"/>
                  <a:pt x="3820" y="11260"/>
                </a:cubicBezTo>
                <a:cubicBezTo>
                  <a:pt x="3776" y="11687"/>
                  <a:pt x="3836" y="12056"/>
                  <a:pt x="3989" y="12273"/>
                </a:cubicBezTo>
                <a:cubicBezTo>
                  <a:pt x="4043" y="12351"/>
                  <a:pt x="4055" y="12463"/>
                  <a:pt x="4001" y="12542"/>
                </a:cubicBezTo>
                <a:cubicBezTo>
                  <a:pt x="3968" y="12588"/>
                  <a:pt x="3924" y="12607"/>
                  <a:pt x="3875" y="12607"/>
                </a:cubicBezTo>
                <a:cubicBezTo>
                  <a:pt x="3831" y="12607"/>
                  <a:pt x="3788" y="12588"/>
                  <a:pt x="3755" y="12542"/>
                </a:cubicBezTo>
                <a:cubicBezTo>
                  <a:pt x="3531" y="12239"/>
                  <a:pt x="3438" y="11765"/>
                  <a:pt x="3493" y="11207"/>
                </a:cubicBezTo>
                <a:cubicBezTo>
                  <a:pt x="3503" y="11102"/>
                  <a:pt x="3520" y="11004"/>
                  <a:pt x="3542" y="10899"/>
                </a:cubicBezTo>
                <a:cubicBezTo>
                  <a:pt x="3569" y="10774"/>
                  <a:pt x="3537" y="10635"/>
                  <a:pt x="3455" y="10550"/>
                </a:cubicBezTo>
                <a:cubicBezTo>
                  <a:pt x="3122" y="10202"/>
                  <a:pt x="2472" y="9868"/>
                  <a:pt x="1801" y="9973"/>
                </a:cubicBezTo>
                <a:cubicBezTo>
                  <a:pt x="1774" y="9980"/>
                  <a:pt x="1746" y="9979"/>
                  <a:pt x="1719" y="9985"/>
                </a:cubicBezTo>
                <a:cubicBezTo>
                  <a:pt x="1113" y="10110"/>
                  <a:pt x="606" y="10616"/>
                  <a:pt x="355" y="11299"/>
                </a:cubicBezTo>
                <a:cubicBezTo>
                  <a:pt x="126" y="11930"/>
                  <a:pt x="0" y="12621"/>
                  <a:pt x="0" y="13351"/>
                </a:cubicBezTo>
                <a:cubicBezTo>
                  <a:pt x="0" y="16287"/>
                  <a:pt x="2063" y="18664"/>
                  <a:pt x="4606" y="18664"/>
                </a:cubicBezTo>
                <a:cubicBezTo>
                  <a:pt x="5899" y="18664"/>
                  <a:pt x="7073" y="18046"/>
                  <a:pt x="7908" y="17054"/>
                </a:cubicBezTo>
                <a:cubicBezTo>
                  <a:pt x="7957" y="17002"/>
                  <a:pt x="7946" y="16897"/>
                  <a:pt x="7880" y="16851"/>
                </a:cubicBezTo>
                <a:cubicBezTo>
                  <a:pt x="7766" y="16772"/>
                  <a:pt x="7661" y="16687"/>
                  <a:pt x="7563" y="16595"/>
                </a:cubicBezTo>
                <a:cubicBezTo>
                  <a:pt x="7503" y="16535"/>
                  <a:pt x="7477" y="16425"/>
                  <a:pt x="7521" y="16340"/>
                </a:cubicBezTo>
                <a:cubicBezTo>
                  <a:pt x="7575" y="16228"/>
                  <a:pt x="7690" y="16208"/>
                  <a:pt x="7766" y="16280"/>
                </a:cubicBezTo>
                <a:cubicBezTo>
                  <a:pt x="7952" y="16471"/>
                  <a:pt x="8651" y="17023"/>
                  <a:pt x="9289" y="17030"/>
                </a:cubicBezTo>
                <a:cubicBezTo>
                  <a:pt x="10009" y="17036"/>
                  <a:pt x="10599" y="16305"/>
                  <a:pt x="10599" y="15412"/>
                </a:cubicBezTo>
                <a:cubicBezTo>
                  <a:pt x="10599" y="15228"/>
                  <a:pt x="10571" y="15051"/>
                  <a:pt x="10527" y="14886"/>
                </a:cubicBezTo>
                <a:cubicBezTo>
                  <a:pt x="10374" y="14453"/>
                  <a:pt x="10080" y="14139"/>
                  <a:pt x="9649" y="13942"/>
                </a:cubicBezTo>
                <a:cubicBezTo>
                  <a:pt x="8716" y="13515"/>
                  <a:pt x="7390" y="13783"/>
                  <a:pt x="6615" y="14256"/>
                </a:cubicBezTo>
                <a:cubicBezTo>
                  <a:pt x="5846" y="14722"/>
                  <a:pt x="5343" y="15578"/>
                  <a:pt x="5338" y="15584"/>
                </a:cubicBezTo>
                <a:lnTo>
                  <a:pt x="5310" y="15630"/>
                </a:lnTo>
                <a:cubicBezTo>
                  <a:pt x="5261" y="15715"/>
                  <a:pt x="5152" y="15722"/>
                  <a:pt x="5097" y="15630"/>
                </a:cubicBezTo>
                <a:lnTo>
                  <a:pt x="5070" y="15584"/>
                </a:lnTo>
                <a:cubicBezTo>
                  <a:pt x="4442" y="14527"/>
                  <a:pt x="2920" y="14106"/>
                  <a:pt x="2046" y="14736"/>
                </a:cubicBezTo>
                <a:cubicBezTo>
                  <a:pt x="1970" y="14789"/>
                  <a:pt x="1872" y="14768"/>
                  <a:pt x="1823" y="14683"/>
                </a:cubicBezTo>
                <a:cubicBezTo>
                  <a:pt x="1768" y="14591"/>
                  <a:pt x="1791" y="14461"/>
                  <a:pt x="1872" y="14402"/>
                </a:cubicBezTo>
                <a:cubicBezTo>
                  <a:pt x="2773" y="13738"/>
                  <a:pt x="4213" y="14026"/>
                  <a:pt x="5043" y="14946"/>
                </a:cubicBezTo>
                <a:cubicBezTo>
                  <a:pt x="5136" y="15044"/>
                  <a:pt x="5271" y="15039"/>
                  <a:pt x="5353" y="14934"/>
                </a:cubicBezTo>
                <a:cubicBezTo>
                  <a:pt x="5593" y="14618"/>
                  <a:pt x="5981" y="14190"/>
                  <a:pt x="6467" y="13895"/>
                </a:cubicBezTo>
                <a:cubicBezTo>
                  <a:pt x="7323" y="13376"/>
                  <a:pt x="8732" y="13093"/>
                  <a:pt x="9763" y="13560"/>
                </a:cubicBezTo>
                <a:cubicBezTo>
                  <a:pt x="10052" y="13691"/>
                  <a:pt x="10292" y="13876"/>
                  <a:pt x="10478" y="14106"/>
                </a:cubicBezTo>
                <a:cubicBezTo>
                  <a:pt x="10489" y="14067"/>
                  <a:pt x="10506" y="14020"/>
                  <a:pt x="10517" y="13981"/>
                </a:cubicBezTo>
                <a:cubicBezTo>
                  <a:pt x="10446" y="12161"/>
                  <a:pt x="9840" y="11095"/>
                  <a:pt x="8634" y="10649"/>
                </a:cubicBezTo>
                <a:cubicBezTo>
                  <a:pt x="8547" y="10616"/>
                  <a:pt x="8491" y="10511"/>
                  <a:pt x="8513" y="10412"/>
                </a:cubicBezTo>
                <a:cubicBezTo>
                  <a:pt x="8535" y="10301"/>
                  <a:pt x="8628" y="10236"/>
                  <a:pt x="8721" y="10269"/>
                </a:cubicBezTo>
                <a:cubicBezTo>
                  <a:pt x="9289" y="10472"/>
                  <a:pt x="9735" y="10806"/>
                  <a:pt x="10074" y="11273"/>
                </a:cubicBezTo>
                <a:cubicBezTo>
                  <a:pt x="10139" y="11358"/>
                  <a:pt x="10254" y="11359"/>
                  <a:pt x="10309" y="11260"/>
                </a:cubicBezTo>
                <a:cubicBezTo>
                  <a:pt x="10483" y="10971"/>
                  <a:pt x="10599" y="10564"/>
                  <a:pt x="10599" y="10117"/>
                </a:cubicBezTo>
                <a:cubicBezTo>
                  <a:pt x="10599" y="9795"/>
                  <a:pt x="10538" y="9500"/>
                  <a:pt x="10440" y="9244"/>
                </a:cubicBezTo>
                <a:cubicBezTo>
                  <a:pt x="10435" y="9231"/>
                  <a:pt x="10429" y="9216"/>
                  <a:pt x="10423" y="9203"/>
                </a:cubicBezTo>
                <a:cubicBezTo>
                  <a:pt x="10423" y="9203"/>
                  <a:pt x="10423" y="9204"/>
                  <a:pt x="10423" y="9197"/>
                </a:cubicBezTo>
                <a:cubicBezTo>
                  <a:pt x="10401" y="9151"/>
                  <a:pt x="10386" y="9105"/>
                  <a:pt x="10358" y="9059"/>
                </a:cubicBezTo>
                <a:cubicBezTo>
                  <a:pt x="10336" y="9013"/>
                  <a:pt x="10315" y="8968"/>
                  <a:pt x="10299" y="8916"/>
                </a:cubicBezTo>
                <a:cubicBezTo>
                  <a:pt x="10135" y="8627"/>
                  <a:pt x="9867" y="8383"/>
                  <a:pt x="9518" y="8199"/>
                </a:cubicBezTo>
                <a:cubicBezTo>
                  <a:pt x="8868" y="7864"/>
                  <a:pt x="8082" y="7825"/>
                  <a:pt x="7558" y="8101"/>
                </a:cubicBezTo>
                <a:cubicBezTo>
                  <a:pt x="6952" y="8423"/>
                  <a:pt x="6505" y="9079"/>
                  <a:pt x="6390" y="9815"/>
                </a:cubicBezTo>
                <a:cubicBezTo>
                  <a:pt x="6314" y="10295"/>
                  <a:pt x="6352" y="11018"/>
                  <a:pt x="6953" y="11747"/>
                </a:cubicBezTo>
                <a:cubicBezTo>
                  <a:pt x="7018" y="11826"/>
                  <a:pt x="7024" y="11964"/>
                  <a:pt x="6953" y="12043"/>
                </a:cubicBezTo>
                <a:cubicBezTo>
                  <a:pt x="6920" y="12076"/>
                  <a:pt x="6882" y="12088"/>
                  <a:pt x="6844" y="12088"/>
                </a:cubicBezTo>
                <a:cubicBezTo>
                  <a:pt x="6800" y="12088"/>
                  <a:pt x="6762" y="12068"/>
                  <a:pt x="6729" y="12028"/>
                </a:cubicBezTo>
                <a:cubicBezTo>
                  <a:pt x="6178" y="11365"/>
                  <a:pt x="5949" y="10558"/>
                  <a:pt x="6074" y="9743"/>
                </a:cubicBezTo>
                <a:cubicBezTo>
                  <a:pt x="6102" y="9572"/>
                  <a:pt x="6139" y="9408"/>
                  <a:pt x="6194" y="9250"/>
                </a:cubicBezTo>
                <a:cubicBezTo>
                  <a:pt x="6248" y="9093"/>
                  <a:pt x="6238" y="8908"/>
                  <a:pt x="6156" y="8764"/>
                </a:cubicBezTo>
                <a:cubicBezTo>
                  <a:pt x="6145" y="8744"/>
                  <a:pt x="6139" y="8738"/>
                  <a:pt x="6139" y="8731"/>
                </a:cubicBezTo>
                <a:cubicBezTo>
                  <a:pt x="5932" y="8324"/>
                  <a:pt x="4863" y="6766"/>
                  <a:pt x="2718" y="7056"/>
                </a:cubicBezTo>
                <a:cubicBezTo>
                  <a:pt x="2620" y="7069"/>
                  <a:pt x="2527" y="6971"/>
                  <a:pt x="2538" y="6846"/>
                </a:cubicBezTo>
                <a:cubicBezTo>
                  <a:pt x="2543" y="6748"/>
                  <a:pt x="2609" y="6674"/>
                  <a:pt x="2691" y="6668"/>
                </a:cubicBezTo>
                <a:cubicBezTo>
                  <a:pt x="4650" y="6411"/>
                  <a:pt x="5904" y="7628"/>
                  <a:pt x="6390" y="8429"/>
                </a:cubicBezTo>
                <a:cubicBezTo>
                  <a:pt x="6445" y="8521"/>
                  <a:pt x="6560" y="8527"/>
                  <a:pt x="6625" y="8441"/>
                </a:cubicBezTo>
                <a:cubicBezTo>
                  <a:pt x="6849" y="8146"/>
                  <a:pt x="7122" y="7904"/>
                  <a:pt x="7439" y="7739"/>
                </a:cubicBezTo>
                <a:cubicBezTo>
                  <a:pt x="8039" y="7424"/>
                  <a:pt x="8928" y="7463"/>
                  <a:pt x="9654" y="7838"/>
                </a:cubicBezTo>
                <a:cubicBezTo>
                  <a:pt x="9916" y="7969"/>
                  <a:pt x="10134" y="8140"/>
                  <a:pt x="10314" y="8337"/>
                </a:cubicBezTo>
                <a:cubicBezTo>
                  <a:pt x="10330" y="8297"/>
                  <a:pt x="10347" y="8251"/>
                  <a:pt x="10363" y="8211"/>
                </a:cubicBezTo>
                <a:cubicBezTo>
                  <a:pt x="10511" y="7929"/>
                  <a:pt x="10599" y="7561"/>
                  <a:pt x="10599" y="7160"/>
                </a:cubicBezTo>
                <a:cubicBezTo>
                  <a:pt x="10599" y="6714"/>
                  <a:pt x="10489" y="6312"/>
                  <a:pt x="10309" y="6017"/>
                </a:cubicBezTo>
                <a:cubicBezTo>
                  <a:pt x="10303" y="6010"/>
                  <a:pt x="10304" y="6005"/>
                  <a:pt x="10299" y="5998"/>
                </a:cubicBezTo>
                <a:cubicBezTo>
                  <a:pt x="10206" y="5841"/>
                  <a:pt x="10041" y="5760"/>
                  <a:pt x="9883" y="5820"/>
                </a:cubicBezTo>
                <a:cubicBezTo>
                  <a:pt x="9675" y="5898"/>
                  <a:pt x="9462" y="5932"/>
                  <a:pt x="9255" y="5932"/>
                </a:cubicBezTo>
                <a:cubicBezTo>
                  <a:pt x="8949" y="5932"/>
                  <a:pt x="8660" y="5861"/>
                  <a:pt x="8436" y="5762"/>
                </a:cubicBezTo>
                <a:cubicBezTo>
                  <a:pt x="8360" y="5729"/>
                  <a:pt x="8311" y="5637"/>
                  <a:pt x="8327" y="5538"/>
                </a:cubicBezTo>
                <a:cubicBezTo>
                  <a:pt x="8344" y="5413"/>
                  <a:pt x="8453" y="5347"/>
                  <a:pt x="8546" y="5386"/>
                </a:cubicBezTo>
                <a:cubicBezTo>
                  <a:pt x="8960" y="5577"/>
                  <a:pt x="9589" y="5624"/>
                  <a:pt x="10053" y="5302"/>
                </a:cubicBezTo>
                <a:cubicBezTo>
                  <a:pt x="10086" y="5276"/>
                  <a:pt x="10118" y="5248"/>
                  <a:pt x="10150" y="5222"/>
                </a:cubicBezTo>
                <a:cubicBezTo>
                  <a:pt x="10259" y="5124"/>
                  <a:pt x="10347" y="4999"/>
                  <a:pt x="10413" y="4855"/>
                </a:cubicBezTo>
                <a:cubicBezTo>
                  <a:pt x="10522" y="4592"/>
                  <a:pt x="10592" y="4270"/>
                  <a:pt x="10592" y="3929"/>
                </a:cubicBezTo>
                <a:lnTo>
                  <a:pt x="10592" y="3922"/>
                </a:lnTo>
                <a:cubicBezTo>
                  <a:pt x="10592" y="3647"/>
                  <a:pt x="10511" y="3369"/>
                  <a:pt x="10363" y="3159"/>
                </a:cubicBezTo>
                <a:cubicBezTo>
                  <a:pt x="9840" y="2397"/>
                  <a:pt x="9190" y="2095"/>
                  <a:pt x="8426" y="2259"/>
                </a:cubicBezTo>
                <a:cubicBezTo>
                  <a:pt x="8344" y="2279"/>
                  <a:pt x="8262" y="2232"/>
                  <a:pt x="8235" y="2140"/>
                </a:cubicBezTo>
                <a:cubicBezTo>
                  <a:pt x="8197" y="2022"/>
                  <a:pt x="8258" y="1898"/>
                  <a:pt x="8361" y="1871"/>
                </a:cubicBezTo>
                <a:cubicBezTo>
                  <a:pt x="9087" y="1714"/>
                  <a:pt x="9736" y="1924"/>
                  <a:pt x="10282" y="2489"/>
                </a:cubicBezTo>
                <a:cubicBezTo>
                  <a:pt x="10353" y="2568"/>
                  <a:pt x="10468" y="2523"/>
                  <a:pt x="10490" y="2411"/>
                </a:cubicBezTo>
                <a:cubicBezTo>
                  <a:pt x="10506" y="2306"/>
                  <a:pt x="10522" y="2160"/>
                  <a:pt x="10517" y="1970"/>
                </a:cubicBezTo>
                <a:cubicBezTo>
                  <a:pt x="10495" y="886"/>
                  <a:pt x="10195" y="118"/>
                  <a:pt x="8885" y="13"/>
                </a:cubicBezTo>
                <a:cubicBezTo>
                  <a:pt x="8685" y="-3"/>
                  <a:pt x="8490" y="-4"/>
                  <a:pt x="8302" y="9"/>
                </a:cubicBezTo>
                <a:close/>
                <a:moveTo>
                  <a:pt x="13298" y="9"/>
                </a:moveTo>
                <a:cubicBezTo>
                  <a:pt x="13110" y="-4"/>
                  <a:pt x="12915" y="-3"/>
                  <a:pt x="12715" y="13"/>
                </a:cubicBezTo>
                <a:cubicBezTo>
                  <a:pt x="11405" y="118"/>
                  <a:pt x="11105" y="886"/>
                  <a:pt x="11083" y="1970"/>
                </a:cubicBezTo>
                <a:cubicBezTo>
                  <a:pt x="11078" y="2160"/>
                  <a:pt x="11094" y="2306"/>
                  <a:pt x="11110" y="2411"/>
                </a:cubicBezTo>
                <a:cubicBezTo>
                  <a:pt x="11132" y="2523"/>
                  <a:pt x="11247" y="2568"/>
                  <a:pt x="11318" y="2489"/>
                </a:cubicBezTo>
                <a:cubicBezTo>
                  <a:pt x="11864" y="1924"/>
                  <a:pt x="12513" y="1714"/>
                  <a:pt x="13239" y="1871"/>
                </a:cubicBezTo>
                <a:cubicBezTo>
                  <a:pt x="13342" y="1898"/>
                  <a:pt x="13403" y="2022"/>
                  <a:pt x="13365" y="2140"/>
                </a:cubicBezTo>
                <a:cubicBezTo>
                  <a:pt x="13338" y="2232"/>
                  <a:pt x="13256" y="2279"/>
                  <a:pt x="13174" y="2259"/>
                </a:cubicBezTo>
                <a:cubicBezTo>
                  <a:pt x="12410" y="2095"/>
                  <a:pt x="11760" y="2397"/>
                  <a:pt x="11237" y="3159"/>
                </a:cubicBezTo>
                <a:cubicBezTo>
                  <a:pt x="11089" y="3369"/>
                  <a:pt x="11008" y="3647"/>
                  <a:pt x="11008" y="3922"/>
                </a:cubicBezTo>
                <a:lnTo>
                  <a:pt x="11008" y="3929"/>
                </a:lnTo>
                <a:cubicBezTo>
                  <a:pt x="11008" y="4270"/>
                  <a:pt x="11078" y="4592"/>
                  <a:pt x="11187" y="4855"/>
                </a:cubicBezTo>
                <a:cubicBezTo>
                  <a:pt x="11253" y="4999"/>
                  <a:pt x="11341" y="5124"/>
                  <a:pt x="11450" y="5222"/>
                </a:cubicBezTo>
                <a:cubicBezTo>
                  <a:pt x="11482" y="5248"/>
                  <a:pt x="11514" y="5276"/>
                  <a:pt x="11547" y="5302"/>
                </a:cubicBezTo>
                <a:cubicBezTo>
                  <a:pt x="12011" y="5624"/>
                  <a:pt x="12640" y="5577"/>
                  <a:pt x="13054" y="5386"/>
                </a:cubicBezTo>
                <a:cubicBezTo>
                  <a:pt x="13147" y="5347"/>
                  <a:pt x="13256" y="5413"/>
                  <a:pt x="13273" y="5538"/>
                </a:cubicBezTo>
                <a:cubicBezTo>
                  <a:pt x="13289" y="5637"/>
                  <a:pt x="13240" y="5729"/>
                  <a:pt x="13164" y="5762"/>
                </a:cubicBezTo>
                <a:cubicBezTo>
                  <a:pt x="12940" y="5861"/>
                  <a:pt x="12651" y="5932"/>
                  <a:pt x="12345" y="5932"/>
                </a:cubicBezTo>
                <a:cubicBezTo>
                  <a:pt x="12138" y="5932"/>
                  <a:pt x="11925" y="5898"/>
                  <a:pt x="11717" y="5820"/>
                </a:cubicBezTo>
                <a:cubicBezTo>
                  <a:pt x="11559" y="5760"/>
                  <a:pt x="11394" y="5841"/>
                  <a:pt x="11301" y="5998"/>
                </a:cubicBezTo>
                <a:cubicBezTo>
                  <a:pt x="11296" y="6005"/>
                  <a:pt x="11297" y="6010"/>
                  <a:pt x="11291" y="6017"/>
                </a:cubicBezTo>
                <a:cubicBezTo>
                  <a:pt x="11111" y="6312"/>
                  <a:pt x="11001" y="6714"/>
                  <a:pt x="11001" y="7160"/>
                </a:cubicBezTo>
                <a:cubicBezTo>
                  <a:pt x="11001" y="7561"/>
                  <a:pt x="11089" y="7929"/>
                  <a:pt x="11237" y="8211"/>
                </a:cubicBezTo>
                <a:cubicBezTo>
                  <a:pt x="11253" y="8251"/>
                  <a:pt x="11270" y="8297"/>
                  <a:pt x="11286" y="8337"/>
                </a:cubicBezTo>
                <a:cubicBezTo>
                  <a:pt x="11466" y="8140"/>
                  <a:pt x="11684" y="7969"/>
                  <a:pt x="11946" y="7838"/>
                </a:cubicBezTo>
                <a:cubicBezTo>
                  <a:pt x="12672" y="7463"/>
                  <a:pt x="13561" y="7424"/>
                  <a:pt x="14161" y="7739"/>
                </a:cubicBezTo>
                <a:cubicBezTo>
                  <a:pt x="14478" y="7904"/>
                  <a:pt x="14751" y="8146"/>
                  <a:pt x="14975" y="8441"/>
                </a:cubicBezTo>
                <a:cubicBezTo>
                  <a:pt x="15040" y="8527"/>
                  <a:pt x="15155" y="8521"/>
                  <a:pt x="15210" y="8429"/>
                </a:cubicBezTo>
                <a:cubicBezTo>
                  <a:pt x="15696" y="7628"/>
                  <a:pt x="16950" y="6411"/>
                  <a:pt x="18909" y="6668"/>
                </a:cubicBezTo>
                <a:cubicBezTo>
                  <a:pt x="18991" y="6674"/>
                  <a:pt x="19057" y="6748"/>
                  <a:pt x="19062" y="6846"/>
                </a:cubicBezTo>
                <a:cubicBezTo>
                  <a:pt x="19073" y="6971"/>
                  <a:pt x="18980" y="7069"/>
                  <a:pt x="18882" y="7056"/>
                </a:cubicBezTo>
                <a:cubicBezTo>
                  <a:pt x="16737" y="6766"/>
                  <a:pt x="15668" y="8324"/>
                  <a:pt x="15461" y="8731"/>
                </a:cubicBezTo>
                <a:cubicBezTo>
                  <a:pt x="15461" y="8738"/>
                  <a:pt x="15455" y="8744"/>
                  <a:pt x="15444" y="8764"/>
                </a:cubicBezTo>
                <a:cubicBezTo>
                  <a:pt x="15362" y="8908"/>
                  <a:pt x="15352" y="9093"/>
                  <a:pt x="15406" y="9250"/>
                </a:cubicBezTo>
                <a:cubicBezTo>
                  <a:pt x="15461" y="9408"/>
                  <a:pt x="15498" y="9572"/>
                  <a:pt x="15526" y="9743"/>
                </a:cubicBezTo>
                <a:cubicBezTo>
                  <a:pt x="15651" y="10558"/>
                  <a:pt x="15422" y="11365"/>
                  <a:pt x="14871" y="12028"/>
                </a:cubicBezTo>
                <a:cubicBezTo>
                  <a:pt x="14838" y="12068"/>
                  <a:pt x="14800" y="12088"/>
                  <a:pt x="14756" y="12088"/>
                </a:cubicBezTo>
                <a:cubicBezTo>
                  <a:pt x="14718" y="12088"/>
                  <a:pt x="14680" y="12076"/>
                  <a:pt x="14647" y="12043"/>
                </a:cubicBezTo>
                <a:cubicBezTo>
                  <a:pt x="14576" y="11964"/>
                  <a:pt x="14582" y="11826"/>
                  <a:pt x="14647" y="11747"/>
                </a:cubicBezTo>
                <a:cubicBezTo>
                  <a:pt x="15248" y="11018"/>
                  <a:pt x="15286" y="10295"/>
                  <a:pt x="15210" y="9815"/>
                </a:cubicBezTo>
                <a:cubicBezTo>
                  <a:pt x="15095" y="9079"/>
                  <a:pt x="14648" y="8423"/>
                  <a:pt x="14042" y="8101"/>
                </a:cubicBezTo>
                <a:cubicBezTo>
                  <a:pt x="13518" y="7825"/>
                  <a:pt x="12732" y="7864"/>
                  <a:pt x="12082" y="8199"/>
                </a:cubicBezTo>
                <a:cubicBezTo>
                  <a:pt x="11733" y="8383"/>
                  <a:pt x="11465" y="8627"/>
                  <a:pt x="11301" y="8916"/>
                </a:cubicBezTo>
                <a:cubicBezTo>
                  <a:pt x="11285" y="8968"/>
                  <a:pt x="11264" y="9013"/>
                  <a:pt x="11242" y="9059"/>
                </a:cubicBezTo>
                <a:cubicBezTo>
                  <a:pt x="11214" y="9105"/>
                  <a:pt x="11199" y="9151"/>
                  <a:pt x="11177" y="9197"/>
                </a:cubicBezTo>
                <a:cubicBezTo>
                  <a:pt x="11177" y="9204"/>
                  <a:pt x="11177" y="9203"/>
                  <a:pt x="11177" y="9203"/>
                </a:cubicBezTo>
                <a:cubicBezTo>
                  <a:pt x="11171" y="9216"/>
                  <a:pt x="11165" y="9231"/>
                  <a:pt x="11160" y="9244"/>
                </a:cubicBezTo>
                <a:cubicBezTo>
                  <a:pt x="11062" y="9500"/>
                  <a:pt x="11001" y="9795"/>
                  <a:pt x="11001" y="10117"/>
                </a:cubicBezTo>
                <a:cubicBezTo>
                  <a:pt x="11001" y="10564"/>
                  <a:pt x="11117" y="10971"/>
                  <a:pt x="11291" y="11260"/>
                </a:cubicBezTo>
                <a:cubicBezTo>
                  <a:pt x="11346" y="11359"/>
                  <a:pt x="11461" y="11358"/>
                  <a:pt x="11526" y="11273"/>
                </a:cubicBezTo>
                <a:cubicBezTo>
                  <a:pt x="11865" y="10806"/>
                  <a:pt x="12311" y="10472"/>
                  <a:pt x="12879" y="10269"/>
                </a:cubicBezTo>
                <a:cubicBezTo>
                  <a:pt x="12972" y="10236"/>
                  <a:pt x="13065" y="10301"/>
                  <a:pt x="13087" y="10412"/>
                </a:cubicBezTo>
                <a:cubicBezTo>
                  <a:pt x="13109" y="10511"/>
                  <a:pt x="13053" y="10616"/>
                  <a:pt x="12966" y="10649"/>
                </a:cubicBezTo>
                <a:cubicBezTo>
                  <a:pt x="11760" y="11095"/>
                  <a:pt x="11154" y="12161"/>
                  <a:pt x="11083" y="13981"/>
                </a:cubicBezTo>
                <a:cubicBezTo>
                  <a:pt x="11094" y="14020"/>
                  <a:pt x="11111" y="14067"/>
                  <a:pt x="11122" y="14106"/>
                </a:cubicBezTo>
                <a:cubicBezTo>
                  <a:pt x="11308" y="13876"/>
                  <a:pt x="11548" y="13691"/>
                  <a:pt x="11837" y="13560"/>
                </a:cubicBezTo>
                <a:cubicBezTo>
                  <a:pt x="12868" y="13093"/>
                  <a:pt x="14277" y="13376"/>
                  <a:pt x="15133" y="13895"/>
                </a:cubicBezTo>
                <a:cubicBezTo>
                  <a:pt x="15619" y="14190"/>
                  <a:pt x="16007" y="14618"/>
                  <a:pt x="16247" y="14934"/>
                </a:cubicBezTo>
                <a:cubicBezTo>
                  <a:pt x="16329" y="15039"/>
                  <a:pt x="16465" y="15044"/>
                  <a:pt x="16557" y="14946"/>
                </a:cubicBezTo>
                <a:cubicBezTo>
                  <a:pt x="17387" y="14026"/>
                  <a:pt x="18827" y="13738"/>
                  <a:pt x="19728" y="14402"/>
                </a:cubicBezTo>
                <a:cubicBezTo>
                  <a:pt x="19809" y="14461"/>
                  <a:pt x="19832" y="14591"/>
                  <a:pt x="19777" y="14683"/>
                </a:cubicBezTo>
                <a:cubicBezTo>
                  <a:pt x="19728" y="14768"/>
                  <a:pt x="19630" y="14789"/>
                  <a:pt x="19554" y="14736"/>
                </a:cubicBezTo>
                <a:cubicBezTo>
                  <a:pt x="18680" y="14106"/>
                  <a:pt x="17158" y="14527"/>
                  <a:pt x="16530" y="15584"/>
                </a:cubicBezTo>
                <a:lnTo>
                  <a:pt x="16503" y="15630"/>
                </a:lnTo>
                <a:cubicBezTo>
                  <a:pt x="16448" y="15722"/>
                  <a:pt x="16339" y="15715"/>
                  <a:pt x="16290" y="15630"/>
                </a:cubicBezTo>
                <a:lnTo>
                  <a:pt x="16262" y="15584"/>
                </a:lnTo>
                <a:cubicBezTo>
                  <a:pt x="16257" y="15578"/>
                  <a:pt x="15754" y="14722"/>
                  <a:pt x="14985" y="14256"/>
                </a:cubicBezTo>
                <a:cubicBezTo>
                  <a:pt x="14210" y="13783"/>
                  <a:pt x="12884" y="13515"/>
                  <a:pt x="11951" y="13942"/>
                </a:cubicBezTo>
                <a:cubicBezTo>
                  <a:pt x="11520" y="14139"/>
                  <a:pt x="11226" y="14453"/>
                  <a:pt x="11073" y="14886"/>
                </a:cubicBezTo>
                <a:cubicBezTo>
                  <a:pt x="11029" y="15051"/>
                  <a:pt x="11001" y="15228"/>
                  <a:pt x="11001" y="15412"/>
                </a:cubicBezTo>
                <a:cubicBezTo>
                  <a:pt x="11001" y="16305"/>
                  <a:pt x="11591" y="17036"/>
                  <a:pt x="12311" y="17030"/>
                </a:cubicBezTo>
                <a:cubicBezTo>
                  <a:pt x="12949" y="17023"/>
                  <a:pt x="13648" y="16471"/>
                  <a:pt x="13834" y="16280"/>
                </a:cubicBezTo>
                <a:cubicBezTo>
                  <a:pt x="13910" y="16208"/>
                  <a:pt x="14025" y="16228"/>
                  <a:pt x="14079" y="16340"/>
                </a:cubicBezTo>
                <a:cubicBezTo>
                  <a:pt x="14123" y="16425"/>
                  <a:pt x="14097" y="16535"/>
                  <a:pt x="14037" y="16595"/>
                </a:cubicBezTo>
                <a:cubicBezTo>
                  <a:pt x="13939" y="16686"/>
                  <a:pt x="13834" y="16772"/>
                  <a:pt x="13720" y="16851"/>
                </a:cubicBezTo>
                <a:cubicBezTo>
                  <a:pt x="13654" y="16897"/>
                  <a:pt x="13643" y="17002"/>
                  <a:pt x="13692" y="17054"/>
                </a:cubicBezTo>
                <a:cubicBezTo>
                  <a:pt x="14527" y="18046"/>
                  <a:pt x="15701" y="18664"/>
                  <a:pt x="16994" y="18664"/>
                </a:cubicBezTo>
                <a:cubicBezTo>
                  <a:pt x="19537" y="18664"/>
                  <a:pt x="21600" y="16287"/>
                  <a:pt x="21600" y="13351"/>
                </a:cubicBezTo>
                <a:cubicBezTo>
                  <a:pt x="21600" y="12621"/>
                  <a:pt x="21474" y="11930"/>
                  <a:pt x="21245" y="11299"/>
                </a:cubicBezTo>
                <a:cubicBezTo>
                  <a:pt x="20994" y="10616"/>
                  <a:pt x="20487" y="10110"/>
                  <a:pt x="19881" y="9985"/>
                </a:cubicBezTo>
                <a:cubicBezTo>
                  <a:pt x="19854" y="9979"/>
                  <a:pt x="19826" y="9980"/>
                  <a:pt x="19799" y="9973"/>
                </a:cubicBezTo>
                <a:cubicBezTo>
                  <a:pt x="19128" y="9868"/>
                  <a:pt x="18478" y="10202"/>
                  <a:pt x="18145" y="10550"/>
                </a:cubicBezTo>
                <a:cubicBezTo>
                  <a:pt x="18063" y="10635"/>
                  <a:pt x="18031" y="10774"/>
                  <a:pt x="18058" y="10899"/>
                </a:cubicBezTo>
                <a:cubicBezTo>
                  <a:pt x="18080" y="11004"/>
                  <a:pt x="18097" y="11102"/>
                  <a:pt x="18107" y="11207"/>
                </a:cubicBezTo>
                <a:cubicBezTo>
                  <a:pt x="18162" y="11765"/>
                  <a:pt x="18069" y="12239"/>
                  <a:pt x="17845" y="12542"/>
                </a:cubicBezTo>
                <a:cubicBezTo>
                  <a:pt x="17812" y="12588"/>
                  <a:pt x="17769" y="12607"/>
                  <a:pt x="17725" y="12607"/>
                </a:cubicBezTo>
                <a:cubicBezTo>
                  <a:pt x="17676" y="12607"/>
                  <a:pt x="17632" y="12588"/>
                  <a:pt x="17599" y="12542"/>
                </a:cubicBezTo>
                <a:cubicBezTo>
                  <a:pt x="17545" y="12463"/>
                  <a:pt x="17557" y="12351"/>
                  <a:pt x="17611" y="12273"/>
                </a:cubicBezTo>
                <a:cubicBezTo>
                  <a:pt x="17764" y="12056"/>
                  <a:pt x="17824" y="11687"/>
                  <a:pt x="17780" y="11260"/>
                </a:cubicBezTo>
                <a:cubicBezTo>
                  <a:pt x="17715" y="10617"/>
                  <a:pt x="17430" y="10006"/>
                  <a:pt x="17059" y="9704"/>
                </a:cubicBezTo>
                <a:cubicBezTo>
                  <a:pt x="16977" y="9638"/>
                  <a:pt x="16962" y="9492"/>
                  <a:pt x="17038" y="9400"/>
                </a:cubicBezTo>
                <a:cubicBezTo>
                  <a:pt x="17093" y="9328"/>
                  <a:pt x="17184" y="9329"/>
                  <a:pt x="17250" y="9382"/>
                </a:cubicBezTo>
                <a:cubicBezTo>
                  <a:pt x="17452" y="9553"/>
                  <a:pt x="17633" y="9789"/>
                  <a:pt x="17775" y="10072"/>
                </a:cubicBezTo>
                <a:cubicBezTo>
                  <a:pt x="17835" y="10190"/>
                  <a:pt x="17965" y="10222"/>
                  <a:pt x="18058" y="10144"/>
                </a:cubicBezTo>
                <a:cubicBezTo>
                  <a:pt x="18200" y="10019"/>
                  <a:pt x="18369" y="9907"/>
                  <a:pt x="18549" y="9815"/>
                </a:cubicBezTo>
                <a:cubicBezTo>
                  <a:pt x="18844" y="9664"/>
                  <a:pt x="19308" y="9500"/>
                  <a:pt x="19849" y="9585"/>
                </a:cubicBezTo>
                <a:cubicBezTo>
                  <a:pt x="20116" y="9624"/>
                  <a:pt x="20421" y="9729"/>
                  <a:pt x="20732" y="9953"/>
                </a:cubicBezTo>
                <a:cubicBezTo>
                  <a:pt x="20852" y="10038"/>
                  <a:pt x="21005" y="9978"/>
                  <a:pt x="21059" y="9827"/>
                </a:cubicBezTo>
                <a:cubicBezTo>
                  <a:pt x="21114" y="9670"/>
                  <a:pt x="21157" y="9492"/>
                  <a:pt x="21174" y="9302"/>
                </a:cubicBezTo>
                <a:cubicBezTo>
                  <a:pt x="21321" y="8480"/>
                  <a:pt x="21005" y="6917"/>
                  <a:pt x="20268" y="5524"/>
                </a:cubicBezTo>
                <a:cubicBezTo>
                  <a:pt x="19237" y="3724"/>
                  <a:pt x="18097" y="3160"/>
                  <a:pt x="17562" y="3015"/>
                </a:cubicBezTo>
                <a:cubicBezTo>
                  <a:pt x="17425" y="2982"/>
                  <a:pt x="17299" y="3101"/>
                  <a:pt x="17294" y="3272"/>
                </a:cubicBezTo>
                <a:cubicBezTo>
                  <a:pt x="17294" y="3403"/>
                  <a:pt x="17277" y="3534"/>
                  <a:pt x="17250" y="3666"/>
                </a:cubicBezTo>
                <a:cubicBezTo>
                  <a:pt x="17157" y="4139"/>
                  <a:pt x="16928" y="4559"/>
                  <a:pt x="16622" y="4822"/>
                </a:cubicBezTo>
                <a:cubicBezTo>
                  <a:pt x="16529" y="4907"/>
                  <a:pt x="16486" y="5046"/>
                  <a:pt x="16513" y="5177"/>
                </a:cubicBezTo>
                <a:cubicBezTo>
                  <a:pt x="16557" y="5387"/>
                  <a:pt x="16563" y="5590"/>
                  <a:pt x="16525" y="5774"/>
                </a:cubicBezTo>
                <a:cubicBezTo>
                  <a:pt x="16509" y="5866"/>
                  <a:pt x="16443" y="5926"/>
                  <a:pt x="16366" y="5926"/>
                </a:cubicBezTo>
                <a:cubicBezTo>
                  <a:pt x="16344" y="5926"/>
                  <a:pt x="16328" y="5919"/>
                  <a:pt x="16307" y="5912"/>
                </a:cubicBezTo>
                <a:cubicBezTo>
                  <a:pt x="16225" y="5873"/>
                  <a:pt x="16191" y="5768"/>
                  <a:pt x="16208" y="5670"/>
                </a:cubicBezTo>
                <a:cubicBezTo>
                  <a:pt x="16257" y="5387"/>
                  <a:pt x="16169" y="5033"/>
                  <a:pt x="15962" y="4678"/>
                </a:cubicBezTo>
                <a:cubicBezTo>
                  <a:pt x="15651" y="4146"/>
                  <a:pt x="15166" y="3770"/>
                  <a:pt x="14719" y="3711"/>
                </a:cubicBezTo>
                <a:cubicBezTo>
                  <a:pt x="14615" y="3704"/>
                  <a:pt x="14548" y="3587"/>
                  <a:pt x="14576" y="3463"/>
                </a:cubicBezTo>
                <a:cubicBezTo>
                  <a:pt x="14597" y="3371"/>
                  <a:pt x="14675" y="3310"/>
                  <a:pt x="14756" y="3323"/>
                </a:cubicBezTo>
                <a:cubicBezTo>
                  <a:pt x="15291" y="3389"/>
                  <a:pt x="15870" y="3830"/>
                  <a:pt x="16230" y="4448"/>
                </a:cubicBezTo>
                <a:cubicBezTo>
                  <a:pt x="16274" y="4527"/>
                  <a:pt x="16372" y="4546"/>
                  <a:pt x="16438" y="4487"/>
                </a:cubicBezTo>
                <a:cubicBezTo>
                  <a:pt x="16673" y="4283"/>
                  <a:pt x="16853" y="3948"/>
                  <a:pt x="16929" y="3567"/>
                </a:cubicBezTo>
                <a:cubicBezTo>
                  <a:pt x="16995" y="3232"/>
                  <a:pt x="16973" y="2877"/>
                  <a:pt x="16874" y="2528"/>
                </a:cubicBezTo>
                <a:cubicBezTo>
                  <a:pt x="16771" y="2167"/>
                  <a:pt x="16579" y="1852"/>
                  <a:pt x="16344" y="1602"/>
                </a:cubicBezTo>
                <a:cubicBezTo>
                  <a:pt x="15657" y="867"/>
                  <a:pt x="14618" y="101"/>
                  <a:pt x="13298" y="9"/>
                </a:cubicBezTo>
                <a:close/>
                <a:moveTo>
                  <a:pt x="10805" y="16504"/>
                </a:moveTo>
                <a:cubicBezTo>
                  <a:pt x="10505" y="17122"/>
                  <a:pt x="9959" y="17535"/>
                  <a:pt x="9337" y="17535"/>
                </a:cubicBezTo>
                <a:cubicBezTo>
                  <a:pt x="9119" y="17535"/>
                  <a:pt x="8901" y="17481"/>
                  <a:pt x="8704" y="17383"/>
                </a:cubicBezTo>
                <a:cubicBezTo>
                  <a:pt x="8524" y="17298"/>
                  <a:pt x="8317" y="17338"/>
                  <a:pt x="8181" y="17496"/>
                </a:cubicBezTo>
                <a:cubicBezTo>
                  <a:pt x="7247" y="18560"/>
                  <a:pt x="5976" y="19177"/>
                  <a:pt x="4656" y="19177"/>
                </a:cubicBezTo>
                <a:cubicBezTo>
                  <a:pt x="4355" y="19177"/>
                  <a:pt x="4060" y="19144"/>
                  <a:pt x="3771" y="19085"/>
                </a:cubicBezTo>
                <a:cubicBezTo>
                  <a:pt x="4518" y="20590"/>
                  <a:pt x="5883" y="21596"/>
                  <a:pt x="7444" y="21596"/>
                </a:cubicBezTo>
                <a:cubicBezTo>
                  <a:pt x="8644" y="21596"/>
                  <a:pt x="9693" y="20997"/>
                  <a:pt x="10467" y="20031"/>
                </a:cubicBezTo>
                <a:cubicBezTo>
                  <a:pt x="10560" y="19913"/>
                  <a:pt x="10685" y="19855"/>
                  <a:pt x="10810" y="19855"/>
                </a:cubicBezTo>
                <a:cubicBezTo>
                  <a:pt x="10936" y="19855"/>
                  <a:pt x="11062" y="19913"/>
                  <a:pt x="11155" y="20031"/>
                </a:cubicBezTo>
                <a:cubicBezTo>
                  <a:pt x="11930" y="20997"/>
                  <a:pt x="12978" y="21596"/>
                  <a:pt x="14178" y="21596"/>
                </a:cubicBezTo>
                <a:cubicBezTo>
                  <a:pt x="15739" y="21596"/>
                  <a:pt x="17102" y="20590"/>
                  <a:pt x="17850" y="19085"/>
                </a:cubicBezTo>
                <a:cubicBezTo>
                  <a:pt x="17566" y="19144"/>
                  <a:pt x="17272" y="19177"/>
                  <a:pt x="16967" y="19177"/>
                </a:cubicBezTo>
                <a:cubicBezTo>
                  <a:pt x="15630" y="19177"/>
                  <a:pt x="14357" y="18560"/>
                  <a:pt x="13430" y="17496"/>
                </a:cubicBezTo>
                <a:cubicBezTo>
                  <a:pt x="13288" y="17332"/>
                  <a:pt x="13086" y="17291"/>
                  <a:pt x="12906" y="17383"/>
                </a:cubicBezTo>
                <a:cubicBezTo>
                  <a:pt x="12704" y="17481"/>
                  <a:pt x="12492" y="17535"/>
                  <a:pt x="12273" y="17535"/>
                </a:cubicBezTo>
                <a:cubicBezTo>
                  <a:pt x="11651" y="17535"/>
                  <a:pt x="11105" y="17122"/>
                  <a:pt x="10805" y="16504"/>
                </a:cubicBezTo>
                <a:close/>
              </a:path>
            </a:pathLst>
          </a:custGeom>
          <a:solidFill>
            <a:schemeClr val="accent1">
              <a:alpha val="71132"/>
            </a:schemeClr>
          </a:solidFill>
          <a:ln w="25400">
            <a:solidFill>
              <a:srgbClr val="2128BB">
                <a:alpha val="71132"/>
              </a:srgbClr>
            </a:solidFill>
            <a:miter lim="400000"/>
          </a:ln>
        </p:spPr>
        <p:txBody>
          <a:bodyPr lIns="50800" tIns="50800" rIns="50800" bIns="50800" anchor="ctr"/>
          <a:lstStyle/>
          <a:p>
            <a:pPr algn="ctr">
              <a:lnSpc>
                <a:spcPct val="80000"/>
              </a:lnSpc>
              <a:spcBef>
                <a:spcPts val="0"/>
              </a:spcBef>
              <a:defRPr sz="4000" cap="all">
                <a:solidFill>
                  <a:srgbClr val="FFFFFF"/>
                </a:solidFill>
              </a:defRPr>
            </a:pPr>
            <a:endParaRPr/>
          </a:p>
        </p:txBody>
      </p:sp>
      <p:grpSp>
        <p:nvGrpSpPr>
          <p:cNvPr id="952" name="Group"/>
          <p:cNvGrpSpPr/>
          <p:nvPr/>
        </p:nvGrpSpPr>
        <p:grpSpPr>
          <a:xfrm>
            <a:off x="20084424" y="8542779"/>
            <a:ext cx="773366" cy="604550"/>
            <a:chOff x="-1" y="-8"/>
            <a:chExt cx="773365" cy="604549"/>
          </a:xfrm>
        </p:grpSpPr>
        <p:grpSp>
          <p:nvGrpSpPr>
            <p:cNvPr id="948" name="Group"/>
            <p:cNvGrpSpPr/>
            <p:nvPr/>
          </p:nvGrpSpPr>
          <p:grpSpPr>
            <a:xfrm>
              <a:off x="-2" y="-9"/>
              <a:ext cx="511958" cy="601690"/>
              <a:chOff x="0" y="-7"/>
              <a:chExt cx="511956" cy="601689"/>
            </a:xfrm>
          </p:grpSpPr>
          <p:sp>
            <p:nvSpPr>
              <p:cNvPr id="946" name="Candy Cane"/>
              <p:cNvSpPr/>
              <p:nvPr/>
            </p:nvSpPr>
            <p:spPr>
              <a:xfrm rot="20171792">
                <a:off x="142225" y="32219"/>
                <a:ext cx="272926" cy="537237"/>
              </a:xfrm>
              <a:custGeom>
                <a:avLst/>
                <a:gdLst/>
                <a:ahLst/>
                <a:cxnLst>
                  <a:cxn ang="0">
                    <a:pos x="wd2" y="hd2"/>
                  </a:cxn>
                  <a:cxn ang="5400000">
                    <a:pos x="wd2" y="hd2"/>
                  </a:cxn>
                  <a:cxn ang="10800000">
                    <a:pos x="wd2" y="hd2"/>
                  </a:cxn>
                  <a:cxn ang="16200000">
                    <a:pos x="wd2" y="hd2"/>
                  </a:cxn>
                </a:cxnLst>
                <a:rect l="0" t="0" r="r" b="b"/>
                <a:pathLst>
                  <a:path w="20909" h="21573" extrusionOk="0">
                    <a:moveTo>
                      <a:pt x="10487" y="2"/>
                    </a:moveTo>
                    <a:cubicBezTo>
                      <a:pt x="8554" y="-27"/>
                      <a:pt x="7028" y="243"/>
                      <a:pt x="5950" y="541"/>
                    </a:cubicBezTo>
                    <a:cubicBezTo>
                      <a:pt x="1560" y="1756"/>
                      <a:pt x="217" y="4514"/>
                      <a:pt x="79" y="4824"/>
                    </a:cubicBezTo>
                    <a:cubicBezTo>
                      <a:pt x="-297" y="5664"/>
                      <a:pt x="701" y="6505"/>
                      <a:pt x="2304" y="6701"/>
                    </a:cubicBezTo>
                    <a:cubicBezTo>
                      <a:pt x="3907" y="6899"/>
                      <a:pt x="5510" y="6377"/>
                      <a:pt x="5886" y="5537"/>
                    </a:cubicBezTo>
                    <a:cubicBezTo>
                      <a:pt x="6041" y="5189"/>
                      <a:pt x="6978" y="3791"/>
                      <a:pt x="8734" y="3305"/>
                    </a:cubicBezTo>
                    <a:cubicBezTo>
                      <a:pt x="9078" y="3210"/>
                      <a:pt x="10126" y="2920"/>
                      <a:pt x="12284" y="3358"/>
                    </a:cubicBezTo>
                    <a:lnTo>
                      <a:pt x="12393" y="3378"/>
                    </a:lnTo>
                    <a:cubicBezTo>
                      <a:pt x="12407" y="3380"/>
                      <a:pt x="13840" y="3681"/>
                      <a:pt x="14535" y="4463"/>
                    </a:cubicBezTo>
                    <a:cubicBezTo>
                      <a:pt x="15188" y="5199"/>
                      <a:pt x="15061" y="6194"/>
                      <a:pt x="14152" y="7424"/>
                    </a:cubicBezTo>
                    <a:lnTo>
                      <a:pt x="5275" y="19446"/>
                    </a:lnTo>
                    <a:cubicBezTo>
                      <a:pt x="4680" y="20251"/>
                      <a:pt x="5444" y="21155"/>
                      <a:pt x="6979" y="21467"/>
                    </a:cubicBezTo>
                    <a:cubicBezTo>
                      <a:pt x="7333" y="21539"/>
                      <a:pt x="7695" y="21573"/>
                      <a:pt x="8053" y="21573"/>
                    </a:cubicBezTo>
                    <a:cubicBezTo>
                      <a:pt x="9248" y="21573"/>
                      <a:pt x="10377" y="21193"/>
                      <a:pt x="10834" y="20574"/>
                    </a:cubicBezTo>
                    <a:lnTo>
                      <a:pt x="19712" y="8552"/>
                    </a:lnTo>
                    <a:cubicBezTo>
                      <a:pt x="21228" y="6499"/>
                      <a:pt x="21303" y="4681"/>
                      <a:pt x="19940" y="3145"/>
                    </a:cubicBezTo>
                    <a:cubicBezTo>
                      <a:pt x="18264" y="1257"/>
                      <a:pt x="15035" y="559"/>
                      <a:pt x="14400" y="437"/>
                    </a:cubicBezTo>
                    <a:cubicBezTo>
                      <a:pt x="12953" y="146"/>
                      <a:pt x="11647" y="20"/>
                      <a:pt x="10487" y="2"/>
                    </a:cubicBezTo>
                    <a:close/>
                  </a:path>
                </a:pathLst>
              </a:custGeom>
              <a:solidFill>
                <a:schemeClr val="accent6"/>
              </a:solidFill>
              <a:ln w="25400" cap="flat">
                <a:solidFill>
                  <a:srgbClr val="A01D76"/>
                </a:solidFill>
                <a:prstDash val="solid"/>
                <a:miter lim="400000"/>
              </a:ln>
              <a:effectLst/>
            </p:spPr>
            <p:txBody>
              <a:bodyPr wrap="square" lIns="50800" tIns="50800" rIns="50800" bIns="50800" numCol="1" anchor="ctr">
                <a:noAutofit/>
              </a:bodyPr>
              <a:lstStyle/>
              <a:p>
                <a:pPr algn="ctr">
                  <a:lnSpc>
                    <a:spcPct val="80000"/>
                  </a:lnSpc>
                  <a:spcBef>
                    <a:spcPts val="0"/>
                  </a:spcBef>
                  <a:defRPr sz="4000" cap="all">
                    <a:solidFill>
                      <a:srgbClr val="FFFFFF"/>
                    </a:solidFill>
                  </a:defRPr>
                </a:pPr>
                <a:endParaRPr/>
              </a:p>
            </p:txBody>
          </p:sp>
          <p:sp>
            <p:nvSpPr>
              <p:cNvPr id="947" name="Egg"/>
              <p:cNvSpPr/>
              <p:nvPr/>
            </p:nvSpPr>
            <p:spPr>
              <a:xfrm>
                <a:off x="0" y="109555"/>
                <a:ext cx="212632" cy="29590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28" y="0"/>
                      <a:pt x="1780" y="4784"/>
                      <a:pt x="441" y="9979"/>
                    </a:cubicBezTo>
                    <a:cubicBezTo>
                      <a:pt x="138" y="11158"/>
                      <a:pt x="0" y="12773"/>
                      <a:pt x="0" y="13462"/>
                    </a:cubicBezTo>
                    <a:cubicBezTo>
                      <a:pt x="0" y="18266"/>
                      <a:pt x="4833" y="21600"/>
                      <a:pt x="10800" y="21600"/>
                    </a:cubicBezTo>
                    <a:cubicBezTo>
                      <a:pt x="16767" y="21600"/>
                      <a:pt x="21600" y="18266"/>
                      <a:pt x="21600" y="13462"/>
                    </a:cubicBezTo>
                    <a:cubicBezTo>
                      <a:pt x="21600" y="12773"/>
                      <a:pt x="21462" y="11158"/>
                      <a:pt x="21159" y="9979"/>
                    </a:cubicBezTo>
                    <a:cubicBezTo>
                      <a:pt x="19820" y="4784"/>
                      <a:pt x="16172" y="0"/>
                      <a:pt x="10800" y="0"/>
                    </a:cubicBezTo>
                    <a:close/>
                  </a:path>
                </a:pathLst>
              </a:custGeom>
              <a:solidFill>
                <a:schemeClr val="accent6"/>
              </a:solidFill>
              <a:ln w="25400" cap="flat">
                <a:solidFill>
                  <a:srgbClr val="A01D76"/>
                </a:solidFill>
                <a:prstDash val="solid"/>
                <a:miter lim="400000"/>
              </a:ln>
              <a:effectLst/>
            </p:spPr>
            <p:txBody>
              <a:bodyPr wrap="square" lIns="50800" tIns="50800" rIns="50800" bIns="50800" numCol="1" anchor="ctr">
                <a:noAutofit/>
              </a:bodyPr>
              <a:lstStyle/>
              <a:p>
                <a:pPr algn="ctr">
                  <a:lnSpc>
                    <a:spcPct val="80000"/>
                  </a:lnSpc>
                  <a:spcBef>
                    <a:spcPts val="0"/>
                  </a:spcBef>
                  <a:defRPr sz="4000" cap="all">
                    <a:solidFill>
                      <a:srgbClr val="FFFFFF"/>
                    </a:solidFill>
                  </a:defRPr>
                </a:pPr>
                <a:endParaRPr/>
              </a:p>
            </p:txBody>
          </p:sp>
        </p:grpSp>
        <p:grpSp>
          <p:nvGrpSpPr>
            <p:cNvPr id="951" name="Group"/>
            <p:cNvGrpSpPr/>
            <p:nvPr/>
          </p:nvGrpSpPr>
          <p:grpSpPr>
            <a:xfrm>
              <a:off x="261407" y="2852"/>
              <a:ext cx="511958" cy="601689"/>
              <a:chOff x="0" y="0"/>
              <a:chExt cx="511956" cy="601688"/>
            </a:xfrm>
          </p:grpSpPr>
          <p:sp>
            <p:nvSpPr>
              <p:cNvPr id="949" name="Candy Cane"/>
              <p:cNvSpPr/>
              <p:nvPr/>
            </p:nvSpPr>
            <p:spPr>
              <a:xfrm rot="1428208" flipH="1">
                <a:off x="96806" y="32226"/>
                <a:ext cx="272926" cy="537236"/>
              </a:xfrm>
              <a:custGeom>
                <a:avLst/>
                <a:gdLst/>
                <a:ahLst/>
                <a:cxnLst>
                  <a:cxn ang="0">
                    <a:pos x="wd2" y="hd2"/>
                  </a:cxn>
                  <a:cxn ang="5400000">
                    <a:pos x="wd2" y="hd2"/>
                  </a:cxn>
                  <a:cxn ang="10800000">
                    <a:pos x="wd2" y="hd2"/>
                  </a:cxn>
                  <a:cxn ang="16200000">
                    <a:pos x="wd2" y="hd2"/>
                  </a:cxn>
                </a:cxnLst>
                <a:rect l="0" t="0" r="r" b="b"/>
                <a:pathLst>
                  <a:path w="20909" h="21573" extrusionOk="0">
                    <a:moveTo>
                      <a:pt x="10487" y="2"/>
                    </a:moveTo>
                    <a:cubicBezTo>
                      <a:pt x="8554" y="-27"/>
                      <a:pt x="7028" y="243"/>
                      <a:pt x="5950" y="541"/>
                    </a:cubicBezTo>
                    <a:cubicBezTo>
                      <a:pt x="1560" y="1756"/>
                      <a:pt x="217" y="4514"/>
                      <a:pt x="79" y="4824"/>
                    </a:cubicBezTo>
                    <a:cubicBezTo>
                      <a:pt x="-297" y="5664"/>
                      <a:pt x="701" y="6505"/>
                      <a:pt x="2304" y="6701"/>
                    </a:cubicBezTo>
                    <a:cubicBezTo>
                      <a:pt x="3907" y="6899"/>
                      <a:pt x="5510" y="6377"/>
                      <a:pt x="5886" y="5537"/>
                    </a:cubicBezTo>
                    <a:cubicBezTo>
                      <a:pt x="6041" y="5189"/>
                      <a:pt x="6978" y="3791"/>
                      <a:pt x="8734" y="3305"/>
                    </a:cubicBezTo>
                    <a:cubicBezTo>
                      <a:pt x="9078" y="3210"/>
                      <a:pt x="10126" y="2920"/>
                      <a:pt x="12284" y="3358"/>
                    </a:cubicBezTo>
                    <a:lnTo>
                      <a:pt x="12393" y="3378"/>
                    </a:lnTo>
                    <a:cubicBezTo>
                      <a:pt x="12407" y="3380"/>
                      <a:pt x="13840" y="3681"/>
                      <a:pt x="14535" y="4463"/>
                    </a:cubicBezTo>
                    <a:cubicBezTo>
                      <a:pt x="15188" y="5199"/>
                      <a:pt x="15061" y="6194"/>
                      <a:pt x="14152" y="7424"/>
                    </a:cubicBezTo>
                    <a:lnTo>
                      <a:pt x="5275" y="19446"/>
                    </a:lnTo>
                    <a:cubicBezTo>
                      <a:pt x="4680" y="20251"/>
                      <a:pt x="5444" y="21155"/>
                      <a:pt x="6979" y="21467"/>
                    </a:cubicBezTo>
                    <a:cubicBezTo>
                      <a:pt x="7333" y="21539"/>
                      <a:pt x="7695" y="21573"/>
                      <a:pt x="8053" y="21573"/>
                    </a:cubicBezTo>
                    <a:cubicBezTo>
                      <a:pt x="9248" y="21573"/>
                      <a:pt x="10377" y="21193"/>
                      <a:pt x="10834" y="20574"/>
                    </a:cubicBezTo>
                    <a:lnTo>
                      <a:pt x="19712" y="8552"/>
                    </a:lnTo>
                    <a:cubicBezTo>
                      <a:pt x="21228" y="6499"/>
                      <a:pt x="21303" y="4681"/>
                      <a:pt x="19940" y="3145"/>
                    </a:cubicBezTo>
                    <a:cubicBezTo>
                      <a:pt x="18264" y="1257"/>
                      <a:pt x="15035" y="559"/>
                      <a:pt x="14400" y="437"/>
                    </a:cubicBezTo>
                    <a:cubicBezTo>
                      <a:pt x="12953" y="146"/>
                      <a:pt x="11647" y="20"/>
                      <a:pt x="10487" y="2"/>
                    </a:cubicBezTo>
                    <a:close/>
                  </a:path>
                </a:pathLst>
              </a:custGeom>
              <a:solidFill>
                <a:schemeClr val="accent6"/>
              </a:solidFill>
              <a:ln w="25400" cap="flat">
                <a:solidFill>
                  <a:srgbClr val="A01D76"/>
                </a:solidFill>
                <a:prstDash val="solid"/>
                <a:miter lim="400000"/>
              </a:ln>
              <a:effectLst/>
            </p:spPr>
            <p:txBody>
              <a:bodyPr wrap="square" lIns="50800" tIns="50800" rIns="50800" bIns="50800" numCol="1" anchor="ctr">
                <a:noAutofit/>
              </a:bodyPr>
              <a:lstStyle/>
              <a:p>
                <a:pPr algn="ctr">
                  <a:lnSpc>
                    <a:spcPct val="80000"/>
                  </a:lnSpc>
                  <a:spcBef>
                    <a:spcPts val="0"/>
                  </a:spcBef>
                  <a:defRPr sz="4000" cap="all">
                    <a:solidFill>
                      <a:srgbClr val="FFFFFF"/>
                    </a:solidFill>
                  </a:defRPr>
                </a:pPr>
                <a:endParaRPr/>
              </a:p>
            </p:txBody>
          </p:sp>
          <p:sp>
            <p:nvSpPr>
              <p:cNvPr id="950" name="Egg"/>
              <p:cNvSpPr/>
              <p:nvPr/>
            </p:nvSpPr>
            <p:spPr>
              <a:xfrm flipH="1">
                <a:off x="299324" y="109562"/>
                <a:ext cx="212633" cy="29590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5428" y="0"/>
                      <a:pt x="1780" y="4784"/>
                      <a:pt x="441" y="9979"/>
                    </a:cubicBezTo>
                    <a:cubicBezTo>
                      <a:pt x="138" y="11158"/>
                      <a:pt x="0" y="12773"/>
                      <a:pt x="0" y="13462"/>
                    </a:cubicBezTo>
                    <a:cubicBezTo>
                      <a:pt x="0" y="18266"/>
                      <a:pt x="4833" y="21600"/>
                      <a:pt x="10800" y="21600"/>
                    </a:cubicBezTo>
                    <a:cubicBezTo>
                      <a:pt x="16767" y="21600"/>
                      <a:pt x="21600" y="18266"/>
                      <a:pt x="21600" y="13462"/>
                    </a:cubicBezTo>
                    <a:cubicBezTo>
                      <a:pt x="21600" y="12773"/>
                      <a:pt x="21462" y="11158"/>
                      <a:pt x="21159" y="9979"/>
                    </a:cubicBezTo>
                    <a:cubicBezTo>
                      <a:pt x="19820" y="4784"/>
                      <a:pt x="16172" y="0"/>
                      <a:pt x="10800" y="0"/>
                    </a:cubicBezTo>
                    <a:close/>
                  </a:path>
                </a:pathLst>
              </a:custGeom>
              <a:solidFill>
                <a:schemeClr val="accent6"/>
              </a:solidFill>
              <a:ln w="25400" cap="flat">
                <a:solidFill>
                  <a:srgbClr val="A01D76"/>
                </a:solidFill>
                <a:prstDash val="solid"/>
                <a:miter lim="400000"/>
              </a:ln>
              <a:effectLst/>
            </p:spPr>
            <p:txBody>
              <a:bodyPr wrap="square" lIns="50800" tIns="50800" rIns="50800" bIns="50800" numCol="1" anchor="ctr">
                <a:noAutofit/>
              </a:bodyPr>
              <a:lstStyle/>
              <a:p>
                <a:pPr algn="ctr">
                  <a:lnSpc>
                    <a:spcPct val="80000"/>
                  </a:lnSpc>
                  <a:spcBef>
                    <a:spcPts val="0"/>
                  </a:spcBef>
                  <a:defRPr sz="4000" cap="all">
                    <a:solidFill>
                      <a:srgbClr val="FFFFFF"/>
                    </a:solidFill>
                  </a:defRPr>
                </a:pPr>
                <a:endParaRPr/>
              </a:p>
            </p:txBody>
          </p:sp>
        </p:grpSp>
      </p:grpSp>
      <p:sp>
        <p:nvSpPr>
          <p:cNvPr id="953" name="Intestines"/>
          <p:cNvSpPr/>
          <p:nvPr/>
        </p:nvSpPr>
        <p:spPr>
          <a:xfrm>
            <a:off x="19977402" y="9322596"/>
            <a:ext cx="987412" cy="941854"/>
          </a:xfrm>
          <a:custGeom>
            <a:avLst/>
            <a:gdLst/>
            <a:ahLst/>
            <a:cxnLst>
              <a:cxn ang="0">
                <a:pos x="wd2" y="hd2"/>
              </a:cxn>
              <a:cxn ang="5400000">
                <a:pos x="wd2" y="hd2"/>
              </a:cxn>
              <a:cxn ang="10800000">
                <a:pos x="wd2" y="hd2"/>
              </a:cxn>
              <a:cxn ang="16200000">
                <a:pos x="wd2" y="hd2"/>
              </a:cxn>
            </a:cxnLst>
            <a:rect l="0" t="0" r="r" b="b"/>
            <a:pathLst>
              <a:path w="21600" h="21558" extrusionOk="0">
                <a:moveTo>
                  <a:pt x="2539" y="2"/>
                </a:moveTo>
                <a:cubicBezTo>
                  <a:pt x="1501" y="-42"/>
                  <a:pt x="643" y="831"/>
                  <a:pt x="643" y="1911"/>
                </a:cubicBezTo>
                <a:cubicBezTo>
                  <a:pt x="643" y="2137"/>
                  <a:pt x="678" y="2363"/>
                  <a:pt x="756" y="2577"/>
                </a:cubicBezTo>
                <a:lnTo>
                  <a:pt x="799" y="2702"/>
                </a:lnTo>
                <a:cubicBezTo>
                  <a:pt x="799" y="2708"/>
                  <a:pt x="799" y="2714"/>
                  <a:pt x="793" y="2714"/>
                </a:cubicBezTo>
                <a:lnTo>
                  <a:pt x="690" y="2790"/>
                </a:lnTo>
                <a:cubicBezTo>
                  <a:pt x="342" y="3042"/>
                  <a:pt x="133" y="3486"/>
                  <a:pt x="133" y="3976"/>
                </a:cubicBezTo>
                <a:cubicBezTo>
                  <a:pt x="133" y="4365"/>
                  <a:pt x="264" y="4724"/>
                  <a:pt x="505" y="4994"/>
                </a:cubicBezTo>
                <a:lnTo>
                  <a:pt x="619" y="5126"/>
                </a:lnTo>
                <a:cubicBezTo>
                  <a:pt x="625" y="5132"/>
                  <a:pt x="625" y="5139"/>
                  <a:pt x="619" y="5145"/>
                </a:cubicBezTo>
                <a:lnTo>
                  <a:pt x="493" y="5263"/>
                </a:lnTo>
                <a:cubicBezTo>
                  <a:pt x="205" y="5527"/>
                  <a:pt x="43" y="5929"/>
                  <a:pt x="43" y="6356"/>
                </a:cubicBezTo>
                <a:cubicBezTo>
                  <a:pt x="43" y="6846"/>
                  <a:pt x="252" y="7286"/>
                  <a:pt x="600" y="7543"/>
                </a:cubicBezTo>
                <a:lnTo>
                  <a:pt x="775" y="7669"/>
                </a:lnTo>
                <a:cubicBezTo>
                  <a:pt x="781" y="7675"/>
                  <a:pt x="781" y="7682"/>
                  <a:pt x="775" y="7688"/>
                </a:cubicBezTo>
                <a:lnTo>
                  <a:pt x="613" y="7832"/>
                </a:lnTo>
                <a:cubicBezTo>
                  <a:pt x="319" y="8095"/>
                  <a:pt x="144" y="8505"/>
                  <a:pt x="144" y="8944"/>
                </a:cubicBezTo>
                <a:cubicBezTo>
                  <a:pt x="144" y="9334"/>
                  <a:pt x="283" y="9703"/>
                  <a:pt x="523" y="9967"/>
                </a:cubicBezTo>
                <a:lnTo>
                  <a:pt x="649" y="10106"/>
                </a:lnTo>
                <a:cubicBezTo>
                  <a:pt x="655" y="10112"/>
                  <a:pt x="655" y="10117"/>
                  <a:pt x="649" y="10124"/>
                </a:cubicBezTo>
                <a:lnTo>
                  <a:pt x="505" y="10243"/>
                </a:lnTo>
                <a:cubicBezTo>
                  <a:pt x="186" y="10501"/>
                  <a:pt x="0" y="10935"/>
                  <a:pt x="0" y="11393"/>
                </a:cubicBezTo>
                <a:cubicBezTo>
                  <a:pt x="0" y="11833"/>
                  <a:pt x="180" y="12252"/>
                  <a:pt x="475" y="12510"/>
                </a:cubicBezTo>
                <a:lnTo>
                  <a:pt x="625" y="12641"/>
                </a:lnTo>
                <a:cubicBezTo>
                  <a:pt x="631" y="12648"/>
                  <a:pt x="631" y="12655"/>
                  <a:pt x="625" y="12661"/>
                </a:cubicBezTo>
                <a:lnTo>
                  <a:pt x="475" y="12792"/>
                </a:lnTo>
                <a:cubicBezTo>
                  <a:pt x="174" y="13056"/>
                  <a:pt x="0" y="13471"/>
                  <a:pt x="0" y="13911"/>
                </a:cubicBezTo>
                <a:cubicBezTo>
                  <a:pt x="0" y="14338"/>
                  <a:pt x="162" y="14740"/>
                  <a:pt x="444" y="15004"/>
                </a:cubicBezTo>
                <a:lnTo>
                  <a:pt x="540" y="15098"/>
                </a:lnTo>
                <a:cubicBezTo>
                  <a:pt x="540" y="15104"/>
                  <a:pt x="540" y="15109"/>
                  <a:pt x="540" y="15116"/>
                </a:cubicBezTo>
                <a:lnTo>
                  <a:pt x="486" y="15224"/>
                </a:lnTo>
                <a:cubicBezTo>
                  <a:pt x="396" y="15387"/>
                  <a:pt x="330" y="15567"/>
                  <a:pt x="300" y="15750"/>
                </a:cubicBezTo>
                <a:cubicBezTo>
                  <a:pt x="126" y="16798"/>
                  <a:pt x="894" y="17716"/>
                  <a:pt x="1866" y="17716"/>
                </a:cubicBezTo>
                <a:cubicBezTo>
                  <a:pt x="2742" y="17716"/>
                  <a:pt x="3457" y="16969"/>
                  <a:pt x="3457" y="16052"/>
                </a:cubicBezTo>
                <a:cubicBezTo>
                  <a:pt x="3457" y="15750"/>
                  <a:pt x="3380" y="15456"/>
                  <a:pt x="3230" y="15192"/>
                </a:cubicBezTo>
                <a:lnTo>
                  <a:pt x="3164" y="15078"/>
                </a:lnTo>
                <a:cubicBezTo>
                  <a:pt x="3164" y="15072"/>
                  <a:pt x="3164" y="15065"/>
                  <a:pt x="3164" y="15059"/>
                </a:cubicBezTo>
                <a:lnTo>
                  <a:pt x="3254" y="14965"/>
                </a:lnTo>
                <a:cubicBezTo>
                  <a:pt x="3500" y="14701"/>
                  <a:pt x="3644" y="14324"/>
                  <a:pt x="3644" y="13929"/>
                </a:cubicBezTo>
                <a:cubicBezTo>
                  <a:pt x="3644" y="13439"/>
                  <a:pt x="3422" y="12980"/>
                  <a:pt x="3074" y="12735"/>
                </a:cubicBezTo>
                <a:lnTo>
                  <a:pt x="2905" y="12618"/>
                </a:lnTo>
                <a:cubicBezTo>
                  <a:pt x="2899" y="12611"/>
                  <a:pt x="2899" y="12604"/>
                  <a:pt x="2905" y="12598"/>
                </a:cubicBezTo>
                <a:lnTo>
                  <a:pt x="3050" y="12453"/>
                </a:lnTo>
                <a:cubicBezTo>
                  <a:pt x="3308" y="12189"/>
                  <a:pt x="3457" y="11807"/>
                  <a:pt x="3457" y="11399"/>
                </a:cubicBezTo>
                <a:cubicBezTo>
                  <a:pt x="3457" y="10972"/>
                  <a:pt x="3296" y="10576"/>
                  <a:pt x="3020" y="10312"/>
                </a:cubicBezTo>
                <a:lnTo>
                  <a:pt x="2886" y="10186"/>
                </a:lnTo>
                <a:cubicBezTo>
                  <a:pt x="2880" y="10180"/>
                  <a:pt x="2880" y="10175"/>
                  <a:pt x="2886" y="10169"/>
                </a:cubicBezTo>
                <a:lnTo>
                  <a:pt x="3020" y="10043"/>
                </a:lnTo>
                <a:cubicBezTo>
                  <a:pt x="3296" y="9779"/>
                  <a:pt x="3457" y="9383"/>
                  <a:pt x="3457" y="8956"/>
                </a:cubicBezTo>
                <a:cubicBezTo>
                  <a:pt x="3457" y="8466"/>
                  <a:pt x="3248" y="8026"/>
                  <a:pt x="2900" y="7769"/>
                </a:cubicBezTo>
                <a:lnTo>
                  <a:pt x="2725" y="7643"/>
                </a:lnTo>
                <a:cubicBezTo>
                  <a:pt x="2719" y="7637"/>
                  <a:pt x="2719" y="7632"/>
                  <a:pt x="2725" y="7626"/>
                </a:cubicBezTo>
                <a:lnTo>
                  <a:pt x="2886" y="7480"/>
                </a:lnTo>
                <a:cubicBezTo>
                  <a:pt x="3180" y="7217"/>
                  <a:pt x="3355" y="6809"/>
                  <a:pt x="3355" y="6370"/>
                </a:cubicBezTo>
                <a:cubicBezTo>
                  <a:pt x="3355" y="5980"/>
                  <a:pt x="3224" y="5621"/>
                  <a:pt x="2984" y="5351"/>
                </a:cubicBezTo>
                <a:lnTo>
                  <a:pt x="2869" y="5220"/>
                </a:lnTo>
                <a:cubicBezTo>
                  <a:pt x="2863" y="5213"/>
                  <a:pt x="2863" y="5206"/>
                  <a:pt x="2869" y="5200"/>
                </a:cubicBezTo>
                <a:lnTo>
                  <a:pt x="2995" y="5082"/>
                </a:lnTo>
                <a:cubicBezTo>
                  <a:pt x="3283" y="4819"/>
                  <a:pt x="3445" y="4416"/>
                  <a:pt x="3445" y="3989"/>
                </a:cubicBezTo>
                <a:lnTo>
                  <a:pt x="3445" y="3970"/>
                </a:lnTo>
                <a:lnTo>
                  <a:pt x="3440" y="3693"/>
                </a:lnTo>
                <a:cubicBezTo>
                  <a:pt x="3440" y="3681"/>
                  <a:pt x="3451" y="3675"/>
                  <a:pt x="3457" y="3681"/>
                </a:cubicBezTo>
                <a:lnTo>
                  <a:pt x="3697" y="3795"/>
                </a:lnTo>
                <a:cubicBezTo>
                  <a:pt x="4015" y="3946"/>
                  <a:pt x="4387" y="4027"/>
                  <a:pt x="4777" y="4027"/>
                </a:cubicBezTo>
                <a:cubicBezTo>
                  <a:pt x="5419" y="4027"/>
                  <a:pt x="6015" y="3801"/>
                  <a:pt x="6375" y="3424"/>
                </a:cubicBezTo>
                <a:lnTo>
                  <a:pt x="6572" y="3210"/>
                </a:lnTo>
                <a:cubicBezTo>
                  <a:pt x="6578" y="3204"/>
                  <a:pt x="6590" y="3204"/>
                  <a:pt x="6596" y="3216"/>
                </a:cubicBezTo>
                <a:lnTo>
                  <a:pt x="6675" y="3499"/>
                </a:lnTo>
                <a:cubicBezTo>
                  <a:pt x="6825" y="4058"/>
                  <a:pt x="7490" y="4466"/>
                  <a:pt x="8252" y="4466"/>
                </a:cubicBezTo>
                <a:cubicBezTo>
                  <a:pt x="8858" y="4466"/>
                  <a:pt x="9411" y="4209"/>
                  <a:pt x="9687" y="3801"/>
                </a:cubicBezTo>
                <a:lnTo>
                  <a:pt x="9801" y="3630"/>
                </a:lnTo>
                <a:cubicBezTo>
                  <a:pt x="9807" y="3624"/>
                  <a:pt x="9812" y="3624"/>
                  <a:pt x="9818" y="3630"/>
                </a:cubicBezTo>
                <a:lnTo>
                  <a:pt x="9957" y="3781"/>
                </a:lnTo>
                <a:cubicBezTo>
                  <a:pt x="10311" y="4171"/>
                  <a:pt x="10971" y="4409"/>
                  <a:pt x="11673" y="4409"/>
                </a:cubicBezTo>
                <a:cubicBezTo>
                  <a:pt x="12219" y="4409"/>
                  <a:pt x="12724" y="4272"/>
                  <a:pt x="13102" y="4027"/>
                </a:cubicBezTo>
                <a:lnTo>
                  <a:pt x="13187" y="3970"/>
                </a:lnTo>
                <a:lnTo>
                  <a:pt x="13277" y="4015"/>
                </a:lnTo>
                <a:cubicBezTo>
                  <a:pt x="13631" y="4191"/>
                  <a:pt x="14057" y="4284"/>
                  <a:pt x="14507" y="4284"/>
                </a:cubicBezTo>
                <a:cubicBezTo>
                  <a:pt x="15185" y="4284"/>
                  <a:pt x="15802" y="4071"/>
                  <a:pt x="16174" y="3713"/>
                </a:cubicBezTo>
                <a:lnTo>
                  <a:pt x="16247" y="3644"/>
                </a:lnTo>
                <a:cubicBezTo>
                  <a:pt x="16253" y="3644"/>
                  <a:pt x="16253" y="3644"/>
                  <a:pt x="16259" y="3644"/>
                </a:cubicBezTo>
                <a:lnTo>
                  <a:pt x="16354" y="3681"/>
                </a:lnTo>
                <a:cubicBezTo>
                  <a:pt x="16660" y="3794"/>
                  <a:pt x="17015" y="3858"/>
                  <a:pt x="17369" y="3858"/>
                </a:cubicBezTo>
                <a:cubicBezTo>
                  <a:pt x="17705" y="3858"/>
                  <a:pt x="18035" y="3801"/>
                  <a:pt x="18329" y="3701"/>
                </a:cubicBezTo>
                <a:lnTo>
                  <a:pt x="18558" y="3619"/>
                </a:lnTo>
                <a:cubicBezTo>
                  <a:pt x="18564" y="3619"/>
                  <a:pt x="18575" y="3624"/>
                  <a:pt x="18575" y="3630"/>
                </a:cubicBezTo>
                <a:lnTo>
                  <a:pt x="18558" y="3901"/>
                </a:lnTo>
                <a:cubicBezTo>
                  <a:pt x="18558" y="3926"/>
                  <a:pt x="18550" y="3952"/>
                  <a:pt x="18550" y="3983"/>
                </a:cubicBezTo>
                <a:cubicBezTo>
                  <a:pt x="18550" y="4404"/>
                  <a:pt x="18708" y="4799"/>
                  <a:pt x="18984" y="5063"/>
                </a:cubicBezTo>
                <a:lnTo>
                  <a:pt x="19128" y="5208"/>
                </a:lnTo>
                <a:cubicBezTo>
                  <a:pt x="19134" y="5214"/>
                  <a:pt x="19134" y="5219"/>
                  <a:pt x="19128" y="5226"/>
                </a:cubicBezTo>
                <a:lnTo>
                  <a:pt x="18965" y="5351"/>
                </a:lnTo>
                <a:cubicBezTo>
                  <a:pt x="18629" y="5609"/>
                  <a:pt x="18430" y="6042"/>
                  <a:pt x="18430" y="6519"/>
                </a:cubicBezTo>
                <a:cubicBezTo>
                  <a:pt x="18430" y="6977"/>
                  <a:pt x="18622" y="7411"/>
                  <a:pt x="18941" y="7669"/>
                </a:cubicBezTo>
                <a:lnTo>
                  <a:pt x="19151" y="7837"/>
                </a:lnTo>
                <a:cubicBezTo>
                  <a:pt x="19157" y="7844"/>
                  <a:pt x="19157" y="7857"/>
                  <a:pt x="19151" y="7863"/>
                </a:cubicBezTo>
                <a:lnTo>
                  <a:pt x="18911" y="7983"/>
                </a:lnTo>
                <a:cubicBezTo>
                  <a:pt x="18478" y="8202"/>
                  <a:pt x="18203" y="8699"/>
                  <a:pt x="18203" y="9264"/>
                </a:cubicBezTo>
                <a:cubicBezTo>
                  <a:pt x="18203" y="9591"/>
                  <a:pt x="18300" y="9904"/>
                  <a:pt x="18474" y="10149"/>
                </a:cubicBezTo>
                <a:lnTo>
                  <a:pt x="18569" y="10286"/>
                </a:lnTo>
                <a:cubicBezTo>
                  <a:pt x="18575" y="10293"/>
                  <a:pt x="18569" y="10300"/>
                  <a:pt x="18569" y="10306"/>
                </a:cubicBezTo>
                <a:lnTo>
                  <a:pt x="18438" y="10406"/>
                </a:lnTo>
                <a:cubicBezTo>
                  <a:pt x="18060" y="10695"/>
                  <a:pt x="17825" y="11261"/>
                  <a:pt x="17825" y="11876"/>
                </a:cubicBezTo>
                <a:cubicBezTo>
                  <a:pt x="17825" y="12020"/>
                  <a:pt x="17838" y="12171"/>
                  <a:pt x="17868" y="12321"/>
                </a:cubicBezTo>
                <a:lnTo>
                  <a:pt x="17898" y="12484"/>
                </a:lnTo>
                <a:cubicBezTo>
                  <a:pt x="17898" y="12491"/>
                  <a:pt x="17897" y="12498"/>
                  <a:pt x="17885" y="12504"/>
                </a:cubicBezTo>
                <a:lnTo>
                  <a:pt x="17729" y="12541"/>
                </a:lnTo>
                <a:cubicBezTo>
                  <a:pt x="17609" y="12566"/>
                  <a:pt x="17489" y="12605"/>
                  <a:pt x="17375" y="12649"/>
                </a:cubicBezTo>
                <a:cubicBezTo>
                  <a:pt x="16582" y="12944"/>
                  <a:pt x="15976" y="13559"/>
                  <a:pt x="15784" y="14262"/>
                </a:cubicBezTo>
                <a:lnTo>
                  <a:pt x="15748" y="14407"/>
                </a:lnTo>
                <a:cubicBezTo>
                  <a:pt x="15742" y="14414"/>
                  <a:pt x="15743" y="14413"/>
                  <a:pt x="15737" y="14419"/>
                </a:cubicBezTo>
                <a:lnTo>
                  <a:pt x="15598" y="14399"/>
                </a:lnTo>
                <a:cubicBezTo>
                  <a:pt x="15256" y="14356"/>
                  <a:pt x="14884" y="14382"/>
                  <a:pt x="14529" y="14470"/>
                </a:cubicBezTo>
                <a:cubicBezTo>
                  <a:pt x="13833" y="14646"/>
                  <a:pt x="13228" y="15073"/>
                  <a:pt x="12922" y="15600"/>
                </a:cubicBezTo>
                <a:lnTo>
                  <a:pt x="12856" y="15712"/>
                </a:lnTo>
                <a:cubicBezTo>
                  <a:pt x="12850" y="15712"/>
                  <a:pt x="12843" y="15718"/>
                  <a:pt x="12843" y="15718"/>
                </a:cubicBezTo>
                <a:lnTo>
                  <a:pt x="12723" y="15681"/>
                </a:lnTo>
                <a:cubicBezTo>
                  <a:pt x="12507" y="15618"/>
                  <a:pt x="12280" y="15587"/>
                  <a:pt x="12046" y="15587"/>
                </a:cubicBezTo>
                <a:cubicBezTo>
                  <a:pt x="11824" y="15587"/>
                  <a:pt x="11601" y="15618"/>
                  <a:pt x="11373" y="15675"/>
                </a:cubicBezTo>
                <a:cubicBezTo>
                  <a:pt x="10821" y="15819"/>
                  <a:pt x="10328" y="16120"/>
                  <a:pt x="9998" y="16534"/>
                </a:cubicBezTo>
                <a:lnTo>
                  <a:pt x="9981" y="16554"/>
                </a:lnTo>
                <a:cubicBezTo>
                  <a:pt x="9519" y="16994"/>
                  <a:pt x="9278" y="17822"/>
                  <a:pt x="9248" y="18544"/>
                </a:cubicBezTo>
                <a:cubicBezTo>
                  <a:pt x="9164" y="20409"/>
                  <a:pt x="9998" y="21558"/>
                  <a:pt x="10808" y="21558"/>
                </a:cubicBezTo>
                <a:cubicBezTo>
                  <a:pt x="11439" y="21558"/>
                  <a:pt x="11757" y="21006"/>
                  <a:pt x="12069" y="20322"/>
                </a:cubicBezTo>
                <a:cubicBezTo>
                  <a:pt x="12303" y="19807"/>
                  <a:pt x="12555" y="19354"/>
                  <a:pt x="12993" y="19009"/>
                </a:cubicBezTo>
                <a:cubicBezTo>
                  <a:pt x="13323" y="18745"/>
                  <a:pt x="13690" y="18350"/>
                  <a:pt x="13852" y="17804"/>
                </a:cubicBezTo>
                <a:lnTo>
                  <a:pt x="13907" y="17679"/>
                </a:lnTo>
                <a:cubicBezTo>
                  <a:pt x="13913" y="17679"/>
                  <a:pt x="13912" y="17673"/>
                  <a:pt x="13918" y="17673"/>
                </a:cubicBezTo>
                <a:lnTo>
                  <a:pt x="14044" y="17696"/>
                </a:lnTo>
                <a:cubicBezTo>
                  <a:pt x="14434" y="17772"/>
                  <a:pt x="14860" y="17760"/>
                  <a:pt x="15274" y="17653"/>
                </a:cubicBezTo>
                <a:cubicBezTo>
                  <a:pt x="16042" y="17458"/>
                  <a:pt x="16684" y="16968"/>
                  <a:pt x="16960" y="16377"/>
                </a:cubicBezTo>
                <a:lnTo>
                  <a:pt x="17014" y="16260"/>
                </a:lnTo>
                <a:cubicBezTo>
                  <a:pt x="17020" y="16260"/>
                  <a:pt x="17022" y="16252"/>
                  <a:pt x="17028" y="16252"/>
                </a:cubicBezTo>
                <a:lnTo>
                  <a:pt x="17153" y="16277"/>
                </a:lnTo>
                <a:cubicBezTo>
                  <a:pt x="17609" y="16365"/>
                  <a:pt x="18095" y="16322"/>
                  <a:pt x="18569" y="16146"/>
                </a:cubicBezTo>
                <a:cubicBezTo>
                  <a:pt x="19607" y="15763"/>
                  <a:pt x="20304" y="14834"/>
                  <a:pt x="20214" y="13936"/>
                </a:cubicBezTo>
                <a:lnTo>
                  <a:pt x="20201" y="13779"/>
                </a:lnTo>
                <a:cubicBezTo>
                  <a:pt x="20207" y="13773"/>
                  <a:pt x="20208" y="13772"/>
                  <a:pt x="20214" y="13766"/>
                </a:cubicBezTo>
                <a:lnTo>
                  <a:pt x="20364" y="13734"/>
                </a:lnTo>
                <a:cubicBezTo>
                  <a:pt x="21042" y="13602"/>
                  <a:pt x="21551" y="12779"/>
                  <a:pt x="21551" y="11825"/>
                </a:cubicBezTo>
                <a:cubicBezTo>
                  <a:pt x="21551" y="11323"/>
                  <a:pt x="21414" y="10847"/>
                  <a:pt x="21156" y="10483"/>
                </a:cubicBezTo>
                <a:lnTo>
                  <a:pt x="21060" y="10306"/>
                </a:lnTo>
                <a:cubicBezTo>
                  <a:pt x="21060" y="10300"/>
                  <a:pt x="21060" y="10293"/>
                  <a:pt x="21060" y="10286"/>
                </a:cubicBezTo>
                <a:lnTo>
                  <a:pt x="21169" y="10180"/>
                </a:lnTo>
                <a:cubicBezTo>
                  <a:pt x="21445" y="9917"/>
                  <a:pt x="21600" y="9522"/>
                  <a:pt x="21600" y="9101"/>
                </a:cubicBezTo>
                <a:cubicBezTo>
                  <a:pt x="21600" y="8586"/>
                  <a:pt x="21367" y="8122"/>
                  <a:pt x="20989" y="7877"/>
                </a:cubicBezTo>
                <a:lnTo>
                  <a:pt x="20790" y="7751"/>
                </a:lnTo>
                <a:cubicBezTo>
                  <a:pt x="20784" y="7745"/>
                  <a:pt x="20784" y="7732"/>
                  <a:pt x="20790" y="7732"/>
                </a:cubicBezTo>
                <a:lnTo>
                  <a:pt x="20970" y="7580"/>
                </a:lnTo>
                <a:cubicBezTo>
                  <a:pt x="21270" y="7317"/>
                  <a:pt x="21456" y="6896"/>
                  <a:pt x="21456" y="6456"/>
                </a:cubicBezTo>
                <a:cubicBezTo>
                  <a:pt x="21456" y="5991"/>
                  <a:pt x="21264" y="5560"/>
                  <a:pt x="20940" y="5302"/>
                </a:cubicBezTo>
                <a:lnTo>
                  <a:pt x="20784" y="5182"/>
                </a:lnTo>
                <a:cubicBezTo>
                  <a:pt x="20778" y="5176"/>
                  <a:pt x="20778" y="5169"/>
                  <a:pt x="20784" y="5163"/>
                </a:cubicBezTo>
                <a:lnTo>
                  <a:pt x="20921" y="5025"/>
                </a:lnTo>
                <a:cubicBezTo>
                  <a:pt x="21185" y="4762"/>
                  <a:pt x="21336" y="4372"/>
                  <a:pt x="21336" y="3964"/>
                </a:cubicBezTo>
                <a:cubicBezTo>
                  <a:pt x="21336" y="3625"/>
                  <a:pt x="21233" y="3299"/>
                  <a:pt x="21041" y="3042"/>
                </a:cubicBezTo>
                <a:lnTo>
                  <a:pt x="20975" y="2953"/>
                </a:lnTo>
                <a:cubicBezTo>
                  <a:pt x="20975" y="2947"/>
                  <a:pt x="20975" y="2946"/>
                  <a:pt x="20975" y="2940"/>
                </a:cubicBezTo>
                <a:lnTo>
                  <a:pt x="21024" y="2839"/>
                </a:lnTo>
                <a:cubicBezTo>
                  <a:pt x="21150" y="2582"/>
                  <a:pt x="21216" y="2293"/>
                  <a:pt x="21216" y="1998"/>
                </a:cubicBezTo>
                <a:cubicBezTo>
                  <a:pt x="21216" y="1024"/>
                  <a:pt x="20508" y="239"/>
                  <a:pt x="19638" y="239"/>
                </a:cubicBezTo>
                <a:cubicBezTo>
                  <a:pt x="19344" y="239"/>
                  <a:pt x="19056" y="334"/>
                  <a:pt x="18804" y="510"/>
                </a:cubicBezTo>
                <a:lnTo>
                  <a:pt x="18700" y="585"/>
                </a:lnTo>
                <a:cubicBezTo>
                  <a:pt x="18694" y="585"/>
                  <a:pt x="18690" y="585"/>
                  <a:pt x="18684" y="585"/>
                </a:cubicBezTo>
                <a:lnTo>
                  <a:pt x="18588" y="498"/>
                </a:lnTo>
                <a:cubicBezTo>
                  <a:pt x="18270" y="210"/>
                  <a:pt x="17794" y="39"/>
                  <a:pt x="17290" y="39"/>
                </a:cubicBezTo>
                <a:cubicBezTo>
                  <a:pt x="16804" y="39"/>
                  <a:pt x="16342" y="197"/>
                  <a:pt x="16024" y="473"/>
                </a:cubicBezTo>
                <a:lnTo>
                  <a:pt x="15940" y="547"/>
                </a:lnTo>
                <a:cubicBezTo>
                  <a:pt x="15934" y="547"/>
                  <a:pt x="15935" y="547"/>
                  <a:pt x="15929" y="547"/>
                </a:cubicBezTo>
                <a:lnTo>
                  <a:pt x="15833" y="498"/>
                </a:lnTo>
                <a:cubicBezTo>
                  <a:pt x="15473" y="304"/>
                  <a:pt x="15017" y="196"/>
                  <a:pt x="14543" y="196"/>
                </a:cubicBezTo>
                <a:cubicBezTo>
                  <a:pt x="13858" y="196"/>
                  <a:pt x="13209" y="422"/>
                  <a:pt x="12849" y="793"/>
                </a:cubicBezTo>
                <a:lnTo>
                  <a:pt x="12759" y="887"/>
                </a:lnTo>
                <a:cubicBezTo>
                  <a:pt x="12753" y="887"/>
                  <a:pt x="12748" y="887"/>
                  <a:pt x="12742" y="887"/>
                </a:cubicBezTo>
                <a:lnTo>
                  <a:pt x="12633" y="824"/>
                </a:lnTo>
                <a:cubicBezTo>
                  <a:pt x="12261" y="598"/>
                  <a:pt x="11775" y="479"/>
                  <a:pt x="11259" y="479"/>
                </a:cubicBezTo>
                <a:cubicBezTo>
                  <a:pt x="10598" y="479"/>
                  <a:pt x="9988" y="685"/>
                  <a:pt x="9616" y="1024"/>
                </a:cubicBezTo>
                <a:lnTo>
                  <a:pt x="9501" y="1132"/>
                </a:lnTo>
                <a:cubicBezTo>
                  <a:pt x="9495" y="1132"/>
                  <a:pt x="9488" y="1132"/>
                  <a:pt x="9482" y="1132"/>
                </a:cubicBezTo>
                <a:lnTo>
                  <a:pt x="9376" y="1024"/>
                </a:lnTo>
                <a:cubicBezTo>
                  <a:pt x="9063" y="717"/>
                  <a:pt x="8601" y="542"/>
                  <a:pt x="8091" y="542"/>
                </a:cubicBezTo>
                <a:cubicBezTo>
                  <a:pt x="7593" y="542"/>
                  <a:pt x="7129" y="711"/>
                  <a:pt x="6817" y="1013"/>
                </a:cubicBezTo>
                <a:lnTo>
                  <a:pt x="6662" y="1164"/>
                </a:lnTo>
                <a:cubicBezTo>
                  <a:pt x="6656" y="1170"/>
                  <a:pt x="6645" y="1170"/>
                  <a:pt x="6645" y="1158"/>
                </a:cubicBezTo>
                <a:lnTo>
                  <a:pt x="6542" y="969"/>
                </a:lnTo>
                <a:cubicBezTo>
                  <a:pt x="6296" y="505"/>
                  <a:pt x="5707" y="202"/>
                  <a:pt x="5047" y="202"/>
                </a:cubicBezTo>
                <a:cubicBezTo>
                  <a:pt x="4633" y="202"/>
                  <a:pt x="4243" y="322"/>
                  <a:pt x="3937" y="542"/>
                </a:cubicBezTo>
                <a:lnTo>
                  <a:pt x="3830" y="616"/>
                </a:lnTo>
                <a:cubicBezTo>
                  <a:pt x="3824" y="622"/>
                  <a:pt x="3817" y="616"/>
                  <a:pt x="3811" y="616"/>
                </a:cubicBezTo>
                <a:lnTo>
                  <a:pt x="3745" y="547"/>
                </a:lnTo>
                <a:cubicBezTo>
                  <a:pt x="3415" y="221"/>
                  <a:pt x="2990" y="15"/>
                  <a:pt x="2539" y="2"/>
                </a:cubicBezTo>
                <a:close/>
                <a:moveTo>
                  <a:pt x="16351" y="4091"/>
                </a:moveTo>
                <a:cubicBezTo>
                  <a:pt x="16284" y="4104"/>
                  <a:pt x="16220" y="4131"/>
                  <a:pt x="16163" y="4172"/>
                </a:cubicBezTo>
                <a:cubicBezTo>
                  <a:pt x="15731" y="4461"/>
                  <a:pt x="15142" y="4629"/>
                  <a:pt x="14518" y="4629"/>
                </a:cubicBezTo>
                <a:lnTo>
                  <a:pt x="14513" y="4629"/>
                </a:lnTo>
                <a:cubicBezTo>
                  <a:pt x="14356" y="4629"/>
                  <a:pt x="14260" y="4799"/>
                  <a:pt x="14332" y="4943"/>
                </a:cubicBezTo>
                <a:cubicBezTo>
                  <a:pt x="14459" y="5194"/>
                  <a:pt x="14578" y="5497"/>
                  <a:pt x="14698" y="5867"/>
                </a:cubicBezTo>
                <a:cubicBezTo>
                  <a:pt x="14914" y="6552"/>
                  <a:pt x="15058" y="7637"/>
                  <a:pt x="15070" y="7680"/>
                </a:cubicBezTo>
                <a:cubicBezTo>
                  <a:pt x="15088" y="7806"/>
                  <a:pt x="15004" y="7927"/>
                  <a:pt x="14884" y="7945"/>
                </a:cubicBezTo>
                <a:cubicBezTo>
                  <a:pt x="14872" y="7945"/>
                  <a:pt x="14860" y="7945"/>
                  <a:pt x="14854" y="7945"/>
                </a:cubicBezTo>
                <a:cubicBezTo>
                  <a:pt x="14746" y="7945"/>
                  <a:pt x="14650" y="7863"/>
                  <a:pt x="14638" y="7743"/>
                </a:cubicBezTo>
                <a:cubicBezTo>
                  <a:pt x="14638" y="7731"/>
                  <a:pt x="14488" y="6658"/>
                  <a:pt x="14284" y="6005"/>
                </a:cubicBezTo>
                <a:cubicBezTo>
                  <a:pt x="14134" y="5527"/>
                  <a:pt x="13990" y="5189"/>
                  <a:pt x="13822" y="4925"/>
                </a:cubicBezTo>
                <a:lnTo>
                  <a:pt x="13817" y="4931"/>
                </a:lnTo>
                <a:cubicBezTo>
                  <a:pt x="13655" y="4680"/>
                  <a:pt x="13384" y="4517"/>
                  <a:pt x="13072" y="4517"/>
                </a:cubicBezTo>
                <a:cubicBezTo>
                  <a:pt x="12958" y="4517"/>
                  <a:pt x="12855" y="4542"/>
                  <a:pt x="12753" y="4580"/>
                </a:cubicBezTo>
                <a:lnTo>
                  <a:pt x="12753" y="4572"/>
                </a:lnTo>
                <a:cubicBezTo>
                  <a:pt x="12429" y="4685"/>
                  <a:pt x="12070" y="4743"/>
                  <a:pt x="11692" y="4743"/>
                </a:cubicBezTo>
                <a:cubicBezTo>
                  <a:pt x="11536" y="4743"/>
                  <a:pt x="11386" y="4730"/>
                  <a:pt x="11236" y="4712"/>
                </a:cubicBezTo>
                <a:cubicBezTo>
                  <a:pt x="11206" y="4705"/>
                  <a:pt x="11175" y="4706"/>
                  <a:pt x="11139" y="4706"/>
                </a:cubicBezTo>
                <a:cubicBezTo>
                  <a:pt x="10874" y="4706"/>
                  <a:pt x="10659" y="4894"/>
                  <a:pt x="10593" y="5145"/>
                </a:cubicBezTo>
                <a:lnTo>
                  <a:pt x="10582" y="5145"/>
                </a:lnTo>
                <a:cubicBezTo>
                  <a:pt x="10425" y="5848"/>
                  <a:pt x="10582" y="6878"/>
                  <a:pt x="10672" y="7286"/>
                </a:cubicBezTo>
                <a:cubicBezTo>
                  <a:pt x="10690" y="7368"/>
                  <a:pt x="10666" y="7462"/>
                  <a:pt x="10606" y="7512"/>
                </a:cubicBezTo>
                <a:cubicBezTo>
                  <a:pt x="10558" y="7556"/>
                  <a:pt x="10504" y="7569"/>
                  <a:pt x="10456" y="7569"/>
                </a:cubicBezTo>
                <a:cubicBezTo>
                  <a:pt x="10354" y="7569"/>
                  <a:pt x="10262" y="7493"/>
                  <a:pt x="10238" y="7386"/>
                </a:cubicBezTo>
                <a:cubicBezTo>
                  <a:pt x="10220" y="7317"/>
                  <a:pt x="9896" y="5797"/>
                  <a:pt x="10208" y="4817"/>
                </a:cubicBezTo>
                <a:cubicBezTo>
                  <a:pt x="10250" y="4730"/>
                  <a:pt x="10269" y="4623"/>
                  <a:pt x="10227" y="4504"/>
                </a:cubicBezTo>
                <a:cubicBezTo>
                  <a:pt x="10191" y="4403"/>
                  <a:pt x="10107" y="4321"/>
                  <a:pt x="10011" y="4284"/>
                </a:cubicBezTo>
                <a:cubicBezTo>
                  <a:pt x="9897" y="4246"/>
                  <a:pt x="9795" y="4265"/>
                  <a:pt x="9711" y="4315"/>
                </a:cubicBezTo>
                <a:lnTo>
                  <a:pt x="9698" y="4297"/>
                </a:lnTo>
                <a:cubicBezTo>
                  <a:pt x="9332" y="4611"/>
                  <a:pt x="8817" y="4792"/>
                  <a:pt x="8265" y="4792"/>
                </a:cubicBezTo>
                <a:cubicBezTo>
                  <a:pt x="7965" y="4792"/>
                  <a:pt x="7683" y="4743"/>
                  <a:pt x="7431" y="4649"/>
                </a:cubicBezTo>
                <a:lnTo>
                  <a:pt x="7425" y="4655"/>
                </a:lnTo>
                <a:cubicBezTo>
                  <a:pt x="7383" y="4636"/>
                  <a:pt x="7340" y="4623"/>
                  <a:pt x="7292" y="4623"/>
                </a:cubicBezTo>
                <a:cubicBezTo>
                  <a:pt x="7112" y="4623"/>
                  <a:pt x="6962" y="4774"/>
                  <a:pt x="6962" y="4969"/>
                </a:cubicBezTo>
                <a:cubicBezTo>
                  <a:pt x="6962" y="4975"/>
                  <a:pt x="6962" y="4982"/>
                  <a:pt x="6962" y="4994"/>
                </a:cubicBezTo>
                <a:lnTo>
                  <a:pt x="6956" y="4994"/>
                </a:lnTo>
                <a:cubicBezTo>
                  <a:pt x="7034" y="5478"/>
                  <a:pt x="7087" y="6030"/>
                  <a:pt x="7117" y="6658"/>
                </a:cubicBezTo>
                <a:cubicBezTo>
                  <a:pt x="7123" y="6752"/>
                  <a:pt x="7070" y="6846"/>
                  <a:pt x="6986" y="6890"/>
                </a:cubicBezTo>
                <a:cubicBezTo>
                  <a:pt x="6956" y="6902"/>
                  <a:pt x="6926" y="6915"/>
                  <a:pt x="6896" y="6915"/>
                </a:cubicBezTo>
                <a:cubicBezTo>
                  <a:pt x="6776" y="6915"/>
                  <a:pt x="6681" y="6821"/>
                  <a:pt x="6675" y="6695"/>
                </a:cubicBezTo>
                <a:cubicBezTo>
                  <a:pt x="6639" y="5885"/>
                  <a:pt x="6554" y="5214"/>
                  <a:pt x="6440" y="4649"/>
                </a:cubicBezTo>
                <a:cubicBezTo>
                  <a:pt x="6392" y="4372"/>
                  <a:pt x="6163" y="4164"/>
                  <a:pt x="5887" y="4164"/>
                </a:cubicBezTo>
                <a:cubicBezTo>
                  <a:pt x="5791" y="4164"/>
                  <a:pt x="5703" y="4191"/>
                  <a:pt x="5625" y="4235"/>
                </a:cubicBezTo>
                <a:cubicBezTo>
                  <a:pt x="5361" y="4310"/>
                  <a:pt x="5084" y="4352"/>
                  <a:pt x="4790" y="4352"/>
                </a:cubicBezTo>
                <a:cubicBezTo>
                  <a:pt x="4634" y="4352"/>
                  <a:pt x="4477" y="4340"/>
                  <a:pt x="4321" y="4315"/>
                </a:cubicBezTo>
                <a:cubicBezTo>
                  <a:pt x="4045" y="4271"/>
                  <a:pt x="3781" y="4422"/>
                  <a:pt x="3667" y="4692"/>
                </a:cubicBezTo>
                <a:lnTo>
                  <a:pt x="3644" y="4749"/>
                </a:lnTo>
                <a:cubicBezTo>
                  <a:pt x="3518" y="5038"/>
                  <a:pt x="3518" y="5370"/>
                  <a:pt x="3620" y="5671"/>
                </a:cubicBezTo>
                <a:cubicBezTo>
                  <a:pt x="3686" y="5872"/>
                  <a:pt x="3721" y="6093"/>
                  <a:pt x="3721" y="6319"/>
                </a:cubicBezTo>
                <a:cubicBezTo>
                  <a:pt x="3721" y="6645"/>
                  <a:pt x="3649" y="6953"/>
                  <a:pt x="3511" y="7223"/>
                </a:cubicBezTo>
                <a:cubicBezTo>
                  <a:pt x="3403" y="7431"/>
                  <a:pt x="3415" y="7682"/>
                  <a:pt x="3541" y="7877"/>
                </a:cubicBezTo>
                <a:cubicBezTo>
                  <a:pt x="3727" y="8172"/>
                  <a:pt x="3830" y="8530"/>
                  <a:pt x="3830" y="8913"/>
                </a:cubicBezTo>
                <a:cubicBezTo>
                  <a:pt x="3830" y="9183"/>
                  <a:pt x="3776" y="9446"/>
                  <a:pt x="3680" y="9678"/>
                </a:cubicBezTo>
                <a:lnTo>
                  <a:pt x="3685" y="9684"/>
                </a:lnTo>
                <a:cubicBezTo>
                  <a:pt x="3619" y="9810"/>
                  <a:pt x="3584" y="9955"/>
                  <a:pt x="3584" y="10112"/>
                </a:cubicBezTo>
                <a:cubicBezTo>
                  <a:pt x="3584" y="10438"/>
                  <a:pt x="3745" y="10727"/>
                  <a:pt x="3991" y="10897"/>
                </a:cubicBezTo>
                <a:cubicBezTo>
                  <a:pt x="4423" y="11280"/>
                  <a:pt x="5060" y="11600"/>
                  <a:pt x="6026" y="11744"/>
                </a:cubicBezTo>
                <a:cubicBezTo>
                  <a:pt x="6950" y="11876"/>
                  <a:pt x="7700" y="11763"/>
                  <a:pt x="8367" y="11662"/>
                </a:cubicBezTo>
                <a:cubicBezTo>
                  <a:pt x="9393" y="11505"/>
                  <a:pt x="10286" y="11368"/>
                  <a:pt x="11409" y="12121"/>
                </a:cubicBezTo>
                <a:cubicBezTo>
                  <a:pt x="12915" y="13138"/>
                  <a:pt x="13971" y="12479"/>
                  <a:pt x="14469" y="12159"/>
                </a:cubicBezTo>
                <a:cubicBezTo>
                  <a:pt x="14974" y="11838"/>
                  <a:pt x="15605" y="11191"/>
                  <a:pt x="15617" y="11185"/>
                </a:cubicBezTo>
                <a:cubicBezTo>
                  <a:pt x="15707" y="11097"/>
                  <a:pt x="15844" y="11097"/>
                  <a:pt x="15929" y="11191"/>
                </a:cubicBezTo>
                <a:cubicBezTo>
                  <a:pt x="16013" y="11285"/>
                  <a:pt x="16013" y="11431"/>
                  <a:pt x="15923" y="11519"/>
                </a:cubicBezTo>
                <a:cubicBezTo>
                  <a:pt x="15893" y="11544"/>
                  <a:pt x="15244" y="12202"/>
                  <a:pt x="14704" y="12547"/>
                </a:cubicBezTo>
                <a:cubicBezTo>
                  <a:pt x="14398" y="12742"/>
                  <a:pt x="13845" y="13101"/>
                  <a:pt x="13089" y="13151"/>
                </a:cubicBezTo>
                <a:cubicBezTo>
                  <a:pt x="12549" y="13189"/>
                  <a:pt x="11889" y="12994"/>
                  <a:pt x="11169" y="12504"/>
                </a:cubicBezTo>
                <a:cubicBezTo>
                  <a:pt x="10184" y="11838"/>
                  <a:pt x="9410" y="11965"/>
                  <a:pt x="8432" y="12115"/>
                </a:cubicBezTo>
                <a:cubicBezTo>
                  <a:pt x="7742" y="12222"/>
                  <a:pt x="6956" y="12340"/>
                  <a:pt x="5966" y="12202"/>
                </a:cubicBezTo>
                <a:cubicBezTo>
                  <a:pt x="5420" y="12120"/>
                  <a:pt x="4964" y="11989"/>
                  <a:pt x="4586" y="11813"/>
                </a:cubicBezTo>
                <a:cubicBezTo>
                  <a:pt x="4580" y="11819"/>
                  <a:pt x="4580" y="11826"/>
                  <a:pt x="4574" y="11833"/>
                </a:cubicBezTo>
                <a:cubicBezTo>
                  <a:pt x="4478" y="11751"/>
                  <a:pt x="4352" y="11699"/>
                  <a:pt x="4220" y="11699"/>
                </a:cubicBezTo>
                <a:cubicBezTo>
                  <a:pt x="3992" y="11699"/>
                  <a:pt x="3800" y="11838"/>
                  <a:pt x="3710" y="12039"/>
                </a:cubicBezTo>
                <a:cubicBezTo>
                  <a:pt x="3704" y="12058"/>
                  <a:pt x="3697" y="12076"/>
                  <a:pt x="3685" y="12102"/>
                </a:cubicBezTo>
                <a:cubicBezTo>
                  <a:pt x="3673" y="12146"/>
                  <a:pt x="3661" y="12191"/>
                  <a:pt x="3655" y="12241"/>
                </a:cubicBezTo>
                <a:lnTo>
                  <a:pt x="3631" y="12227"/>
                </a:lnTo>
                <a:cubicBezTo>
                  <a:pt x="3559" y="12428"/>
                  <a:pt x="3596" y="12662"/>
                  <a:pt x="3710" y="12837"/>
                </a:cubicBezTo>
                <a:cubicBezTo>
                  <a:pt x="3902" y="13139"/>
                  <a:pt x="4015" y="13502"/>
                  <a:pt x="4015" y="13891"/>
                </a:cubicBezTo>
                <a:cubicBezTo>
                  <a:pt x="4015" y="14098"/>
                  <a:pt x="3985" y="14299"/>
                  <a:pt x="3925" y="14494"/>
                </a:cubicBezTo>
                <a:cubicBezTo>
                  <a:pt x="3823" y="14820"/>
                  <a:pt x="3967" y="15211"/>
                  <a:pt x="4267" y="15355"/>
                </a:cubicBezTo>
                <a:cubicBezTo>
                  <a:pt x="5269" y="15839"/>
                  <a:pt x="6735" y="16266"/>
                  <a:pt x="8181" y="15857"/>
                </a:cubicBezTo>
                <a:cubicBezTo>
                  <a:pt x="8313" y="15820"/>
                  <a:pt x="8445" y="15913"/>
                  <a:pt x="8457" y="16058"/>
                </a:cubicBezTo>
                <a:cubicBezTo>
                  <a:pt x="8469" y="16171"/>
                  <a:pt x="8390" y="16278"/>
                  <a:pt x="8282" y="16303"/>
                </a:cubicBezTo>
                <a:cubicBezTo>
                  <a:pt x="7832" y="16429"/>
                  <a:pt x="7389" y="16480"/>
                  <a:pt x="6951" y="16480"/>
                </a:cubicBezTo>
                <a:cubicBezTo>
                  <a:pt x="6044" y="16480"/>
                  <a:pt x="5185" y="16247"/>
                  <a:pt x="4477" y="15952"/>
                </a:cubicBezTo>
                <a:cubicBezTo>
                  <a:pt x="4435" y="15939"/>
                  <a:pt x="4388" y="15932"/>
                  <a:pt x="4340" y="15932"/>
                </a:cubicBezTo>
                <a:cubicBezTo>
                  <a:pt x="4070" y="15932"/>
                  <a:pt x="3848" y="16127"/>
                  <a:pt x="3794" y="16391"/>
                </a:cubicBezTo>
                <a:cubicBezTo>
                  <a:pt x="3788" y="16423"/>
                  <a:pt x="3781" y="16454"/>
                  <a:pt x="3781" y="16485"/>
                </a:cubicBezTo>
                <a:cubicBezTo>
                  <a:pt x="3781" y="16492"/>
                  <a:pt x="3781" y="16497"/>
                  <a:pt x="3781" y="16503"/>
                </a:cubicBezTo>
                <a:cubicBezTo>
                  <a:pt x="3733" y="17106"/>
                  <a:pt x="4105" y="17640"/>
                  <a:pt x="4831" y="17947"/>
                </a:cubicBezTo>
                <a:cubicBezTo>
                  <a:pt x="5810" y="18368"/>
                  <a:pt x="7208" y="18394"/>
                  <a:pt x="7976" y="18187"/>
                </a:cubicBezTo>
                <a:cubicBezTo>
                  <a:pt x="8745" y="18011"/>
                  <a:pt x="8816" y="17691"/>
                  <a:pt x="9188" y="17025"/>
                </a:cubicBezTo>
                <a:cubicBezTo>
                  <a:pt x="9440" y="16579"/>
                  <a:pt x="9915" y="16084"/>
                  <a:pt x="10101" y="15889"/>
                </a:cubicBezTo>
                <a:cubicBezTo>
                  <a:pt x="10143" y="15845"/>
                  <a:pt x="10190" y="15801"/>
                  <a:pt x="10238" y="15763"/>
                </a:cubicBezTo>
                <a:cubicBezTo>
                  <a:pt x="10430" y="15606"/>
                  <a:pt x="10642" y="15387"/>
                  <a:pt x="10642" y="15167"/>
                </a:cubicBezTo>
                <a:cubicBezTo>
                  <a:pt x="10642" y="14947"/>
                  <a:pt x="10527" y="14757"/>
                  <a:pt x="10353" y="14651"/>
                </a:cubicBezTo>
                <a:cubicBezTo>
                  <a:pt x="9993" y="14437"/>
                  <a:pt x="9567" y="14351"/>
                  <a:pt x="9231" y="14376"/>
                </a:cubicBezTo>
                <a:cubicBezTo>
                  <a:pt x="9045" y="14388"/>
                  <a:pt x="8846" y="14406"/>
                  <a:pt x="8642" y="14431"/>
                </a:cubicBezTo>
                <a:cubicBezTo>
                  <a:pt x="7628" y="14538"/>
                  <a:pt x="6368" y="14664"/>
                  <a:pt x="5036" y="13923"/>
                </a:cubicBezTo>
                <a:cubicBezTo>
                  <a:pt x="4940" y="13866"/>
                  <a:pt x="4885" y="13747"/>
                  <a:pt x="4921" y="13640"/>
                </a:cubicBezTo>
                <a:cubicBezTo>
                  <a:pt x="4969" y="13502"/>
                  <a:pt x="5120" y="13440"/>
                  <a:pt x="5234" y="13509"/>
                </a:cubicBezTo>
                <a:cubicBezTo>
                  <a:pt x="6453" y="14193"/>
                  <a:pt x="7593" y="14075"/>
                  <a:pt x="8601" y="13968"/>
                </a:cubicBezTo>
                <a:cubicBezTo>
                  <a:pt x="8811" y="13949"/>
                  <a:pt x="9009" y="13923"/>
                  <a:pt x="9201" y="13911"/>
                </a:cubicBezTo>
                <a:cubicBezTo>
                  <a:pt x="9759" y="13873"/>
                  <a:pt x="10540" y="14079"/>
                  <a:pt x="11026" y="14619"/>
                </a:cubicBezTo>
                <a:cubicBezTo>
                  <a:pt x="11038" y="14632"/>
                  <a:pt x="11050" y="14646"/>
                  <a:pt x="11062" y="14658"/>
                </a:cubicBezTo>
                <a:cubicBezTo>
                  <a:pt x="11320" y="14966"/>
                  <a:pt x="11692" y="15148"/>
                  <a:pt x="12082" y="15161"/>
                </a:cubicBezTo>
                <a:lnTo>
                  <a:pt x="12118" y="15161"/>
                </a:lnTo>
                <a:cubicBezTo>
                  <a:pt x="12466" y="15167"/>
                  <a:pt x="12808" y="15047"/>
                  <a:pt x="13067" y="14802"/>
                </a:cubicBezTo>
                <a:cubicBezTo>
                  <a:pt x="13433" y="14456"/>
                  <a:pt x="13912" y="14192"/>
                  <a:pt x="14453" y="14054"/>
                </a:cubicBezTo>
                <a:cubicBezTo>
                  <a:pt x="14633" y="14010"/>
                  <a:pt x="14807" y="13979"/>
                  <a:pt x="14987" y="13960"/>
                </a:cubicBezTo>
                <a:cubicBezTo>
                  <a:pt x="15287" y="13935"/>
                  <a:pt x="15562" y="13773"/>
                  <a:pt x="15718" y="13503"/>
                </a:cubicBezTo>
                <a:cubicBezTo>
                  <a:pt x="16049" y="12950"/>
                  <a:pt x="16607" y="12492"/>
                  <a:pt x="17273" y="12247"/>
                </a:cubicBezTo>
                <a:cubicBezTo>
                  <a:pt x="17405" y="12197"/>
                  <a:pt x="17489" y="12064"/>
                  <a:pt x="17483" y="11913"/>
                </a:cubicBezTo>
                <a:cubicBezTo>
                  <a:pt x="17483" y="11882"/>
                  <a:pt x="17483" y="11856"/>
                  <a:pt x="17483" y="11825"/>
                </a:cubicBezTo>
                <a:cubicBezTo>
                  <a:pt x="17483" y="11542"/>
                  <a:pt x="17525" y="11260"/>
                  <a:pt x="17609" y="11009"/>
                </a:cubicBezTo>
                <a:cubicBezTo>
                  <a:pt x="17711" y="10701"/>
                  <a:pt x="17662" y="10356"/>
                  <a:pt x="17470" y="10098"/>
                </a:cubicBezTo>
                <a:cubicBezTo>
                  <a:pt x="17356" y="9947"/>
                  <a:pt x="17220" y="9817"/>
                  <a:pt x="17058" y="9704"/>
                </a:cubicBezTo>
                <a:cubicBezTo>
                  <a:pt x="16511" y="9333"/>
                  <a:pt x="15845" y="9333"/>
                  <a:pt x="15287" y="9710"/>
                </a:cubicBezTo>
                <a:cubicBezTo>
                  <a:pt x="15041" y="9873"/>
                  <a:pt x="14829" y="10036"/>
                  <a:pt x="14649" y="10175"/>
                </a:cubicBezTo>
                <a:cubicBezTo>
                  <a:pt x="13743" y="10872"/>
                  <a:pt x="13234" y="11160"/>
                  <a:pt x="11577" y="10180"/>
                </a:cubicBezTo>
                <a:cubicBezTo>
                  <a:pt x="10515" y="9553"/>
                  <a:pt x="9621" y="9784"/>
                  <a:pt x="8672" y="10035"/>
                </a:cubicBezTo>
                <a:cubicBezTo>
                  <a:pt x="7976" y="10217"/>
                  <a:pt x="7250" y="10407"/>
                  <a:pt x="6482" y="10212"/>
                </a:cubicBezTo>
                <a:cubicBezTo>
                  <a:pt x="6482" y="10212"/>
                  <a:pt x="6482" y="10212"/>
                  <a:pt x="6476" y="10212"/>
                </a:cubicBezTo>
                <a:cubicBezTo>
                  <a:pt x="6476" y="10212"/>
                  <a:pt x="6470" y="10212"/>
                  <a:pt x="6470" y="10212"/>
                </a:cubicBezTo>
                <a:cubicBezTo>
                  <a:pt x="5240" y="9885"/>
                  <a:pt x="5227" y="8693"/>
                  <a:pt x="5221" y="7977"/>
                </a:cubicBezTo>
                <a:cubicBezTo>
                  <a:pt x="5221" y="7845"/>
                  <a:pt x="5222" y="7731"/>
                  <a:pt x="5210" y="7643"/>
                </a:cubicBezTo>
                <a:cubicBezTo>
                  <a:pt x="5138" y="6814"/>
                  <a:pt x="4873" y="6445"/>
                  <a:pt x="4867" y="6438"/>
                </a:cubicBezTo>
                <a:cubicBezTo>
                  <a:pt x="4795" y="6338"/>
                  <a:pt x="4814" y="6192"/>
                  <a:pt x="4904" y="6111"/>
                </a:cubicBezTo>
                <a:cubicBezTo>
                  <a:pt x="5000" y="6035"/>
                  <a:pt x="5138" y="6049"/>
                  <a:pt x="5210" y="6150"/>
                </a:cubicBezTo>
                <a:cubicBezTo>
                  <a:pt x="5222" y="6169"/>
                  <a:pt x="5557" y="6614"/>
                  <a:pt x="5641" y="7600"/>
                </a:cubicBezTo>
                <a:cubicBezTo>
                  <a:pt x="5653" y="7707"/>
                  <a:pt x="5655" y="7839"/>
                  <a:pt x="5655" y="7971"/>
                </a:cubicBezTo>
                <a:cubicBezTo>
                  <a:pt x="5661" y="8819"/>
                  <a:pt x="5738" y="9541"/>
                  <a:pt x="6566" y="9761"/>
                </a:cubicBezTo>
                <a:cubicBezTo>
                  <a:pt x="7016" y="9861"/>
                  <a:pt x="7376" y="9784"/>
                  <a:pt x="7658" y="9527"/>
                </a:cubicBezTo>
                <a:cubicBezTo>
                  <a:pt x="8546" y="8717"/>
                  <a:pt x="8402" y="6450"/>
                  <a:pt x="8402" y="6425"/>
                </a:cubicBezTo>
                <a:cubicBezTo>
                  <a:pt x="8396" y="6299"/>
                  <a:pt x="8487" y="6188"/>
                  <a:pt x="8607" y="6181"/>
                </a:cubicBezTo>
                <a:cubicBezTo>
                  <a:pt x="8727" y="6175"/>
                  <a:pt x="8835" y="6268"/>
                  <a:pt x="8841" y="6393"/>
                </a:cubicBezTo>
                <a:cubicBezTo>
                  <a:pt x="8847" y="6469"/>
                  <a:pt x="8937" y="7900"/>
                  <a:pt x="8511" y="8999"/>
                </a:cubicBezTo>
                <a:cubicBezTo>
                  <a:pt x="8481" y="9049"/>
                  <a:pt x="8462" y="9113"/>
                  <a:pt x="8462" y="9182"/>
                </a:cubicBezTo>
                <a:cubicBezTo>
                  <a:pt x="8462" y="9370"/>
                  <a:pt x="8606" y="9527"/>
                  <a:pt x="8792" y="9527"/>
                </a:cubicBezTo>
                <a:lnTo>
                  <a:pt x="8792" y="9541"/>
                </a:lnTo>
                <a:cubicBezTo>
                  <a:pt x="9530" y="9352"/>
                  <a:pt x="10342" y="9194"/>
                  <a:pt x="11236" y="9527"/>
                </a:cubicBezTo>
                <a:cubicBezTo>
                  <a:pt x="11320" y="9577"/>
                  <a:pt x="11415" y="9609"/>
                  <a:pt x="11517" y="9609"/>
                </a:cubicBezTo>
                <a:cubicBezTo>
                  <a:pt x="11565" y="9609"/>
                  <a:pt x="11614" y="9602"/>
                  <a:pt x="11662" y="9590"/>
                </a:cubicBezTo>
                <a:lnTo>
                  <a:pt x="11662" y="9596"/>
                </a:lnTo>
                <a:cubicBezTo>
                  <a:pt x="11764" y="9571"/>
                  <a:pt x="11895" y="9520"/>
                  <a:pt x="12009" y="9407"/>
                </a:cubicBezTo>
                <a:cubicBezTo>
                  <a:pt x="12201" y="9213"/>
                  <a:pt x="12303" y="8899"/>
                  <a:pt x="12303" y="8465"/>
                </a:cubicBezTo>
                <a:lnTo>
                  <a:pt x="12303" y="8340"/>
                </a:lnTo>
                <a:cubicBezTo>
                  <a:pt x="12303" y="7925"/>
                  <a:pt x="12309" y="7462"/>
                  <a:pt x="12129" y="6401"/>
                </a:cubicBezTo>
                <a:cubicBezTo>
                  <a:pt x="12111" y="6294"/>
                  <a:pt x="12160" y="6180"/>
                  <a:pt x="12256" y="6136"/>
                </a:cubicBezTo>
                <a:cubicBezTo>
                  <a:pt x="12328" y="6105"/>
                  <a:pt x="12399" y="6118"/>
                  <a:pt x="12453" y="6150"/>
                </a:cubicBezTo>
                <a:cubicBezTo>
                  <a:pt x="12471" y="6169"/>
                  <a:pt x="12490" y="6180"/>
                  <a:pt x="12508" y="6199"/>
                </a:cubicBezTo>
                <a:cubicBezTo>
                  <a:pt x="12532" y="6230"/>
                  <a:pt x="12550" y="6269"/>
                  <a:pt x="12556" y="6307"/>
                </a:cubicBezTo>
                <a:cubicBezTo>
                  <a:pt x="12742" y="7412"/>
                  <a:pt x="12742" y="7901"/>
                  <a:pt x="12742" y="8334"/>
                </a:cubicBezTo>
                <a:lnTo>
                  <a:pt x="12742" y="8460"/>
                </a:lnTo>
                <a:cubicBezTo>
                  <a:pt x="12742" y="8874"/>
                  <a:pt x="12664" y="9220"/>
                  <a:pt x="12508" y="9484"/>
                </a:cubicBezTo>
                <a:lnTo>
                  <a:pt x="12513" y="9490"/>
                </a:lnTo>
                <a:cubicBezTo>
                  <a:pt x="12477" y="9565"/>
                  <a:pt x="12453" y="9653"/>
                  <a:pt x="12453" y="9747"/>
                </a:cubicBezTo>
                <a:cubicBezTo>
                  <a:pt x="12453" y="10048"/>
                  <a:pt x="12676" y="10300"/>
                  <a:pt x="12958" y="10332"/>
                </a:cubicBezTo>
                <a:cubicBezTo>
                  <a:pt x="13534" y="10463"/>
                  <a:pt x="13845" y="10224"/>
                  <a:pt x="14379" y="9815"/>
                </a:cubicBezTo>
                <a:cubicBezTo>
                  <a:pt x="14571" y="9671"/>
                  <a:pt x="14781" y="9502"/>
                  <a:pt x="15040" y="9333"/>
                </a:cubicBezTo>
                <a:cubicBezTo>
                  <a:pt x="15742" y="8862"/>
                  <a:pt x="16613" y="8868"/>
                  <a:pt x="17303" y="9339"/>
                </a:cubicBezTo>
                <a:cubicBezTo>
                  <a:pt x="17303" y="9339"/>
                  <a:pt x="17309" y="9338"/>
                  <a:pt x="17309" y="9345"/>
                </a:cubicBezTo>
                <a:cubicBezTo>
                  <a:pt x="17369" y="9407"/>
                  <a:pt x="17453" y="9447"/>
                  <a:pt x="17543" y="9447"/>
                </a:cubicBezTo>
                <a:cubicBezTo>
                  <a:pt x="17723" y="9447"/>
                  <a:pt x="17873" y="9296"/>
                  <a:pt x="17873" y="9101"/>
                </a:cubicBezTo>
                <a:cubicBezTo>
                  <a:pt x="17873" y="9095"/>
                  <a:pt x="17873" y="9088"/>
                  <a:pt x="17873" y="9082"/>
                </a:cubicBezTo>
                <a:cubicBezTo>
                  <a:pt x="17897" y="8711"/>
                  <a:pt x="18024" y="8367"/>
                  <a:pt x="18228" y="8097"/>
                </a:cubicBezTo>
                <a:cubicBezTo>
                  <a:pt x="18288" y="8002"/>
                  <a:pt x="18318" y="7894"/>
                  <a:pt x="18318" y="7775"/>
                </a:cubicBezTo>
                <a:cubicBezTo>
                  <a:pt x="18318" y="7480"/>
                  <a:pt x="18106" y="7230"/>
                  <a:pt x="17830" y="7192"/>
                </a:cubicBezTo>
                <a:cubicBezTo>
                  <a:pt x="16300" y="6721"/>
                  <a:pt x="15952" y="5659"/>
                  <a:pt x="15934" y="5602"/>
                </a:cubicBezTo>
                <a:cubicBezTo>
                  <a:pt x="15898" y="5483"/>
                  <a:pt x="15965" y="5352"/>
                  <a:pt x="16079" y="5314"/>
                </a:cubicBezTo>
                <a:cubicBezTo>
                  <a:pt x="16193" y="5276"/>
                  <a:pt x="16318" y="5346"/>
                  <a:pt x="16354" y="5465"/>
                </a:cubicBezTo>
                <a:cubicBezTo>
                  <a:pt x="16366" y="5509"/>
                  <a:pt x="16637" y="6299"/>
                  <a:pt x="17819" y="6707"/>
                </a:cubicBezTo>
                <a:cubicBezTo>
                  <a:pt x="17957" y="6757"/>
                  <a:pt x="18095" y="6646"/>
                  <a:pt x="18095" y="6495"/>
                </a:cubicBezTo>
                <a:cubicBezTo>
                  <a:pt x="18095" y="5980"/>
                  <a:pt x="18288" y="5496"/>
                  <a:pt x="18618" y="5163"/>
                </a:cubicBezTo>
                <a:cubicBezTo>
                  <a:pt x="18492" y="5000"/>
                  <a:pt x="18390" y="4819"/>
                  <a:pt x="18324" y="4611"/>
                </a:cubicBezTo>
                <a:cubicBezTo>
                  <a:pt x="18258" y="4367"/>
                  <a:pt x="18041" y="4184"/>
                  <a:pt x="17783" y="4184"/>
                </a:cubicBezTo>
                <a:cubicBezTo>
                  <a:pt x="17753" y="4184"/>
                  <a:pt x="17723" y="4190"/>
                  <a:pt x="17693" y="4190"/>
                </a:cubicBezTo>
                <a:lnTo>
                  <a:pt x="17693" y="4184"/>
                </a:lnTo>
                <a:cubicBezTo>
                  <a:pt x="17309" y="4215"/>
                  <a:pt x="16913" y="4190"/>
                  <a:pt x="16553" y="4095"/>
                </a:cubicBezTo>
                <a:cubicBezTo>
                  <a:pt x="16487" y="4080"/>
                  <a:pt x="16417" y="4079"/>
                  <a:pt x="16351" y="4091"/>
                </a:cubicBezTo>
                <a:close/>
              </a:path>
            </a:pathLst>
          </a:custGeom>
          <a:solidFill>
            <a:srgbClr val="D6E893">
              <a:alpha val="66527"/>
            </a:srgbClr>
          </a:solidFill>
          <a:ln w="25400">
            <a:solidFill>
              <a:srgbClr val="4C8945">
                <a:alpha val="66527"/>
              </a:srgbClr>
            </a:solidFill>
            <a:miter lim="400000"/>
          </a:ln>
        </p:spPr>
        <p:txBody>
          <a:bodyPr lIns="50800" tIns="50800" rIns="50800" bIns="50800" anchor="ctr"/>
          <a:lstStyle/>
          <a:p>
            <a:pPr algn="ctr">
              <a:lnSpc>
                <a:spcPct val="80000"/>
              </a:lnSpc>
              <a:spcBef>
                <a:spcPts val="0"/>
              </a:spcBef>
              <a:defRPr sz="4000" cap="all">
                <a:solidFill>
                  <a:srgbClr val="FFFFFF"/>
                </a:solidFill>
              </a:defRPr>
            </a:pPr>
            <a:endParaRPr/>
          </a:p>
        </p:txBody>
      </p:sp>
      <p:pic>
        <p:nvPicPr>
          <p:cNvPr id="954" name="Image" descr="Image"/>
          <p:cNvPicPr>
            <a:picLocks noChangeAspect="1"/>
          </p:cNvPicPr>
          <p:nvPr/>
        </p:nvPicPr>
        <p:blipFill>
          <a:blip r:embed="rId4">
            <a:alphaModFix amt="81574"/>
          </a:blip>
          <a:stretch>
            <a:fillRect/>
          </a:stretch>
        </p:blipFill>
        <p:spPr>
          <a:xfrm>
            <a:off x="20236157" y="7850561"/>
            <a:ext cx="469902" cy="469902"/>
          </a:xfrm>
          <a:prstGeom prst="rect">
            <a:avLst/>
          </a:prstGeom>
          <a:ln w="12700">
            <a:miter lim="400000"/>
          </a:ln>
        </p:spPr>
      </p:pic>
      <p:pic>
        <p:nvPicPr>
          <p:cNvPr id="955" name="bone.png" descr="bone.png"/>
          <p:cNvPicPr>
            <a:picLocks noChangeAspect="1"/>
          </p:cNvPicPr>
          <p:nvPr/>
        </p:nvPicPr>
        <p:blipFill>
          <a:blip r:embed="rId5"/>
          <a:stretch>
            <a:fillRect/>
          </a:stretch>
        </p:blipFill>
        <p:spPr>
          <a:xfrm>
            <a:off x="20278799" y="10625377"/>
            <a:ext cx="469902" cy="1432078"/>
          </a:xfrm>
          <a:prstGeom prst="rect">
            <a:avLst/>
          </a:prstGeom>
          <a:ln w="12700">
            <a:miter lim="400000"/>
          </a:ln>
        </p:spPr>
      </p:pic>
      <p:sp>
        <p:nvSpPr>
          <p:cNvPr id="956" name="Woman"/>
          <p:cNvSpPr/>
          <p:nvPr/>
        </p:nvSpPr>
        <p:spPr>
          <a:xfrm>
            <a:off x="15546337" y="4639215"/>
            <a:ext cx="2895405" cy="7248556"/>
          </a:xfrm>
          <a:custGeom>
            <a:avLst/>
            <a:gdLst/>
            <a:ahLst/>
            <a:cxnLst>
              <a:cxn ang="0">
                <a:pos x="wd2" y="hd2"/>
              </a:cxn>
              <a:cxn ang="5400000">
                <a:pos x="wd2" y="hd2"/>
              </a:cxn>
              <a:cxn ang="10800000">
                <a:pos x="wd2" y="hd2"/>
              </a:cxn>
              <a:cxn ang="16200000">
                <a:pos x="wd2" y="hd2"/>
              </a:cxn>
            </a:cxnLst>
            <a:rect l="0" t="0" r="r" b="b"/>
            <a:pathLst>
              <a:path w="21387" h="21451" extrusionOk="0">
                <a:moveTo>
                  <a:pt x="10767" y="3"/>
                </a:moveTo>
                <a:cubicBezTo>
                  <a:pt x="10163" y="-15"/>
                  <a:pt x="9173" y="50"/>
                  <a:pt x="8379" y="485"/>
                </a:cubicBezTo>
                <a:cubicBezTo>
                  <a:pt x="7869" y="770"/>
                  <a:pt x="7992" y="989"/>
                  <a:pt x="7147" y="1709"/>
                </a:cubicBezTo>
                <a:cubicBezTo>
                  <a:pt x="6047" y="2649"/>
                  <a:pt x="7909" y="2821"/>
                  <a:pt x="6636" y="3320"/>
                </a:cubicBezTo>
                <a:cubicBezTo>
                  <a:pt x="6113" y="3525"/>
                  <a:pt x="6502" y="3869"/>
                  <a:pt x="6502" y="3869"/>
                </a:cubicBezTo>
                <a:cubicBezTo>
                  <a:pt x="6394" y="3885"/>
                  <a:pt x="6207" y="3880"/>
                  <a:pt x="6099" y="3896"/>
                </a:cubicBezTo>
                <a:cubicBezTo>
                  <a:pt x="5550" y="3950"/>
                  <a:pt x="4864" y="4024"/>
                  <a:pt x="4314" y="4395"/>
                </a:cubicBezTo>
                <a:cubicBezTo>
                  <a:pt x="3537" y="4916"/>
                  <a:pt x="1662" y="6006"/>
                  <a:pt x="254" y="6893"/>
                </a:cubicBezTo>
                <a:cubicBezTo>
                  <a:pt x="241" y="6904"/>
                  <a:pt x="226" y="6914"/>
                  <a:pt x="212" y="6920"/>
                </a:cubicBezTo>
                <a:cubicBezTo>
                  <a:pt x="186" y="6941"/>
                  <a:pt x="160" y="6962"/>
                  <a:pt x="133" y="6978"/>
                </a:cubicBezTo>
                <a:cubicBezTo>
                  <a:pt x="-28" y="7113"/>
                  <a:pt x="-54" y="7253"/>
                  <a:pt x="120" y="7398"/>
                </a:cubicBezTo>
                <a:cubicBezTo>
                  <a:pt x="402" y="7629"/>
                  <a:pt x="494" y="7843"/>
                  <a:pt x="883" y="8241"/>
                </a:cubicBezTo>
                <a:cubicBezTo>
                  <a:pt x="1258" y="8633"/>
                  <a:pt x="2132" y="9064"/>
                  <a:pt x="2789" y="9483"/>
                </a:cubicBezTo>
                <a:cubicBezTo>
                  <a:pt x="2950" y="9591"/>
                  <a:pt x="2935" y="9681"/>
                  <a:pt x="3351" y="9923"/>
                </a:cubicBezTo>
                <a:cubicBezTo>
                  <a:pt x="3579" y="10057"/>
                  <a:pt x="3967" y="10040"/>
                  <a:pt x="3820" y="10040"/>
                </a:cubicBezTo>
                <a:cubicBezTo>
                  <a:pt x="4182" y="10051"/>
                  <a:pt x="4546" y="10004"/>
                  <a:pt x="4532" y="10025"/>
                </a:cubicBezTo>
                <a:cubicBezTo>
                  <a:pt x="4331" y="10627"/>
                  <a:pt x="4437" y="11347"/>
                  <a:pt x="4692" y="12094"/>
                </a:cubicBezTo>
                <a:cubicBezTo>
                  <a:pt x="4839" y="12561"/>
                  <a:pt x="6473" y="15069"/>
                  <a:pt x="6527" y="15493"/>
                </a:cubicBezTo>
                <a:cubicBezTo>
                  <a:pt x="6688" y="17357"/>
                  <a:pt x="7279" y="18781"/>
                  <a:pt x="7641" y="19603"/>
                </a:cubicBezTo>
                <a:cubicBezTo>
                  <a:pt x="7668" y="19651"/>
                  <a:pt x="7723" y="19673"/>
                  <a:pt x="7763" y="19673"/>
                </a:cubicBezTo>
                <a:cubicBezTo>
                  <a:pt x="7790" y="19673"/>
                  <a:pt x="7857" y="19684"/>
                  <a:pt x="7951" y="19700"/>
                </a:cubicBezTo>
                <a:cubicBezTo>
                  <a:pt x="7965" y="20098"/>
                  <a:pt x="8258" y="20001"/>
                  <a:pt x="7775" y="20313"/>
                </a:cubicBezTo>
                <a:cubicBezTo>
                  <a:pt x="7494" y="20495"/>
                  <a:pt x="6838" y="20688"/>
                  <a:pt x="6891" y="21026"/>
                </a:cubicBezTo>
                <a:cubicBezTo>
                  <a:pt x="6905" y="21150"/>
                  <a:pt x="6973" y="21215"/>
                  <a:pt x="7214" y="21307"/>
                </a:cubicBezTo>
                <a:cubicBezTo>
                  <a:pt x="7536" y="21419"/>
                  <a:pt x="8649" y="21585"/>
                  <a:pt x="9694" y="21268"/>
                </a:cubicBezTo>
                <a:cubicBezTo>
                  <a:pt x="10231" y="21107"/>
                  <a:pt x="9893" y="20801"/>
                  <a:pt x="10000" y="20672"/>
                </a:cubicBezTo>
                <a:cubicBezTo>
                  <a:pt x="10148" y="20511"/>
                  <a:pt x="10348" y="20420"/>
                  <a:pt x="10214" y="20027"/>
                </a:cubicBezTo>
                <a:cubicBezTo>
                  <a:pt x="10187" y="19947"/>
                  <a:pt x="10096" y="19803"/>
                  <a:pt x="10042" y="19690"/>
                </a:cubicBezTo>
                <a:cubicBezTo>
                  <a:pt x="10176" y="19669"/>
                  <a:pt x="10281" y="19642"/>
                  <a:pt x="10281" y="19609"/>
                </a:cubicBezTo>
                <a:cubicBezTo>
                  <a:pt x="10294" y="19174"/>
                  <a:pt x="10309" y="18942"/>
                  <a:pt x="10268" y="18287"/>
                </a:cubicBezTo>
                <a:cubicBezTo>
                  <a:pt x="10228" y="17798"/>
                  <a:pt x="10243" y="17454"/>
                  <a:pt x="10176" y="16944"/>
                </a:cubicBezTo>
                <a:cubicBezTo>
                  <a:pt x="10109" y="16390"/>
                  <a:pt x="10015" y="16449"/>
                  <a:pt x="9908" y="15896"/>
                </a:cubicBezTo>
                <a:cubicBezTo>
                  <a:pt x="9868" y="15660"/>
                  <a:pt x="9825" y="15434"/>
                  <a:pt x="9879" y="15193"/>
                </a:cubicBezTo>
                <a:cubicBezTo>
                  <a:pt x="9892" y="15101"/>
                  <a:pt x="9987" y="14456"/>
                  <a:pt x="10000" y="14365"/>
                </a:cubicBezTo>
                <a:cubicBezTo>
                  <a:pt x="10027" y="13312"/>
                  <a:pt x="10097" y="12899"/>
                  <a:pt x="10231" y="11852"/>
                </a:cubicBezTo>
                <a:cubicBezTo>
                  <a:pt x="10257" y="11766"/>
                  <a:pt x="10376" y="11717"/>
                  <a:pt x="10469" y="11803"/>
                </a:cubicBezTo>
                <a:cubicBezTo>
                  <a:pt x="11207" y="12464"/>
                  <a:pt x="11555" y="12812"/>
                  <a:pt x="12145" y="13452"/>
                </a:cubicBezTo>
                <a:cubicBezTo>
                  <a:pt x="12615" y="13962"/>
                  <a:pt x="13770" y="15290"/>
                  <a:pt x="13851" y="15532"/>
                </a:cubicBezTo>
                <a:cubicBezTo>
                  <a:pt x="13985" y="15978"/>
                  <a:pt x="14184" y="16417"/>
                  <a:pt x="14345" y="16965"/>
                </a:cubicBezTo>
                <a:cubicBezTo>
                  <a:pt x="14640" y="17948"/>
                  <a:pt x="15661" y="19270"/>
                  <a:pt x="15795" y="19517"/>
                </a:cubicBezTo>
                <a:cubicBezTo>
                  <a:pt x="15822" y="19565"/>
                  <a:pt x="15834" y="19592"/>
                  <a:pt x="15874" y="19630"/>
                </a:cubicBezTo>
                <a:cubicBezTo>
                  <a:pt x="15888" y="19640"/>
                  <a:pt x="16007" y="19658"/>
                  <a:pt x="16168" y="19663"/>
                </a:cubicBezTo>
                <a:cubicBezTo>
                  <a:pt x="16221" y="19851"/>
                  <a:pt x="16234" y="20173"/>
                  <a:pt x="15912" y="20420"/>
                </a:cubicBezTo>
                <a:cubicBezTo>
                  <a:pt x="15631" y="20641"/>
                  <a:pt x="16113" y="20946"/>
                  <a:pt x="16113" y="20946"/>
                </a:cubicBezTo>
                <a:cubicBezTo>
                  <a:pt x="16408" y="21042"/>
                  <a:pt x="16743" y="21091"/>
                  <a:pt x="17186" y="21080"/>
                </a:cubicBezTo>
                <a:cubicBezTo>
                  <a:pt x="17615" y="21075"/>
                  <a:pt x="17884" y="21161"/>
                  <a:pt x="17978" y="21187"/>
                </a:cubicBezTo>
                <a:cubicBezTo>
                  <a:pt x="18031" y="21204"/>
                  <a:pt x="18057" y="21209"/>
                  <a:pt x="18057" y="21209"/>
                </a:cubicBezTo>
                <a:cubicBezTo>
                  <a:pt x="18057" y="21209"/>
                  <a:pt x="19373" y="21440"/>
                  <a:pt x="20848" y="21344"/>
                </a:cubicBezTo>
                <a:cubicBezTo>
                  <a:pt x="21478" y="21317"/>
                  <a:pt x="21546" y="21161"/>
                  <a:pt x="21104" y="20946"/>
                </a:cubicBezTo>
                <a:cubicBezTo>
                  <a:pt x="20447" y="20618"/>
                  <a:pt x="19682" y="20571"/>
                  <a:pt x="19361" y="20367"/>
                </a:cubicBezTo>
                <a:cubicBezTo>
                  <a:pt x="18771" y="19991"/>
                  <a:pt x="18409" y="19910"/>
                  <a:pt x="18288" y="19620"/>
                </a:cubicBezTo>
                <a:cubicBezTo>
                  <a:pt x="18449" y="19598"/>
                  <a:pt x="18543" y="19583"/>
                  <a:pt x="18543" y="19583"/>
                </a:cubicBezTo>
                <a:cubicBezTo>
                  <a:pt x="18543" y="19583"/>
                  <a:pt x="18461" y="19087"/>
                  <a:pt x="18368" y="18765"/>
                </a:cubicBezTo>
                <a:cubicBezTo>
                  <a:pt x="18126" y="17922"/>
                  <a:pt x="18046" y="17332"/>
                  <a:pt x="17965" y="16870"/>
                </a:cubicBezTo>
                <a:cubicBezTo>
                  <a:pt x="17831" y="16053"/>
                  <a:pt x="17360" y="15671"/>
                  <a:pt x="17253" y="15402"/>
                </a:cubicBezTo>
                <a:cubicBezTo>
                  <a:pt x="16851" y="14452"/>
                  <a:pt x="16690" y="14372"/>
                  <a:pt x="16449" y="13378"/>
                </a:cubicBezTo>
                <a:cubicBezTo>
                  <a:pt x="16408" y="13195"/>
                  <a:pt x="16221" y="11911"/>
                  <a:pt x="15912" y="11159"/>
                </a:cubicBezTo>
                <a:cubicBezTo>
                  <a:pt x="15738" y="10734"/>
                  <a:pt x="15405" y="10370"/>
                  <a:pt x="15137" y="9967"/>
                </a:cubicBezTo>
                <a:cubicBezTo>
                  <a:pt x="15218" y="10096"/>
                  <a:pt x="15269" y="9913"/>
                  <a:pt x="15564" y="9886"/>
                </a:cubicBezTo>
                <a:cubicBezTo>
                  <a:pt x="16208" y="9832"/>
                  <a:pt x="16476" y="9686"/>
                  <a:pt x="16838" y="9498"/>
                </a:cubicBezTo>
                <a:cubicBezTo>
                  <a:pt x="17723" y="9020"/>
                  <a:pt x="20312" y="7812"/>
                  <a:pt x="20714" y="7469"/>
                </a:cubicBezTo>
                <a:cubicBezTo>
                  <a:pt x="20888" y="7318"/>
                  <a:pt x="21195" y="7000"/>
                  <a:pt x="21208" y="6839"/>
                </a:cubicBezTo>
                <a:cubicBezTo>
                  <a:pt x="21222" y="6646"/>
                  <a:pt x="20727" y="6421"/>
                  <a:pt x="20580" y="6292"/>
                </a:cubicBezTo>
                <a:cubicBezTo>
                  <a:pt x="20379" y="6120"/>
                  <a:pt x="19881" y="5825"/>
                  <a:pt x="19599" y="5669"/>
                </a:cubicBezTo>
                <a:cubicBezTo>
                  <a:pt x="18889" y="5277"/>
                  <a:pt x="18528" y="5179"/>
                  <a:pt x="17496" y="4690"/>
                </a:cubicBezTo>
                <a:cubicBezTo>
                  <a:pt x="17335" y="4615"/>
                  <a:pt x="16586" y="4008"/>
                  <a:pt x="15862" y="3884"/>
                </a:cubicBezTo>
                <a:cubicBezTo>
                  <a:pt x="15192" y="3766"/>
                  <a:pt x="13968" y="3767"/>
                  <a:pt x="13968" y="3767"/>
                </a:cubicBezTo>
                <a:cubicBezTo>
                  <a:pt x="14116" y="3536"/>
                  <a:pt x="13620" y="3418"/>
                  <a:pt x="13620" y="3149"/>
                </a:cubicBezTo>
                <a:cubicBezTo>
                  <a:pt x="13620" y="2607"/>
                  <a:pt x="15057" y="2853"/>
                  <a:pt x="13729" y="1365"/>
                </a:cubicBezTo>
                <a:cubicBezTo>
                  <a:pt x="13595" y="1220"/>
                  <a:pt x="13324" y="554"/>
                  <a:pt x="12426" y="334"/>
                </a:cubicBezTo>
                <a:cubicBezTo>
                  <a:pt x="12305" y="302"/>
                  <a:pt x="12051" y="279"/>
                  <a:pt x="11957" y="236"/>
                </a:cubicBezTo>
                <a:cubicBezTo>
                  <a:pt x="11796" y="172"/>
                  <a:pt x="11555" y="87"/>
                  <a:pt x="11219" y="38"/>
                </a:cubicBezTo>
                <a:cubicBezTo>
                  <a:pt x="11126" y="25"/>
                  <a:pt x="10968" y="9"/>
                  <a:pt x="10767" y="3"/>
                </a:cubicBezTo>
                <a:close/>
                <a:moveTo>
                  <a:pt x="15514" y="5645"/>
                </a:moveTo>
                <a:cubicBezTo>
                  <a:pt x="15647" y="5640"/>
                  <a:pt x="15796" y="5665"/>
                  <a:pt x="15967" y="5723"/>
                </a:cubicBezTo>
                <a:cubicBezTo>
                  <a:pt x="16731" y="5981"/>
                  <a:pt x="18812" y="6904"/>
                  <a:pt x="18812" y="7022"/>
                </a:cubicBezTo>
                <a:cubicBezTo>
                  <a:pt x="18812" y="7113"/>
                  <a:pt x="18490" y="7365"/>
                  <a:pt x="17806" y="7838"/>
                </a:cubicBezTo>
                <a:cubicBezTo>
                  <a:pt x="17350" y="8155"/>
                  <a:pt x="16894" y="8365"/>
                  <a:pt x="16264" y="8763"/>
                </a:cubicBezTo>
                <a:cubicBezTo>
                  <a:pt x="16224" y="8790"/>
                  <a:pt x="15967" y="8972"/>
                  <a:pt x="15686" y="8961"/>
                </a:cubicBezTo>
                <a:cubicBezTo>
                  <a:pt x="15686" y="8961"/>
                  <a:pt x="15299" y="8919"/>
                  <a:pt x="14923" y="8817"/>
                </a:cubicBezTo>
                <a:cubicBezTo>
                  <a:pt x="14575" y="8720"/>
                  <a:pt x="14186" y="8736"/>
                  <a:pt x="14186" y="8758"/>
                </a:cubicBezTo>
                <a:cubicBezTo>
                  <a:pt x="14186" y="8763"/>
                  <a:pt x="13824" y="8521"/>
                  <a:pt x="13851" y="8021"/>
                </a:cubicBezTo>
                <a:cubicBezTo>
                  <a:pt x="13891" y="7054"/>
                  <a:pt x="14277" y="6722"/>
                  <a:pt x="14559" y="6340"/>
                </a:cubicBezTo>
                <a:cubicBezTo>
                  <a:pt x="14861" y="5938"/>
                  <a:pt x="15116" y="5661"/>
                  <a:pt x="15514" y="5645"/>
                </a:cubicBezTo>
                <a:close/>
                <a:moveTo>
                  <a:pt x="5395" y="5887"/>
                </a:moveTo>
                <a:cubicBezTo>
                  <a:pt x="5545" y="5876"/>
                  <a:pt x="5689" y="5902"/>
                  <a:pt x="5722" y="6028"/>
                </a:cubicBezTo>
                <a:cubicBezTo>
                  <a:pt x="5749" y="6120"/>
                  <a:pt x="5832" y="6280"/>
                  <a:pt x="5886" y="6414"/>
                </a:cubicBezTo>
                <a:cubicBezTo>
                  <a:pt x="6060" y="6844"/>
                  <a:pt x="6366" y="6931"/>
                  <a:pt x="6393" y="7210"/>
                </a:cubicBezTo>
                <a:cubicBezTo>
                  <a:pt x="6527" y="8430"/>
                  <a:pt x="5806" y="8382"/>
                  <a:pt x="5404" y="8919"/>
                </a:cubicBezTo>
                <a:cubicBezTo>
                  <a:pt x="5337" y="8903"/>
                  <a:pt x="4707" y="8988"/>
                  <a:pt x="4130" y="9095"/>
                </a:cubicBezTo>
                <a:cubicBezTo>
                  <a:pt x="3419" y="8778"/>
                  <a:pt x="3068" y="7651"/>
                  <a:pt x="2559" y="7281"/>
                </a:cubicBezTo>
                <a:cubicBezTo>
                  <a:pt x="2291" y="7082"/>
                  <a:pt x="3164" y="6834"/>
                  <a:pt x="3807" y="6544"/>
                </a:cubicBezTo>
                <a:cubicBezTo>
                  <a:pt x="4304" y="6323"/>
                  <a:pt x="4516" y="6228"/>
                  <a:pt x="5052" y="5964"/>
                </a:cubicBezTo>
                <a:cubicBezTo>
                  <a:pt x="5092" y="5946"/>
                  <a:pt x="5246" y="5898"/>
                  <a:pt x="5395" y="5887"/>
                </a:cubicBezTo>
                <a:close/>
              </a:path>
            </a:pathLst>
          </a:custGeom>
          <a:solidFill>
            <a:srgbClr val="A6AAA9"/>
          </a:solidFill>
          <a:ln w="12700">
            <a:miter lim="400000"/>
          </a:ln>
        </p:spPr>
        <p:txBody>
          <a:bodyPr lIns="50800" tIns="50800" rIns="50800" bIns="50800" anchor="ctr"/>
          <a:lstStyle/>
          <a:p>
            <a:pPr algn="ctr">
              <a:lnSpc>
                <a:spcPct val="80000"/>
              </a:lnSpc>
              <a:spcBef>
                <a:spcPts val="0"/>
              </a:spcBef>
              <a:defRPr sz="4000" cap="all">
                <a:solidFill>
                  <a:srgbClr val="FFFFFF"/>
                </a:solidFill>
              </a:defRPr>
            </a:pPr>
            <a:endParaRPr/>
          </a:p>
        </p:txBody>
      </p:sp>
      <p:sp>
        <p:nvSpPr>
          <p:cNvPr id="957" name="Circle"/>
          <p:cNvSpPr/>
          <p:nvPr/>
        </p:nvSpPr>
        <p:spPr>
          <a:xfrm>
            <a:off x="16841922" y="6085526"/>
            <a:ext cx="678423" cy="678424"/>
          </a:xfrm>
          <a:prstGeom prst="ellipse">
            <a:avLst/>
          </a:prstGeom>
          <a:solidFill>
            <a:srgbClr val="000000"/>
          </a:solidFill>
          <a:ln w="12700">
            <a:miter lim="400000"/>
          </a:ln>
        </p:spPr>
        <p:txBody>
          <a:bodyPr lIns="50800" tIns="50800" rIns="50800" bIns="50800" anchor="ctr"/>
          <a:lstStyle/>
          <a:p>
            <a:pPr algn="ctr">
              <a:lnSpc>
                <a:spcPct val="80000"/>
              </a:lnSpc>
              <a:spcBef>
                <a:spcPts val="0"/>
              </a:spcBef>
              <a:defRPr sz="4000" cap="all">
                <a:solidFill>
                  <a:srgbClr val="FFFFFF"/>
                </a:solidFill>
              </a:defRPr>
            </a:pPr>
            <a:endParaRPr/>
          </a:p>
        </p:txBody>
      </p:sp>
      <p:sp>
        <p:nvSpPr>
          <p:cNvPr id="958" name="Circle"/>
          <p:cNvSpPr/>
          <p:nvPr/>
        </p:nvSpPr>
        <p:spPr>
          <a:xfrm>
            <a:off x="16876334" y="6119936"/>
            <a:ext cx="609603" cy="609603"/>
          </a:xfrm>
          <a:prstGeom prst="ellipse">
            <a:avLst/>
          </a:prstGeom>
          <a:solidFill>
            <a:srgbClr val="3838D3"/>
          </a:solidFill>
          <a:ln w="12700">
            <a:miter lim="400000"/>
          </a:ln>
        </p:spPr>
        <p:txBody>
          <a:bodyPr lIns="50800" tIns="50800" rIns="50800" bIns="50800" anchor="ctr"/>
          <a:lstStyle/>
          <a:p>
            <a:pPr algn="ctr">
              <a:lnSpc>
                <a:spcPct val="80000"/>
              </a:lnSpc>
              <a:spcBef>
                <a:spcPts val="0"/>
              </a:spcBef>
              <a:defRPr sz="4000" cap="all">
                <a:solidFill>
                  <a:srgbClr val="FFFFFF"/>
                </a:solidFill>
              </a:defRPr>
            </a:pPr>
            <a:endParaRPr/>
          </a:p>
        </p:txBody>
      </p:sp>
      <p:sp>
        <p:nvSpPr>
          <p:cNvPr id="959" name="Circle"/>
          <p:cNvSpPr/>
          <p:nvPr/>
        </p:nvSpPr>
        <p:spPr>
          <a:xfrm>
            <a:off x="16982475" y="6226078"/>
            <a:ext cx="397321" cy="397321"/>
          </a:xfrm>
          <a:prstGeom prst="ellipse">
            <a:avLst/>
          </a:prstGeom>
          <a:solidFill>
            <a:schemeClr val="accent5"/>
          </a:solidFill>
          <a:ln w="12700">
            <a:miter lim="400000"/>
          </a:ln>
        </p:spPr>
        <p:txBody>
          <a:bodyPr lIns="50800" tIns="50800" rIns="50800" bIns="50800" anchor="ctr"/>
          <a:lstStyle/>
          <a:p>
            <a:pPr algn="ctr">
              <a:lnSpc>
                <a:spcPct val="80000"/>
              </a:lnSpc>
              <a:spcBef>
                <a:spcPts val="0"/>
              </a:spcBef>
              <a:defRPr sz="4000" cap="all">
                <a:solidFill>
                  <a:srgbClr val="FFFFFF"/>
                </a:solidFill>
              </a:defRPr>
            </a:pPr>
            <a:endParaRPr/>
          </a:p>
        </p:txBody>
      </p:sp>
      <p:sp>
        <p:nvSpPr>
          <p:cNvPr id="960" name="Circle"/>
          <p:cNvSpPr/>
          <p:nvPr/>
        </p:nvSpPr>
        <p:spPr>
          <a:xfrm>
            <a:off x="17083667" y="6327271"/>
            <a:ext cx="194935" cy="194935"/>
          </a:xfrm>
          <a:prstGeom prst="ellipse">
            <a:avLst/>
          </a:prstGeom>
          <a:solidFill>
            <a:schemeClr val="accent4"/>
          </a:solidFill>
          <a:ln w="12700">
            <a:miter lim="400000"/>
          </a:ln>
        </p:spPr>
        <p:txBody>
          <a:bodyPr lIns="50800" tIns="50800" rIns="50800" bIns="50800" anchor="ctr"/>
          <a:lstStyle/>
          <a:p>
            <a:pPr algn="ctr">
              <a:lnSpc>
                <a:spcPct val="80000"/>
              </a:lnSpc>
              <a:spcBef>
                <a:spcPts val="0"/>
              </a:spcBef>
              <a:defRPr sz="4000" cap="all">
                <a:solidFill>
                  <a:srgbClr val="232323"/>
                </a:solidFill>
              </a:defRPr>
            </a:pPr>
            <a:endParaRPr/>
          </a:p>
        </p:txBody>
      </p:sp>
      <p:sp>
        <p:nvSpPr>
          <p:cNvPr id="961" name="Line"/>
          <p:cNvSpPr/>
          <p:nvPr/>
        </p:nvSpPr>
        <p:spPr>
          <a:xfrm flipV="1">
            <a:off x="17181133" y="6120336"/>
            <a:ext cx="2" cy="608804"/>
          </a:xfrm>
          <a:prstGeom prst="line">
            <a:avLst/>
          </a:prstGeom>
          <a:ln w="3810">
            <a:solidFill>
              <a:srgbClr val="222222"/>
            </a:solidFill>
            <a:miter lim="400000"/>
          </a:ln>
        </p:spPr>
        <p:txBody>
          <a:bodyPr lIns="45718" tIns="45718" rIns="45718" bIns="45718"/>
          <a:lstStyle/>
          <a:p>
            <a:pPr>
              <a:defRPr>
                <a:solidFill>
                  <a:srgbClr val="838787"/>
                </a:solidFill>
              </a:defRPr>
            </a:pPr>
            <a:endParaRPr/>
          </a:p>
        </p:txBody>
      </p:sp>
      <p:sp>
        <p:nvSpPr>
          <p:cNvPr id="962" name="Line"/>
          <p:cNvSpPr/>
          <p:nvPr/>
        </p:nvSpPr>
        <p:spPr>
          <a:xfrm flipH="1">
            <a:off x="16876734" y="6424736"/>
            <a:ext cx="608804" cy="2"/>
          </a:xfrm>
          <a:prstGeom prst="line">
            <a:avLst/>
          </a:prstGeom>
          <a:ln w="3810">
            <a:solidFill>
              <a:srgbClr val="222222"/>
            </a:solidFill>
            <a:miter lim="400000"/>
          </a:ln>
        </p:spPr>
        <p:txBody>
          <a:bodyPr lIns="45718" tIns="45718" rIns="45718" bIns="45718"/>
          <a:lstStyle/>
          <a:p>
            <a:pPr>
              <a:defRPr>
                <a:solidFill>
                  <a:srgbClr val="838787"/>
                </a:solidFill>
              </a:defRPr>
            </a:pPr>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 name="Other platforms:"/>
          <p:cNvSpPr txBox="1"/>
          <p:nvPr/>
        </p:nvSpPr>
        <p:spPr>
          <a:xfrm>
            <a:off x="11236470" y="876368"/>
            <a:ext cx="15597352" cy="2540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nSpc>
                <a:spcPct val="80000"/>
              </a:lnSpc>
              <a:spcBef>
                <a:spcPts val="3200"/>
              </a:spcBef>
              <a:defRPr sz="7700" cap="all">
                <a:solidFill>
                  <a:srgbClr val="A6AAA9"/>
                </a:solidFill>
                <a:latin typeface="DIN Alternate Bold"/>
                <a:ea typeface="DIN Alternate Bold"/>
                <a:cs typeface="DIN Alternate Bold"/>
                <a:sym typeface="DIN Alternate Bold"/>
              </a:defRPr>
            </a:lvl1pPr>
          </a:lstStyle>
          <a:p>
            <a:r>
              <a:t>Other platforms:</a:t>
            </a:r>
          </a:p>
        </p:txBody>
      </p:sp>
      <p:sp>
        <p:nvSpPr>
          <p:cNvPr id="967" name="no genome alteration"/>
          <p:cNvSpPr txBox="1"/>
          <p:nvPr/>
        </p:nvSpPr>
        <p:spPr>
          <a:xfrm>
            <a:off x="546304" y="6222920"/>
            <a:ext cx="10427104" cy="2540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nSpc>
                <a:spcPct val="80000"/>
              </a:lnSpc>
              <a:spcBef>
                <a:spcPts val="3200"/>
              </a:spcBef>
              <a:defRPr sz="7700" cap="all">
                <a:solidFill>
                  <a:schemeClr val="accent1"/>
                </a:solidFill>
                <a:latin typeface="DIN Alternate Bold"/>
                <a:ea typeface="DIN Alternate Bold"/>
                <a:cs typeface="DIN Alternate Bold"/>
                <a:sym typeface="DIN Alternate Bold"/>
              </a:defRPr>
            </a:lvl1pPr>
          </a:lstStyle>
          <a:p>
            <a:r>
              <a:t>no genome alteration</a:t>
            </a:r>
          </a:p>
        </p:txBody>
      </p:sp>
      <p:sp>
        <p:nvSpPr>
          <p:cNvPr id="968" name="mRNAs designed to maximize therapeutic properties"/>
          <p:cNvSpPr txBox="1"/>
          <p:nvPr/>
        </p:nvSpPr>
        <p:spPr>
          <a:xfrm>
            <a:off x="546304" y="8940720"/>
            <a:ext cx="10427104" cy="2540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defTabSz="676909">
              <a:lnSpc>
                <a:spcPct val="80000"/>
              </a:lnSpc>
              <a:spcBef>
                <a:spcPts val="2600"/>
              </a:spcBef>
              <a:defRPr sz="6300">
                <a:solidFill>
                  <a:schemeClr val="accent1"/>
                </a:solidFill>
                <a:latin typeface="DIN Alternate Bold"/>
                <a:ea typeface="DIN Alternate Bold"/>
                <a:cs typeface="DIN Alternate Bold"/>
                <a:sym typeface="DIN Alternate Bold"/>
              </a:defRPr>
            </a:pPr>
            <a:r>
              <a:t>m</a:t>
            </a:r>
            <a:r>
              <a:rPr cap="all"/>
              <a:t>RNAs designed to maximize therapeutic properties</a:t>
            </a:r>
          </a:p>
        </p:txBody>
      </p:sp>
      <p:sp>
        <p:nvSpPr>
          <p:cNvPr id="969" name="Improve mRNA stability and protein production"/>
          <p:cNvSpPr txBox="1"/>
          <p:nvPr/>
        </p:nvSpPr>
        <p:spPr>
          <a:xfrm>
            <a:off x="482280" y="10896519"/>
            <a:ext cx="10148752" cy="2540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defTabSz="709930">
              <a:lnSpc>
                <a:spcPct val="80000"/>
              </a:lnSpc>
              <a:spcBef>
                <a:spcPts val="2700"/>
              </a:spcBef>
              <a:defRPr sz="6600" cap="all">
                <a:solidFill>
                  <a:schemeClr val="accent1"/>
                </a:solidFill>
                <a:latin typeface="DIN Alternate Bold"/>
                <a:ea typeface="DIN Alternate Bold"/>
                <a:cs typeface="DIN Alternate Bold"/>
                <a:sym typeface="DIN Alternate Bold"/>
              </a:defRPr>
            </a:lvl1pPr>
          </a:lstStyle>
          <a:p>
            <a:r>
              <a:t>Improve mRNA stability and protein production</a:t>
            </a:r>
          </a:p>
        </p:txBody>
      </p:sp>
      <p:pic>
        <p:nvPicPr>
          <p:cNvPr id="970" name="logos-Resa Therapeutics.png" descr="logos-Resa Therapeutics.png"/>
          <p:cNvPicPr>
            <a:picLocks noChangeAspect="1"/>
          </p:cNvPicPr>
          <p:nvPr/>
        </p:nvPicPr>
        <p:blipFill>
          <a:blip r:embed="rId3"/>
          <a:srcRect l="51685" b="79854"/>
          <a:stretch>
            <a:fillRect/>
          </a:stretch>
        </p:blipFill>
        <p:spPr>
          <a:xfrm>
            <a:off x="428108" y="428097"/>
            <a:ext cx="9575559" cy="3436496"/>
          </a:xfrm>
          <a:prstGeom prst="rect">
            <a:avLst/>
          </a:prstGeom>
          <a:ln w="12700">
            <a:miter lim="400000"/>
          </a:ln>
        </p:spPr>
      </p:pic>
      <p:sp>
        <p:nvSpPr>
          <p:cNvPr id="971" name="AAV: size limitations, no re-dosing, immunogenicity"/>
          <p:cNvSpPr txBox="1"/>
          <p:nvPr/>
        </p:nvSpPr>
        <p:spPr>
          <a:xfrm>
            <a:off x="11417503" y="3860720"/>
            <a:ext cx="12218997" cy="2540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defTabSz="784225">
              <a:lnSpc>
                <a:spcPct val="80000"/>
              </a:lnSpc>
              <a:spcBef>
                <a:spcPts val="3000"/>
              </a:spcBef>
              <a:defRPr sz="7300" cap="all">
                <a:solidFill>
                  <a:srgbClr val="A6AAA9"/>
                </a:solidFill>
                <a:latin typeface="DIN Alternate Bold"/>
                <a:ea typeface="DIN Alternate Bold"/>
                <a:cs typeface="DIN Alternate Bold"/>
                <a:sym typeface="DIN Alternate Bold"/>
              </a:defRPr>
            </a:lvl1pPr>
          </a:lstStyle>
          <a:p>
            <a:r>
              <a:t>AAV: size limitations, no re-dosing, immunogenicity</a:t>
            </a:r>
          </a:p>
        </p:txBody>
      </p:sp>
      <p:sp>
        <p:nvSpPr>
          <p:cNvPr id="972" name="CRISPR: genome modification"/>
          <p:cNvSpPr txBox="1"/>
          <p:nvPr/>
        </p:nvSpPr>
        <p:spPr>
          <a:xfrm>
            <a:off x="11417503" y="6222920"/>
            <a:ext cx="12218997" cy="2540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nSpc>
                <a:spcPct val="80000"/>
              </a:lnSpc>
              <a:spcBef>
                <a:spcPts val="3200"/>
              </a:spcBef>
              <a:defRPr sz="7700" cap="all">
                <a:solidFill>
                  <a:srgbClr val="A6AAA9"/>
                </a:solidFill>
                <a:latin typeface="DIN Alternate Bold"/>
                <a:ea typeface="DIN Alternate Bold"/>
                <a:cs typeface="DIN Alternate Bold"/>
                <a:sym typeface="DIN Alternate Bold"/>
              </a:defRPr>
            </a:lvl1pPr>
          </a:lstStyle>
          <a:p>
            <a:r>
              <a:t>CRISPR: genome modification</a:t>
            </a:r>
          </a:p>
        </p:txBody>
      </p:sp>
      <p:sp>
        <p:nvSpPr>
          <p:cNvPr id="973" name="Toxicity: accumulation of therapeutic in liver or other tissues"/>
          <p:cNvSpPr txBox="1"/>
          <p:nvPr/>
        </p:nvSpPr>
        <p:spPr>
          <a:xfrm>
            <a:off x="11417503" y="9270920"/>
            <a:ext cx="12218997" cy="2540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defTabSz="676909">
              <a:lnSpc>
                <a:spcPct val="80000"/>
              </a:lnSpc>
              <a:spcBef>
                <a:spcPts val="2600"/>
              </a:spcBef>
              <a:defRPr sz="6300" cap="all">
                <a:solidFill>
                  <a:srgbClr val="A6AAA9"/>
                </a:solidFill>
                <a:latin typeface="DIN Alternate Bold"/>
                <a:ea typeface="DIN Alternate Bold"/>
                <a:cs typeface="DIN Alternate Bold"/>
                <a:sym typeface="DIN Alternate Bold"/>
              </a:defRPr>
            </a:lvl1pPr>
          </a:lstStyle>
          <a:p>
            <a:r>
              <a:t>Toxicity: accumulation of therapeutic in liver or other tissues</a:t>
            </a:r>
          </a:p>
        </p:txBody>
      </p:sp>
      <p:sp>
        <p:nvSpPr>
          <p:cNvPr id="974" name="Flexible size, re-dosing, low toxicity"/>
          <p:cNvSpPr txBox="1"/>
          <p:nvPr/>
        </p:nvSpPr>
        <p:spPr>
          <a:xfrm>
            <a:off x="546304" y="3860720"/>
            <a:ext cx="10427104" cy="2540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nSpc>
                <a:spcPct val="80000"/>
              </a:lnSpc>
              <a:spcBef>
                <a:spcPts val="3200"/>
              </a:spcBef>
              <a:defRPr sz="7700" cap="all">
                <a:solidFill>
                  <a:schemeClr val="accent1"/>
                </a:solidFill>
                <a:latin typeface="DIN Alternate Bold"/>
                <a:ea typeface="DIN Alternate Bold"/>
                <a:cs typeface="DIN Alternate Bold"/>
                <a:sym typeface="DIN Alternate Bold"/>
              </a:defRPr>
            </a:lvl1pPr>
          </a:lstStyle>
          <a:p>
            <a:r>
              <a:t>Flexible size, re-dosing, low toxicity</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5" name="Prot"/>
          <p:cNvGrpSpPr/>
          <p:nvPr/>
        </p:nvGrpSpPr>
        <p:grpSpPr>
          <a:xfrm>
            <a:off x="0" y="1920278"/>
            <a:ext cx="24384000" cy="11828068"/>
            <a:chOff x="0" y="0"/>
            <a:chExt cx="24384000" cy="11828067"/>
          </a:xfrm>
        </p:grpSpPr>
        <p:sp>
          <p:nvSpPr>
            <p:cNvPr id="183" name="Rectangle"/>
            <p:cNvSpPr/>
            <p:nvPr/>
          </p:nvSpPr>
          <p:spPr>
            <a:xfrm>
              <a:off x="0" y="-1"/>
              <a:ext cx="24384000" cy="11828069"/>
            </a:xfrm>
            <a:prstGeom prst="rect">
              <a:avLst/>
            </a:prstGeom>
            <a:solidFill>
              <a:srgbClr val="FFFFFF"/>
            </a:solidFill>
            <a:ln w="12700" cap="flat">
              <a:noFill/>
              <a:miter lim="400000"/>
            </a:ln>
            <a:effectLst/>
          </p:spPr>
          <p:txBody>
            <a:bodyPr wrap="square" lIns="50800" tIns="50800" rIns="50800" bIns="50800" numCol="1" anchor="ctr">
              <a:noAutofit/>
            </a:bodyPr>
            <a:lstStyle/>
            <a:p>
              <a:pPr algn="ctr">
                <a:lnSpc>
                  <a:spcPct val="80000"/>
                </a:lnSpc>
                <a:spcBef>
                  <a:spcPts val="0"/>
                </a:spcBef>
                <a:defRPr sz="4000" cap="all">
                  <a:solidFill>
                    <a:srgbClr val="FFFFFF"/>
                  </a:solidFill>
                </a:defRPr>
              </a:pPr>
              <a:endParaRPr/>
            </a:p>
          </p:txBody>
        </p:sp>
        <p:sp>
          <p:nvSpPr>
            <p:cNvPr id="184" name="Prot"/>
            <p:cNvSpPr txBox="1"/>
            <p:nvPr/>
          </p:nvSpPr>
          <p:spPr>
            <a:xfrm>
              <a:off x="0" y="5609232"/>
              <a:ext cx="24384000" cy="60960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a:lnSpc>
                  <a:spcPct val="80000"/>
                </a:lnSpc>
                <a:spcBef>
                  <a:spcPts val="0"/>
                </a:spcBef>
                <a:defRPr sz="4000" cap="all">
                  <a:solidFill>
                    <a:srgbClr val="FFFFFF"/>
                  </a:solidFill>
                </a:defRPr>
              </a:lvl1pPr>
            </a:lstStyle>
            <a:p>
              <a:r>
                <a:t>Prot</a:t>
              </a:r>
            </a:p>
          </p:txBody>
        </p:sp>
      </p:grpSp>
      <p:sp>
        <p:nvSpPr>
          <p:cNvPr id="186" name="Data"/>
          <p:cNvSpPr txBox="1"/>
          <p:nvPr/>
        </p:nvSpPr>
        <p:spPr>
          <a:xfrm>
            <a:off x="794794" y="-883914"/>
            <a:ext cx="10192550" cy="2540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nSpc>
                <a:spcPct val="80000"/>
              </a:lnSpc>
              <a:spcBef>
                <a:spcPts val="3200"/>
              </a:spcBef>
              <a:defRPr sz="7700" cap="all">
                <a:solidFill>
                  <a:srgbClr val="A6AAA9"/>
                </a:solidFill>
                <a:latin typeface="DIN Alternate Bold"/>
                <a:ea typeface="DIN Alternate Bold"/>
                <a:cs typeface="DIN Alternate Bold"/>
                <a:sym typeface="DIN Alternate Bold"/>
              </a:defRPr>
            </a:lvl1pPr>
          </a:lstStyle>
          <a:p>
            <a:r>
              <a:t>Data</a:t>
            </a:r>
          </a:p>
        </p:txBody>
      </p:sp>
      <p:sp>
        <p:nvSpPr>
          <p:cNvPr id="187" name="DESIGN mRNAs"/>
          <p:cNvSpPr txBox="1"/>
          <p:nvPr/>
        </p:nvSpPr>
        <p:spPr>
          <a:xfrm>
            <a:off x="16512519" y="14442793"/>
            <a:ext cx="6750937" cy="1231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spcBef>
                <a:spcPts val="3200"/>
              </a:spcBef>
              <a:defRPr sz="7700" cap="all">
                <a:solidFill>
                  <a:srgbClr val="94D9F6"/>
                </a:solidFill>
                <a:latin typeface="DIN Alternate Bold"/>
                <a:ea typeface="DIN Alternate Bold"/>
                <a:cs typeface="DIN Alternate Bold"/>
                <a:sym typeface="DIN Alternate Bold"/>
              </a:defRPr>
            </a:pPr>
            <a:r>
              <a:t>D</a:t>
            </a:r>
            <a:r>
              <a:rPr>
                <a:solidFill>
                  <a:schemeClr val="accent2"/>
                </a:solidFill>
              </a:rPr>
              <a:t>E</a:t>
            </a:r>
            <a:r>
              <a:rPr>
                <a:solidFill>
                  <a:schemeClr val="accent5"/>
                </a:solidFill>
              </a:rPr>
              <a:t>S</a:t>
            </a:r>
            <a:r>
              <a:rPr>
                <a:solidFill>
                  <a:srgbClr val="316936"/>
                </a:solidFill>
              </a:rPr>
              <a:t>I</a:t>
            </a:r>
            <a:r>
              <a:rPr>
                <a:solidFill>
                  <a:srgbClr val="771D76"/>
                </a:solidFill>
              </a:rPr>
              <a:t>G</a:t>
            </a:r>
            <a:r>
              <a:rPr>
                <a:solidFill>
                  <a:schemeClr val="accent2"/>
                </a:solidFill>
              </a:rPr>
              <a:t>N</a:t>
            </a:r>
            <a:r>
              <a:rPr>
                <a:solidFill>
                  <a:srgbClr val="A6AAA9"/>
                </a:solidFill>
              </a:rPr>
              <a:t> </a:t>
            </a:r>
            <a:r>
              <a:rPr>
                <a:solidFill>
                  <a:srgbClr val="C41C2D"/>
                </a:solidFill>
              </a:rPr>
              <a:t>m</a:t>
            </a:r>
            <a:r>
              <a:rPr>
                <a:solidFill>
                  <a:srgbClr val="771D76"/>
                </a:solidFill>
              </a:rPr>
              <a:t>R</a:t>
            </a:r>
            <a:r>
              <a:t>N</a:t>
            </a:r>
            <a:r>
              <a:rPr>
                <a:solidFill>
                  <a:srgbClr val="18679A"/>
                </a:solidFill>
              </a:rPr>
              <a:t>A</a:t>
            </a:r>
            <a:r>
              <a:rPr>
                <a:solidFill>
                  <a:srgbClr val="F96928"/>
                </a:solidFill>
              </a:rPr>
              <a:t>s</a:t>
            </a:r>
          </a:p>
        </p:txBody>
      </p:sp>
      <p:pic>
        <p:nvPicPr>
          <p:cNvPr id="188" name="Image" descr="Image"/>
          <p:cNvPicPr>
            <a:picLocks noChangeAspect="1"/>
          </p:cNvPicPr>
          <p:nvPr/>
        </p:nvPicPr>
        <p:blipFill>
          <a:blip r:embed="rId3"/>
          <a:srcRect t="11485"/>
          <a:stretch>
            <a:fillRect/>
          </a:stretch>
        </p:blipFill>
        <p:spPr>
          <a:xfrm>
            <a:off x="1768008" y="3597712"/>
            <a:ext cx="21101983" cy="10028412"/>
          </a:xfrm>
          <a:prstGeom prst="rect">
            <a:avLst/>
          </a:prstGeom>
          <a:ln w="12700">
            <a:miter lim="400000"/>
          </a:ln>
        </p:spPr>
      </p:pic>
      <p:sp>
        <p:nvSpPr>
          <p:cNvPr id="189" name="Protein expression"/>
          <p:cNvSpPr txBox="1"/>
          <p:nvPr/>
        </p:nvSpPr>
        <p:spPr>
          <a:xfrm rot="16200000">
            <a:off x="6999590" y="6470650"/>
            <a:ext cx="6538285" cy="774700"/>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3900">
                <a:latin typeface="Avenir Next Medium"/>
                <a:ea typeface="Avenir Next Medium"/>
                <a:cs typeface="Avenir Next Medium"/>
                <a:sym typeface="Avenir Next Medium"/>
              </a:defRPr>
            </a:lvl1pPr>
          </a:lstStyle>
          <a:p>
            <a:r>
              <a:t>Protein expression</a:t>
            </a:r>
          </a:p>
        </p:txBody>
      </p:sp>
      <p:sp>
        <p:nvSpPr>
          <p:cNvPr id="190" name="Why ENGINEER THERAPEUTIC mRNAs?"/>
          <p:cNvSpPr txBox="1"/>
          <p:nvPr/>
        </p:nvSpPr>
        <p:spPr>
          <a:xfrm>
            <a:off x="3022346" y="994679"/>
            <a:ext cx="18926248" cy="2540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a:lnSpc>
                <a:spcPct val="80000"/>
              </a:lnSpc>
              <a:spcBef>
                <a:spcPts val="3200"/>
              </a:spcBef>
              <a:defRPr sz="7700" cap="all">
                <a:solidFill>
                  <a:srgbClr val="A6AAA9"/>
                </a:solidFill>
                <a:latin typeface="Century Gothic"/>
                <a:ea typeface="Century Gothic"/>
                <a:cs typeface="Century Gothic"/>
                <a:sym typeface="Century Gothic"/>
              </a:defRPr>
            </a:pPr>
            <a:r>
              <a:t>Why ENGINEER THERAPEUTIC </a:t>
            </a:r>
            <a:r>
              <a:rPr sz="7000" cap="none"/>
              <a:t>m</a:t>
            </a:r>
            <a:r>
              <a:t>RNA</a:t>
            </a:r>
            <a:r>
              <a:rPr sz="7000" cap="none"/>
              <a:t>s</a:t>
            </a:r>
            <a:r>
              <a:t>?</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TEAM"/>
          <p:cNvSpPr txBox="1"/>
          <p:nvPr/>
        </p:nvSpPr>
        <p:spPr>
          <a:xfrm>
            <a:off x="1084355" y="-869935"/>
            <a:ext cx="22860004" cy="2540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nSpc>
                <a:spcPct val="80000"/>
              </a:lnSpc>
              <a:spcBef>
                <a:spcPts val="3200"/>
              </a:spcBef>
              <a:defRPr sz="7700" cap="all">
                <a:solidFill>
                  <a:srgbClr val="A6AAA9"/>
                </a:solidFill>
                <a:latin typeface="DIN Alternate Bold"/>
                <a:ea typeface="DIN Alternate Bold"/>
                <a:cs typeface="DIN Alternate Bold"/>
                <a:sym typeface="DIN Alternate Bold"/>
              </a:defRPr>
            </a:lvl1pPr>
          </a:lstStyle>
          <a:p>
            <a:r>
              <a:t>TEAM</a:t>
            </a:r>
          </a:p>
        </p:txBody>
      </p:sp>
      <p:pic>
        <p:nvPicPr>
          <p:cNvPr id="195" name="IMG_6180B37D5FC1-1.jpeg" descr="IMG_6180B37D5FC1-1.jpeg"/>
          <p:cNvPicPr>
            <a:picLocks noChangeAspect="1"/>
          </p:cNvPicPr>
          <p:nvPr/>
        </p:nvPicPr>
        <p:blipFill>
          <a:blip r:embed="rId3"/>
          <a:srcRect t="3740" r="2034" b="13608"/>
          <a:stretch>
            <a:fillRect/>
          </a:stretch>
        </p:blipFill>
        <p:spPr>
          <a:xfrm>
            <a:off x="2807238" y="3173556"/>
            <a:ext cx="3981330" cy="5069915"/>
          </a:xfrm>
          <a:prstGeom prst="rect">
            <a:avLst/>
          </a:prstGeom>
          <a:ln w="12700">
            <a:miter lim="400000"/>
          </a:ln>
        </p:spPr>
      </p:pic>
      <p:sp>
        <p:nvSpPr>
          <p:cNvPr id="196" name="Antonio J Giraldez PhD…"/>
          <p:cNvSpPr txBox="1"/>
          <p:nvPr/>
        </p:nvSpPr>
        <p:spPr>
          <a:xfrm>
            <a:off x="1862733" y="8486158"/>
            <a:ext cx="5870462" cy="213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lnSpc>
                <a:spcPct val="70000"/>
              </a:lnSpc>
              <a:spcBef>
                <a:spcPts val="1200"/>
              </a:spcBef>
              <a:defRPr sz="2900">
                <a:solidFill>
                  <a:srgbClr val="838787"/>
                </a:solidFill>
                <a:latin typeface="Avenir Next Regular"/>
                <a:ea typeface="Avenir Next Regular"/>
                <a:cs typeface="Avenir Next Regular"/>
                <a:sym typeface="Avenir Next Regular"/>
              </a:defRPr>
            </a:pPr>
            <a:r>
              <a:t>Antonio J Giraldez PhD</a:t>
            </a:r>
          </a:p>
          <a:p>
            <a:pPr algn="ctr">
              <a:lnSpc>
                <a:spcPct val="70000"/>
              </a:lnSpc>
              <a:spcBef>
                <a:spcPts val="1200"/>
              </a:spcBef>
              <a:defRPr sz="2900">
                <a:solidFill>
                  <a:srgbClr val="838787"/>
                </a:solidFill>
                <a:latin typeface="Avenir Next Regular"/>
                <a:ea typeface="Avenir Next Regular"/>
                <a:cs typeface="Avenir Next Regular"/>
                <a:sym typeface="Avenir Next Regular"/>
              </a:defRPr>
            </a:pPr>
            <a:r>
              <a:t>Wallace Professor of Genetics</a:t>
            </a:r>
          </a:p>
          <a:p>
            <a:pPr algn="ctr">
              <a:lnSpc>
                <a:spcPct val="70000"/>
              </a:lnSpc>
              <a:spcBef>
                <a:spcPts val="1200"/>
              </a:spcBef>
              <a:defRPr sz="2900">
                <a:solidFill>
                  <a:srgbClr val="838787"/>
                </a:solidFill>
                <a:latin typeface="Avenir Next Regular"/>
                <a:ea typeface="Avenir Next Regular"/>
                <a:cs typeface="Avenir Next Regular"/>
                <a:sym typeface="Avenir Next Regular"/>
              </a:defRPr>
            </a:pPr>
            <a:r>
              <a:t>Former Chair of Genetics</a:t>
            </a:r>
          </a:p>
          <a:p>
            <a:pPr algn="ctr">
              <a:lnSpc>
                <a:spcPct val="70000"/>
              </a:lnSpc>
              <a:spcBef>
                <a:spcPts val="1200"/>
              </a:spcBef>
              <a:defRPr sz="2900">
                <a:solidFill>
                  <a:srgbClr val="838787"/>
                </a:solidFill>
                <a:latin typeface="Avenir Next Regular"/>
                <a:ea typeface="Avenir Next Regular"/>
                <a:cs typeface="Avenir Next Regular"/>
                <a:sym typeface="Avenir Next Regular"/>
              </a:defRPr>
            </a:pPr>
            <a:r>
              <a:t>Yale University School of Medicine</a:t>
            </a:r>
          </a:p>
        </p:txBody>
      </p:sp>
      <p:sp>
        <p:nvSpPr>
          <p:cNvPr id="197" name="Scientific team"/>
          <p:cNvSpPr txBox="1"/>
          <p:nvPr/>
        </p:nvSpPr>
        <p:spPr>
          <a:xfrm>
            <a:off x="10613310" y="8260061"/>
            <a:ext cx="12190929"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lnSpc>
                <a:spcPct val="60000"/>
              </a:lnSpc>
              <a:spcBef>
                <a:spcPts val="1200"/>
              </a:spcBef>
              <a:defRPr sz="2900">
                <a:solidFill>
                  <a:srgbClr val="838787"/>
                </a:solidFill>
                <a:latin typeface="Avenir Next Regular"/>
                <a:ea typeface="Avenir Next Regular"/>
                <a:cs typeface="Avenir Next Regular"/>
                <a:sym typeface="Avenir Next Regular"/>
              </a:defRPr>
            </a:lvl1pPr>
          </a:lstStyle>
          <a:p>
            <a:r>
              <a:t>Scientific team</a:t>
            </a:r>
          </a:p>
        </p:txBody>
      </p:sp>
      <p:sp>
        <p:nvSpPr>
          <p:cNvPr id="198" name="Yong Hui Jiang MD PhD"/>
          <p:cNvSpPr txBox="1"/>
          <p:nvPr/>
        </p:nvSpPr>
        <p:spPr>
          <a:xfrm>
            <a:off x="19235995" y="6384297"/>
            <a:ext cx="4137979"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spcBef>
                <a:spcPts val="1200"/>
              </a:spcBef>
              <a:defRPr sz="2900">
                <a:solidFill>
                  <a:srgbClr val="838787"/>
                </a:solidFill>
                <a:latin typeface="Avenir Next Regular"/>
                <a:ea typeface="Avenir Next Regular"/>
                <a:cs typeface="Avenir Next Regular"/>
                <a:sym typeface="Avenir Next Regular"/>
              </a:defRPr>
            </a:lvl1pPr>
          </a:lstStyle>
          <a:p>
            <a:r>
              <a:t>Yong Hui Jiang MD PhD</a:t>
            </a:r>
          </a:p>
        </p:txBody>
      </p:sp>
      <p:grpSp>
        <p:nvGrpSpPr>
          <p:cNvPr id="204" name="Group"/>
          <p:cNvGrpSpPr/>
          <p:nvPr/>
        </p:nvGrpSpPr>
        <p:grpSpPr>
          <a:xfrm>
            <a:off x="10790855" y="8986235"/>
            <a:ext cx="11606361" cy="3387926"/>
            <a:chOff x="0" y="0"/>
            <a:chExt cx="11606359" cy="3387924"/>
          </a:xfrm>
        </p:grpSpPr>
        <p:pic>
          <p:nvPicPr>
            <p:cNvPr id="199" name="IMG_779D793D1B75-1.jpeg" descr="IMG_779D793D1B75-1.jpeg"/>
            <p:cNvPicPr>
              <a:picLocks noChangeAspect="1"/>
            </p:cNvPicPr>
            <p:nvPr/>
          </p:nvPicPr>
          <p:blipFill>
            <a:blip r:embed="rId4"/>
            <a:stretch>
              <a:fillRect/>
            </a:stretch>
          </p:blipFill>
          <p:spPr>
            <a:xfrm>
              <a:off x="-1" y="50"/>
              <a:ext cx="2328695" cy="3362052"/>
            </a:xfrm>
            <a:prstGeom prst="rect">
              <a:avLst/>
            </a:prstGeom>
            <a:ln w="12700" cap="flat">
              <a:noFill/>
              <a:miter lim="400000"/>
            </a:ln>
            <a:effectLst/>
          </p:spPr>
        </p:pic>
        <p:pic>
          <p:nvPicPr>
            <p:cNvPr id="200" name="IMG_9BADDB273CBB-1.jpeg" descr="IMG_9BADDB273CBB-1.jpeg"/>
            <p:cNvPicPr>
              <a:picLocks noChangeAspect="1"/>
            </p:cNvPicPr>
            <p:nvPr/>
          </p:nvPicPr>
          <p:blipFill>
            <a:blip r:embed="rId5"/>
            <a:srcRect b="1703"/>
            <a:stretch>
              <a:fillRect/>
            </a:stretch>
          </p:blipFill>
          <p:spPr>
            <a:xfrm>
              <a:off x="2381977" y="127"/>
              <a:ext cx="2148932" cy="3379678"/>
            </a:xfrm>
            <a:prstGeom prst="rect">
              <a:avLst/>
            </a:prstGeom>
            <a:ln w="12700" cap="flat">
              <a:noFill/>
              <a:miter lim="400000"/>
            </a:ln>
            <a:effectLst/>
          </p:spPr>
        </p:pic>
        <p:pic>
          <p:nvPicPr>
            <p:cNvPr id="201" name="IMG_C6CC17A4BC94-1.jpeg" descr="IMG_C6CC17A4BC94-1.jpeg"/>
            <p:cNvPicPr>
              <a:picLocks noChangeAspect="1"/>
            </p:cNvPicPr>
            <p:nvPr/>
          </p:nvPicPr>
          <p:blipFill>
            <a:blip r:embed="rId6"/>
            <a:srcRect l="842" t="3308" r="841" b="560"/>
            <a:stretch>
              <a:fillRect/>
            </a:stretch>
          </p:blipFill>
          <p:spPr>
            <a:xfrm>
              <a:off x="6962890" y="50"/>
              <a:ext cx="2286100" cy="3387875"/>
            </a:xfrm>
            <a:prstGeom prst="rect">
              <a:avLst/>
            </a:prstGeom>
            <a:ln w="12700" cap="flat">
              <a:noFill/>
              <a:miter lim="400000"/>
            </a:ln>
            <a:effectLst/>
          </p:spPr>
        </p:pic>
        <p:pic>
          <p:nvPicPr>
            <p:cNvPr id="202" name="IMG_AF6D24EBEF93-1.jpeg" descr="IMG_AF6D24EBEF93-1.jpeg"/>
            <p:cNvPicPr>
              <a:picLocks noChangeAspect="1"/>
            </p:cNvPicPr>
            <p:nvPr/>
          </p:nvPicPr>
          <p:blipFill>
            <a:blip r:embed="rId7"/>
            <a:srcRect l="5971" t="4992" r="5971" b="6631"/>
            <a:stretch>
              <a:fillRect/>
            </a:stretch>
          </p:blipFill>
          <p:spPr>
            <a:xfrm>
              <a:off x="4584276" y="50"/>
              <a:ext cx="2325255" cy="3369246"/>
            </a:xfrm>
            <a:prstGeom prst="rect">
              <a:avLst/>
            </a:prstGeom>
            <a:ln w="12700" cap="flat">
              <a:noFill/>
              <a:miter lim="400000"/>
            </a:ln>
            <a:effectLst/>
          </p:spPr>
        </p:pic>
        <p:pic>
          <p:nvPicPr>
            <p:cNvPr id="203" name="IMG_B9FCDE536781-1.jpeg" descr="IMG_B9FCDE536781-1.jpeg"/>
            <p:cNvPicPr>
              <a:picLocks noChangeAspect="1"/>
            </p:cNvPicPr>
            <p:nvPr/>
          </p:nvPicPr>
          <p:blipFill>
            <a:blip r:embed="rId8"/>
            <a:srcRect l="5844" r="6098"/>
            <a:stretch>
              <a:fillRect/>
            </a:stretch>
          </p:blipFill>
          <p:spPr>
            <a:xfrm>
              <a:off x="9281106" y="-1"/>
              <a:ext cx="2325254" cy="3366809"/>
            </a:xfrm>
            <a:prstGeom prst="rect">
              <a:avLst/>
            </a:prstGeom>
            <a:ln w="12700" cap="flat">
              <a:noFill/>
              <a:miter lim="400000"/>
            </a:ln>
            <a:effectLst/>
          </p:spPr>
        </p:pic>
      </p:grpSp>
      <p:sp>
        <p:nvSpPr>
          <p:cNvPr id="205" name="Damir Musaev"/>
          <p:cNvSpPr txBox="1"/>
          <p:nvPr/>
        </p:nvSpPr>
        <p:spPr>
          <a:xfrm>
            <a:off x="15517305" y="12954591"/>
            <a:ext cx="2024343" cy="495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spcBef>
                <a:spcPts val="1200"/>
              </a:spcBef>
              <a:defRPr sz="2300">
                <a:solidFill>
                  <a:srgbClr val="838787"/>
                </a:solidFill>
                <a:latin typeface="Avenir Next Regular"/>
                <a:ea typeface="Avenir Next Regular"/>
                <a:cs typeface="Avenir Next Regular"/>
                <a:sym typeface="Avenir Next Regular"/>
              </a:defRPr>
            </a:lvl1pPr>
          </a:lstStyle>
          <a:p>
            <a:r>
              <a:t>Damir Musaev</a:t>
            </a:r>
          </a:p>
        </p:txBody>
      </p:sp>
      <p:sp>
        <p:nvSpPr>
          <p:cNvPr id="206" name="Die Tang PhD"/>
          <p:cNvSpPr txBox="1"/>
          <p:nvPr/>
        </p:nvSpPr>
        <p:spPr>
          <a:xfrm>
            <a:off x="20489421" y="12954591"/>
            <a:ext cx="1924153" cy="495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spcBef>
                <a:spcPts val="1200"/>
              </a:spcBef>
              <a:defRPr sz="2300">
                <a:solidFill>
                  <a:srgbClr val="838787"/>
                </a:solidFill>
                <a:latin typeface="Avenir Next Regular"/>
                <a:ea typeface="Avenir Next Regular"/>
                <a:cs typeface="Avenir Next Regular"/>
                <a:sym typeface="Avenir Next Regular"/>
              </a:defRPr>
            </a:lvl1pPr>
          </a:lstStyle>
          <a:p>
            <a:r>
              <a:t>Die Tang PhD</a:t>
            </a:r>
          </a:p>
        </p:txBody>
      </p:sp>
      <p:sp>
        <p:nvSpPr>
          <p:cNvPr id="207" name="Ethan Strayer"/>
          <p:cNvSpPr txBox="1"/>
          <p:nvPr/>
        </p:nvSpPr>
        <p:spPr>
          <a:xfrm>
            <a:off x="18032567" y="12954591"/>
            <a:ext cx="1876832" cy="495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spcBef>
                <a:spcPts val="1200"/>
              </a:spcBef>
              <a:defRPr sz="2300">
                <a:solidFill>
                  <a:srgbClr val="838787"/>
                </a:solidFill>
                <a:latin typeface="Avenir Next Regular"/>
                <a:ea typeface="Avenir Next Regular"/>
                <a:cs typeface="Avenir Next Regular"/>
                <a:sym typeface="Avenir Next Regular"/>
              </a:defRPr>
            </a:lvl1pPr>
          </a:lstStyle>
          <a:p>
            <a:r>
              <a:t>Ethan Strayer</a:t>
            </a:r>
          </a:p>
        </p:txBody>
      </p:sp>
      <p:sp>
        <p:nvSpPr>
          <p:cNvPr id="208" name="Haejeong Lee"/>
          <p:cNvSpPr txBox="1"/>
          <p:nvPr/>
        </p:nvSpPr>
        <p:spPr>
          <a:xfrm>
            <a:off x="13187782" y="12954591"/>
            <a:ext cx="1971180" cy="495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spcBef>
                <a:spcPts val="1200"/>
              </a:spcBef>
              <a:defRPr sz="2300">
                <a:solidFill>
                  <a:srgbClr val="838787"/>
                </a:solidFill>
                <a:latin typeface="Avenir Next Regular"/>
                <a:ea typeface="Avenir Next Regular"/>
                <a:cs typeface="Avenir Next Regular"/>
                <a:sym typeface="Avenir Next Regular"/>
              </a:defRPr>
            </a:lvl1pPr>
          </a:lstStyle>
          <a:p>
            <a:r>
              <a:t>Haejeong Lee</a:t>
            </a:r>
          </a:p>
        </p:txBody>
      </p:sp>
      <p:sp>
        <p:nvSpPr>
          <p:cNvPr id="209" name="Srikar Gopinah PhD"/>
          <p:cNvSpPr txBox="1"/>
          <p:nvPr/>
        </p:nvSpPr>
        <p:spPr>
          <a:xfrm>
            <a:off x="10096459" y="12954591"/>
            <a:ext cx="2732977" cy="495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spcBef>
                <a:spcPts val="1200"/>
              </a:spcBef>
              <a:defRPr sz="2300">
                <a:solidFill>
                  <a:srgbClr val="838787"/>
                </a:solidFill>
                <a:latin typeface="Avenir Next Regular"/>
                <a:ea typeface="Avenir Next Regular"/>
                <a:cs typeface="Avenir Next Regular"/>
                <a:sym typeface="Avenir Next Regular"/>
              </a:defRPr>
            </a:lvl1pPr>
          </a:lstStyle>
          <a:p>
            <a:r>
              <a:t>Srikar Gopinah PhD</a:t>
            </a:r>
          </a:p>
        </p:txBody>
      </p:sp>
      <p:sp>
        <p:nvSpPr>
          <p:cNvPr id="210" name="Scientific Advisors"/>
          <p:cNvSpPr txBox="1"/>
          <p:nvPr/>
        </p:nvSpPr>
        <p:spPr>
          <a:xfrm>
            <a:off x="14954012" y="305685"/>
            <a:ext cx="3150935"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spcBef>
                <a:spcPts val="1200"/>
              </a:spcBef>
              <a:defRPr sz="2900">
                <a:solidFill>
                  <a:srgbClr val="838787"/>
                </a:solidFill>
                <a:latin typeface="Avenir Next Regular"/>
                <a:ea typeface="Avenir Next Regular"/>
                <a:cs typeface="Avenir Next Regular"/>
                <a:sym typeface="Avenir Next Regular"/>
              </a:defRPr>
            </a:lvl1pPr>
          </a:lstStyle>
          <a:p>
            <a:r>
              <a:t>Scientific Advisors</a:t>
            </a:r>
          </a:p>
        </p:txBody>
      </p:sp>
      <p:pic>
        <p:nvPicPr>
          <p:cNvPr id="211" name="IMG_C81081D65E39-1.jpeg" descr="IMG_C81081D65E39-1.jpeg"/>
          <p:cNvPicPr>
            <a:picLocks noChangeAspect="1"/>
          </p:cNvPicPr>
          <p:nvPr/>
        </p:nvPicPr>
        <p:blipFill>
          <a:blip r:embed="rId9"/>
          <a:srcRect l="4414" t="6626" r="7449" b="15247"/>
          <a:stretch>
            <a:fillRect/>
          </a:stretch>
        </p:blipFill>
        <p:spPr>
          <a:xfrm>
            <a:off x="19514069" y="1136182"/>
            <a:ext cx="3581833" cy="5070081"/>
          </a:xfrm>
          <a:prstGeom prst="rect">
            <a:avLst/>
          </a:prstGeom>
          <a:ln w="12700">
            <a:miter lim="400000"/>
          </a:ln>
        </p:spPr>
      </p:pic>
      <p:pic>
        <p:nvPicPr>
          <p:cNvPr id="212" name="IMG_7DEE577F77B4-1.jpeg" descr="IMG_7DEE577F77B4-1.jpeg"/>
          <p:cNvPicPr>
            <a:picLocks noChangeAspect="1"/>
          </p:cNvPicPr>
          <p:nvPr/>
        </p:nvPicPr>
        <p:blipFill>
          <a:blip r:embed="rId10"/>
          <a:srcRect l="2270" r="7042" b="4493"/>
          <a:stretch>
            <a:fillRect/>
          </a:stretch>
        </p:blipFill>
        <p:spPr>
          <a:xfrm>
            <a:off x="9827508" y="1136182"/>
            <a:ext cx="3581833" cy="5070079"/>
          </a:xfrm>
          <a:prstGeom prst="rect">
            <a:avLst/>
          </a:prstGeom>
          <a:ln w="12700">
            <a:miter lim="400000"/>
          </a:ln>
        </p:spPr>
      </p:pic>
      <p:sp>
        <p:nvSpPr>
          <p:cNvPr id="213" name="Smita Krishnaswami PhD"/>
          <p:cNvSpPr txBox="1"/>
          <p:nvPr/>
        </p:nvSpPr>
        <p:spPr>
          <a:xfrm>
            <a:off x="9497856" y="6384297"/>
            <a:ext cx="4241103"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spcBef>
                <a:spcPts val="1200"/>
              </a:spcBef>
              <a:defRPr sz="2900">
                <a:solidFill>
                  <a:srgbClr val="838787"/>
                </a:solidFill>
                <a:latin typeface="Avenir Next Regular"/>
                <a:ea typeface="Avenir Next Regular"/>
                <a:cs typeface="Avenir Next Regular"/>
                <a:sym typeface="Avenir Next Regular"/>
              </a:defRPr>
            </a:lvl1pPr>
          </a:lstStyle>
          <a:p>
            <a:r>
              <a:t>Smita Krishnaswami PhD</a:t>
            </a:r>
          </a:p>
        </p:txBody>
      </p:sp>
      <p:sp>
        <p:nvSpPr>
          <p:cNvPr id="214" name="Machine Learning"/>
          <p:cNvSpPr txBox="1"/>
          <p:nvPr/>
        </p:nvSpPr>
        <p:spPr>
          <a:xfrm>
            <a:off x="9969280" y="7402769"/>
            <a:ext cx="3298255"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spcBef>
                <a:spcPts val="1200"/>
              </a:spcBef>
              <a:defRPr sz="2900" b="1">
                <a:solidFill>
                  <a:srgbClr val="838787"/>
                </a:solidFill>
                <a:latin typeface="Avenir Next Regular"/>
                <a:ea typeface="Avenir Next Regular"/>
                <a:cs typeface="Avenir Next Regular"/>
                <a:sym typeface="Avenir Next Regular"/>
              </a:defRPr>
            </a:lvl1pPr>
          </a:lstStyle>
          <a:p>
            <a:r>
              <a:t>Machine Learning</a:t>
            </a:r>
          </a:p>
        </p:txBody>
      </p:sp>
      <p:sp>
        <p:nvSpPr>
          <p:cNvPr id="215" name="Prof. Genetics and Computer Science"/>
          <p:cNvSpPr txBox="1"/>
          <p:nvPr/>
        </p:nvSpPr>
        <p:spPr>
          <a:xfrm>
            <a:off x="8433837" y="6863082"/>
            <a:ext cx="6369140"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spcBef>
                <a:spcPts val="1200"/>
              </a:spcBef>
              <a:defRPr sz="2900">
                <a:solidFill>
                  <a:srgbClr val="838787"/>
                </a:solidFill>
                <a:latin typeface="Avenir Next Regular"/>
                <a:ea typeface="Avenir Next Regular"/>
                <a:cs typeface="Avenir Next Regular"/>
                <a:sym typeface="Avenir Next Regular"/>
              </a:defRPr>
            </a:lvl1pPr>
          </a:lstStyle>
          <a:p>
            <a:r>
              <a:t>Prof. Genetics and Computer Science</a:t>
            </a:r>
          </a:p>
        </p:txBody>
      </p:sp>
      <p:sp>
        <p:nvSpPr>
          <p:cNvPr id="216" name="Prof. and Clinical Chief of Genetics"/>
          <p:cNvSpPr txBox="1"/>
          <p:nvPr/>
        </p:nvSpPr>
        <p:spPr>
          <a:xfrm>
            <a:off x="18255977" y="6863082"/>
            <a:ext cx="6003418"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spcBef>
                <a:spcPts val="1200"/>
              </a:spcBef>
              <a:defRPr sz="2900">
                <a:solidFill>
                  <a:srgbClr val="838787"/>
                </a:solidFill>
                <a:latin typeface="Avenir Next Regular"/>
                <a:ea typeface="Avenir Next Regular"/>
                <a:cs typeface="Avenir Next Regular"/>
                <a:sym typeface="Avenir Next Regular"/>
              </a:defRPr>
            </a:lvl1pPr>
          </a:lstStyle>
          <a:p>
            <a:r>
              <a:t>Prof. and Clinical Chief of Genetics </a:t>
            </a:r>
          </a:p>
        </p:txBody>
      </p:sp>
      <p:sp>
        <p:nvSpPr>
          <p:cNvPr id="217" name="Human Genetics"/>
          <p:cNvSpPr txBox="1"/>
          <p:nvPr/>
        </p:nvSpPr>
        <p:spPr>
          <a:xfrm>
            <a:off x="19577539" y="7402769"/>
            <a:ext cx="3043759"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spcBef>
                <a:spcPts val="1200"/>
              </a:spcBef>
              <a:defRPr sz="2900" b="1">
                <a:solidFill>
                  <a:srgbClr val="838787"/>
                </a:solidFill>
                <a:latin typeface="Avenir Next Regular"/>
                <a:ea typeface="Avenir Next Regular"/>
                <a:cs typeface="Avenir Next Regular"/>
                <a:sym typeface="Avenir Next Regular"/>
              </a:defRPr>
            </a:lvl1pPr>
          </a:lstStyle>
          <a:p>
            <a:r>
              <a:t>Human Genetics</a:t>
            </a:r>
          </a:p>
        </p:txBody>
      </p:sp>
      <p:sp>
        <p:nvSpPr>
          <p:cNvPr id="218" name="RNA Biology"/>
          <p:cNvSpPr txBox="1"/>
          <p:nvPr/>
        </p:nvSpPr>
        <p:spPr>
          <a:xfrm>
            <a:off x="3606081" y="10552610"/>
            <a:ext cx="2383766"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spcBef>
                <a:spcPts val="1200"/>
              </a:spcBef>
              <a:defRPr sz="2900" b="1">
                <a:solidFill>
                  <a:srgbClr val="838787"/>
                </a:solidFill>
                <a:latin typeface="Avenir Next Regular"/>
                <a:ea typeface="Avenir Next Regular"/>
                <a:cs typeface="Avenir Next Regular"/>
                <a:sym typeface="Avenir Next Regular"/>
              </a:defRPr>
            </a:lvl1pPr>
          </a:lstStyle>
          <a:p>
            <a:r>
              <a:t>RNA Biology</a:t>
            </a:r>
          </a:p>
        </p:txBody>
      </p:sp>
      <p:pic>
        <p:nvPicPr>
          <p:cNvPr id="219" name="IMG_C28F6A701B0E-2.jpeg" descr="IMG_C28F6A701B0E-2.jpeg"/>
          <p:cNvPicPr>
            <a:picLocks noChangeAspect="1"/>
          </p:cNvPicPr>
          <p:nvPr/>
        </p:nvPicPr>
        <p:blipFill>
          <a:blip r:embed="rId11"/>
          <a:stretch>
            <a:fillRect/>
          </a:stretch>
        </p:blipFill>
        <p:spPr>
          <a:xfrm>
            <a:off x="14738579" y="1152334"/>
            <a:ext cx="3581799" cy="5044950"/>
          </a:xfrm>
          <a:prstGeom prst="rect">
            <a:avLst/>
          </a:prstGeom>
          <a:ln w="12700">
            <a:miter lim="400000"/>
          </a:ln>
        </p:spPr>
      </p:pic>
      <p:sp>
        <p:nvSpPr>
          <p:cNvPr id="220" name="Anna Pyle PhD"/>
          <p:cNvSpPr txBox="1"/>
          <p:nvPr/>
        </p:nvSpPr>
        <p:spPr>
          <a:xfrm>
            <a:off x="15244783" y="6384297"/>
            <a:ext cx="2569389"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spcBef>
                <a:spcPts val="1200"/>
              </a:spcBef>
              <a:defRPr sz="2900">
                <a:solidFill>
                  <a:srgbClr val="838787"/>
                </a:solidFill>
                <a:latin typeface="Avenir Next Regular"/>
                <a:ea typeface="Avenir Next Regular"/>
                <a:cs typeface="Avenir Next Regular"/>
                <a:sym typeface="Avenir Next Regular"/>
              </a:defRPr>
            </a:lvl1pPr>
          </a:lstStyle>
          <a:p>
            <a:r>
              <a:t>Anna Pyle PhD</a:t>
            </a:r>
          </a:p>
        </p:txBody>
      </p:sp>
      <p:sp>
        <p:nvSpPr>
          <p:cNvPr id="221" name="Prof. MCDB"/>
          <p:cNvSpPr txBox="1"/>
          <p:nvPr/>
        </p:nvSpPr>
        <p:spPr>
          <a:xfrm>
            <a:off x="15294293" y="6863082"/>
            <a:ext cx="2143266"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spcBef>
                <a:spcPts val="1200"/>
              </a:spcBef>
              <a:defRPr sz="2900">
                <a:solidFill>
                  <a:srgbClr val="838787"/>
                </a:solidFill>
                <a:latin typeface="Avenir Next Regular"/>
                <a:ea typeface="Avenir Next Regular"/>
                <a:cs typeface="Avenir Next Regular"/>
                <a:sym typeface="Avenir Next Regular"/>
              </a:defRPr>
            </a:lvl1pPr>
          </a:lstStyle>
          <a:p>
            <a:r>
              <a:t>Prof. MCDB </a:t>
            </a:r>
          </a:p>
        </p:txBody>
      </p:sp>
      <p:sp>
        <p:nvSpPr>
          <p:cNvPr id="222" name="RNA Structure"/>
          <p:cNvSpPr txBox="1"/>
          <p:nvPr/>
        </p:nvSpPr>
        <p:spPr>
          <a:xfrm>
            <a:off x="15048455" y="7402769"/>
            <a:ext cx="2634946"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spcBef>
                <a:spcPts val="1200"/>
              </a:spcBef>
              <a:defRPr sz="2900" b="1">
                <a:solidFill>
                  <a:srgbClr val="838787"/>
                </a:solidFill>
                <a:latin typeface="Avenir Next Regular"/>
                <a:ea typeface="Avenir Next Regular"/>
                <a:cs typeface="Avenir Next Regular"/>
                <a:sym typeface="Avenir Next Regular"/>
              </a:defRPr>
            </a:lvl1pPr>
          </a:lstStyle>
          <a:p>
            <a:r>
              <a:t>RNA Structure</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7" name="Group"/>
          <p:cNvGrpSpPr/>
          <p:nvPr/>
        </p:nvGrpSpPr>
        <p:grpSpPr>
          <a:xfrm>
            <a:off x="2586776" y="802752"/>
            <a:ext cx="19712488" cy="4122632"/>
            <a:chOff x="0" y="0"/>
            <a:chExt cx="19712487" cy="4122631"/>
          </a:xfrm>
        </p:grpSpPr>
        <p:pic>
          <p:nvPicPr>
            <p:cNvPr id="261" name="Copy of virus tumor(1).png" descr="Copy of virus tumor(1).png"/>
            <p:cNvPicPr>
              <a:picLocks noChangeAspect="1"/>
            </p:cNvPicPr>
            <p:nvPr/>
          </p:nvPicPr>
          <p:blipFill>
            <a:blip r:embed="rId3"/>
            <a:srcRect l="45354" r="31330" b="71904"/>
            <a:stretch>
              <a:fillRect/>
            </a:stretch>
          </p:blipFill>
          <p:spPr>
            <a:xfrm>
              <a:off x="7542589" y="566607"/>
              <a:ext cx="2859957" cy="2412602"/>
            </a:xfrm>
            <a:prstGeom prst="rect">
              <a:avLst/>
            </a:prstGeom>
            <a:ln w="12700" cap="flat">
              <a:noFill/>
              <a:miter lim="400000"/>
            </a:ln>
            <a:effectLst/>
          </p:spPr>
        </p:pic>
        <p:pic>
          <p:nvPicPr>
            <p:cNvPr id="262" name="Untitled(1).png" descr="Untitled(1).png"/>
            <p:cNvPicPr>
              <a:picLocks noChangeAspect="1"/>
            </p:cNvPicPr>
            <p:nvPr/>
          </p:nvPicPr>
          <p:blipFill>
            <a:blip r:embed="rId4">
              <a:alphaModFix amt="87065"/>
            </a:blip>
            <a:srcRect l="69804" t="40818" r="4328" b="21631"/>
            <a:stretch>
              <a:fillRect/>
            </a:stretch>
          </p:blipFill>
          <p:spPr>
            <a:xfrm>
              <a:off x="686231" y="287207"/>
              <a:ext cx="2924226" cy="2971296"/>
            </a:xfrm>
            <a:prstGeom prst="rect">
              <a:avLst/>
            </a:prstGeom>
            <a:ln w="12700" cap="flat">
              <a:noFill/>
              <a:miter lim="400000"/>
            </a:ln>
            <a:effectLst/>
          </p:spPr>
        </p:pic>
        <p:sp>
          <p:nvSpPr>
            <p:cNvPr id="263" name="Vaccines"/>
            <p:cNvSpPr txBox="1"/>
            <p:nvPr/>
          </p:nvSpPr>
          <p:spPr>
            <a:xfrm>
              <a:off x="0" y="2890731"/>
              <a:ext cx="4296637" cy="1231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nSpc>
                  <a:spcPct val="80000"/>
                </a:lnSpc>
                <a:spcBef>
                  <a:spcPts val="3200"/>
                </a:spcBef>
                <a:defRPr sz="7700" cap="all">
                  <a:solidFill>
                    <a:srgbClr val="94D9F6"/>
                  </a:solidFill>
                  <a:latin typeface="DIN Alternate Bold"/>
                  <a:ea typeface="DIN Alternate Bold"/>
                  <a:cs typeface="DIN Alternate Bold"/>
                  <a:sym typeface="DIN Alternate Bold"/>
                </a:defRPr>
              </a:lvl1pPr>
            </a:lstStyle>
            <a:p>
              <a:r>
                <a:t>Vaccines</a:t>
              </a:r>
            </a:p>
          </p:txBody>
        </p:sp>
        <p:pic>
          <p:nvPicPr>
            <p:cNvPr id="264" name="Untitled(4).png" descr="Untitled(4).png"/>
            <p:cNvPicPr>
              <a:picLocks noChangeAspect="1"/>
            </p:cNvPicPr>
            <p:nvPr/>
          </p:nvPicPr>
          <p:blipFill>
            <a:blip r:embed="rId5"/>
            <a:srcRect l="32387" t="39997" r="46952" b="37410"/>
            <a:stretch>
              <a:fillRect/>
            </a:stretch>
          </p:blipFill>
          <p:spPr>
            <a:xfrm>
              <a:off x="15166651" y="0"/>
              <a:ext cx="4004286" cy="3065257"/>
            </a:xfrm>
            <a:prstGeom prst="rect">
              <a:avLst/>
            </a:prstGeom>
            <a:ln w="12700" cap="flat">
              <a:noFill/>
              <a:miter lim="400000"/>
            </a:ln>
            <a:effectLst/>
          </p:spPr>
        </p:pic>
        <p:sp>
          <p:nvSpPr>
            <p:cNvPr id="265" name="GENE THERAPY"/>
            <p:cNvSpPr txBox="1"/>
            <p:nvPr/>
          </p:nvSpPr>
          <p:spPr>
            <a:xfrm>
              <a:off x="13082833" y="2890731"/>
              <a:ext cx="6629655" cy="1231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nSpc>
                  <a:spcPct val="80000"/>
                </a:lnSpc>
                <a:spcBef>
                  <a:spcPts val="3200"/>
                </a:spcBef>
                <a:defRPr sz="7700" cap="all">
                  <a:solidFill>
                    <a:srgbClr val="94D9F6"/>
                  </a:solidFill>
                  <a:latin typeface="DIN Alternate Bold"/>
                  <a:ea typeface="DIN Alternate Bold"/>
                  <a:cs typeface="DIN Alternate Bold"/>
                  <a:sym typeface="DIN Alternate Bold"/>
                </a:defRPr>
              </a:lvl1pPr>
            </a:lstStyle>
            <a:p>
              <a:r>
                <a:t>GENE THERAPY</a:t>
              </a:r>
            </a:p>
          </p:txBody>
        </p:sp>
        <p:sp>
          <p:nvSpPr>
            <p:cNvPr id="266" name="Cancer"/>
            <p:cNvSpPr txBox="1"/>
            <p:nvPr/>
          </p:nvSpPr>
          <p:spPr>
            <a:xfrm>
              <a:off x="6990919" y="2890731"/>
              <a:ext cx="3607620" cy="1231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nSpc>
                  <a:spcPct val="80000"/>
                </a:lnSpc>
                <a:spcBef>
                  <a:spcPts val="3200"/>
                </a:spcBef>
                <a:defRPr sz="7700" cap="all">
                  <a:solidFill>
                    <a:srgbClr val="94D9F6"/>
                  </a:solidFill>
                  <a:latin typeface="DIN Alternate Bold"/>
                  <a:ea typeface="DIN Alternate Bold"/>
                  <a:cs typeface="DIN Alternate Bold"/>
                  <a:sym typeface="DIN Alternate Bold"/>
                </a:defRPr>
              </a:lvl1pPr>
            </a:lstStyle>
            <a:p>
              <a:r>
                <a:t>Cancer</a:t>
              </a:r>
            </a:p>
          </p:txBody>
        </p:sp>
      </p:grpSp>
      <p:sp>
        <p:nvSpPr>
          <p:cNvPr id="268" name="mRNA therapeutics"/>
          <p:cNvSpPr txBox="1"/>
          <p:nvPr/>
        </p:nvSpPr>
        <p:spPr>
          <a:xfrm>
            <a:off x="6536314" y="-1167161"/>
            <a:ext cx="15929137" cy="2540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a:lnSpc>
                <a:spcPct val="80000"/>
              </a:lnSpc>
              <a:spcBef>
                <a:spcPts val="3200"/>
              </a:spcBef>
              <a:defRPr sz="7700">
                <a:solidFill>
                  <a:srgbClr val="A6AAA9"/>
                </a:solidFill>
                <a:latin typeface="DIN Alternate Bold"/>
                <a:ea typeface="DIN Alternate Bold"/>
                <a:cs typeface="DIN Alternate Bold"/>
                <a:sym typeface="DIN Alternate Bold"/>
              </a:defRPr>
            </a:pPr>
            <a:r>
              <a:t>m</a:t>
            </a:r>
            <a:r>
              <a:rPr cap="all"/>
              <a:t>RNA therapeutics</a:t>
            </a:r>
          </a:p>
        </p:txBody>
      </p:sp>
      <p:sp>
        <p:nvSpPr>
          <p:cNvPr id="269" name="mRNA market cap increased from 15 Billions in 2019 to $300+ Billions 2021…"/>
          <p:cNvSpPr txBox="1"/>
          <p:nvPr/>
        </p:nvSpPr>
        <p:spPr>
          <a:xfrm>
            <a:off x="8495078" y="5923879"/>
            <a:ext cx="15682168" cy="4052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514350" indent="-514350">
              <a:spcBef>
                <a:spcPts val="2300"/>
              </a:spcBef>
              <a:buSzPct val="100000"/>
              <a:buAutoNum type="arabicPeriod"/>
              <a:defRPr sz="3500">
                <a:solidFill>
                  <a:srgbClr val="E9E9E9"/>
                </a:solidFill>
                <a:latin typeface="Söhne"/>
                <a:ea typeface="Söhne"/>
                <a:cs typeface="Söhne"/>
                <a:sym typeface="Söhne"/>
              </a:defRPr>
            </a:pPr>
            <a:r>
              <a:rPr lang="en-US" sz="3600" dirty="0"/>
              <a:t> </a:t>
            </a:r>
            <a:r>
              <a:rPr sz="3600" dirty="0"/>
              <a:t>mRNA market cap increased from 15 Billions in 2019 to</a:t>
            </a:r>
            <a:r>
              <a:rPr sz="3600" dirty="0">
                <a:solidFill>
                  <a:schemeClr val="accent1"/>
                </a:solidFill>
              </a:rPr>
              <a:t> </a:t>
            </a:r>
            <a:r>
              <a:rPr sz="3600" b="1" dirty="0">
                <a:solidFill>
                  <a:schemeClr val="accent1"/>
                </a:solidFill>
              </a:rPr>
              <a:t>$300+ Billions 2021</a:t>
            </a:r>
          </a:p>
          <a:p>
            <a:pPr marL="514350" indent="-514350">
              <a:spcBef>
                <a:spcPts val="2300"/>
              </a:spcBef>
              <a:buSzPct val="100000"/>
              <a:buAutoNum type="arabicPeriod"/>
              <a:defRPr sz="3500">
                <a:solidFill>
                  <a:srgbClr val="E9E9E9"/>
                </a:solidFill>
                <a:latin typeface="Söhne"/>
                <a:ea typeface="Söhne"/>
                <a:cs typeface="Söhne"/>
                <a:sym typeface="Söhne"/>
              </a:defRPr>
            </a:pPr>
            <a:r>
              <a:rPr lang="en-US" sz="3600" dirty="0"/>
              <a:t> </a:t>
            </a:r>
            <a:r>
              <a:rPr sz="3600" dirty="0"/>
              <a:t>Prophylactic vaccines </a:t>
            </a:r>
            <a:r>
              <a:rPr sz="3600" b="1" dirty="0">
                <a:solidFill>
                  <a:schemeClr val="accent1"/>
                </a:solidFill>
              </a:rPr>
              <a:t>$800 million/per asset excluding covid vaccines</a:t>
            </a:r>
            <a:endParaRPr sz="3600" dirty="0">
              <a:solidFill>
                <a:schemeClr val="accent1"/>
              </a:solidFill>
            </a:endParaRPr>
          </a:p>
          <a:p>
            <a:pPr marL="514350" indent="-514350">
              <a:spcBef>
                <a:spcPts val="2300"/>
              </a:spcBef>
              <a:buSzPct val="100000"/>
              <a:buAutoNum type="arabicPeriod"/>
              <a:defRPr sz="3500">
                <a:solidFill>
                  <a:srgbClr val="E9E9E9"/>
                </a:solidFill>
                <a:latin typeface="Söhne"/>
                <a:ea typeface="Söhne"/>
                <a:cs typeface="Söhne"/>
                <a:sym typeface="Söhne"/>
              </a:defRPr>
            </a:pPr>
            <a:r>
              <a:rPr lang="en-US" sz="3600" dirty="0"/>
              <a:t> </a:t>
            </a:r>
            <a:r>
              <a:rPr sz="3600" dirty="0"/>
              <a:t>The market is expected to reach </a:t>
            </a:r>
            <a:r>
              <a:rPr sz="3600" b="1" dirty="0">
                <a:solidFill>
                  <a:schemeClr val="accent1"/>
                </a:solidFill>
              </a:rPr>
              <a:t>$23 Billions in 2035</a:t>
            </a:r>
            <a:endParaRPr lang="en-US" sz="3600" dirty="0"/>
          </a:p>
          <a:p>
            <a:pPr marL="514350" indent="-514350">
              <a:spcBef>
                <a:spcPts val="2300"/>
              </a:spcBef>
              <a:buSzPct val="100000"/>
              <a:buAutoNum type="arabicPeriod"/>
              <a:defRPr sz="3500">
                <a:solidFill>
                  <a:srgbClr val="E9E9E9"/>
                </a:solidFill>
                <a:latin typeface="Söhne"/>
                <a:ea typeface="Söhne"/>
                <a:cs typeface="Söhne"/>
                <a:sym typeface="Söhne"/>
              </a:defRPr>
            </a:pPr>
            <a:r>
              <a:rPr lang="en-US" sz="3600" dirty="0">
                <a:solidFill>
                  <a:srgbClr val="E9E9E9"/>
                </a:solidFill>
              </a:rPr>
              <a:t> </a:t>
            </a:r>
            <a:r>
              <a:rPr sz="3600" b="1" dirty="0">
                <a:solidFill>
                  <a:schemeClr val="accent1"/>
                </a:solidFill>
              </a:rPr>
              <a:t>RESA</a:t>
            </a:r>
            <a:r>
              <a:rPr sz="3600" dirty="0"/>
              <a:t> could have lowered Covid vaccine 1</a:t>
            </a:r>
            <a:r>
              <a:rPr lang="en-US" sz="3600" dirty="0"/>
              <a:t>2-fold</a:t>
            </a:r>
            <a:r>
              <a:rPr sz="3600" dirty="0"/>
              <a:t>, </a:t>
            </a:r>
            <a:r>
              <a:rPr sz="3600" b="1" dirty="0">
                <a:solidFill>
                  <a:schemeClr val="accent1"/>
                </a:solidFill>
              </a:rPr>
              <a:t>reducing side effects</a:t>
            </a:r>
            <a:endParaRPr lang="en-US" sz="3600" dirty="0"/>
          </a:p>
          <a:p>
            <a:pPr marL="514350" indent="-514350">
              <a:spcBef>
                <a:spcPts val="2300"/>
              </a:spcBef>
              <a:buSzPct val="100000"/>
              <a:buAutoNum type="arabicPeriod"/>
              <a:defRPr sz="3500">
                <a:solidFill>
                  <a:srgbClr val="E9E9E9"/>
                </a:solidFill>
                <a:latin typeface="Söhne"/>
                <a:ea typeface="Söhne"/>
                <a:cs typeface="Söhne"/>
                <a:sym typeface="Söhne"/>
              </a:defRPr>
            </a:pPr>
            <a:r>
              <a:rPr lang="en-US" sz="3600" dirty="0"/>
              <a:t> </a:t>
            </a:r>
            <a:r>
              <a:rPr sz="3600" b="1" dirty="0">
                <a:solidFill>
                  <a:schemeClr val="accent1"/>
                </a:solidFill>
              </a:rPr>
              <a:t>RESA projected savings: $16 Billions</a:t>
            </a:r>
            <a:r>
              <a:rPr sz="3600" dirty="0"/>
              <a:t> in manufacturing cost to Moderna (61%)</a:t>
            </a:r>
          </a:p>
        </p:txBody>
      </p:sp>
      <p:grpSp>
        <p:nvGrpSpPr>
          <p:cNvPr id="281" name="Group"/>
          <p:cNvGrpSpPr/>
          <p:nvPr/>
        </p:nvGrpSpPr>
        <p:grpSpPr>
          <a:xfrm>
            <a:off x="-247358" y="5404244"/>
            <a:ext cx="9664236" cy="5339608"/>
            <a:chOff x="-127000" y="0"/>
            <a:chExt cx="9664235" cy="5339607"/>
          </a:xfrm>
        </p:grpSpPr>
        <p:graphicFrame>
          <p:nvGraphicFramePr>
            <p:cNvPr id="270" name="Chart 42"/>
            <p:cNvGraphicFramePr/>
            <p:nvPr/>
          </p:nvGraphicFramePr>
          <p:xfrm>
            <a:off x="-127000" y="802079"/>
            <a:ext cx="7441711" cy="3878187"/>
          </p:xfrm>
          <a:graphic>
            <a:graphicData uri="http://schemas.openxmlformats.org/drawingml/2006/chart">
              <c:chart xmlns:c="http://schemas.openxmlformats.org/drawingml/2006/chart" xmlns:r="http://schemas.openxmlformats.org/officeDocument/2006/relationships" r:id="rId6"/>
            </a:graphicData>
          </a:graphic>
        </p:graphicFrame>
        <p:sp>
          <p:nvSpPr>
            <p:cNvPr id="271" name="TextBox 1"/>
            <p:cNvSpPr txBox="1"/>
            <p:nvPr/>
          </p:nvSpPr>
          <p:spPr>
            <a:xfrm>
              <a:off x="431896" y="880655"/>
              <a:ext cx="1659732" cy="7112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3100">
                  <a:solidFill>
                    <a:srgbClr val="FFFFFF"/>
                  </a:solidFill>
                  <a:latin typeface="Avenir Next Medium"/>
                  <a:ea typeface="Avenir Next Medium"/>
                  <a:cs typeface="Avenir Next Medium"/>
                  <a:sym typeface="Avenir Next Medium"/>
                </a:defRPr>
              </a:lvl1pPr>
            </a:lstStyle>
            <a:p>
              <a:r>
                <a:t>$12.7B</a:t>
              </a:r>
            </a:p>
          </p:txBody>
        </p:sp>
        <p:sp>
          <p:nvSpPr>
            <p:cNvPr id="272" name="TextBox 1"/>
            <p:cNvSpPr txBox="1"/>
            <p:nvPr/>
          </p:nvSpPr>
          <p:spPr>
            <a:xfrm rot="20541603">
              <a:off x="3962129" y="1377632"/>
              <a:ext cx="2247068" cy="5613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3200">
                  <a:solidFill>
                    <a:schemeClr val="accent3"/>
                  </a:solidFill>
                  <a:latin typeface="DIN Alternate Bold"/>
                  <a:ea typeface="DIN Alternate Bold"/>
                  <a:cs typeface="DIN Alternate Bold"/>
                  <a:sym typeface="DIN Alternate Bold"/>
                </a:defRPr>
              </a:lvl1pPr>
            </a:lstStyle>
            <a:p>
              <a:r>
                <a:t>2.2% CAGR </a:t>
              </a:r>
            </a:p>
          </p:txBody>
        </p:sp>
        <p:sp>
          <p:nvSpPr>
            <p:cNvPr id="273" name="Straight Arrow Connector 44"/>
            <p:cNvSpPr/>
            <p:nvPr/>
          </p:nvSpPr>
          <p:spPr>
            <a:xfrm flipV="1">
              <a:off x="3159432" y="1211143"/>
              <a:ext cx="4388200" cy="1413453"/>
            </a:xfrm>
            <a:prstGeom prst="line">
              <a:avLst/>
            </a:prstGeom>
            <a:noFill/>
            <a:ln w="76200" cap="flat">
              <a:solidFill>
                <a:srgbClr val="FFFFFF"/>
              </a:solidFill>
              <a:prstDash val="solid"/>
              <a:miter lim="400000"/>
              <a:tailEnd type="triangle" w="med" len="med"/>
            </a:ln>
            <a:effectLst/>
          </p:spPr>
          <p:txBody>
            <a:bodyPr wrap="square" lIns="45718" tIns="45718" rIns="45718" bIns="45718" numCol="1" anchor="t">
              <a:noAutofit/>
            </a:bodyPr>
            <a:lstStyle/>
            <a:p>
              <a:pPr>
                <a:defRPr>
                  <a:solidFill>
                    <a:srgbClr val="838787"/>
                  </a:solidFill>
                </a:defRPr>
              </a:pPr>
              <a:endParaRPr/>
            </a:p>
          </p:txBody>
        </p:sp>
        <p:sp>
          <p:nvSpPr>
            <p:cNvPr id="274" name="Prophylactic Vaccines"/>
            <p:cNvSpPr txBox="1"/>
            <p:nvPr/>
          </p:nvSpPr>
          <p:spPr>
            <a:xfrm>
              <a:off x="762279" y="4863357"/>
              <a:ext cx="2975677" cy="469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457200">
                <a:spcBef>
                  <a:spcPts val="0"/>
                </a:spcBef>
                <a:defRPr sz="2500">
                  <a:solidFill>
                    <a:srgbClr val="FFFFFF"/>
                  </a:solidFill>
                  <a:latin typeface="DIN Alternate Bold"/>
                  <a:ea typeface="DIN Alternate Bold"/>
                  <a:cs typeface="DIN Alternate Bold"/>
                  <a:sym typeface="DIN Alternate Bold"/>
                </a:defRPr>
              </a:lvl1pPr>
            </a:lstStyle>
            <a:p>
              <a:r>
                <a:t>Prophylactic Vaccines</a:t>
              </a:r>
            </a:p>
          </p:txBody>
        </p:sp>
        <p:sp>
          <p:nvSpPr>
            <p:cNvPr id="275" name="Square"/>
            <p:cNvSpPr/>
            <p:nvPr/>
          </p:nvSpPr>
          <p:spPr>
            <a:xfrm>
              <a:off x="215202" y="4894685"/>
              <a:ext cx="407246" cy="407245"/>
            </a:xfrm>
            <a:prstGeom prst="rect">
              <a:avLst/>
            </a:prstGeom>
            <a:solidFill>
              <a:schemeClr val="accent1"/>
            </a:solidFill>
            <a:ln w="25400" cap="flat">
              <a:solidFill>
                <a:schemeClr val="accent1"/>
              </a:solidFill>
              <a:prstDash val="solid"/>
              <a:round/>
            </a:ln>
            <a:effectLst/>
          </p:spPr>
          <p:txBody>
            <a:bodyPr wrap="square" lIns="50800" tIns="50800" rIns="50800" bIns="50800" numCol="1" anchor="ctr">
              <a:noAutofit/>
            </a:bodyPr>
            <a:lstStyle/>
            <a:p>
              <a:pPr>
                <a:defRPr>
                  <a:solidFill>
                    <a:schemeClr val="accent1"/>
                  </a:solidFill>
                </a:defRPr>
              </a:pPr>
              <a:endParaRPr/>
            </a:p>
          </p:txBody>
        </p:sp>
        <p:sp>
          <p:nvSpPr>
            <p:cNvPr id="276" name="Cancer Vaccines"/>
            <p:cNvSpPr txBox="1"/>
            <p:nvPr/>
          </p:nvSpPr>
          <p:spPr>
            <a:xfrm>
              <a:off x="4424863" y="4857007"/>
              <a:ext cx="2363466" cy="482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457200">
                <a:spcBef>
                  <a:spcPts val="0"/>
                </a:spcBef>
                <a:defRPr sz="2600">
                  <a:solidFill>
                    <a:srgbClr val="FFFFFF"/>
                  </a:solidFill>
                  <a:latin typeface="DIN Alternate Bold"/>
                  <a:ea typeface="DIN Alternate Bold"/>
                  <a:cs typeface="DIN Alternate Bold"/>
                  <a:sym typeface="DIN Alternate Bold"/>
                </a:defRPr>
              </a:lvl1pPr>
            </a:lstStyle>
            <a:p>
              <a:r>
                <a:t>Cancer Vaccines</a:t>
              </a:r>
            </a:p>
          </p:txBody>
        </p:sp>
        <p:sp>
          <p:nvSpPr>
            <p:cNvPr id="277" name="Square"/>
            <p:cNvSpPr/>
            <p:nvPr/>
          </p:nvSpPr>
          <p:spPr>
            <a:xfrm>
              <a:off x="3877786" y="4894685"/>
              <a:ext cx="407246" cy="407245"/>
            </a:xfrm>
            <a:prstGeom prst="rect">
              <a:avLst/>
            </a:prstGeom>
            <a:solidFill>
              <a:schemeClr val="accent2">
                <a:lumOff val="-8509"/>
              </a:schemeClr>
            </a:solidFill>
            <a:ln w="25400" cap="flat">
              <a:solidFill>
                <a:schemeClr val="accent2">
                  <a:lumOff val="-8509"/>
                </a:schemeClr>
              </a:solidFill>
              <a:prstDash val="solid"/>
              <a:round/>
            </a:ln>
            <a:effectLst/>
          </p:spPr>
          <p:txBody>
            <a:bodyPr wrap="square" lIns="50800" tIns="50800" rIns="50800" bIns="50800" numCol="1" anchor="ctr">
              <a:noAutofit/>
            </a:bodyPr>
            <a:lstStyle/>
            <a:p>
              <a:pPr>
                <a:defRPr>
                  <a:solidFill>
                    <a:schemeClr val="accent1"/>
                  </a:solidFill>
                </a:defRPr>
              </a:pPr>
              <a:endParaRPr/>
            </a:p>
          </p:txBody>
        </p:sp>
        <p:sp>
          <p:nvSpPr>
            <p:cNvPr id="278" name="Gene Therapy"/>
            <p:cNvSpPr txBox="1"/>
            <p:nvPr/>
          </p:nvSpPr>
          <p:spPr>
            <a:xfrm>
              <a:off x="7527670" y="4857007"/>
              <a:ext cx="2009566" cy="482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457200">
                <a:spcBef>
                  <a:spcPts val="0"/>
                </a:spcBef>
                <a:defRPr sz="2600">
                  <a:solidFill>
                    <a:srgbClr val="FFFFFF"/>
                  </a:solidFill>
                  <a:latin typeface="DIN Alternate Bold"/>
                  <a:ea typeface="DIN Alternate Bold"/>
                  <a:cs typeface="DIN Alternate Bold"/>
                  <a:sym typeface="DIN Alternate Bold"/>
                </a:defRPr>
              </a:lvl1pPr>
            </a:lstStyle>
            <a:p>
              <a:r>
                <a:t>Gene Therapy</a:t>
              </a:r>
            </a:p>
          </p:txBody>
        </p:sp>
        <p:sp>
          <p:nvSpPr>
            <p:cNvPr id="279" name="Square"/>
            <p:cNvSpPr/>
            <p:nvPr/>
          </p:nvSpPr>
          <p:spPr>
            <a:xfrm>
              <a:off x="6928160" y="4894685"/>
              <a:ext cx="407245" cy="407245"/>
            </a:xfrm>
            <a:prstGeom prst="rect">
              <a:avLst/>
            </a:prstGeom>
            <a:solidFill>
              <a:schemeClr val="accent3"/>
            </a:solidFill>
            <a:ln w="25400" cap="flat">
              <a:solidFill>
                <a:schemeClr val="accent3"/>
              </a:solidFill>
              <a:prstDash val="solid"/>
              <a:round/>
            </a:ln>
            <a:effectLst/>
          </p:spPr>
          <p:txBody>
            <a:bodyPr wrap="square" lIns="50800" tIns="50800" rIns="50800" bIns="50800" numCol="1" anchor="ctr">
              <a:noAutofit/>
            </a:bodyPr>
            <a:lstStyle/>
            <a:p>
              <a:pPr>
                <a:defRPr>
                  <a:solidFill>
                    <a:schemeClr val="accent1"/>
                  </a:solidFill>
                </a:defRPr>
              </a:pPr>
              <a:endParaRPr/>
            </a:p>
          </p:txBody>
        </p:sp>
        <p:sp>
          <p:nvSpPr>
            <p:cNvPr id="280" name="U.S. mRNA Therapeutics Market size ($ Billion)"/>
            <p:cNvSpPr txBox="1"/>
            <p:nvPr/>
          </p:nvSpPr>
          <p:spPr>
            <a:xfrm>
              <a:off x="327112" y="0"/>
              <a:ext cx="8044459" cy="5715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ctr" defTabSz="457200">
                <a:spcBef>
                  <a:spcPts val="0"/>
                </a:spcBef>
                <a:defRPr sz="3200">
                  <a:solidFill>
                    <a:srgbClr val="FFFFFF"/>
                  </a:solidFill>
                  <a:latin typeface="DIN Alternate Bold"/>
                  <a:ea typeface="DIN Alternate Bold"/>
                  <a:cs typeface="DIN Alternate Bold"/>
                  <a:sym typeface="DIN Alternate Bold"/>
                </a:defRPr>
              </a:lvl1pPr>
            </a:lstStyle>
            <a:p>
              <a:r>
                <a:t>U.S. mRNA Therapeutics Market size ($ Billion)</a:t>
              </a:r>
            </a:p>
          </p:txBody>
        </p:sp>
      </p:grpSp>
      <p:grpSp>
        <p:nvGrpSpPr>
          <p:cNvPr id="300" name="Group"/>
          <p:cNvGrpSpPr/>
          <p:nvPr/>
        </p:nvGrpSpPr>
        <p:grpSpPr>
          <a:xfrm>
            <a:off x="-201749" y="11097781"/>
            <a:ext cx="24787499" cy="3213558"/>
            <a:chOff x="0" y="0"/>
            <a:chExt cx="24787497" cy="3213556"/>
          </a:xfrm>
        </p:grpSpPr>
        <p:sp>
          <p:nvSpPr>
            <p:cNvPr id="282" name="Rectangle"/>
            <p:cNvSpPr/>
            <p:nvPr/>
          </p:nvSpPr>
          <p:spPr>
            <a:xfrm>
              <a:off x="0" y="834"/>
              <a:ext cx="24787497" cy="3212722"/>
            </a:xfrm>
            <a:prstGeom prst="rect">
              <a:avLst/>
            </a:prstGeom>
            <a:solidFill>
              <a:srgbClr val="DDDDDD"/>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283" name="Rectangle"/>
            <p:cNvSpPr/>
            <p:nvPr/>
          </p:nvSpPr>
          <p:spPr>
            <a:xfrm>
              <a:off x="19502638" y="912042"/>
              <a:ext cx="3151434" cy="1116576"/>
            </a:xfrm>
            <a:prstGeom prst="rect">
              <a:avLst/>
            </a:prstGeom>
            <a:solidFill>
              <a:srgbClr val="FFFFFF"/>
            </a:solidFill>
            <a:ln w="12700" cap="flat">
              <a:noFill/>
              <a:miter lim="400000"/>
            </a:ln>
            <a:effectLst/>
          </p:spPr>
          <p:txBody>
            <a:bodyPr wrap="square" lIns="50800" tIns="50800" rIns="50800" bIns="50800" numCol="1" anchor="ctr">
              <a:noAutofit/>
            </a:bodyPr>
            <a:lstStyle/>
            <a:p>
              <a:endParaRPr/>
            </a:p>
          </p:txBody>
        </p:sp>
        <p:sp>
          <p:nvSpPr>
            <p:cNvPr id="284" name="Rectangle"/>
            <p:cNvSpPr/>
            <p:nvPr/>
          </p:nvSpPr>
          <p:spPr>
            <a:xfrm>
              <a:off x="3972410" y="912042"/>
              <a:ext cx="3151434" cy="1116576"/>
            </a:xfrm>
            <a:prstGeom prst="rect">
              <a:avLst/>
            </a:prstGeom>
            <a:solidFill>
              <a:srgbClr val="FFFFFF"/>
            </a:solidFill>
            <a:ln w="12700" cap="flat">
              <a:noFill/>
              <a:miter lim="400000"/>
            </a:ln>
            <a:effectLst/>
          </p:spPr>
          <p:txBody>
            <a:bodyPr wrap="square" lIns="50800" tIns="50800" rIns="50800" bIns="50800" numCol="1" anchor="ctr">
              <a:noAutofit/>
            </a:bodyPr>
            <a:lstStyle/>
            <a:p>
              <a:endParaRPr/>
            </a:p>
          </p:txBody>
        </p:sp>
        <p:sp>
          <p:nvSpPr>
            <p:cNvPr id="285" name="Rectangle"/>
            <p:cNvSpPr/>
            <p:nvPr/>
          </p:nvSpPr>
          <p:spPr>
            <a:xfrm>
              <a:off x="427409" y="912042"/>
              <a:ext cx="3151435" cy="1116576"/>
            </a:xfrm>
            <a:prstGeom prst="rect">
              <a:avLst/>
            </a:prstGeom>
            <a:solidFill>
              <a:srgbClr val="FFFFFF"/>
            </a:solidFill>
            <a:ln w="12700" cap="flat">
              <a:noFill/>
              <a:miter lim="400000"/>
            </a:ln>
            <a:effectLst/>
          </p:spPr>
          <p:txBody>
            <a:bodyPr wrap="square" lIns="50800" tIns="50800" rIns="50800" bIns="50800" numCol="1" anchor="ctr">
              <a:noAutofit/>
            </a:bodyPr>
            <a:lstStyle/>
            <a:p>
              <a:endParaRPr/>
            </a:p>
          </p:txBody>
        </p:sp>
        <p:grpSp>
          <p:nvGrpSpPr>
            <p:cNvPr id="296" name="Group 29"/>
            <p:cNvGrpSpPr/>
            <p:nvPr/>
          </p:nvGrpSpPr>
          <p:grpSpPr>
            <a:xfrm>
              <a:off x="426204" y="848751"/>
              <a:ext cx="23843392" cy="1396583"/>
              <a:chOff x="49754" y="0"/>
              <a:chExt cx="23843390" cy="1396581"/>
            </a:xfrm>
          </p:grpSpPr>
          <p:grpSp>
            <p:nvGrpSpPr>
              <p:cNvPr id="294" name="Group 30"/>
              <p:cNvGrpSpPr/>
              <p:nvPr/>
            </p:nvGrpSpPr>
            <p:grpSpPr>
              <a:xfrm>
                <a:off x="49754" y="69156"/>
                <a:ext cx="22167533" cy="1199834"/>
                <a:chOff x="-1803755" y="0"/>
                <a:chExt cx="22167531" cy="1199832"/>
              </a:xfrm>
            </p:grpSpPr>
            <p:pic>
              <p:nvPicPr>
                <p:cNvPr id="286" name="Picture 6" descr="Picture 6"/>
                <p:cNvPicPr>
                  <a:picLocks noChangeAspect="1"/>
                </p:cNvPicPr>
                <p:nvPr/>
              </p:nvPicPr>
              <p:blipFill>
                <a:blip r:embed="rId7"/>
                <a:stretch>
                  <a:fillRect/>
                </a:stretch>
              </p:blipFill>
              <p:spPr>
                <a:xfrm>
                  <a:off x="1806233" y="92782"/>
                  <a:ext cx="3015131" cy="729964"/>
                </a:xfrm>
                <a:prstGeom prst="rect">
                  <a:avLst/>
                </a:prstGeom>
                <a:ln w="12700" cap="flat">
                  <a:noFill/>
                  <a:miter lim="400000"/>
                </a:ln>
                <a:effectLst/>
              </p:spPr>
            </p:pic>
            <p:pic>
              <p:nvPicPr>
                <p:cNvPr id="287" name="Picture 2" descr="Picture 2"/>
                <p:cNvPicPr>
                  <a:picLocks noChangeAspect="1"/>
                </p:cNvPicPr>
                <p:nvPr/>
              </p:nvPicPr>
              <p:blipFill>
                <a:blip r:embed="rId8"/>
                <a:stretch>
                  <a:fillRect/>
                </a:stretch>
              </p:blipFill>
              <p:spPr>
                <a:xfrm>
                  <a:off x="5328215" y="0"/>
                  <a:ext cx="1834576" cy="1116572"/>
                </a:xfrm>
                <a:prstGeom prst="rect">
                  <a:avLst/>
                </a:prstGeom>
                <a:ln w="12700" cap="flat">
                  <a:noFill/>
                  <a:miter lim="400000"/>
                </a:ln>
                <a:effectLst/>
              </p:spPr>
            </p:pic>
            <p:pic>
              <p:nvPicPr>
                <p:cNvPr id="288" name="Picture 4" descr="Picture 4"/>
                <p:cNvPicPr>
                  <a:picLocks noChangeAspect="1"/>
                </p:cNvPicPr>
                <p:nvPr/>
              </p:nvPicPr>
              <p:blipFill>
                <a:blip r:embed="rId9"/>
                <a:srcRect/>
                <a:stretch>
                  <a:fillRect/>
                </a:stretch>
              </p:blipFill>
              <p:spPr>
                <a:xfrm>
                  <a:off x="-1803755" y="376937"/>
                  <a:ext cx="3133052" cy="389241"/>
                </a:xfrm>
                <a:prstGeom prst="rect">
                  <a:avLst/>
                </a:prstGeom>
                <a:ln w="12700" cap="flat">
                  <a:noFill/>
                  <a:miter lim="400000"/>
                </a:ln>
                <a:effectLst/>
              </p:spPr>
            </p:pic>
            <p:pic>
              <p:nvPicPr>
                <p:cNvPr id="289" name="Picture 6" descr="Picture 6"/>
                <p:cNvPicPr>
                  <a:picLocks noChangeAspect="1"/>
                </p:cNvPicPr>
                <p:nvPr/>
              </p:nvPicPr>
              <p:blipFill>
                <a:blip r:embed="rId10"/>
                <a:stretch>
                  <a:fillRect/>
                </a:stretch>
              </p:blipFill>
              <p:spPr>
                <a:xfrm>
                  <a:off x="10476025" y="32206"/>
                  <a:ext cx="2024304" cy="1148115"/>
                </a:xfrm>
                <a:prstGeom prst="rect">
                  <a:avLst/>
                </a:prstGeom>
                <a:ln w="12700" cap="flat">
                  <a:noFill/>
                  <a:miter lim="400000"/>
                </a:ln>
                <a:effectLst/>
              </p:spPr>
            </p:pic>
            <p:pic>
              <p:nvPicPr>
                <p:cNvPr id="290" name="Picture 8" descr="Picture 8"/>
                <p:cNvPicPr>
                  <a:picLocks noChangeAspect="1"/>
                </p:cNvPicPr>
                <p:nvPr/>
              </p:nvPicPr>
              <p:blipFill>
                <a:blip r:embed="rId11"/>
                <a:srcRect/>
                <a:stretch>
                  <a:fillRect/>
                </a:stretch>
              </p:blipFill>
              <p:spPr>
                <a:xfrm>
                  <a:off x="7584125" y="0"/>
                  <a:ext cx="2418542" cy="1199832"/>
                </a:xfrm>
                <a:prstGeom prst="rect">
                  <a:avLst/>
                </a:prstGeom>
                <a:ln w="12700" cap="flat">
                  <a:noFill/>
                  <a:miter lim="400000"/>
                </a:ln>
                <a:effectLst/>
              </p:spPr>
            </p:pic>
            <p:pic>
              <p:nvPicPr>
                <p:cNvPr id="291" name="Picture 12" descr="Picture 12"/>
                <p:cNvPicPr>
                  <a:picLocks noChangeAspect="1"/>
                </p:cNvPicPr>
                <p:nvPr/>
              </p:nvPicPr>
              <p:blipFill>
                <a:blip r:embed="rId12"/>
                <a:stretch>
                  <a:fillRect/>
                </a:stretch>
              </p:blipFill>
              <p:spPr>
                <a:xfrm>
                  <a:off x="12802000" y="0"/>
                  <a:ext cx="1865969" cy="1143210"/>
                </a:xfrm>
                <a:prstGeom prst="rect">
                  <a:avLst/>
                </a:prstGeom>
                <a:ln w="12700" cap="flat">
                  <a:noFill/>
                  <a:miter lim="400000"/>
                </a:ln>
                <a:effectLst/>
              </p:spPr>
            </p:pic>
            <p:pic>
              <p:nvPicPr>
                <p:cNvPr id="292" name="Picture 14" descr="Picture 14"/>
                <p:cNvPicPr>
                  <a:picLocks noChangeAspect="1"/>
                </p:cNvPicPr>
                <p:nvPr/>
              </p:nvPicPr>
              <p:blipFill>
                <a:blip r:embed="rId13"/>
                <a:stretch>
                  <a:fillRect/>
                </a:stretch>
              </p:blipFill>
              <p:spPr>
                <a:xfrm>
                  <a:off x="14987492" y="31199"/>
                  <a:ext cx="1905266" cy="1075621"/>
                </a:xfrm>
                <a:prstGeom prst="rect">
                  <a:avLst/>
                </a:prstGeom>
                <a:ln w="12700" cap="flat">
                  <a:noFill/>
                  <a:miter lim="400000"/>
                </a:ln>
                <a:effectLst/>
              </p:spPr>
            </p:pic>
            <p:pic>
              <p:nvPicPr>
                <p:cNvPr id="293" name="Picture 16" descr="Picture 16"/>
                <p:cNvPicPr>
                  <a:picLocks noChangeAspect="1"/>
                </p:cNvPicPr>
                <p:nvPr/>
              </p:nvPicPr>
              <p:blipFill>
                <a:blip r:embed="rId14"/>
                <a:srcRect/>
                <a:stretch>
                  <a:fillRect/>
                </a:stretch>
              </p:blipFill>
              <p:spPr>
                <a:xfrm>
                  <a:off x="17272676" y="152963"/>
                  <a:ext cx="3091100" cy="609467"/>
                </a:xfrm>
                <a:prstGeom prst="rect">
                  <a:avLst/>
                </a:prstGeom>
                <a:ln w="12700" cap="flat">
                  <a:noFill/>
                  <a:miter lim="400000"/>
                </a:ln>
                <a:effectLst/>
              </p:spPr>
            </p:pic>
          </p:grpSp>
          <p:pic>
            <p:nvPicPr>
              <p:cNvPr id="295" name="Picture 18" descr="Picture 18"/>
              <p:cNvPicPr>
                <a:picLocks noChangeAspect="1"/>
              </p:cNvPicPr>
              <p:nvPr/>
            </p:nvPicPr>
            <p:blipFill>
              <a:blip r:embed="rId15"/>
              <a:srcRect l="15804" t="15804" r="15804" b="15804"/>
              <a:stretch>
                <a:fillRect/>
              </a:stretch>
            </p:blipFill>
            <p:spPr>
              <a:xfrm>
                <a:off x="22600390" y="0"/>
                <a:ext cx="1292754" cy="1396581"/>
              </a:xfrm>
              <a:prstGeom prst="rect">
                <a:avLst/>
              </a:prstGeom>
              <a:ln w="12700" cap="flat">
                <a:noFill/>
                <a:miter lim="400000"/>
              </a:ln>
              <a:effectLst/>
            </p:spPr>
          </p:pic>
        </p:grpSp>
        <p:sp>
          <p:nvSpPr>
            <p:cNvPr id="297" name="TextBox 296"/>
            <p:cNvSpPr txBox="1"/>
            <p:nvPr/>
          </p:nvSpPr>
          <p:spPr>
            <a:xfrm>
              <a:off x="9292630" y="0"/>
              <a:ext cx="5497255" cy="7493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ct val="80000"/>
                </a:lnSpc>
                <a:spcBef>
                  <a:spcPts val="3200"/>
                </a:spcBef>
                <a:defRPr sz="4400" cap="all">
                  <a:solidFill>
                    <a:srgbClr val="535353"/>
                  </a:solidFill>
                  <a:latin typeface="DIN Alternate Bold"/>
                  <a:ea typeface="DIN Alternate Bold"/>
                  <a:cs typeface="DIN Alternate Bold"/>
                  <a:sym typeface="DIN Alternate Bold"/>
                </a:defRPr>
              </a:lvl1pPr>
            </a:lstStyle>
            <a:p>
              <a:r>
                <a:t>Industry Synergies</a:t>
              </a:r>
            </a:p>
          </p:txBody>
        </p:sp>
        <p:sp>
          <p:nvSpPr>
            <p:cNvPr id="298" name="Line"/>
            <p:cNvSpPr/>
            <p:nvPr/>
          </p:nvSpPr>
          <p:spPr>
            <a:xfrm>
              <a:off x="14973035" y="374649"/>
              <a:ext cx="9223723" cy="1"/>
            </a:xfrm>
            <a:prstGeom prst="line">
              <a:avLst/>
            </a:prstGeom>
            <a:noFill/>
            <a:ln w="25400" cap="flat">
              <a:solidFill>
                <a:srgbClr val="A7A7A7"/>
              </a:solidFill>
              <a:prstDash val="solid"/>
              <a:round/>
            </a:ln>
            <a:effectLst/>
          </p:spPr>
          <p:txBody>
            <a:bodyPr wrap="square" lIns="45718" tIns="45718" rIns="45718" bIns="45718" numCol="1" anchor="t">
              <a:noAutofit/>
            </a:bodyPr>
            <a:lstStyle/>
            <a:p>
              <a:pPr>
                <a:defRPr>
                  <a:solidFill>
                    <a:srgbClr val="838787"/>
                  </a:solidFill>
                </a:defRPr>
              </a:pPr>
              <a:endParaRPr/>
            </a:p>
          </p:txBody>
        </p:sp>
        <p:sp>
          <p:nvSpPr>
            <p:cNvPr id="299" name="Line"/>
            <p:cNvSpPr/>
            <p:nvPr/>
          </p:nvSpPr>
          <p:spPr>
            <a:xfrm>
              <a:off x="467560" y="374649"/>
              <a:ext cx="8500647" cy="1"/>
            </a:xfrm>
            <a:prstGeom prst="line">
              <a:avLst/>
            </a:prstGeom>
            <a:noFill/>
            <a:ln w="25400" cap="flat">
              <a:solidFill>
                <a:srgbClr val="A7A7A7"/>
              </a:solidFill>
              <a:prstDash val="solid"/>
              <a:round/>
            </a:ln>
            <a:effectLst/>
          </p:spPr>
          <p:txBody>
            <a:bodyPr wrap="square" lIns="45718" tIns="45718" rIns="45718" bIns="45718" numCol="1" anchor="t">
              <a:noAutofit/>
            </a:bodyPr>
            <a:lstStyle/>
            <a:p>
              <a:pPr>
                <a:defRPr>
                  <a:solidFill>
                    <a:srgbClr val="838787"/>
                  </a:solidFill>
                </a:defRPr>
              </a:pPr>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81"/>
                                        </p:tgtEl>
                                        <p:attrNameLst>
                                          <p:attrName>style.visibility</p:attrName>
                                        </p:attrNameLst>
                                      </p:cBhvr>
                                      <p:to>
                                        <p:strVal val="visible"/>
                                      </p:to>
                                    </p:set>
                                    <p:animEffect transition="in" filter="fade">
                                      <p:cBhvr>
                                        <p:cTn id="7" dur="1000"/>
                                        <p:tgtEl>
                                          <p:spTgt spid="28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2" nodeType="clickEffect">
                                  <p:stCondLst>
                                    <p:cond delay="0"/>
                                  </p:stCondLst>
                                  <p:iterate>
                                    <p:tmAbs val="0"/>
                                  </p:iterate>
                                  <p:childTnLst>
                                    <p:set>
                                      <p:cBhvr>
                                        <p:cTn id="11" fill="hold"/>
                                        <p:tgtEl>
                                          <p:spTgt spid="269"/>
                                        </p:tgtEl>
                                        <p:attrNameLst>
                                          <p:attrName>style.visibility</p:attrName>
                                        </p:attrNameLst>
                                      </p:cBhvr>
                                      <p:to>
                                        <p:strVal val="visible"/>
                                      </p:to>
                                    </p:set>
                                    <p:animEffect transition="in" filter="wipe(up)">
                                      <p:cBhvr>
                                        <p:cTn id="12" dur="1500"/>
                                        <p:tgtEl>
                                          <p:spTgt spid="26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3" nodeType="clickEffect">
                                  <p:stCondLst>
                                    <p:cond delay="0"/>
                                  </p:stCondLst>
                                  <p:iterate>
                                    <p:tmAbs val="0"/>
                                  </p:iterate>
                                  <p:childTnLst>
                                    <p:set>
                                      <p:cBhvr>
                                        <p:cTn id="16" fill="hold"/>
                                        <p:tgtEl>
                                          <p:spTgt spid="300"/>
                                        </p:tgtEl>
                                        <p:attrNameLst>
                                          <p:attrName>style.visibility</p:attrName>
                                        </p:attrNameLst>
                                      </p:cBhvr>
                                      <p:to>
                                        <p:strVal val="visible"/>
                                      </p:to>
                                    </p:set>
                                    <p:anim calcmode="lin" valueType="num">
                                      <p:cBhvr>
                                        <p:cTn id="17" dur="1000" fill="hold"/>
                                        <p:tgtEl>
                                          <p:spTgt spid="300"/>
                                        </p:tgtEl>
                                        <p:attrNameLst>
                                          <p:attrName>ppt_x</p:attrName>
                                        </p:attrNameLst>
                                      </p:cBhvr>
                                      <p:tavLst>
                                        <p:tav tm="0">
                                          <p:val>
                                            <p:strVal val="#ppt_x"/>
                                          </p:val>
                                        </p:tav>
                                        <p:tav tm="100000">
                                          <p:val>
                                            <p:strVal val="#ppt_x"/>
                                          </p:val>
                                        </p:tav>
                                      </p:tavLst>
                                    </p:anim>
                                    <p:anim calcmode="lin" valueType="num">
                                      <p:cBhvr>
                                        <p:cTn id="18" dur="1000" fill="hold"/>
                                        <p:tgtEl>
                                          <p:spTgt spid="3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 grpId="2" animBg="1" advAuto="0"/>
      <p:bldP spid="281" grpId="1" animBg="1" advAuto="0"/>
      <p:bldP spid="300" grpId="3"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0" name="mRNA-b.png" descr="mRNA-b.png"/>
          <p:cNvPicPr>
            <a:picLocks noChangeAspect="1"/>
          </p:cNvPicPr>
          <p:nvPr/>
        </p:nvPicPr>
        <p:blipFill>
          <a:blip r:embed="rId3"/>
          <a:srcRect b="88112"/>
          <a:stretch>
            <a:fillRect/>
          </a:stretch>
        </p:blipFill>
        <p:spPr>
          <a:xfrm>
            <a:off x="564133" y="5483812"/>
            <a:ext cx="13400146" cy="898091"/>
          </a:xfrm>
          <a:prstGeom prst="rect">
            <a:avLst/>
          </a:prstGeom>
          <a:ln w="12700">
            <a:miter lim="400000"/>
          </a:ln>
        </p:spPr>
      </p:pic>
      <p:grpSp>
        <p:nvGrpSpPr>
          <p:cNvPr id="517" name="Group"/>
          <p:cNvGrpSpPr/>
          <p:nvPr/>
        </p:nvGrpSpPr>
        <p:grpSpPr>
          <a:xfrm>
            <a:off x="2898645" y="6739030"/>
            <a:ext cx="7704474" cy="7264923"/>
            <a:chOff x="0" y="0"/>
            <a:chExt cx="7704472" cy="7264921"/>
          </a:xfrm>
        </p:grpSpPr>
        <p:sp>
          <p:nvSpPr>
            <p:cNvPr id="511" name="Stability"/>
            <p:cNvSpPr/>
            <p:nvPr/>
          </p:nvSpPr>
          <p:spPr>
            <a:xfrm>
              <a:off x="2046523" y="3824315"/>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nSpc>
                  <a:spcPct val="80000"/>
                </a:lnSpc>
                <a:spcBef>
                  <a:spcPts val="3200"/>
                </a:spcBef>
                <a:defRPr sz="7700" cap="all">
                  <a:solidFill>
                    <a:srgbClr val="94D9F6"/>
                  </a:solidFill>
                  <a:latin typeface="DIN Alternate Bold"/>
                  <a:ea typeface="DIN Alternate Bold"/>
                  <a:cs typeface="DIN Alternate Bold"/>
                  <a:sym typeface="DIN Alternate Bold"/>
                </a:defRPr>
              </a:lvl1pPr>
            </a:lstStyle>
            <a:p>
              <a:r>
                <a:t>Stability</a:t>
              </a:r>
            </a:p>
          </p:txBody>
        </p:sp>
        <p:sp>
          <p:nvSpPr>
            <p:cNvPr id="512" name="Protein output"/>
            <p:cNvSpPr/>
            <p:nvPr/>
          </p:nvSpPr>
          <p:spPr>
            <a:xfrm>
              <a:off x="480116" y="4922318"/>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nSpc>
                  <a:spcPct val="80000"/>
                </a:lnSpc>
                <a:spcBef>
                  <a:spcPts val="3200"/>
                </a:spcBef>
                <a:defRPr sz="7700" cap="all">
                  <a:solidFill>
                    <a:srgbClr val="94D9F6"/>
                  </a:solidFill>
                  <a:latin typeface="DIN Alternate Bold"/>
                  <a:ea typeface="DIN Alternate Bold"/>
                  <a:cs typeface="DIN Alternate Bold"/>
                  <a:sym typeface="DIN Alternate Bold"/>
                </a:defRPr>
              </a:lvl1pPr>
            </a:lstStyle>
            <a:p>
              <a:r>
                <a:t>Protein output</a:t>
              </a:r>
            </a:p>
          </p:txBody>
        </p:sp>
        <p:sp>
          <p:nvSpPr>
            <p:cNvPr id="513" name="Arrow 11"/>
            <p:cNvSpPr/>
            <p:nvPr/>
          </p:nvSpPr>
          <p:spPr>
            <a:xfrm rot="2700000">
              <a:off x="869193" y="537484"/>
              <a:ext cx="1420792" cy="1069726"/>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rgbClr val="94D9F6"/>
            </a:solidFill>
            <a:ln w="12700" cap="flat">
              <a:noFill/>
              <a:miter lim="400000"/>
            </a:ln>
            <a:effectLst/>
          </p:spPr>
          <p:txBody>
            <a:bodyPr wrap="square" lIns="50800" tIns="50800" rIns="50800" bIns="50800" numCol="1" anchor="ctr">
              <a:noAutofit/>
            </a:bodyPr>
            <a:lstStyle/>
            <a:p>
              <a:pPr algn="ctr">
                <a:lnSpc>
                  <a:spcPct val="80000"/>
                </a:lnSpc>
                <a:spcBef>
                  <a:spcPts val="0"/>
                </a:spcBef>
                <a:defRPr sz="4000" cap="all">
                  <a:solidFill>
                    <a:srgbClr val="FFFFFF"/>
                  </a:solidFill>
                </a:defRPr>
              </a:pPr>
              <a:endParaRPr/>
            </a:p>
          </p:txBody>
        </p:sp>
        <p:sp>
          <p:nvSpPr>
            <p:cNvPr id="514" name="Arrow 11"/>
            <p:cNvSpPr/>
            <p:nvPr/>
          </p:nvSpPr>
          <p:spPr>
            <a:xfrm rot="8100000">
              <a:off x="6113547" y="537484"/>
              <a:ext cx="1420792" cy="1069726"/>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rgbClr val="94D9F6"/>
            </a:solidFill>
            <a:ln w="12700" cap="flat">
              <a:noFill/>
              <a:miter lim="400000"/>
            </a:ln>
            <a:effectLst/>
          </p:spPr>
          <p:txBody>
            <a:bodyPr wrap="square" lIns="50800" tIns="50800" rIns="50800" bIns="50800" numCol="1" anchor="ctr">
              <a:noAutofit/>
            </a:bodyPr>
            <a:lstStyle/>
            <a:p>
              <a:pPr algn="ctr">
                <a:lnSpc>
                  <a:spcPct val="80000"/>
                </a:lnSpc>
                <a:spcBef>
                  <a:spcPts val="0"/>
                </a:spcBef>
                <a:defRPr sz="4000" cap="all">
                  <a:solidFill>
                    <a:srgbClr val="FFFFFF"/>
                  </a:solidFill>
                </a:defRPr>
              </a:pPr>
              <a:endParaRPr/>
            </a:p>
          </p:txBody>
        </p:sp>
        <p:sp>
          <p:nvSpPr>
            <p:cNvPr id="515" name="Tissue specificity"/>
            <p:cNvSpPr/>
            <p:nvPr/>
          </p:nvSpPr>
          <p:spPr>
            <a:xfrm>
              <a:off x="0" y="5994921"/>
              <a:ext cx="1270000"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nSpc>
                  <a:spcPct val="80000"/>
                </a:lnSpc>
                <a:spcBef>
                  <a:spcPts val="3200"/>
                </a:spcBef>
                <a:defRPr sz="7700" cap="all">
                  <a:solidFill>
                    <a:srgbClr val="94D9F6"/>
                  </a:solidFill>
                  <a:latin typeface="DIN Alternate Bold"/>
                  <a:ea typeface="DIN Alternate Bold"/>
                  <a:cs typeface="DIN Alternate Bold"/>
                  <a:sym typeface="DIN Alternate Bold"/>
                </a:defRPr>
              </a:lvl1pPr>
            </a:lstStyle>
            <a:p>
              <a:r>
                <a:t>Tissue specificity</a:t>
              </a:r>
            </a:p>
          </p:txBody>
        </p:sp>
        <p:sp>
          <p:nvSpPr>
            <p:cNvPr id="516" name="Arrow 11"/>
            <p:cNvSpPr/>
            <p:nvPr/>
          </p:nvSpPr>
          <p:spPr>
            <a:xfrm rot="5400000">
              <a:off x="3491370" y="175532"/>
              <a:ext cx="1420792" cy="1069727"/>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rgbClr val="94D9F6"/>
            </a:solidFill>
            <a:ln w="12700" cap="flat">
              <a:noFill/>
              <a:miter lim="400000"/>
            </a:ln>
            <a:effectLst/>
          </p:spPr>
          <p:txBody>
            <a:bodyPr wrap="square" lIns="50800" tIns="50800" rIns="50800" bIns="50800" numCol="1" anchor="ctr">
              <a:noAutofit/>
            </a:bodyPr>
            <a:lstStyle/>
            <a:p>
              <a:pPr algn="ctr">
                <a:lnSpc>
                  <a:spcPct val="80000"/>
                </a:lnSpc>
                <a:spcBef>
                  <a:spcPts val="0"/>
                </a:spcBef>
                <a:defRPr sz="4000" cap="all">
                  <a:solidFill>
                    <a:srgbClr val="FFFFFF"/>
                  </a:solidFill>
                </a:defRPr>
              </a:pPr>
              <a:endParaRPr/>
            </a:p>
          </p:txBody>
        </p:sp>
      </p:grpSp>
      <p:grpSp>
        <p:nvGrpSpPr>
          <p:cNvPr id="535" name="Group"/>
          <p:cNvGrpSpPr/>
          <p:nvPr/>
        </p:nvGrpSpPr>
        <p:grpSpPr>
          <a:xfrm>
            <a:off x="13231879" y="-5745764"/>
            <a:ext cx="28052887" cy="19920269"/>
            <a:chOff x="0" y="0"/>
            <a:chExt cx="28052886" cy="19920267"/>
          </a:xfrm>
        </p:grpSpPr>
        <p:grpSp>
          <p:nvGrpSpPr>
            <p:cNvPr id="531" name="Group"/>
            <p:cNvGrpSpPr/>
            <p:nvPr/>
          </p:nvGrpSpPr>
          <p:grpSpPr>
            <a:xfrm>
              <a:off x="0" y="0"/>
              <a:ext cx="28052887" cy="19920268"/>
              <a:chOff x="0" y="0"/>
              <a:chExt cx="28052886" cy="19920267"/>
            </a:xfrm>
          </p:grpSpPr>
          <p:sp>
            <p:nvSpPr>
              <p:cNvPr id="518" name="Circle"/>
              <p:cNvSpPr/>
              <p:nvPr/>
            </p:nvSpPr>
            <p:spPr>
              <a:xfrm>
                <a:off x="949092" y="9263388"/>
                <a:ext cx="2131461" cy="2131461"/>
              </a:xfrm>
              <a:prstGeom prst="ellipse">
                <a:avLst/>
              </a:prstGeom>
              <a:solidFill>
                <a:srgbClr val="94D9F6"/>
              </a:solidFill>
              <a:ln w="12700" cap="flat">
                <a:noFill/>
                <a:miter lim="400000"/>
              </a:ln>
              <a:effectLst/>
            </p:spPr>
            <p:txBody>
              <a:bodyPr wrap="square" lIns="50800" tIns="50800" rIns="50800" bIns="50800" numCol="1" anchor="ctr">
                <a:noAutofit/>
              </a:bodyPr>
              <a:lstStyle/>
              <a:p>
                <a:pPr algn="ctr">
                  <a:lnSpc>
                    <a:spcPct val="80000"/>
                  </a:lnSpc>
                  <a:spcBef>
                    <a:spcPts val="0"/>
                  </a:spcBef>
                  <a:defRPr sz="4000" cap="all">
                    <a:solidFill>
                      <a:srgbClr val="FFFFFF"/>
                    </a:solidFill>
                  </a:defRPr>
                </a:pPr>
                <a:endParaRPr/>
              </a:p>
            </p:txBody>
          </p:sp>
          <p:sp>
            <p:nvSpPr>
              <p:cNvPr id="519" name="SEQUENCES…"/>
              <p:cNvSpPr txBox="1"/>
              <p:nvPr/>
            </p:nvSpPr>
            <p:spPr>
              <a:xfrm>
                <a:off x="837265" y="11670989"/>
                <a:ext cx="2631968" cy="13959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spcBef>
                    <a:spcPts val="1200"/>
                  </a:spcBef>
                  <a:defRPr sz="2900">
                    <a:solidFill>
                      <a:srgbClr val="FFFFFF"/>
                    </a:solidFill>
                    <a:latin typeface="Avenir Next Regular"/>
                    <a:ea typeface="Avenir Next Regular"/>
                    <a:cs typeface="Avenir Next Regular"/>
                    <a:sym typeface="Avenir Next Regular"/>
                  </a:defRPr>
                </a:pPr>
                <a:r>
                  <a:t>SEQUENCES </a:t>
                </a:r>
              </a:p>
              <a:p>
                <a:pPr>
                  <a:spcBef>
                    <a:spcPts val="1200"/>
                  </a:spcBef>
                  <a:defRPr sz="2900">
                    <a:solidFill>
                      <a:srgbClr val="FFFFFF"/>
                    </a:solidFill>
                    <a:latin typeface="Avenir Next Regular"/>
                    <a:ea typeface="Avenir Next Regular"/>
                    <a:cs typeface="Avenir Next Regular"/>
                    <a:sym typeface="Avenir Next Regular"/>
                  </a:defRPr>
                </a:pPr>
                <a:r>
                  <a:t>IN HUMANS</a:t>
                </a:r>
              </a:p>
            </p:txBody>
          </p:sp>
          <p:sp>
            <p:nvSpPr>
              <p:cNvPr id="520" name="8 X 10 12 combinations"/>
              <p:cNvSpPr txBox="1"/>
              <p:nvPr/>
            </p:nvSpPr>
            <p:spPr>
              <a:xfrm>
                <a:off x="0" y="13344917"/>
                <a:ext cx="4306498" cy="6700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spcBef>
                    <a:spcPts val="1200"/>
                  </a:spcBef>
                  <a:defRPr sz="2900">
                    <a:solidFill>
                      <a:srgbClr val="FFFFFF"/>
                    </a:solidFill>
                    <a:latin typeface="Avenir Next Regular"/>
                    <a:ea typeface="Avenir Next Regular"/>
                    <a:cs typeface="Avenir Next Regular"/>
                    <a:sym typeface="Avenir Next Regular"/>
                  </a:defRPr>
                </a:pPr>
                <a:r>
                  <a:t>8 X 10 </a:t>
                </a:r>
                <a:r>
                  <a:rPr baseline="31999"/>
                  <a:t>12</a:t>
                </a:r>
                <a:r>
                  <a:t> combinations</a:t>
                </a:r>
              </a:p>
            </p:txBody>
          </p:sp>
          <p:sp>
            <p:nvSpPr>
              <p:cNvPr id="521" name="Circle"/>
              <p:cNvSpPr/>
              <p:nvPr/>
            </p:nvSpPr>
            <p:spPr>
              <a:xfrm>
                <a:off x="4130343" y="8955093"/>
                <a:ext cx="3341167" cy="3341167"/>
              </a:xfrm>
              <a:prstGeom prst="ellipse">
                <a:avLst/>
              </a:prstGeom>
              <a:solidFill>
                <a:srgbClr val="2389C0"/>
              </a:solidFill>
              <a:ln w="12700" cap="flat">
                <a:noFill/>
                <a:miter lim="400000"/>
              </a:ln>
              <a:effectLst/>
            </p:spPr>
            <p:txBody>
              <a:bodyPr wrap="square" lIns="50800" tIns="50800" rIns="50800" bIns="50800" numCol="1" anchor="ctr">
                <a:noAutofit/>
              </a:bodyPr>
              <a:lstStyle/>
              <a:p>
                <a:pPr algn="ctr">
                  <a:lnSpc>
                    <a:spcPct val="80000"/>
                  </a:lnSpc>
                  <a:spcBef>
                    <a:spcPts val="0"/>
                  </a:spcBef>
                  <a:defRPr sz="4000" cap="all">
                    <a:solidFill>
                      <a:srgbClr val="FFFFFF"/>
                    </a:solidFill>
                  </a:defRPr>
                </a:pPr>
                <a:endParaRPr/>
              </a:p>
            </p:txBody>
          </p:sp>
          <p:sp>
            <p:nvSpPr>
              <p:cNvPr id="522" name="Line"/>
              <p:cNvSpPr/>
              <p:nvPr/>
            </p:nvSpPr>
            <p:spPr>
              <a:xfrm>
                <a:off x="2242362" y="9281021"/>
                <a:ext cx="2316102" cy="1178021"/>
              </a:xfrm>
              <a:prstGeom prst="line">
                <a:avLst/>
              </a:prstGeom>
              <a:noFill/>
              <a:ln w="38100" cap="rnd">
                <a:solidFill>
                  <a:srgbClr val="94D9F6"/>
                </a:solidFill>
                <a:custDash>
                  <a:ds d="100000" sp="200000"/>
                </a:custDash>
                <a:miter lim="400000"/>
              </a:ln>
              <a:effectLst/>
            </p:spPr>
            <p:txBody>
              <a:bodyPr wrap="square" lIns="45718" tIns="45718" rIns="45718" bIns="45718" numCol="1" anchor="t">
                <a:noAutofit/>
              </a:bodyPr>
              <a:lstStyle/>
              <a:p>
                <a:pPr>
                  <a:defRPr>
                    <a:solidFill>
                      <a:srgbClr val="838787"/>
                    </a:solidFill>
                  </a:defRPr>
                </a:pPr>
                <a:endParaRPr/>
              </a:p>
            </p:txBody>
          </p:sp>
          <p:sp>
            <p:nvSpPr>
              <p:cNvPr id="523" name="Line"/>
              <p:cNvSpPr/>
              <p:nvPr/>
            </p:nvSpPr>
            <p:spPr>
              <a:xfrm flipV="1">
                <a:off x="1978936" y="10586764"/>
                <a:ext cx="2578088" cy="781144"/>
              </a:xfrm>
              <a:prstGeom prst="line">
                <a:avLst/>
              </a:prstGeom>
              <a:noFill/>
              <a:ln w="38100" cap="rnd">
                <a:solidFill>
                  <a:srgbClr val="94D9F6"/>
                </a:solidFill>
                <a:custDash>
                  <a:ds d="100000" sp="200000"/>
                </a:custDash>
                <a:miter lim="400000"/>
              </a:ln>
              <a:effectLst/>
            </p:spPr>
            <p:txBody>
              <a:bodyPr wrap="square" lIns="45718" tIns="45718" rIns="45718" bIns="45718" numCol="1" anchor="t">
                <a:noAutofit/>
              </a:bodyPr>
              <a:lstStyle/>
              <a:p>
                <a:pPr>
                  <a:defRPr>
                    <a:solidFill>
                      <a:srgbClr val="838787"/>
                    </a:solidFill>
                  </a:defRPr>
                </a:pPr>
                <a:endParaRPr/>
              </a:p>
            </p:txBody>
          </p:sp>
          <p:sp>
            <p:nvSpPr>
              <p:cNvPr id="524" name="SEQUENCES…"/>
              <p:cNvSpPr txBox="1"/>
              <p:nvPr/>
            </p:nvSpPr>
            <p:spPr>
              <a:xfrm>
                <a:off x="4639588" y="12981962"/>
                <a:ext cx="2631968" cy="13959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spcBef>
                    <a:spcPts val="1200"/>
                  </a:spcBef>
                  <a:defRPr sz="2900">
                    <a:solidFill>
                      <a:srgbClr val="FFFFFF"/>
                    </a:solidFill>
                    <a:latin typeface="Avenir Next Regular"/>
                    <a:ea typeface="Avenir Next Regular"/>
                    <a:cs typeface="Avenir Next Regular"/>
                    <a:sym typeface="Avenir Next Regular"/>
                  </a:defRPr>
                </a:pPr>
                <a:r>
                  <a:t>SEQUENCES </a:t>
                </a:r>
              </a:p>
              <a:p>
                <a:pPr>
                  <a:spcBef>
                    <a:spcPts val="1200"/>
                  </a:spcBef>
                  <a:defRPr sz="2900">
                    <a:solidFill>
                      <a:srgbClr val="FFFFFF"/>
                    </a:solidFill>
                    <a:latin typeface="Avenir Next Regular"/>
                    <a:ea typeface="Avenir Next Regular"/>
                    <a:cs typeface="Avenir Next Regular"/>
                    <a:sym typeface="Avenir Next Regular"/>
                  </a:defRPr>
                </a:pPr>
                <a:r>
                  <a:t>ON EARTH</a:t>
                </a:r>
              </a:p>
            </p:txBody>
          </p:sp>
          <p:sp>
            <p:nvSpPr>
              <p:cNvPr id="525" name="8.7 million SPECIES"/>
              <p:cNvSpPr txBox="1"/>
              <p:nvPr/>
            </p:nvSpPr>
            <p:spPr>
              <a:xfrm>
                <a:off x="4097109" y="14292935"/>
                <a:ext cx="3716925" cy="6700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spcBef>
                    <a:spcPts val="1200"/>
                  </a:spcBef>
                  <a:defRPr sz="2900">
                    <a:solidFill>
                      <a:srgbClr val="FFFFFF"/>
                    </a:solidFill>
                    <a:latin typeface="Avenir Next Regular"/>
                    <a:ea typeface="Avenir Next Regular"/>
                    <a:cs typeface="Avenir Next Regular"/>
                    <a:sym typeface="Avenir Next Regular"/>
                  </a:defRPr>
                </a:lvl1pPr>
              </a:lstStyle>
              <a:p>
                <a:r>
                  <a:t>8.7 million SPECIES</a:t>
                </a:r>
              </a:p>
            </p:txBody>
          </p:sp>
          <p:sp>
            <p:nvSpPr>
              <p:cNvPr id="526" name="Circle"/>
              <p:cNvSpPr/>
              <p:nvPr/>
            </p:nvSpPr>
            <p:spPr>
              <a:xfrm>
                <a:off x="4428892" y="10421246"/>
                <a:ext cx="196745" cy="196744"/>
              </a:xfrm>
              <a:prstGeom prst="ellipse">
                <a:avLst/>
              </a:prstGeom>
              <a:solidFill>
                <a:srgbClr val="94D9F6"/>
              </a:solidFill>
              <a:ln w="12700" cap="flat">
                <a:noFill/>
                <a:miter lim="400000"/>
              </a:ln>
              <a:effectLst/>
            </p:spPr>
            <p:txBody>
              <a:bodyPr wrap="square" lIns="50800" tIns="50800" rIns="50800" bIns="50800" numCol="1" anchor="ctr">
                <a:noAutofit/>
              </a:bodyPr>
              <a:lstStyle/>
              <a:p>
                <a:pPr algn="ctr">
                  <a:lnSpc>
                    <a:spcPct val="80000"/>
                  </a:lnSpc>
                  <a:spcBef>
                    <a:spcPts val="0"/>
                  </a:spcBef>
                  <a:defRPr sz="4000" cap="all">
                    <a:solidFill>
                      <a:srgbClr val="FFFFFF"/>
                    </a:solidFill>
                  </a:defRPr>
                </a:pPr>
                <a:endParaRPr/>
              </a:p>
            </p:txBody>
          </p:sp>
          <p:sp>
            <p:nvSpPr>
              <p:cNvPr id="527" name="Circle"/>
              <p:cNvSpPr/>
              <p:nvPr/>
            </p:nvSpPr>
            <p:spPr>
              <a:xfrm>
                <a:off x="8132618" y="0"/>
                <a:ext cx="19920269" cy="19920268"/>
              </a:xfrm>
              <a:prstGeom prst="ellipse">
                <a:avLst/>
              </a:prstGeom>
              <a:solidFill>
                <a:srgbClr val="18679A"/>
              </a:solidFill>
              <a:ln w="12700" cap="flat">
                <a:noFill/>
                <a:miter lim="400000"/>
              </a:ln>
              <a:effectLst/>
            </p:spPr>
            <p:txBody>
              <a:bodyPr wrap="square" lIns="50800" tIns="50800" rIns="50800" bIns="50800" numCol="1" anchor="ctr">
                <a:noAutofit/>
              </a:bodyPr>
              <a:lstStyle/>
              <a:p>
                <a:pPr algn="ctr">
                  <a:lnSpc>
                    <a:spcPct val="80000"/>
                  </a:lnSpc>
                  <a:spcBef>
                    <a:spcPts val="0"/>
                  </a:spcBef>
                  <a:defRPr sz="4000" cap="all">
                    <a:solidFill>
                      <a:srgbClr val="FFFFFF"/>
                    </a:solidFill>
                  </a:defRPr>
                </a:pPr>
                <a:endParaRPr/>
              </a:p>
            </p:txBody>
          </p:sp>
          <p:sp>
            <p:nvSpPr>
              <p:cNvPr id="528" name="Circle"/>
              <p:cNvSpPr/>
              <p:nvPr/>
            </p:nvSpPr>
            <p:spPr>
              <a:xfrm>
                <a:off x="10301565" y="10334796"/>
                <a:ext cx="127177" cy="127177"/>
              </a:xfrm>
              <a:prstGeom prst="ellipse">
                <a:avLst/>
              </a:prstGeom>
              <a:solidFill>
                <a:srgbClr val="2389C0"/>
              </a:solidFill>
              <a:ln w="12700" cap="flat">
                <a:noFill/>
                <a:miter lim="400000"/>
              </a:ln>
              <a:effectLst/>
            </p:spPr>
            <p:txBody>
              <a:bodyPr wrap="square" lIns="50800" tIns="50800" rIns="50800" bIns="50800" numCol="1" anchor="ctr">
                <a:noAutofit/>
              </a:bodyPr>
              <a:lstStyle/>
              <a:p>
                <a:pPr algn="ctr">
                  <a:lnSpc>
                    <a:spcPct val="80000"/>
                  </a:lnSpc>
                  <a:spcBef>
                    <a:spcPts val="0"/>
                  </a:spcBef>
                  <a:defRPr sz="4000" cap="all">
                    <a:solidFill>
                      <a:srgbClr val="FFFFFF"/>
                    </a:solidFill>
                  </a:defRPr>
                </a:pPr>
                <a:endParaRPr/>
              </a:p>
            </p:txBody>
          </p:sp>
          <p:sp>
            <p:nvSpPr>
              <p:cNvPr id="529" name="Line"/>
              <p:cNvSpPr/>
              <p:nvPr/>
            </p:nvSpPr>
            <p:spPr>
              <a:xfrm>
                <a:off x="6303528" y="9008227"/>
                <a:ext cx="4008600" cy="1265518"/>
              </a:xfrm>
              <a:prstGeom prst="line">
                <a:avLst/>
              </a:prstGeom>
              <a:noFill/>
              <a:ln w="38100" cap="rnd">
                <a:solidFill>
                  <a:srgbClr val="94D9F6"/>
                </a:solidFill>
                <a:custDash>
                  <a:ds d="100000" sp="200000"/>
                </a:custDash>
                <a:miter lim="400000"/>
              </a:ln>
              <a:effectLst/>
            </p:spPr>
            <p:txBody>
              <a:bodyPr wrap="square" lIns="45718" tIns="45718" rIns="45718" bIns="45718" numCol="1" anchor="t">
                <a:noAutofit/>
              </a:bodyPr>
              <a:lstStyle/>
              <a:p>
                <a:pPr>
                  <a:defRPr>
                    <a:solidFill>
                      <a:srgbClr val="838787"/>
                    </a:solidFill>
                  </a:defRPr>
                </a:pPr>
                <a:endParaRPr/>
              </a:p>
            </p:txBody>
          </p:sp>
          <p:sp>
            <p:nvSpPr>
              <p:cNvPr id="530" name="Line"/>
              <p:cNvSpPr/>
              <p:nvPr/>
            </p:nvSpPr>
            <p:spPr>
              <a:xfrm flipV="1">
                <a:off x="6050622" y="10532164"/>
                <a:ext cx="4320276" cy="1834512"/>
              </a:xfrm>
              <a:prstGeom prst="line">
                <a:avLst/>
              </a:prstGeom>
              <a:noFill/>
              <a:ln w="38100" cap="rnd">
                <a:solidFill>
                  <a:srgbClr val="94D9F6"/>
                </a:solidFill>
                <a:custDash>
                  <a:ds d="100000" sp="200000"/>
                </a:custDash>
                <a:miter lim="400000"/>
              </a:ln>
              <a:effectLst/>
            </p:spPr>
            <p:txBody>
              <a:bodyPr wrap="square" lIns="45718" tIns="45718" rIns="45718" bIns="45718" numCol="1" anchor="t">
                <a:noAutofit/>
              </a:bodyPr>
              <a:lstStyle/>
              <a:p>
                <a:pPr>
                  <a:defRPr>
                    <a:solidFill>
                      <a:srgbClr val="838787"/>
                    </a:solidFill>
                  </a:defRPr>
                </a:pPr>
                <a:endParaRPr/>
              </a:p>
            </p:txBody>
          </p:sp>
        </p:grpSp>
        <p:sp>
          <p:nvSpPr>
            <p:cNvPr id="532" name="POSSIBLE SEQUENCES"/>
            <p:cNvSpPr txBox="1"/>
            <p:nvPr/>
          </p:nvSpPr>
          <p:spPr>
            <a:xfrm>
              <a:off x="5260247" y="16017406"/>
              <a:ext cx="4930618" cy="67007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spcBef>
                  <a:spcPts val="1200"/>
                </a:spcBef>
                <a:defRPr sz="2900">
                  <a:solidFill>
                    <a:srgbClr val="FFFFFF"/>
                  </a:solidFill>
                  <a:latin typeface="Avenir Next Regular"/>
                  <a:ea typeface="Avenir Next Regular"/>
                  <a:cs typeface="Avenir Next Regular"/>
                  <a:sym typeface="Avenir Next Regular"/>
                </a:defRPr>
              </a:lvl1pPr>
            </a:lstStyle>
            <a:p>
              <a:r>
                <a:t>POSSIBLE COMBINATIONS*</a:t>
              </a:r>
            </a:p>
          </p:txBody>
        </p:sp>
        <p:sp>
          <p:nvSpPr>
            <p:cNvPr id="533" name="10317"/>
            <p:cNvSpPr txBox="1"/>
            <p:nvPr/>
          </p:nvSpPr>
          <p:spPr>
            <a:xfrm>
              <a:off x="6403757" y="16490323"/>
              <a:ext cx="2189373" cy="13541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nSpc>
                  <a:spcPct val="80000"/>
                </a:lnSpc>
                <a:spcBef>
                  <a:spcPts val="3200"/>
                </a:spcBef>
                <a:defRPr sz="7700" cap="all">
                  <a:solidFill>
                    <a:srgbClr val="A6AAA9"/>
                  </a:solidFill>
                  <a:latin typeface="DIN Alternate Bold"/>
                  <a:ea typeface="DIN Alternate Bold"/>
                  <a:cs typeface="DIN Alternate Bold"/>
                  <a:sym typeface="DIN Alternate Bold"/>
                </a:defRPr>
              </a:pPr>
              <a:r>
                <a:t>10</a:t>
              </a:r>
              <a:r>
                <a:rPr baseline="31999"/>
                <a:t>317</a:t>
              </a:r>
            </a:p>
          </p:txBody>
        </p:sp>
        <p:sp>
          <p:nvSpPr>
            <p:cNvPr id="534" name="~1000 nt mRNA"/>
            <p:cNvSpPr txBox="1"/>
            <p:nvPr/>
          </p:nvSpPr>
          <p:spPr>
            <a:xfrm>
              <a:off x="5951906" y="17636337"/>
              <a:ext cx="3093075" cy="6700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spcBef>
                  <a:spcPts val="1200"/>
                </a:spcBef>
                <a:defRPr sz="2900">
                  <a:solidFill>
                    <a:srgbClr val="FFFFFF"/>
                  </a:solidFill>
                  <a:latin typeface="Avenir Next Regular"/>
                  <a:ea typeface="Avenir Next Regular"/>
                  <a:cs typeface="Avenir Next Regular"/>
                  <a:sym typeface="Avenir Next Regular"/>
                </a:defRPr>
              </a:lvl1pPr>
            </a:lstStyle>
            <a:p>
              <a:r>
                <a:t>~1000 nt mRNA</a:t>
              </a:r>
            </a:p>
          </p:txBody>
        </p:sp>
      </p:grpSp>
      <p:sp>
        <p:nvSpPr>
          <p:cNvPr id="536" name="Obstacles in mRNA therapeutics"/>
          <p:cNvSpPr txBox="1"/>
          <p:nvPr/>
        </p:nvSpPr>
        <p:spPr>
          <a:xfrm>
            <a:off x="148908" y="-927868"/>
            <a:ext cx="24813482" cy="2540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a:lnSpc>
                <a:spcPct val="80000"/>
              </a:lnSpc>
              <a:spcBef>
                <a:spcPts val="3200"/>
              </a:spcBef>
              <a:defRPr sz="7700" cap="all">
                <a:solidFill>
                  <a:srgbClr val="A6AAA9"/>
                </a:solidFill>
                <a:latin typeface="DIN Alternate Bold"/>
                <a:ea typeface="DIN Alternate Bold"/>
                <a:cs typeface="DIN Alternate Bold"/>
                <a:sym typeface="DIN Alternate Bold"/>
              </a:defRPr>
            </a:pPr>
            <a:r>
              <a:t>Opportunities in </a:t>
            </a:r>
            <a:r>
              <a:rPr cap="none"/>
              <a:t>m</a:t>
            </a:r>
            <a:r>
              <a:t>RNA therapeutics</a:t>
            </a:r>
          </a:p>
        </p:txBody>
      </p:sp>
      <p:grpSp>
        <p:nvGrpSpPr>
          <p:cNvPr id="539" name="Group"/>
          <p:cNvGrpSpPr/>
          <p:nvPr/>
        </p:nvGrpSpPr>
        <p:grpSpPr>
          <a:xfrm>
            <a:off x="18392013" y="12414249"/>
            <a:ext cx="5586825" cy="1231901"/>
            <a:chOff x="0" y="0"/>
            <a:chExt cx="5586823" cy="1231900"/>
          </a:xfrm>
        </p:grpSpPr>
        <p:sp>
          <p:nvSpPr>
            <p:cNvPr id="537" name="POSSIBLE SEQUENCES"/>
            <p:cNvSpPr txBox="1"/>
            <p:nvPr/>
          </p:nvSpPr>
          <p:spPr>
            <a:xfrm>
              <a:off x="0" y="473603"/>
              <a:ext cx="4930617" cy="67007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spcBef>
                  <a:spcPts val="1200"/>
                </a:spcBef>
                <a:defRPr sz="2900">
                  <a:solidFill>
                    <a:srgbClr val="FFFFFF"/>
                  </a:solidFill>
                  <a:latin typeface="Avenir Next Regular"/>
                  <a:ea typeface="Avenir Next Regular"/>
                  <a:cs typeface="Avenir Next Regular"/>
                  <a:sym typeface="Avenir Next Regular"/>
                </a:defRPr>
              </a:lvl1pPr>
            </a:lstStyle>
            <a:p>
              <a:r>
                <a:t>*Atoms in the universe </a:t>
              </a:r>
            </a:p>
          </p:txBody>
        </p:sp>
        <p:sp>
          <p:nvSpPr>
            <p:cNvPr id="538" name="1084"/>
            <p:cNvSpPr txBox="1"/>
            <p:nvPr/>
          </p:nvSpPr>
          <p:spPr>
            <a:xfrm>
              <a:off x="3907947" y="-1"/>
              <a:ext cx="1678877" cy="1231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nSpc>
                  <a:spcPct val="80000"/>
                </a:lnSpc>
                <a:spcBef>
                  <a:spcPts val="3200"/>
                </a:spcBef>
                <a:defRPr sz="7700" cap="all">
                  <a:solidFill>
                    <a:srgbClr val="A6AAA9"/>
                  </a:solidFill>
                  <a:latin typeface="DIN Alternate Bold"/>
                  <a:ea typeface="DIN Alternate Bold"/>
                  <a:cs typeface="DIN Alternate Bold"/>
                  <a:sym typeface="DIN Alternate Bold"/>
                </a:defRPr>
              </a:pPr>
              <a:r>
                <a:t>10</a:t>
              </a:r>
              <a:r>
                <a:rPr baseline="31999"/>
                <a:t>84</a:t>
              </a:r>
            </a:p>
          </p:txBody>
        </p:sp>
      </p:grpSp>
      <p:grpSp>
        <p:nvGrpSpPr>
          <p:cNvPr id="542" name="Group"/>
          <p:cNvGrpSpPr/>
          <p:nvPr/>
        </p:nvGrpSpPr>
        <p:grpSpPr>
          <a:xfrm>
            <a:off x="679936" y="3224512"/>
            <a:ext cx="12398591" cy="1979717"/>
            <a:chOff x="0" y="0"/>
            <a:chExt cx="12398590" cy="1979716"/>
          </a:xfrm>
        </p:grpSpPr>
        <p:pic>
          <p:nvPicPr>
            <p:cNvPr id="540" name="mRNA-b.png" descr="mRNA-b.png"/>
            <p:cNvPicPr>
              <a:picLocks noChangeAspect="1"/>
            </p:cNvPicPr>
            <p:nvPr/>
          </p:nvPicPr>
          <p:blipFill>
            <a:blip r:embed="rId3"/>
            <a:srcRect t="52568" b="35267"/>
            <a:stretch>
              <a:fillRect/>
            </a:stretch>
          </p:blipFill>
          <p:spPr>
            <a:xfrm>
              <a:off x="0" y="706998"/>
              <a:ext cx="12398591" cy="850329"/>
            </a:xfrm>
            <a:prstGeom prst="rect">
              <a:avLst/>
            </a:prstGeom>
            <a:ln w="12700" cap="flat">
              <a:noFill/>
              <a:miter lim="400000"/>
            </a:ln>
            <a:effectLst/>
          </p:spPr>
        </p:pic>
        <p:pic>
          <p:nvPicPr>
            <p:cNvPr id="541" name="mRNA-b.png" descr="mRNA-b.png"/>
            <p:cNvPicPr>
              <a:picLocks noChangeAspect="1"/>
            </p:cNvPicPr>
            <p:nvPr/>
          </p:nvPicPr>
          <p:blipFill>
            <a:blip r:embed="rId3"/>
            <a:srcRect l="32339" t="18684" r="34028" b="52994"/>
            <a:stretch>
              <a:fillRect/>
            </a:stretch>
          </p:blipFill>
          <p:spPr>
            <a:xfrm>
              <a:off x="4016451" y="-1"/>
              <a:ext cx="4169935" cy="1979718"/>
            </a:xfrm>
            <a:prstGeom prst="rect">
              <a:avLst/>
            </a:prstGeom>
            <a:ln w="12700" cap="flat">
              <a:noFill/>
              <a:miter lim="400000"/>
            </a:ln>
            <a:effectLst/>
          </p:spPr>
        </p:pic>
      </p:grpSp>
      <p:grpSp>
        <p:nvGrpSpPr>
          <p:cNvPr id="547" name="Group"/>
          <p:cNvGrpSpPr/>
          <p:nvPr/>
        </p:nvGrpSpPr>
        <p:grpSpPr>
          <a:xfrm>
            <a:off x="6670351" y="8395785"/>
            <a:ext cx="860119" cy="1504352"/>
            <a:chOff x="0" y="0"/>
            <a:chExt cx="860117" cy="1504351"/>
          </a:xfrm>
        </p:grpSpPr>
        <p:sp>
          <p:nvSpPr>
            <p:cNvPr id="543" name="Rounded Rectangle"/>
            <p:cNvSpPr/>
            <p:nvPr/>
          </p:nvSpPr>
          <p:spPr>
            <a:xfrm>
              <a:off x="228619" y="614236"/>
              <a:ext cx="402879" cy="402879"/>
            </a:xfrm>
            <a:prstGeom prst="roundRect">
              <a:avLst>
                <a:gd name="adj" fmla="val 15000"/>
              </a:avLst>
            </a:prstGeom>
            <a:solidFill>
              <a:schemeClr val="accent4">
                <a:lumOff val="8382"/>
              </a:schemeClr>
            </a:solidFill>
            <a:ln w="25400" cap="flat">
              <a:solidFill>
                <a:schemeClr val="accent4"/>
              </a:solidFill>
              <a:prstDash val="solid"/>
              <a:round/>
            </a:ln>
            <a:effectLst/>
          </p:spPr>
          <p:txBody>
            <a:bodyPr wrap="square" lIns="50800" tIns="50800" rIns="50800" bIns="50800" numCol="1" anchor="ctr">
              <a:noAutofit/>
            </a:bodyPr>
            <a:lstStyle/>
            <a:p>
              <a:endParaRPr/>
            </a:p>
          </p:txBody>
        </p:sp>
        <p:sp>
          <p:nvSpPr>
            <p:cNvPr id="544" name="Rounded Rectangle"/>
            <p:cNvSpPr/>
            <p:nvPr/>
          </p:nvSpPr>
          <p:spPr>
            <a:xfrm>
              <a:off x="228619" y="1096836"/>
              <a:ext cx="402879" cy="402879"/>
            </a:xfrm>
            <a:prstGeom prst="roundRect">
              <a:avLst>
                <a:gd name="adj" fmla="val 15000"/>
              </a:avLst>
            </a:prstGeom>
            <a:solidFill>
              <a:schemeClr val="accent3"/>
            </a:solidFill>
            <a:ln w="25400" cap="flat">
              <a:solidFill>
                <a:schemeClr val="accent4"/>
              </a:solidFill>
              <a:prstDash val="solid"/>
              <a:round/>
            </a:ln>
            <a:effectLst/>
          </p:spPr>
          <p:txBody>
            <a:bodyPr wrap="square" lIns="50800" tIns="50800" rIns="50800" bIns="50800" numCol="1" anchor="ctr">
              <a:noAutofit/>
            </a:bodyPr>
            <a:lstStyle/>
            <a:p>
              <a:endParaRPr/>
            </a:p>
          </p:txBody>
        </p:sp>
        <p:sp>
          <p:nvSpPr>
            <p:cNvPr id="545" name="Rounded Rectangle"/>
            <p:cNvSpPr/>
            <p:nvPr/>
          </p:nvSpPr>
          <p:spPr>
            <a:xfrm>
              <a:off x="228619" y="92274"/>
              <a:ext cx="402879" cy="402879"/>
            </a:xfrm>
            <a:prstGeom prst="roundRect">
              <a:avLst>
                <a:gd name="adj" fmla="val 15000"/>
              </a:avLst>
            </a:prstGeom>
            <a:solidFill>
              <a:schemeClr val="accent5"/>
            </a:solidFill>
            <a:ln w="25400" cap="flat">
              <a:solidFill>
                <a:schemeClr val="accent4"/>
              </a:solidFill>
              <a:prstDash val="solid"/>
              <a:round/>
            </a:ln>
            <a:effectLst/>
          </p:spPr>
          <p:txBody>
            <a:bodyPr wrap="square" lIns="50800" tIns="50800" rIns="50800" bIns="50800" numCol="1" anchor="ctr">
              <a:noAutofit/>
            </a:bodyPr>
            <a:lstStyle/>
            <a:p>
              <a:endParaRPr/>
            </a:p>
          </p:txBody>
        </p:sp>
        <p:sp>
          <p:nvSpPr>
            <p:cNvPr id="546" name="Traffic Light"/>
            <p:cNvSpPr/>
            <p:nvPr/>
          </p:nvSpPr>
          <p:spPr>
            <a:xfrm>
              <a:off x="-1" y="0"/>
              <a:ext cx="860119" cy="1504352"/>
            </a:xfrm>
            <a:custGeom>
              <a:avLst/>
              <a:gdLst/>
              <a:ahLst/>
              <a:cxnLst>
                <a:cxn ang="0">
                  <a:pos x="wd2" y="hd2"/>
                </a:cxn>
                <a:cxn ang="5400000">
                  <a:pos x="wd2" y="hd2"/>
                </a:cxn>
                <a:cxn ang="10800000">
                  <a:pos x="wd2" y="hd2"/>
                </a:cxn>
                <a:cxn ang="16200000">
                  <a:pos x="wd2" y="hd2"/>
                </a:cxn>
              </a:cxnLst>
              <a:rect l="0" t="0" r="r" b="b"/>
              <a:pathLst>
                <a:path w="21527" h="21600" extrusionOk="0">
                  <a:moveTo>
                    <a:pt x="10770" y="0"/>
                  </a:moveTo>
                  <a:cubicBezTo>
                    <a:pt x="9575" y="0"/>
                    <a:pt x="8607" y="355"/>
                    <a:pt x="8607" y="792"/>
                  </a:cubicBezTo>
                  <a:lnTo>
                    <a:pt x="5248" y="792"/>
                  </a:lnTo>
                  <a:cubicBezTo>
                    <a:pt x="4928" y="792"/>
                    <a:pt x="4666" y="943"/>
                    <a:pt x="4666" y="1126"/>
                  </a:cubicBezTo>
                  <a:lnTo>
                    <a:pt x="4666" y="21266"/>
                  </a:lnTo>
                  <a:cubicBezTo>
                    <a:pt x="4666" y="21450"/>
                    <a:pt x="4928" y="21600"/>
                    <a:pt x="5248" y="21600"/>
                  </a:cubicBezTo>
                  <a:lnTo>
                    <a:pt x="16203" y="21600"/>
                  </a:lnTo>
                  <a:cubicBezTo>
                    <a:pt x="16523" y="21600"/>
                    <a:pt x="16788" y="21450"/>
                    <a:pt x="16788" y="21266"/>
                  </a:cubicBezTo>
                  <a:lnTo>
                    <a:pt x="16788" y="1126"/>
                  </a:lnTo>
                  <a:cubicBezTo>
                    <a:pt x="16779" y="943"/>
                    <a:pt x="16523" y="792"/>
                    <a:pt x="16203" y="792"/>
                  </a:cubicBezTo>
                  <a:lnTo>
                    <a:pt x="12932" y="792"/>
                  </a:lnTo>
                  <a:cubicBezTo>
                    <a:pt x="12932" y="355"/>
                    <a:pt x="11964" y="0"/>
                    <a:pt x="10770" y="0"/>
                  </a:cubicBezTo>
                  <a:close/>
                  <a:moveTo>
                    <a:pt x="17529" y="2011"/>
                  </a:moveTo>
                  <a:lnTo>
                    <a:pt x="17529" y="6430"/>
                  </a:lnTo>
                  <a:lnTo>
                    <a:pt x="19063" y="6430"/>
                  </a:lnTo>
                  <a:cubicBezTo>
                    <a:pt x="19175" y="6430"/>
                    <a:pt x="19269" y="6387"/>
                    <a:pt x="19306" y="6327"/>
                  </a:cubicBezTo>
                  <a:lnTo>
                    <a:pt x="21516" y="2195"/>
                  </a:lnTo>
                  <a:cubicBezTo>
                    <a:pt x="21563" y="2103"/>
                    <a:pt x="21451" y="2011"/>
                    <a:pt x="21281" y="2011"/>
                  </a:cubicBezTo>
                  <a:lnTo>
                    <a:pt x="17529" y="2011"/>
                  </a:lnTo>
                  <a:close/>
                  <a:moveTo>
                    <a:pt x="237" y="2023"/>
                  </a:moveTo>
                  <a:cubicBezTo>
                    <a:pt x="77" y="2018"/>
                    <a:pt x="-36" y="2108"/>
                    <a:pt x="11" y="2200"/>
                  </a:cubicBezTo>
                  <a:lnTo>
                    <a:pt x="2221" y="6332"/>
                  </a:lnTo>
                  <a:cubicBezTo>
                    <a:pt x="2249" y="6392"/>
                    <a:pt x="2353" y="6435"/>
                    <a:pt x="2456" y="6435"/>
                  </a:cubicBezTo>
                  <a:lnTo>
                    <a:pt x="3905" y="6435"/>
                  </a:lnTo>
                  <a:lnTo>
                    <a:pt x="3905" y="2023"/>
                  </a:lnTo>
                  <a:lnTo>
                    <a:pt x="237" y="2023"/>
                  </a:lnTo>
                  <a:close/>
                  <a:moveTo>
                    <a:pt x="10758" y="2347"/>
                  </a:moveTo>
                  <a:cubicBezTo>
                    <a:pt x="12563" y="2347"/>
                    <a:pt x="14032" y="3187"/>
                    <a:pt x="14032" y="4223"/>
                  </a:cubicBezTo>
                  <a:cubicBezTo>
                    <a:pt x="14032" y="5259"/>
                    <a:pt x="12573" y="6101"/>
                    <a:pt x="10758" y="6101"/>
                  </a:cubicBezTo>
                  <a:cubicBezTo>
                    <a:pt x="8952" y="6101"/>
                    <a:pt x="7487" y="5259"/>
                    <a:pt x="7487" y="4223"/>
                  </a:cubicBezTo>
                  <a:cubicBezTo>
                    <a:pt x="7487" y="3187"/>
                    <a:pt x="8952" y="2347"/>
                    <a:pt x="10758" y="2347"/>
                  </a:cubicBezTo>
                  <a:close/>
                  <a:moveTo>
                    <a:pt x="237" y="8966"/>
                  </a:moveTo>
                  <a:cubicBezTo>
                    <a:pt x="77" y="8966"/>
                    <a:pt x="-36" y="9058"/>
                    <a:pt x="11" y="9149"/>
                  </a:cubicBezTo>
                  <a:lnTo>
                    <a:pt x="2221" y="13282"/>
                  </a:lnTo>
                  <a:cubicBezTo>
                    <a:pt x="2249" y="13341"/>
                    <a:pt x="2353" y="13385"/>
                    <a:pt x="2456" y="13385"/>
                  </a:cubicBezTo>
                  <a:lnTo>
                    <a:pt x="3905" y="13385"/>
                  </a:lnTo>
                  <a:lnTo>
                    <a:pt x="3905" y="8966"/>
                  </a:lnTo>
                  <a:lnTo>
                    <a:pt x="237" y="8966"/>
                  </a:lnTo>
                  <a:close/>
                  <a:moveTo>
                    <a:pt x="17529" y="8966"/>
                  </a:moveTo>
                  <a:lnTo>
                    <a:pt x="17529" y="13379"/>
                  </a:lnTo>
                  <a:lnTo>
                    <a:pt x="19063" y="13379"/>
                  </a:lnTo>
                  <a:cubicBezTo>
                    <a:pt x="19175" y="13379"/>
                    <a:pt x="19269" y="13336"/>
                    <a:pt x="19298" y="13277"/>
                  </a:cubicBezTo>
                  <a:lnTo>
                    <a:pt x="21508" y="9144"/>
                  </a:lnTo>
                  <a:cubicBezTo>
                    <a:pt x="21564" y="9058"/>
                    <a:pt x="21451" y="8966"/>
                    <a:pt x="21281" y="8966"/>
                  </a:cubicBezTo>
                  <a:lnTo>
                    <a:pt x="17529" y="8966"/>
                  </a:lnTo>
                  <a:close/>
                  <a:moveTo>
                    <a:pt x="10758" y="9294"/>
                  </a:moveTo>
                  <a:cubicBezTo>
                    <a:pt x="12563" y="9294"/>
                    <a:pt x="14032" y="10137"/>
                    <a:pt x="14032" y="11173"/>
                  </a:cubicBezTo>
                  <a:cubicBezTo>
                    <a:pt x="14032" y="12208"/>
                    <a:pt x="12573" y="13049"/>
                    <a:pt x="10758" y="13049"/>
                  </a:cubicBezTo>
                  <a:cubicBezTo>
                    <a:pt x="8952" y="13049"/>
                    <a:pt x="7487" y="12208"/>
                    <a:pt x="7487" y="11173"/>
                  </a:cubicBezTo>
                  <a:cubicBezTo>
                    <a:pt x="7487" y="10137"/>
                    <a:pt x="8952" y="9294"/>
                    <a:pt x="10758" y="9294"/>
                  </a:cubicBezTo>
                  <a:close/>
                  <a:moveTo>
                    <a:pt x="17529" y="15915"/>
                  </a:moveTo>
                  <a:lnTo>
                    <a:pt x="17529" y="20327"/>
                  </a:lnTo>
                  <a:lnTo>
                    <a:pt x="19063" y="20327"/>
                  </a:lnTo>
                  <a:cubicBezTo>
                    <a:pt x="19175" y="20327"/>
                    <a:pt x="19269" y="20284"/>
                    <a:pt x="19298" y="20224"/>
                  </a:cubicBezTo>
                  <a:lnTo>
                    <a:pt x="21508" y="16092"/>
                  </a:lnTo>
                  <a:cubicBezTo>
                    <a:pt x="21564" y="16006"/>
                    <a:pt x="21451" y="15915"/>
                    <a:pt x="21281" y="15915"/>
                  </a:cubicBezTo>
                  <a:lnTo>
                    <a:pt x="17529" y="15915"/>
                  </a:lnTo>
                  <a:close/>
                  <a:moveTo>
                    <a:pt x="237" y="15920"/>
                  </a:moveTo>
                  <a:cubicBezTo>
                    <a:pt x="77" y="15915"/>
                    <a:pt x="-36" y="16005"/>
                    <a:pt x="11" y="16097"/>
                  </a:cubicBezTo>
                  <a:lnTo>
                    <a:pt x="2221" y="20231"/>
                  </a:lnTo>
                  <a:cubicBezTo>
                    <a:pt x="2249" y="20290"/>
                    <a:pt x="2353" y="20332"/>
                    <a:pt x="2456" y="20332"/>
                  </a:cubicBezTo>
                  <a:lnTo>
                    <a:pt x="3905" y="20332"/>
                  </a:lnTo>
                  <a:lnTo>
                    <a:pt x="3905" y="15920"/>
                  </a:lnTo>
                  <a:lnTo>
                    <a:pt x="237" y="15920"/>
                  </a:lnTo>
                  <a:close/>
                  <a:moveTo>
                    <a:pt x="10758" y="16244"/>
                  </a:moveTo>
                  <a:cubicBezTo>
                    <a:pt x="12563" y="16244"/>
                    <a:pt x="14032" y="17084"/>
                    <a:pt x="14032" y="18120"/>
                  </a:cubicBezTo>
                  <a:cubicBezTo>
                    <a:pt x="14032" y="19161"/>
                    <a:pt x="12573" y="19998"/>
                    <a:pt x="10758" y="19998"/>
                  </a:cubicBezTo>
                  <a:cubicBezTo>
                    <a:pt x="8952" y="19998"/>
                    <a:pt x="7487" y="19156"/>
                    <a:pt x="7487" y="18120"/>
                  </a:cubicBezTo>
                  <a:cubicBezTo>
                    <a:pt x="7487" y="17084"/>
                    <a:pt x="8952" y="16244"/>
                    <a:pt x="10758" y="16244"/>
                  </a:cubicBezTo>
                  <a:close/>
                </a:path>
              </a:pathLst>
            </a:custGeom>
            <a:solidFill>
              <a:srgbClr val="838787"/>
            </a:solidFill>
            <a:ln w="12700" cap="flat">
              <a:solidFill>
                <a:srgbClr val="535353"/>
              </a:solidFill>
              <a:prstDash val="solid"/>
              <a:miter lim="400000"/>
            </a:ln>
            <a:effectLst/>
          </p:spPr>
          <p:txBody>
            <a:bodyPr wrap="square" lIns="50800" tIns="50800" rIns="50800" bIns="50800" numCol="1" anchor="ctr">
              <a:noAutofit/>
            </a:bodyPr>
            <a:lstStyle/>
            <a:p>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517"/>
                                        </p:tgtEl>
                                        <p:attrNameLst>
                                          <p:attrName>style.visibility</p:attrName>
                                        </p:attrNameLst>
                                      </p:cBhvr>
                                      <p:to>
                                        <p:strVal val="visible"/>
                                      </p:to>
                                    </p:set>
                                    <p:animEffect transition="in" filter="wipe(up)">
                                      <p:cBhvr>
                                        <p:cTn id="7" dur="1000"/>
                                        <p:tgtEl>
                                          <p:spTgt spid="517"/>
                                        </p:tgtEl>
                                      </p:cBhvr>
                                    </p:animEffect>
                                  </p:childTnLst>
                                </p:cTn>
                              </p:par>
                            </p:childTnLst>
                          </p:cTn>
                        </p:par>
                        <p:par>
                          <p:cTn id="8" fill="hold">
                            <p:stCondLst>
                              <p:cond delay="1000"/>
                            </p:stCondLst>
                            <p:childTnLst>
                              <p:par>
                                <p:cTn id="9" presetID="10" presetClass="entr" fill="hold" grpId="2" nodeType="afterEffect">
                                  <p:stCondLst>
                                    <p:cond delay="0"/>
                                  </p:stCondLst>
                                  <p:iterate>
                                    <p:tmAbs val="0"/>
                                  </p:iterate>
                                  <p:childTnLst>
                                    <p:set>
                                      <p:cBhvr>
                                        <p:cTn id="10" fill="hold"/>
                                        <p:tgtEl>
                                          <p:spTgt spid="547"/>
                                        </p:tgtEl>
                                        <p:attrNameLst>
                                          <p:attrName>style.visibility</p:attrName>
                                        </p:attrNameLst>
                                      </p:cBhvr>
                                      <p:to>
                                        <p:strVal val="visible"/>
                                      </p:to>
                                    </p:set>
                                    <p:animEffect transition="in" filter="fade">
                                      <p:cBhvr>
                                        <p:cTn id="11" dur="1000"/>
                                        <p:tgtEl>
                                          <p:spTgt spid="547"/>
                                        </p:tgtEl>
                                      </p:cBhvr>
                                    </p:animEffect>
                                  </p:childTnLst>
                                </p:cTn>
                              </p:par>
                            </p:childTnLst>
                          </p:cTn>
                        </p:par>
                      </p:childTnLst>
                    </p:cTn>
                  </p:par>
                  <p:par>
                    <p:cTn id="12" fill="hold">
                      <p:stCondLst>
                        <p:cond delay="indefinite"/>
                      </p:stCondLst>
                      <p:childTnLst>
                        <p:par>
                          <p:cTn id="13" fill="hold">
                            <p:stCondLst>
                              <p:cond delay="0"/>
                            </p:stCondLst>
                            <p:childTnLst>
                              <p:par>
                                <p:cTn id="14" presetID="7" presetClass="entr" presetSubtype="8" fill="hold" grpId="3" nodeType="clickEffect">
                                  <p:stCondLst>
                                    <p:cond delay="0"/>
                                  </p:stCondLst>
                                  <p:iterate>
                                    <p:tmAbs val="0"/>
                                  </p:iterate>
                                  <p:childTnLst>
                                    <p:set>
                                      <p:cBhvr>
                                        <p:cTn id="15" fill="hold"/>
                                        <p:tgtEl>
                                          <p:spTgt spid="535"/>
                                        </p:tgtEl>
                                        <p:attrNameLst>
                                          <p:attrName>style.visibility</p:attrName>
                                        </p:attrNameLst>
                                      </p:cBhvr>
                                      <p:to>
                                        <p:strVal val="visible"/>
                                      </p:to>
                                    </p:set>
                                    <p:anim calcmode="lin" valueType="num">
                                      <p:cBhvr>
                                        <p:cTn id="16" dur="1500" fill="hold"/>
                                        <p:tgtEl>
                                          <p:spTgt spid="535"/>
                                        </p:tgtEl>
                                        <p:attrNameLst>
                                          <p:attrName>ppt_x</p:attrName>
                                        </p:attrNameLst>
                                      </p:cBhvr>
                                      <p:tavLst>
                                        <p:tav tm="0">
                                          <p:val>
                                            <p:strVal val="0-#ppt_w/2"/>
                                          </p:val>
                                        </p:tav>
                                        <p:tav tm="100000">
                                          <p:val>
                                            <p:strVal val="#ppt_x"/>
                                          </p:val>
                                        </p:tav>
                                      </p:tavLst>
                                    </p:anim>
                                    <p:anim calcmode="lin" valueType="num">
                                      <p:cBhvr>
                                        <p:cTn id="17" dur="1500" fill="hold"/>
                                        <p:tgtEl>
                                          <p:spTgt spid="535"/>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10" presetClass="entr" fill="hold" grpId="4" nodeType="afterEffect">
                                  <p:stCondLst>
                                    <p:cond delay="0"/>
                                  </p:stCondLst>
                                  <p:iterate>
                                    <p:tmAbs val="0"/>
                                  </p:iterate>
                                  <p:childTnLst>
                                    <p:set>
                                      <p:cBhvr>
                                        <p:cTn id="20" fill="hold"/>
                                        <p:tgtEl>
                                          <p:spTgt spid="539"/>
                                        </p:tgtEl>
                                        <p:attrNameLst>
                                          <p:attrName>style.visibility</p:attrName>
                                        </p:attrNameLst>
                                      </p:cBhvr>
                                      <p:to>
                                        <p:strVal val="visible"/>
                                      </p:to>
                                    </p:set>
                                    <p:animEffect transition="in" filter="fade">
                                      <p:cBhvr>
                                        <p:cTn id="21" dur="1000"/>
                                        <p:tgtEl>
                                          <p:spTgt spid="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 grpId="1" animBg="1" advAuto="0"/>
      <p:bldP spid="535" grpId="3" animBg="1" advAuto="0"/>
      <p:bldP spid="539" grpId="4" animBg="1" advAuto="0"/>
      <p:bldP spid="547" grpId="2"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3" name="Group"/>
          <p:cNvGrpSpPr/>
          <p:nvPr/>
        </p:nvGrpSpPr>
        <p:grpSpPr>
          <a:xfrm>
            <a:off x="11863916" y="4820539"/>
            <a:ext cx="14295188" cy="8038616"/>
            <a:chOff x="0" y="615951"/>
            <a:chExt cx="14295185" cy="8038614"/>
          </a:xfrm>
        </p:grpSpPr>
        <p:grpSp>
          <p:nvGrpSpPr>
            <p:cNvPr id="721" name="Group"/>
            <p:cNvGrpSpPr/>
            <p:nvPr/>
          </p:nvGrpSpPr>
          <p:grpSpPr>
            <a:xfrm>
              <a:off x="0" y="615951"/>
              <a:ext cx="6578554" cy="8038616"/>
              <a:chOff x="0" y="615951"/>
              <a:chExt cx="6578553" cy="8038614"/>
            </a:xfrm>
          </p:grpSpPr>
          <p:grpSp>
            <p:nvGrpSpPr>
              <p:cNvPr id="719" name="Group"/>
              <p:cNvGrpSpPr/>
              <p:nvPr/>
            </p:nvGrpSpPr>
            <p:grpSpPr>
              <a:xfrm>
                <a:off x="0" y="615951"/>
                <a:ext cx="6578554" cy="8038616"/>
                <a:chOff x="0" y="615951"/>
                <a:chExt cx="6578553" cy="8038614"/>
              </a:xfrm>
            </p:grpSpPr>
            <p:grpSp>
              <p:nvGrpSpPr>
                <p:cNvPr id="716" name="Group"/>
                <p:cNvGrpSpPr/>
                <p:nvPr/>
              </p:nvGrpSpPr>
              <p:grpSpPr>
                <a:xfrm>
                  <a:off x="1039282" y="615951"/>
                  <a:ext cx="5539272" cy="3307464"/>
                  <a:chOff x="0" y="615950"/>
                  <a:chExt cx="5539271" cy="3307462"/>
                </a:xfrm>
              </p:grpSpPr>
              <p:sp>
                <p:nvSpPr>
                  <p:cNvPr id="712" name="Circle"/>
                  <p:cNvSpPr/>
                  <p:nvPr/>
                </p:nvSpPr>
                <p:spPr>
                  <a:xfrm>
                    <a:off x="-1" y="2535391"/>
                    <a:ext cx="236043" cy="236043"/>
                  </a:xfrm>
                  <a:prstGeom prst="ellipse">
                    <a:avLst/>
                  </a:prstGeom>
                  <a:solidFill>
                    <a:schemeClr val="accent1"/>
                  </a:solidFill>
                  <a:ln w="12700" cap="flat">
                    <a:noFill/>
                    <a:miter lim="400000"/>
                  </a:ln>
                  <a:effectLst/>
                </p:spPr>
                <p:txBody>
                  <a:bodyPr wrap="square" lIns="50800" tIns="50800" rIns="50800" bIns="50800" numCol="1" anchor="ctr">
                    <a:noAutofit/>
                  </a:bodyPr>
                  <a:lstStyle/>
                  <a:p>
                    <a:pPr algn="ctr">
                      <a:lnSpc>
                        <a:spcPct val="80000"/>
                      </a:lnSpc>
                      <a:spcBef>
                        <a:spcPts val="0"/>
                      </a:spcBef>
                      <a:defRPr sz="4000" cap="all">
                        <a:solidFill>
                          <a:srgbClr val="FFFFFF"/>
                        </a:solidFill>
                      </a:defRPr>
                    </a:pPr>
                    <a:endParaRPr/>
                  </a:p>
                </p:txBody>
              </p:sp>
              <p:sp>
                <p:nvSpPr>
                  <p:cNvPr id="713" name="Line"/>
                  <p:cNvSpPr/>
                  <p:nvPr/>
                </p:nvSpPr>
                <p:spPr>
                  <a:xfrm>
                    <a:off x="203199" y="2628012"/>
                    <a:ext cx="3926839" cy="1"/>
                  </a:xfrm>
                  <a:prstGeom prst="line">
                    <a:avLst/>
                  </a:prstGeom>
                  <a:noFill/>
                  <a:ln w="25400" cap="flat">
                    <a:solidFill>
                      <a:schemeClr val="accent1"/>
                    </a:solidFill>
                    <a:prstDash val="solid"/>
                    <a:miter lim="400000"/>
                  </a:ln>
                  <a:effectLst/>
                </p:spPr>
                <p:txBody>
                  <a:bodyPr wrap="square" lIns="45718" tIns="45718" rIns="45718" bIns="45718" numCol="1" anchor="t">
                    <a:noAutofit/>
                  </a:bodyPr>
                  <a:lstStyle/>
                  <a:p>
                    <a:pPr>
                      <a:defRPr>
                        <a:solidFill>
                          <a:srgbClr val="838787"/>
                        </a:solidFill>
                      </a:defRPr>
                    </a:pPr>
                    <a:endParaRPr/>
                  </a:p>
                </p:txBody>
              </p:sp>
              <p:sp>
                <p:nvSpPr>
                  <p:cNvPr id="714" name="AAA"/>
                  <p:cNvSpPr/>
                  <p:nvPr/>
                </p:nvSpPr>
                <p:spPr>
                  <a:xfrm>
                    <a:off x="4269271" y="2653413"/>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838787"/>
                        </a:solidFill>
                        <a:latin typeface="Avenir Next Medium"/>
                        <a:ea typeface="Avenir Next Medium"/>
                        <a:cs typeface="Avenir Next Medium"/>
                        <a:sym typeface="Avenir Next Medium"/>
                      </a:defRPr>
                    </a:lvl1pPr>
                  </a:lstStyle>
                  <a:p>
                    <a:r>
                      <a:t>AAA</a:t>
                    </a:r>
                  </a:p>
                </p:txBody>
              </p:sp>
              <p:sp>
                <p:nvSpPr>
                  <p:cNvPr id="715" name="Select"/>
                  <p:cNvSpPr/>
                  <p:nvPr/>
                </p:nvSpPr>
                <p:spPr>
                  <a:xfrm>
                    <a:off x="424206" y="61595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nSpc>
                        <a:spcPct val="80000"/>
                      </a:lnSpc>
                      <a:spcBef>
                        <a:spcPts val="3200"/>
                      </a:spcBef>
                      <a:defRPr sz="7700" cap="all">
                        <a:solidFill>
                          <a:srgbClr val="A6AAA9"/>
                        </a:solidFill>
                        <a:latin typeface="DIN Alternate Bold"/>
                        <a:ea typeface="DIN Alternate Bold"/>
                        <a:cs typeface="DIN Alternate Bold"/>
                        <a:sym typeface="DIN Alternate Bold"/>
                      </a:defRPr>
                    </a:lvl1pPr>
                  </a:lstStyle>
                  <a:p>
                    <a:r>
                      <a:t>Select</a:t>
                    </a:r>
                  </a:p>
                </p:txBody>
              </p:sp>
            </p:grpSp>
            <p:pic>
              <p:nvPicPr>
                <p:cNvPr id="717" name="Image" descr="Image"/>
                <p:cNvPicPr>
                  <a:picLocks noChangeAspect="1"/>
                </p:cNvPicPr>
                <p:nvPr/>
              </p:nvPicPr>
              <p:blipFill>
                <a:blip r:embed="rId3"/>
                <a:srcRect/>
                <a:stretch>
                  <a:fillRect/>
                </a:stretch>
              </p:blipFill>
              <p:spPr>
                <a:xfrm>
                  <a:off x="1574979" y="3896541"/>
                  <a:ext cx="3116768" cy="3207768"/>
                </a:xfrm>
                <a:prstGeom prst="rect">
                  <a:avLst/>
                </a:prstGeom>
                <a:ln w="12700" cap="flat">
                  <a:noFill/>
                  <a:miter lim="400000"/>
                </a:ln>
                <a:effectLst/>
              </p:spPr>
            </p:pic>
            <p:sp>
              <p:nvSpPr>
                <p:cNvPr id="718" name="DESIGN mRNAs"/>
                <p:cNvSpPr/>
                <p:nvPr/>
              </p:nvSpPr>
              <p:spPr>
                <a:xfrm>
                  <a:off x="0" y="7384566"/>
                  <a:ext cx="1270000"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nSpc>
                      <a:spcPct val="80000"/>
                    </a:lnSpc>
                    <a:spcBef>
                      <a:spcPts val="3200"/>
                    </a:spcBef>
                    <a:defRPr sz="7700" cap="all">
                      <a:solidFill>
                        <a:srgbClr val="94D9F6"/>
                      </a:solidFill>
                      <a:latin typeface="DIN Alternate Bold"/>
                      <a:ea typeface="DIN Alternate Bold"/>
                      <a:cs typeface="DIN Alternate Bold"/>
                      <a:sym typeface="DIN Alternate Bold"/>
                    </a:defRPr>
                  </a:pPr>
                  <a:r>
                    <a:t>D</a:t>
                  </a:r>
                  <a:r>
                    <a:rPr>
                      <a:solidFill>
                        <a:schemeClr val="accent2"/>
                      </a:solidFill>
                    </a:rPr>
                    <a:t>E</a:t>
                  </a:r>
                  <a:r>
                    <a:rPr>
                      <a:solidFill>
                        <a:schemeClr val="accent5"/>
                      </a:solidFill>
                    </a:rPr>
                    <a:t>S</a:t>
                  </a:r>
                  <a:r>
                    <a:rPr>
                      <a:solidFill>
                        <a:srgbClr val="316936"/>
                      </a:solidFill>
                    </a:rPr>
                    <a:t>I</a:t>
                  </a:r>
                  <a:r>
                    <a:rPr>
                      <a:solidFill>
                        <a:srgbClr val="771D76"/>
                      </a:solidFill>
                    </a:rPr>
                    <a:t>G</a:t>
                  </a:r>
                  <a:r>
                    <a:rPr>
                      <a:solidFill>
                        <a:schemeClr val="accent2"/>
                      </a:solidFill>
                    </a:rPr>
                    <a:t>N</a:t>
                  </a:r>
                  <a:r>
                    <a:rPr>
                      <a:solidFill>
                        <a:srgbClr val="A6AAA9"/>
                      </a:solidFill>
                    </a:rPr>
                    <a:t> </a:t>
                  </a:r>
                  <a:r>
                    <a:rPr cap="none">
                      <a:solidFill>
                        <a:srgbClr val="C41C2D"/>
                      </a:solidFill>
                    </a:rPr>
                    <a:t>m</a:t>
                  </a:r>
                  <a:r>
                    <a:rPr>
                      <a:solidFill>
                        <a:srgbClr val="771D76"/>
                      </a:solidFill>
                    </a:rPr>
                    <a:t>R</a:t>
                  </a:r>
                  <a:r>
                    <a:t>N</a:t>
                  </a:r>
                  <a:r>
                    <a:rPr>
                      <a:solidFill>
                        <a:srgbClr val="18679A"/>
                      </a:solidFill>
                    </a:rPr>
                    <a:t>A</a:t>
                  </a:r>
                  <a:r>
                    <a:rPr>
                      <a:solidFill>
                        <a:srgbClr val="F96928"/>
                      </a:solidFill>
                    </a:rPr>
                    <a:t>s</a:t>
                  </a:r>
                  <a:r>
                    <a:rPr>
                      <a:solidFill>
                        <a:srgbClr val="92D050"/>
                      </a:solidFill>
                    </a:rPr>
                    <a:t>*</a:t>
                  </a:r>
                </a:p>
              </p:txBody>
            </p:sp>
          </p:grpSp>
          <p:sp>
            <p:nvSpPr>
              <p:cNvPr id="720" name="TextBox 2"/>
              <p:cNvSpPr/>
              <p:nvPr/>
            </p:nvSpPr>
            <p:spPr>
              <a:xfrm>
                <a:off x="4454893" y="3938587"/>
                <a:ext cx="31095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4400">
                    <a:solidFill>
                      <a:srgbClr val="92D050"/>
                    </a:solidFill>
                    <a:latin typeface="Avenir Next Medium"/>
                    <a:ea typeface="Avenir Next Medium"/>
                    <a:cs typeface="Avenir Next Medium"/>
                    <a:sym typeface="Avenir Next Medium"/>
                  </a:defRPr>
                </a:lvl1pPr>
              </a:lstStyle>
              <a:p>
                <a:r>
                  <a:t>*</a:t>
                </a:r>
              </a:p>
            </p:txBody>
          </p:sp>
        </p:grpSp>
        <p:sp>
          <p:nvSpPr>
            <p:cNvPr id="722" name="TextBox 3"/>
            <p:cNvSpPr/>
            <p:nvPr/>
          </p:nvSpPr>
          <p:spPr>
            <a:xfrm>
              <a:off x="6813789" y="7660848"/>
              <a:ext cx="748139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spcBef>
                  <a:spcPts val="500"/>
                </a:spcBef>
                <a:defRPr>
                  <a:solidFill>
                    <a:srgbClr val="92D050"/>
                  </a:solidFill>
                  <a:latin typeface="Avenir Next Medium"/>
                  <a:ea typeface="Avenir Next Medium"/>
                  <a:cs typeface="Avenir Next Medium"/>
                  <a:sym typeface="Avenir Next Medium"/>
                </a:defRPr>
              </a:pPr>
              <a:r>
                <a:t>NOVEL IP GENERATED*</a:t>
              </a:r>
            </a:p>
            <a:p>
              <a:pPr>
                <a:spcBef>
                  <a:spcPts val="500"/>
                </a:spcBef>
                <a:defRPr>
                  <a:solidFill>
                    <a:srgbClr val="92D050"/>
                  </a:solidFill>
                  <a:latin typeface="Avenir Next Medium"/>
                  <a:ea typeface="Avenir Next Medium"/>
                  <a:cs typeface="Avenir Next Medium"/>
                  <a:sym typeface="Avenir Next Medium"/>
                </a:defRPr>
              </a:pPr>
              <a:r>
                <a:t>3 Novel composition of matter </a:t>
              </a:r>
            </a:p>
            <a:p>
              <a:pPr>
                <a:spcBef>
                  <a:spcPts val="500"/>
                </a:spcBef>
                <a:defRPr>
                  <a:solidFill>
                    <a:srgbClr val="92D050"/>
                  </a:solidFill>
                  <a:latin typeface="Avenir Next Medium"/>
                  <a:ea typeface="Avenir Next Medium"/>
                  <a:cs typeface="Avenir Next Medium"/>
                  <a:sym typeface="Avenir Next Medium"/>
                </a:defRPr>
              </a:pPr>
              <a:r>
                <a:t>and methods of use patents</a:t>
              </a:r>
            </a:p>
          </p:txBody>
        </p:sp>
      </p:grpSp>
      <p:sp>
        <p:nvSpPr>
          <p:cNvPr id="724" name="Rectangle"/>
          <p:cNvSpPr/>
          <p:nvPr/>
        </p:nvSpPr>
        <p:spPr>
          <a:xfrm>
            <a:off x="5250438" y="8023458"/>
            <a:ext cx="1079105" cy="236043"/>
          </a:xfrm>
          <a:prstGeom prst="rect">
            <a:avLst/>
          </a:prstGeom>
          <a:solidFill>
            <a:schemeClr val="accent5"/>
          </a:solidFill>
          <a:ln w="12700">
            <a:miter lim="400000"/>
          </a:ln>
        </p:spPr>
        <p:txBody>
          <a:bodyPr lIns="50800" tIns="50800" rIns="50800" bIns="50800" anchor="ctr"/>
          <a:lstStyle/>
          <a:p>
            <a:pPr algn="ctr">
              <a:lnSpc>
                <a:spcPct val="80000"/>
              </a:lnSpc>
              <a:spcBef>
                <a:spcPts val="0"/>
              </a:spcBef>
              <a:defRPr sz="4000" cap="all">
                <a:solidFill>
                  <a:srgbClr val="FFFFFF"/>
                </a:solidFill>
              </a:defRPr>
            </a:pPr>
            <a:endParaRPr/>
          </a:p>
        </p:txBody>
      </p:sp>
      <p:sp>
        <p:nvSpPr>
          <p:cNvPr id="725" name="Rectangle"/>
          <p:cNvSpPr/>
          <p:nvPr/>
        </p:nvSpPr>
        <p:spPr>
          <a:xfrm>
            <a:off x="6479006" y="13116613"/>
            <a:ext cx="1079105" cy="236044"/>
          </a:xfrm>
          <a:prstGeom prst="rect">
            <a:avLst/>
          </a:prstGeom>
          <a:solidFill>
            <a:schemeClr val="accent4"/>
          </a:solidFill>
          <a:ln w="12700">
            <a:miter lim="400000"/>
          </a:ln>
        </p:spPr>
        <p:txBody>
          <a:bodyPr lIns="50800" tIns="50800" rIns="50800" bIns="50800" anchor="ctr"/>
          <a:lstStyle/>
          <a:p>
            <a:pPr algn="ctr">
              <a:lnSpc>
                <a:spcPct val="80000"/>
              </a:lnSpc>
              <a:spcBef>
                <a:spcPts val="0"/>
              </a:spcBef>
              <a:defRPr sz="4000" cap="all">
                <a:solidFill>
                  <a:srgbClr val="232323"/>
                </a:solidFill>
              </a:defRPr>
            </a:pPr>
            <a:endParaRPr/>
          </a:p>
        </p:txBody>
      </p:sp>
      <p:sp>
        <p:nvSpPr>
          <p:cNvPr id="726" name="Rectangle"/>
          <p:cNvSpPr/>
          <p:nvPr/>
        </p:nvSpPr>
        <p:spPr>
          <a:xfrm>
            <a:off x="3474720" y="4702518"/>
            <a:ext cx="1079105" cy="236043"/>
          </a:xfrm>
          <a:prstGeom prst="rect">
            <a:avLst/>
          </a:prstGeom>
          <a:solidFill>
            <a:srgbClr val="3838D3"/>
          </a:solidFill>
          <a:ln w="12700">
            <a:miter lim="400000"/>
          </a:ln>
        </p:spPr>
        <p:txBody>
          <a:bodyPr lIns="50800" tIns="50800" rIns="50800" bIns="50800" anchor="ctr"/>
          <a:lstStyle/>
          <a:p>
            <a:pPr algn="ctr">
              <a:lnSpc>
                <a:spcPct val="80000"/>
              </a:lnSpc>
              <a:spcBef>
                <a:spcPts val="0"/>
              </a:spcBef>
              <a:defRPr sz="4000" cap="all">
                <a:solidFill>
                  <a:srgbClr val="FFFFFF"/>
                </a:solidFill>
              </a:defRPr>
            </a:pPr>
            <a:endParaRPr/>
          </a:p>
        </p:txBody>
      </p:sp>
      <p:sp>
        <p:nvSpPr>
          <p:cNvPr id="727" name="Woman"/>
          <p:cNvSpPr/>
          <p:nvPr/>
        </p:nvSpPr>
        <p:spPr>
          <a:xfrm>
            <a:off x="21108937" y="3659800"/>
            <a:ext cx="2895405" cy="7248555"/>
          </a:xfrm>
          <a:custGeom>
            <a:avLst/>
            <a:gdLst/>
            <a:ahLst/>
            <a:cxnLst>
              <a:cxn ang="0">
                <a:pos x="wd2" y="hd2"/>
              </a:cxn>
              <a:cxn ang="5400000">
                <a:pos x="wd2" y="hd2"/>
              </a:cxn>
              <a:cxn ang="10800000">
                <a:pos x="wd2" y="hd2"/>
              </a:cxn>
              <a:cxn ang="16200000">
                <a:pos x="wd2" y="hd2"/>
              </a:cxn>
            </a:cxnLst>
            <a:rect l="0" t="0" r="r" b="b"/>
            <a:pathLst>
              <a:path w="21387" h="21451" extrusionOk="0">
                <a:moveTo>
                  <a:pt x="10767" y="3"/>
                </a:moveTo>
                <a:cubicBezTo>
                  <a:pt x="10163" y="-15"/>
                  <a:pt x="9173" y="50"/>
                  <a:pt x="8379" y="485"/>
                </a:cubicBezTo>
                <a:cubicBezTo>
                  <a:pt x="7869" y="770"/>
                  <a:pt x="7992" y="989"/>
                  <a:pt x="7147" y="1709"/>
                </a:cubicBezTo>
                <a:cubicBezTo>
                  <a:pt x="6047" y="2649"/>
                  <a:pt x="7909" y="2821"/>
                  <a:pt x="6636" y="3320"/>
                </a:cubicBezTo>
                <a:cubicBezTo>
                  <a:pt x="6113" y="3525"/>
                  <a:pt x="6502" y="3869"/>
                  <a:pt x="6502" y="3869"/>
                </a:cubicBezTo>
                <a:cubicBezTo>
                  <a:pt x="6394" y="3885"/>
                  <a:pt x="6207" y="3880"/>
                  <a:pt x="6099" y="3896"/>
                </a:cubicBezTo>
                <a:cubicBezTo>
                  <a:pt x="5550" y="3950"/>
                  <a:pt x="4864" y="4024"/>
                  <a:pt x="4314" y="4395"/>
                </a:cubicBezTo>
                <a:cubicBezTo>
                  <a:pt x="3537" y="4916"/>
                  <a:pt x="1662" y="6006"/>
                  <a:pt x="254" y="6893"/>
                </a:cubicBezTo>
                <a:cubicBezTo>
                  <a:pt x="241" y="6904"/>
                  <a:pt x="226" y="6914"/>
                  <a:pt x="212" y="6920"/>
                </a:cubicBezTo>
                <a:cubicBezTo>
                  <a:pt x="186" y="6941"/>
                  <a:pt x="160" y="6962"/>
                  <a:pt x="133" y="6978"/>
                </a:cubicBezTo>
                <a:cubicBezTo>
                  <a:pt x="-28" y="7113"/>
                  <a:pt x="-54" y="7253"/>
                  <a:pt x="120" y="7398"/>
                </a:cubicBezTo>
                <a:cubicBezTo>
                  <a:pt x="402" y="7629"/>
                  <a:pt x="494" y="7843"/>
                  <a:pt x="883" y="8241"/>
                </a:cubicBezTo>
                <a:cubicBezTo>
                  <a:pt x="1258" y="8633"/>
                  <a:pt x="2132" y="9064"/>
                  <a:pt x="2789" y="9483"/>
                </a:cubicBezTo>
                <a:cubicBezTo>
                  <a:pt x="2950" y="9591"/>
                  <a:pt x="2935" y="9681"/>
                  <a:pt x="3351" y="9923"/>
                </a:cubicBezTo>
                <a:cubicBezTo>
                  <a:pt x="3579" y="10057"/>
                  <a:pt x="3967" y="10040"/>
                  <a:pt x="3820" y="10040"/>
                </a:cubicBezTo>
                <a:cubicBezTo>
                  <a:pt x="4182" y="10051"/>
                  <a:pt x="4546" y="10004"/>
                  <a:pt x="4532" y="10025"/>
                </a:cubicBezTo>
                <a:cubicBezTo>
                  <a:pt x="4331" y="10627"/>
                  <a:pt x="4437" y="11347"/>
                  <a:pt x="4692" y="12094"/>
                </a:cubicBezTo>
                <a:cubicBezTo>
                  <a:pt x="4839" y="12561"/>
                  <a:pt x="6473" y="15069"/>
                  <a:pt x="6527" y="15493"/>
                </a:cubicBezTo>
                <a:cubicBezTo>
                  <a:pt x="6688" y="17357"/>
                  <a:pt x="7279" y="18781"/>
                  <a:pt x="7641" y="19603"/>
                </a:cubicBezTo>
                <a:cubicBezTo>
                  <a:pt x="7668" y="19651"/>
                  <a:pt x="7723" y="19673"/>
                  <a:pt x="7763" y="19673"/>
                </a:cubicBezTo>
                <a:cubicBezTo>
                  <a:pt x="7790" y="19673"/>
                  <a:pt x="7857" y="19684"/>
                  <a:pt x="7951" y="19700"/>
                </a:cubicBezTo>
                <a:cubicBezTo>
                  <a:pt x="7965" y="20098"/>
                  <a:pt x="8258" y="20001"/>
                  <a:pt x="7775" y="20313"/>
                </a:cubicBezTo>
                <a:cubicBezTo>
                  <a:pt x="7494" y="20495"/>
                  <a:pt x="6838" y="20688"/>
                  <a:pt x="6891" y="21026"/>
                </a:cubicBezTo>
                <a:cubicBezTo>
                  <a:pt x="6905" y="21150"/>
                  <a:pt x="6973" y="21215"/>
                  <a:pt x="7214" y="21307"/>
                </a:cubicBezTo>
                <a:cubicBezTo>
                  <a:pt x="7536" y="21419"/>
                  <a:pt x="8649" y="21585"/>
                  <a:pt x="9694" y="21268"/>
                </a:cubicBezTo>
                <a:cubicBezTo>
                  <a:pt x="10231" y="21107"/>
                  <a:pt x="9893" y="20801"/>
                  <a:pt x="10000" y="20672"/>
                </a:cubicBezTo>
                <a:cubicBezTo>
                  <a:pt x="10148" y="20511"/>
                  <a:pt x="10348" y="20420"/>
                  <a:pt x="10214" y="20027"/>
                </a:cubicBezTo>
                <a:cubicBezTo>
                  <a:pt x="10187" y="19947"/>
                  <a:pt x="10096" y="19803"/>
                  <a:pt x="10042" y="19690"/>
                </a:cubicBezTo>
                <a:cubicBezTo>
                  <a:pt x="10176" y="19669"/>
                  <a:pt x="10281" y="19642"/>
                  <a:pt x="10281" y="19609"/>
                </a:cubicBezTo>
                <a:cubicBezTo>
                  <a:pt x="10294" y="19174"/>
                  <a:pt x="10309" y="18942"/>
                  <a:pt x="10268" y="18287"/>
                </a:cubicBezTo>
                <a:cubicBezTo>
                  <a:pt x="10228" y="17798"/>
                  <a:pt x="10243" y="17454"/>
                  <a:pt x="10176" y="16944"/>
                </a:cubicBezTo>
                <a:cubicBezTo>
                  <a:pt x="10109" y="16390"/>
                  <a:pt x="10015" y="16449"/>
                  <a:pt x="9908" y="15896"/>
                </a:cubicBezTo>
                <a:cubicBezTo>
                  <a:pt x="9868" y="15660"/>
                  <a:pt x="9825" y="15434"/>
                  <a:pt x="9879" y="15193"/>
                </a:cubicBezTo>
                <a:cubicBezTo>
                  <a:pt x="9892" y="15101"/>
                  <a:pt x="9987" y="14456"/>
                  <a:pt x="10000" y="14365"/>
                </a:cubicBezTo>
                <a:cubicBezTo>
                  <a:pt x="10027" y="13312"/>
                  <a:pt x="10097" y="12899"/>
                  <a:pt x="10231" y="11852"/>
                </a:cubicBezTo>
                <a:cubicBezTo>
                  <a:pt x="10257" y="11766"/>
                  <a:pt x="10376" y="11717"/>
                  <a:pt x="10469" y="11803"/>
                </a:cubicBezTo>
                <a:cubicBezTo>
                  <a:pt x="11207" y="12464"/>
                  <a:pt x="11555" y="12812"/>
                  <a:pt x="12145" y="13452"/>
                </a:cubicBezTo>
                <a:cubicBezTo>
                  <a:pt x="12615" y="13962"/>
                  <a:pt x="13770" y="15290"/>
                  <a:pt x="13851" y="15532"/>
                </a:cubicBezTo>
                <a:cubicBezTo>
                  <a:pt x="13985" y="15978"/>
                  <a:pt x="14184" y="16417"/>
                  <a:pt x="14345" y="16965"/>
                </a:cubicBezTo>
                <a:cubicBezTo>
                  <a:pt x="14640" y="17948"/>
                  <a:pt x="15661" y="19270"/>
                  <a:pt x="15795" y="19517"/>
                </a:cubicBezTo>
                <a:cubicBezTo>
                  <a:pt x="15822" y="19565"/>
                  <a:pt x="15834" y="19592"/>
                  <a:pt x="15874" y="19630"/>
                </a:cubicBezTo>
                <a:cubicBezTo>
                  <a:pt x="15888" y="19640"/>
                  <a:pt x="16007" y="19658"/>
                  <a:pt x="16168" y="19663"/>
                </a:cubicBezTo>
                <a:cubicBezTo>
                  <a:pt x="16221" y="19851"/>
                  <a:pt x="16234" y="20173"/>
                  <a:pt x="15912" y="20420"/>
                </a:cubicBezTo>
                <a:cubicBezTo>
                  <a:pt x="15631" y="20641"/>
                  <a:pt x="16113" y="20946"/>
                  <a:pt x="16113" y="20946"/>
                </a:cubicBezTo>
                <a:cubicBezTo>
                  <a:pt x="16408" y="21042"/>
                  <a:pt x="16743" y="21091"/>
                  <a:pt x="17186" y="21080"/>
                </a:cubicBezTo>
                <a:cubicBezTo>
                  <a:pt x="17615" y="21075"/>
                  <a:pt x="17884" y="21161"/>
                  <a:pt x="17978" y="21187"/>
                </a:cubicBezTo>
                <a:cubicBezTo>
                  <a:pt x="18031" y="21204"/>
                  <a:pt x="18057" y="21209"/>
                  <a:pt x="18057" y="21209"/>
                </a:cubicBezTo>
                <a:cubicBezTo>
                  <a:pt x="18057" y="21209"/>
                  <a:pt x="19373" y="21440"/>
                  <a:pt x="20848" y="21344"/>
                </a:cubicBezTo>
                <a:cubicBezTo>
                  <a:pt x="21478" y="21317"/>
                  <a:pt x="21546" y="21161"/>
                  <a:pt x="21104" y="20946"/>
                </a:cubicBezTo>
                <a:cubicBezTo>
                  <a:pt x="20447" y="20618"/>
                  <a:pt x="19682" y="20571"/>
                  <a:pt x="19361" y="20367"/>
                </a:cubicBezTo>
                <a:cubicBezTo>
                  <a:pt x="18771" y="19991"/>
                  <a:pt x="18409" y="19910"/>
                  <a:pt x="18288" y="19620"/>
                </a:cubicBezTo>
                <a:cubicBezTo>
                  <a:pt x="18449" y="19598"/>
                  <a:pt x="18543" y="19583"/>
                  <a:pt x="18543" y="19583"/>
                </a:cubicBezTo>
                <a:cubicBezTo>
                  <a:pt x="18543" y="19583"/>
                  <a:pt x="18461" y="19087"/>
                  <a:pt x="18368" y="18765"/>
                </a:cubicBezTo>
                <a:cubicBezTo>
                  <a:pt x="18126" y="17922"/>
                  <a:pt x="18046" y="17332"/>
                  <a:pt x="17965" y="16870"/>
                </a:cubicBezTo>
                <a:cubicBezTo>
                  <a:pt x="17831" y="16053"/>
                  <a:pt x="17360" y="15671"/>
                  <a:pt x="17253" y="15402"/>
                </a:cubicBezTo>
                <a:cubicBezTo>
                  <a:pt x="16851" y="14452"/>
                  <a:pt x="16690" y="14372"/>
                  <a:pt x="16449" y="13378"/>
                </a:cubicBezTo>
                <a:cubicBezTo>
                  <a:pt x="16408" y="13195"/>
                  <a:pt x="16221" y="11911"/>
                  <a:pt x="15912" y="11159"/>
                </a:cubicBezTo>
                <a:cubicBezTo>
                  <a:pt x="15738" y="10734"/>
                  <a:pt x="15405" y="10370"/>
                  <a:pt x="15137" y="9967"/>
                </a:cubicBezTo>
                <a:cubicBezTo>
                  <a:pt x="15218" y="10096"/>
                  <a:pt x="15269" y="9913"/>
                  <a:pt x="15564" y="9886"/>
                </a:cubicBezTo>
                <a:cubicBezTo>
                  <a:pt x="16208" y="9832"/>
                  <a:pt x="16476" y="9686"/>
                  <a:pt x="16838" y="9498"/>
                </a:cubicBezTo>
                <a:cubicBezTo>
                  <a:pt x="17723" y="9020"/>
                  <a:pt x="20312" y="7812"/>
                  <a:pt x="20714" y="7469"/>
                </a:cubicBezTo>
                <a:cubicBezTo>
                  <a:pt x="20888" y="7318"/>
                  <a:pt x="21195" y="7000"/>
                  <a:pt x="21208" y="6839"/>
                </a:cubicBezTo>
                <a:cubicBezTo>
                  <a:pt x="21222" y="6646"/>
                  <a:pt x="20727" y="6421"/>
                  <a:pt x="20580" y="6292"/>
                </a:cubicBezTo>
                <a:cubicBezTo>
                  <a:pt x="20379" y="6120"/>
                  <a:pt x="19881" y="5825"/>
                  <a:pt x="19599" y="5669"/>
                </a:cubicBezTo>
                <a:cubicBezTo>
                  <a:pt x="18889" y="5277"/>
                  <a:pt x="18528" y="5179"/>
                  <a:pt x="17496" y="4690"/>
                </a:cubicBezTo>
                <a:cubicBezTo>
                  <a:pt x="17335" y="4615"/>
                  <a:pt x="16586" y="4008"/>
                  <a:pt x="15862" y="3884"/>
                </a:cubicBezTo>
                <a:cubicBezTo>
                  <a:pt x="15192" y="3766"/>
                  <a:pt x="13968" y="3767"/>
                  <a:pt x="13968" y="3767"/>
                </a:cubicBezTo>
                <a:cubicBezTo>
                  <a:pt x="14116" y="3536"/>
                  <a:pt x="13620" y="3418"/>
                  <a:pt x="13620" y="3149"/>
                </a:cubicBezTo>
                <a:cubicBezTo>
                  <a:pt x="13620" y="2607"/>
                  <a:pt x="15057" y="2853"/>
                  <a:pt x="13729" y="1365"/>
                </a:cubicBezTo>
                <a:cubicBezTo>
                  <a:pt x="13595" y="1220"/>
                  <a:pt x="13324" y="554"/>
                  <a:pt x="12426" y="334"/>
                </a:cubicBezTo>
                <a:cubicBezTo>
                  <a:pt x="12305" y="302"/>
                  <a:pt x="12051" y="279"/>
                  <a:pt x="11957" y="236"/>
                </a:cubicBezTo>
                <a:cubicBezTo>
                  <a:pt x="11796" y="172"/>
                  <a:pt x="11555" y="87"/>
                  <a:pt x="11219" y="38"/>
                </a:cubicBezTo>
                <a:cubicBezTo>
                  <a:pt x="11126" y="25"/>
                  <a:pt x="10968" y="9"/>
                  <a:pt x="10767" y="3"/>
                </a:cubicBezTo>
                <a:close/>
                <a:moveTo>
                  <a:pt x="15514" y="5645"/>
                </a:moveTo>
                <a:cubicBezTo>
                  <a:pt x="15647" y="5640"/>
                  <a:pt x="15796" y="5665"/>
                  <a:pt x="15967" y="5723"/>
                </a:cubicBezTo>
                <a:cubicBezTo>
                  <a:pt x="16731" y="5981"/>
                  <a:pt x="18812" y="6904"/>
                  <a:pt x="18812" y="7022"/>
                </a:cubicBezTo>
                <a:cubicBezTo>
                  <a:pt x="18812" y="7113"/>
                  <a:pt x="18490" y="7365"/>
                  <a:pt x="17806" y="7838"/>
                </a:cubicBezTo>
                <a:cubicBezTo>
                  <a:pt x="17350" y="8155"/>
                  <a:pt x="16894" y="8365"/>
                  <a:pt x="16264" y="8763"/>
                </a:cubicBezTo>
                <a:cubicBezTo>
                  <a:pt x="16224" y="8790"/>
                  <a:pt x="15967" y="8972"/>
                  <a:pt x="15686" y="8961"/>
                </a:cubicBezTo>
                <a:cubicBezTo>
                  <a:pt x="15686" y="8961"/>
                  <a:pt x="15299" y="8919"/>
                  <a:pt x="14923" y="8817"/>
                </a:cubicBezTo>
                <a:cubicBezTo>
                  <a:pt x="14575" y="8720"/>
                  <a:pt x="14186" y="8736"/>
                  <a:pt x="14186" y="8758"/>
                </a:cubicBezTo>
                <a:cubicBezTo>
                  <a:pt x="14186" y="8763"/>
                  <a:pt x="13824" y="8521"/>
                  <a:pt x="13851" y="8021"/>
                </a:cubicBezTo>
                <a:cubicBezTo>
                  <a:pt x="13891" y="7054"/>
                  <a:pt x="14277" y="6722"/>
                  <a:pt x="14559" y="6340"/>
                </a:cubicBezTo>
                <a:cubicBezTo>
                  <a:pt x="14861" y="5938"/>
                  <a:pt x="15116" y="5661"/>
                  <a:pt x="15514" y="5645"/>
                </a:cubicBezTo>
                <a:close/>
                <a:moveTo>
                  <a:pt x="5395" y="5887"/>
                </a:moveTo>
                <a:cubicBezTo>
                  <a:pt x="5545" y="5876"/>
                  <a:pt x="5689" y="5902"/>
                  <a:pt x="5722" y="6028"/>
                </a:cubicBezTo>
                <a:cubicBezTo>
                  <a:pt x="5749" y="6120"/>
                  <a:pt x="5832" y="6280"/>
                  <a:pt x="5886" y="6414"/>
                </a:cubicBezTo>
                <a:cubicBezTo>
                  <a:pt x="6060" y="6844"/>
                  <a:pt x="6366" y="6931"/>
                  <a:pt x="6393" y="7210"/>
                </a:cubicBezTo>
                <a:cubicBezTo>
                  <a:pt x="6527" y="8430"/>
                  <a:pt x="5806" y="8382"/>
                  <a:pt x="5404" y="8919"/>
                </a:cubicBezTo>
                <a:cubicBezTo>
                  <a:pt x="5337" y="8903"/>
                  <a:pt x="4707" y="8988"/>
                  <a:pt x="4130" y="9095"/>
                </a:cubicBezTo>
                <a:cubicBezTo>
                  <a:pt x="3419" y="8778"/>
                  <a:pt x="3068" y="7651"/>
                  <a:pt x="2559" y="7281"/>
                </a:cubicBezTo>
                <a:cubicBezTo>
                  <a:pt x="2291" y="7082"/>
                  <a:pt x="3164" y="6834"/>
                  <a:pt x="3807" y="6544"/>
                </a:cubicBezTo>
                <a:cubicBezTo>
                  <a:pt x="4304" y="6323"/>
                  <a:pt x="4516" y="6228"/>
                  <a:pt x="5052" y="5964"/>
                </a:cubicBezTo>
                <a:cubicBezTo>
                  <a:pt x="5092" y="5946"/>
                  <a:pt x="5246" y="5898"/>
                  <a:pt x="5395" y="5887"/>
                </a:cubicBezTo>
                <a:close/>
              </a:path>
            </a:pathLst>
          </a:custGeom>
          <a:solidFill>
            <a:srgbClr val="A6AAA9"/>
          </a:solidFill>
          <a:ln w="12700">
            <a:miter lim="400000"/>
          </a:ln>
        </p:spPr>
        <p:txBody>
          <a:bodyPr lIns="50800" tIns="50800" rIns="50800" bIns="50800" anchor="ctr"/>
          <a:lstStyle/>
          <a:p>
            <a:pPr algn="ctr">
              <a:lnSpc>
                <a:spcPct val="80000"/>
              </a:lnSpc>
              <a:spcBef>
                <a:spcPts val="0"/>
              </a:spcBef>
              <a:defRPr sz="4000" cap="all">
                <a:solidFill>
                  <a:srgbClr val="FFFFFF"/>
                </a:solidFill>
              </a:defRPr>
            </a:pPr>
            <a:endParaRPr/>
          </a:p>
        </p:txBody>
      </p:sp>
      <p:sp>
        <p:nvSpPr>
          <p:cNvPr id="728" name="Circle"/>
          <p:cNvSpPr/>
          <p:nvPr/>
        </p:nvSpPr>
        <p:spPr>
          <a:xfrm>
            <a:off x="22404522" y="5106112"/>
            <a:ext cx="678423" cy="678421"/>
          </a:xfrm>
          <a:prstGeom prst="ellipse">
            <a:avLst/>
          </a:prstGeom>
          <a:solidFill>
            <a:srgbClr val="000000"/>
          </a:solidFill>
          <a:ln w="12700">
            <a:miter lim="400000"/>
          </a:ln>
        </p:spPr>
        <p:txBody>
          <a:bodyPr lIns="50800" tIns="50800" rIns="50800" bIns="50800" anchor="ctr"/>
          <a:lstStyle/>
          <a:p>
            <a:pPr algn="ctr">
              <a:lnSpc>
                <a:spcPct val="80000"/>
              </a:lnSpc>
              <a:spcBef>
                <a:spcPts val="0"/>
              </a:spcBef>
              <a:defRPr sz="4000" cap="all">
                <a:solidFill>
                  <a:srgbClr val="FFFFFF"/>
                </a:solidFill>
              </a:defRPr>
            </a:pPr>
            <a:endParaRPr/>
          </a:p>
        </p:txBody>
      </p:sp>
      <p:sp>
        <p:nvSpPr>
          <p:cNvPr id="729" name="Conceptual novelty"/>
          <p:cNvSpPr txBox="1"/>
          <p:nvPr/>
        </p:nvSpPr>
        <p:spPr>
          <a:xfrm>
            <a:off x="7668911" y="-733888"/>
            <a:ext cx="10192551" cy="2540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nSpc>
                <a:spcPct val="80000"/>
              </a:lnSpc>
              <a:spcBef>
                <a:spcPts val="3200"/>
              </a:spcBef>
              <a:defRPr sz="7700" cap="all">
                <a:solidFill>
                  <a:srgbClr val="A6AAA9"/>
                </a:solidFill>
                <a:latin typeface="DIN Alternate Bold"/>
                <a:ea typeface="DIN Alternate Bold"/>
                <a:cs typeface="DIN Alternate Bold"/>
                <a:sym typeface="DIN Alternate Bold"/>
              </a:defRPr>
            </a:lvl1pPr>
          </a:lstStyle>
          <a:p>
            <a:r>
              <a:t>The RESA Solution</a:t>
            </a:r>
          </a:p>
        </p:txBody>
      </p:sp>
      <p:pic>
        <p:nvPicPr>
          <p:cNvPr id="730" name="RESA-b.png" descr="RESA-b.png"/>
          <p:cNvPicPr>
            <a:picLocks noChangeAspect="1"/>
          </p:cNvPicPr>
          <p:nvPr/>
        </p:nvPicPr>
        <p:blipFill>
          <a:blip r:embed="rId4"/>
          <a:srcRect r="63324"/>
          <a:stretch>
            <a:fillRect/>
          </a:stretch>
        </p:blipFill>
        <p:spPr>
          <a:xfrm>
            <a:off x="2456974" y="2325253"/>
            <a:ext cx="6336665" cy="3722998"/>
          </a:xfrm>
          <a:prstGeom prst="rect">
            <a:avLst/>
          </a:prstGeom>
          <a:ln w="12700">
            <a:miter lim="400000"/>
          </a:ln>
        </p:spPr>
      </p:pic>
      <p:pic>
        <p:nvPicPr>
          <p:cNvPr id="731" name="RESA-b.png" descr="RESA-b.png"/>
          <p:cNvPicPr>
            <a:picLocks noChangeAspect="1"/>
          </p:cNvPicPr>
          <p:nvPr/>
        </p:nvPicPr>
        <p:blipFill>
          <a:blip r:embed="rId4"/>
          <a:srcRect l="46250" r="41148"/>
          <a:stretch>
            <a:fillRect/>
          </a:stretch>
        </p:blipFill>
        <p:spPr>
          <a:xfrm>
            <a:off x="4895478" y="6001120"/>
            <a:ext cx="2177284" cy="3722998"/>
          </a:xfrm>
          <a:prstGeom prst="rect">
            <a:avLst/>
          </a:prstGeom>
          <a:ln w="12700">
            <a:miter lim="400000"/>
          </a:ln>
        </p:spPr>
      </p:pic>
      <p:pic>
        <p:nvPicPr>
          <p:cNvPr id="732" name="RESA-b.png" descr="RESA-b.png"/>
          <p:cNvPicPr>
            <a:picLocks noChangeAspect="1"/>
          </p:cNvPicPr>
          <p:nvPr/>
        </p:nvPicPr>
        <p:blipFill>
          <a:blip r:embed="rId4"/>
          <a:srcRect l="64826"/>
          <a:stretch>
            <a:fillRect/>
          </a:stretch>
        </p:blipFill>
        <p:spPr>
          <a:xfrm>
            <a:off x="2347459" y="9727610"/>
            <a:ext cx="6077147" cy="3722998"/>
          </a:xfrm>
          <a:prstGeom prst="rect">
            <a:avLst/>
          </a:prstGeom>
          <a:ln w="12700">
            <a:miter lim="400000"/>
          </a:ln>
        </p:spPr>
      </p:pic>
      <p:sp>
        <p:nvSpPr>
          <p:cNvPr id="733" name="Circle"/>
          <p:cNvSpPr/>
          <p:nvPr/>
        </p:nvSpPr>
        <p:spPr>
          <a:xfrm>
            <a:off x="22438934" y="5140520"/>
            <a:ext cx="609603" cy="609603"/>
          </a:xfrm>
          <a:prstGeom prst="ellipse">
            <a:avLst/>
          </a:prstGeom>
          <a:solidFill>
            <a:srgbClr val="3838D3"/>
          </a:solidFill>
          <a:ln w="12700">
            <a:miter lim="400000"/>
          </a:ln>
        </p:spPr>
        <p:txBody>
          <a:bodyPr lIns="50800" tIns="50800" rIns="50800" bIns="50800" anchor="ctr"/>
          <a:lstStyle/>
          <a:p>
            <a:pPr algn="ctr">
              <a:lnSpc>
                <a:spcPct val="80000"/>
              </a:lnSpc>
              <a:spcBef>
                <a:spcPts val="0"/>
              </a:spcBef>
              <a:defRPr sz="4000" cap="all">
                <a:solidFill>
                  <a:srgbClr val="FFFFFF"/>
                </a:solidFill>
              </a:defRPr>
            </a:pPr>
            <a:endParaRPr/>
          </a:p>
        </p:txBody>
      </p:sp>
      <p:sp>
        <p:nvSpPr>
          <p:cNvPr id="734" name="Arrow 11"/>
          <p:cNvSpPr/>
          <p:nvPr/>
        </p:nvSpPr>
        <p:spPr>
          <a:xfrm>
            <a:off x="19197549" y="6323138"/>
            <a:ext cx="1420791" cy="1069725"/>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chemeClr val="accent1"/>
          </a:solidFill>
          <a:ln w="12700">
            <a:miter lim="400000"/>
          </a:ln>
        </p:spPr>
        <p:txBody>
          <a:bodyPr lIns="50800" tIns="50800" rIns="50800" bIns="50800" anchor="ctr"/>
          <a:lstStyle/>
          <a:p>
            <a:pPr algn="ctr">
              <a:lnSpc>
                <a:spcPct val="80000"/>
              </a:lnSpc>
              <a:spcBef>
                <a:spcPts val="0"/>
              </a:spcBef>
              <a:defRPr sz="4000" cap="all">
                <a:solidFill>
                  <a:srgbClr val="FFFFFF"/>
                </a:solidFill>
              </a:defRPr>
            </a:pPr>
            <a:endParaRPr/>
          </a:p>
        </p:txBody>
      </p:sp>
      <p:pic>
        <p:nvPicPr>
          <p:cNvPr id="735" name="RESA-b.png" descr="RESA-b.png"/>
          <p:cNvPicPr>
            <a:picLocks noChangeAspect="1"/>
          </p:cNvPicPr>
          <p:nvPr/>
        </p:nvPicPr>
        <p:blipFill>
          <a:blip r:embed="rId4"/>
          <a:srcRect l="36940" r="52924"/>
          <a:stretch>
            <a:fillRect/>
          </a:stretch>
        </p:blipFill>
        <p:spPr>
          <a:xfrm>
            <a:off x="2407915" y="6001120"/>
            <a:ext cx="1751136" cy="3722998"/>
          </a:xfrm>
          <a:prstGeom prst="rect">
            <a:avLst/>
          </a:prstGeom>
          <a:ln w="12700">
            <a:miter lim="400000"/>
          </a:ln>
        </p:spPr>
      </p:pic>
      <p:pic>
        <p:nvPicPr>
          <p:cNvPr id="736" name="RESA-b.png" descr="RESA-b.png"/>
          <p:cNvPicPr>
            <a:picLocks noChangeAspect="1"/>
          </p:cNvPicPr>
          <p:nvPr/>
        </p:nvPicPr>
        <p:blipFill>
          <a:blip r:embed="rId4"/>
          <a:srcRect l="55786" r="35438"/>
          <a:stretch>
            <a:fillRect/>
          </a:stretch>
        </p:blipFill>
        <p:spPr>
          <a:xfrm>
            <a:off x="7084484" y="6001120"/>
            <a:ext cx="1515937" cy="3722998"/>
          </a:xfrm>
          <a:prstGeom prst="rect">
            <a:avLst/>
          </a:prstGeom>
          <a:ln w="12700">
            <a:miter lim="400000"/>
          </a:ln>
        </p:spPr>
      </p:pic>
      <p:pic>
        <p:nvPicPr>
          <p:cNvPr id="737" name="RESA-b.png" descr="RESA-b.png"/>
          <p:cNvPicPr>
            <a:picLocks noChangeAspect="1"/>
          </p:cNvPicPr>
          <p:nvPr/>
        </p:nvPicPr>
        <p:blipFill>
          <a:blip r:embed="rId4"/>
          <a:srcRect l="42641" r="52924"/>
          <a:stretch>
            <a:fillRect/>
          </a:stretch>
        </p:blipFill>
        <p:spPr>
          <a:xfrm>
            <a:off x="4154273" y="6001120"/>
            <a:ext cx="766106" cy="3722998"/>
          </a:xfrm>
          <a:prstGeom prst="rect">
            <a:avLst/>
          </a:prstGeom>
          <a:ln w="12700">
            <a:miter lim="400000"/>
          </a:ln>
        </p:spPr>
      </p:pic>
      <p:sp>
        <p:nvSpPr>
          <p:cNvPr id="738" name="Circle"/>
          <p:cNvSpPr/>
          <p:nvPr/>
        </p:nvSpPr>
        <p:spPr>
          <a:xfrm>
            <a:off x="22545075" y="5246661"/>
            <a:ext cx="397321" cy="397321"/>
          </a:xfrm>
          <a:prstGeom prst="ellipse">
            <a:avLst/>
          </a:prstGeom>
          <a:solidFill>
            <a:schemeClr val="accent5"/>
          </a:solidFill>
          <a:ln w="12700">
            <a:miter lim="400000"/>
          </a:ln>
        </p:spPr>
        <p:txBody>
          <a:bodyPr lIns="50800" tIns="50800" rIns="50800" bIns="50800" anchor="ctr"/>
          <a:lstStyle/>
          <a:p>
            <a:pPr algn="ctr">
              <a:lnSpc>
                <a:spcPct val="80000"/>
              </a:lnSpc>
              <a:spcBef>
                <a:spcPts val="0"/>
              </a:spcBef>
              <a:defRPr sz="4000" cap="all">
                <a:solidFill>
                  <a:srgbClr val="FFFFFF"/>
                </a:solidFill>
              </a:defRPr>
            </a:pPr>
            <a:endParaRPr/>
          </a:p>
        </p:txBody>
      </p:sp>
      <p:sp>
        <p:nvSpPr>
          <p:cNvPr id="739" name="Circle"/>
          <p:cNvSpPr/>
          <p:nvPr/>
        </p:nvSpPr>
        <p:spPr>
          <a:xfrm>
            <a:off x="22646267" y="5347855"/>
            <a:ext cx="194935" cy="194935"/>
          </a:xfrm>
          <a:prstGeom prst="ellipse">
            <a:avLst/>
          </a:prstGeom>
          <a:solidFill>
            <a:schemeClr val="accent4"/>
          </a:solidFill>
          <a:ln w="12700">
            <a:miter lim="400000"/>
          </a:ln>
        </p:spPr>
        <p:txBody>
          <a:bodyPr lIns="50800" tIns="50800" rIns="50800" bIns="50800" anchor="ctr"/>
          <a:lstStyle/>
          <a:p>
            <a:pPr algn="ctr">
              <a:lnSpc>
                <a:spcPct val="80000"/>
              </a:lnSpc>
              <a:spcBef>
                <a:spcPts val="0"/>
              </a:spcBef>
              <a:defRPr sz="4000" cap="all">
                <a:solidFill>
                  <a:srgbClr val="232323"/>
                </a:solidFill>
              </a:defRPr>
            </a:pPr>
            <a:endParaRPr/>
          </a:p>
        </p:txBody>
      </p:sp>
      <p:sp>
        <p:nvSpPr>
          <p:cNvPr id="740" name="Line"/>
          <p:cNvSpPr/>
          <p:nvPr/>
        </p:nvSpPr>
        <p:spPr>
          <a:xfrm flipV="1">
            <a:off x="22743733" y="5140920"/>
            <a:ext cx="2" cy="608804"/>
          </a:xfrm>
          <a:prstGeom prst="line">
            <a:avLst/>
          </a:prstGeom>
          <a:ln w="3810">
            <a:solidFill>
              <a:srgbClr val="222222"/>
            </a:solidFill>
            <a:miter lim="400000"/>
          </a:ln>
        </p:spPr>
        <p:txBody>
          <a:bodyPr lIns="45718" tIns="45718" rIns="45718" bIns="45718"/>
          <a:lstStyle/>
          <a:p>
            <a:pPr>
              <a:defRPr>
                <a:solidFill>
                  <a:srgbClr val="838787"/>
                </a:solidFill>
              </a:defRPr>
            </a:pPr>
            <a:endParaRPr/>
          </a:p>
        </p:txBody>
      </p:sp>
      <p:sp>
        <p:nvSpPr>
          <p:cNvPr id="741" name="Line"/>
          <p:cNvSpPr/>
          <p:nvPr/>
        </p:nvSpPr>
        <p:spPr>
          <a:xfrm flipH="1">
            <a:off x="22439334" y="5445320"/>
            <a:ext cx="608804" cy="2"/>
          </a:xfrm>
          <a:prstGeom prst="line">
            <a:avLst/>
          </a:prstGeom>
          <a:ln w="3810">
            <a:solidFill>
              <a:srgbClr val="222222"/>
            </a:solidFill>
            <a:miter lim="400000"/>
          </a:ln>
        </p:spPr>
        <p:txBody>
          <a:bodyPr lIns="45718" tIns="45718" rIns="45718" bIns="45718"/>
          <a:lstStyle/>
          <a:p>
            <a:pPr>
              <a:defRPr>
                <a:solidFill>
                  <a:srgbClr val="838787"/>
                </a:solidFill>
              </a:defRPr>
            </a:pPr>
            <a:endParaRPr/>
          </a:p>
        </p:txBody>
      </p:sp>
      <p:sp>
        <p:nvSpPr>
          <p:cNvPr id="742" name="Woman"/>
          <p:cNvSpPr/>
          <p:nvPr/>
        </p:nvSpPr>
        <p:spPr>
          <a:xfrm>
            <a:off x="21108937" y="3659800"/>
            <a:ext cx="2895405" cy="7248555"/>
          </a:xfrm>
          <a:custGeom>
            <a:avLst/>
            <a:gdLst/>
            <a:ahLst/>
            <a:cxnLst>
              <a:cxn ang="0">
                <a:pos x="wd2" y="hd2"/>
              </a:cxn>
              <a:cxn ang="5400000">
                <a:pos x="wd2" y="hd2"/>
              </a:cxn>
              <a:cxn ang="10800000">
                <a:pos x="wd2" y="hd2"/>
              </a:cxn>
              <a:cxn ang="16200000">
                <a:pos x="wd2" y="hd2"/>
              </a:cxn>
            </a:cxnLst>
            <a:rect l="0" t="0" r="r" b="b"/>
            <a:pathLst>
              <a:path w="21387" h="21451" extrusionOk="0">
                <a:moveTo>
                  <a:pt x="10767" y="3"/>
                </a:moveTo>
                <a:cubicBezTo>
                  <a:pt x="10163" y="-15"/>
                  <a:pt x="9173" y="50"/>
                  <a:pt x="8379" y="485"/>
                </a:cubicBezTo>
                <a:cubicBezTo>
                  <a:pt x="7869" y="770"/>
                  <a:pt x="7992" y="989"/>
                  <a:pt x="7147" y="1709"/>
                </a:cubicBezTo>
                <a:cubicBezTo>
                  <a:pt x="6047" y="2649"/>
                  <a:pt x="7909" y="2821"/>
                  <a:pt x="6636" y="3320"/>
                </a:cubicBezTo>
                <a:cubicBezTo>
                  <a:pt x="6113" y="3525"/>
                  <a:pt x="6502" y="3869"/>
                  <a:pt x="6502" y="3869"/>
                </a:cubicBezTo>
                <a:cubicBezTo>
                  <a:pt x="6394" y="3885"/>
                  <a:pt x="6207" y="3880"/>
                  <a:pt x="6099" y="3896"/>
                </a:cubicBezTo>
                <a:cubicBezTo>
                  <a:pt x="5550" y="3950"/>
                  <a:pt x="4864" y="4024"/>
                  <a:pt x="4314" y="4395"/>
                </a:cubicBezTo>
                <a:cubicBezTo>
                  <a:pt x="3537" y="4916"/>
                  <a:pt x="1662" y="6006"/>
                  <a:pt x="254" y="6893"/>
                </a:cubicBezTo>
                <a:cubicBezTo>
                  <a:pt x="241" y="6904"/>
                  <a:pt x="226" y="6914"/>
                  <a:pt x="212" y="6920"/>
                </a:cubicBezTo>
                <a:cubicBezTo>
                  <a:pt x="186" y="6941"/>
                  <a:pt x="160" y="6962"/>
                  <a:pt x="133" y="6978"/>
                </a:cubicBezTo>
                <a:cubicBezTo>
                  <a:pt x="-28" y="7113"/>
                  <a:pt x="-54" y="7253"/>
                  <a:pt x="120" y="7398"/>
                </a:cubicBezTo>
                <a:cubicBezTo>
                  <a:pt x="402" y="7629"/>
                  <a:pt x="494" y="7843"/>
                  <a:pt x="883" y="8241"/>
                </a:cubicBezTo>
                <a:cubicBezTo>
                  <a:pt x="1258" y="8633"/>
                  <a:pt x="2132" y="9064"/>
                  <a:pt x="2789" y="9483"/>
                </a:cubicBezTo>
                <a:cubicBezTo>
                  <a:pt x="2950" y="9591"/>
                  <a:pt x="2935" y="9681"/>
                  <a:pt x="3351" y="9923"/>
                </a:cubicBezTo>
                <a:cubicBezTo>
                  <a:pt x="3579" y="10057"/>
                  <a:pt x="3967" y="10040"/>
                  <a:pt x="3820" y="10040"/>
                </a:cubicBezTo>
                <a:cubicBezTo>
                  <a:pt x="4182" y="10051"/>
                  <a:pt x="4546" y="10004"/>
                  <a:pt x="4532" y="10025"/>
                </a:cubicBezTo>
                <a:cubicBezTo>
                  <a:pt x="4331" y="10627"/>
                  <a:pt x="4437" y="11347"/>
                  <a:pt x="4692" y="12094"/>
                </a:cubicBezTo>
                <a:cubicBezTo>
                  <a:pt x="4839" y="12561"/>
                  <a:pt x="6473" y="15069"/>
                  <a:pt x="6527" y="15493"/>
                </a:cubicBezTo>
                <a:cubicBezTo>
                  <a:pt x="6688" y="17357"/>
                  <a:pt x="7279" y="18781"/>
                  <a:pt x="7641" y="19603"/>
                </a:cubicBezTo>
                <a:cubicBezTo>
                  <a:pt x="7668" y="19651"/>
                  <a:pt x="7723" y="19673"/>
                  <a:pt x="7763" y="19673"/>
                </a:cubicBezTo>
                <a:cubicBezTo>
                  <a:pt x="7790" y="19673"/>
                  <a:pt x="7857" y="19684"/>
                  <a:pt x="7951" y="19700"/>
                </a:cubicBezTo>
                <a:cubicBezTo>
                  <a:pt x="7965" y="20098"/>
                  <a:pt x="8258" y="20001"/>
                  <a:pt x="7775" y="20313"/>
                </a:cubicBezTo>
                <a:cubicBezTo>
                  <a:pt x="7494" y="20495"/>
                  <a:pt x="6838" y="20688"/>
                  <a:pt x="6891" y="21026"/>
                </a:cubicBezTo>
                <a:cubicBezTo>
                  <a:pt x="6905" y="21150"/>
                  <a:pt x="6973" y="21215"/>
                  <a:pt x="7214" y="21307"/>
                </a:cubicBezTo>
                <a:cubicBezTo>
                  <a:pt x="7536" y="21419"/>
                  <a:pt x="8649" y="21585"/>
                  <a:pt x="9694" y="21268"/>
                </a:cubicBezTo>
                <a:cubicBezTo>
                  <a:pt x="10231" y="21107"/>
                  <a:pt x="9893" y="20801"/>
                  <a:pt x="10000" y="20672"/>
                </a:cubicBezTo>
                <a:cubicBezTo>
                  <a:pt x="10148" y="20511"/>
                  <a:pt x="10348" y="20420"/>
                  <a:pt x="10214" y="20027"/>
                </a:cubicBezTo>
                <a:cubicBezTo>
                  <a:pt x="10187" y="19947"/>
                  <a:pt x="10096" y="19803"/>
                  <a:pt x="10042" y="19690"/>
                </a:cubicBezTo>
                <a:cubicBezTo>
                  <a:pt x="10176" y="19669"/>
                  <a:pt x="10281" y="19642"/>
                  <a:pt x="10281" y="19609"/>
                </a:cubicBezTo>
                <a:cubicBezTo>
                  <a:pt x="10294" y="19174"/>
                  <a:pt x="10309" y="18942"/>
                  <a:pt x="10268" y="18287"/>
                </a:cubicBezTo>
                <a:cubicBezTo>
                  <a:pt x="10228" y="17798"/>
                  <a:pt x="10243" y="17454"/>
                  <a:pt x="10176" y="16944"/>
                </a:cubicBezTo>
                <a:cubicBezTo>
                  <a:pt x="10109" y="16390"/>
                  <a:pt x="10015" y="16449"/>
                  <a:pt x="9908" y="15896"/>
                </a:cubicBezTo>
                <a:cubicBezTo>
                  <a:pt x="9868" y="15660"/>
                  <a:pt x="9825" y="15434"/>
                  <a:pt x="9879" y="15193"/>
                </a:cubicBezTo>
                <a:cubicBezTo>
                  <a:pt x="9892" y="15101"/>
                  <a:pt x="9987" y="14456"/>
                  <a:pt x="10000" y="14365"/>
                </a:cubicBezTo>
                <a:cubicBezTo>
                  <a:pt x="10027" y="13312"/>
                  <a:pt x="10097" y="12899"/>
                  <a:pt x="10231" y="11852"/>
                </a:cubicBezTo>
                <a:cubicBezTo>
                  <a:pt x="10257" y="11766"/>
                  <a:pt x="10376" y="11717"/>
                  <a:pt x="10469" y="11803"/>
                </a:cubicBezTo>
                <a:cubicBezTo>
                  <a:pt x="11207" y="12464"/>
                  <a:pt x="11555" y="12812"/>
                  <a:pt x="12145" y="13452"/>
                </a:cubicBezTo>
                <a:cubicBezTo>
                  <a:pt x="12615" y="13962"/>
                  <a:pt x="13770" y="15290"/>
                  <a:pt x="13851" y="15532"/>
                </a:cubicBezTo>
                <a:cubicBezTo>
                  <a:pt x="13985" y="15978"/>
                  <a:pt x="14184" y="16417"/>
                  <a:pt x="14345" y="16965"/>
                </a:cubicBezTo>
                <a:cubicBezTo>
                  <a:pt x="14640" y="17948"/>
                  <a:pt x="15661" y="19270"/>
                  <a:pt x="15795" y="19517"/>
                </a:cubicBezTo>
                <a:cubicBezTo>
                  <a:pt x="15822" y="19565"/>
                  <a:pt x="15834" y="19592"/>
                  <a:pt x="15874" y="19630"/>
                </a:cubicBezTo>
                <a:cubicBezTo>
                  <a:pt x="15888" y="19640"/>
                  <a:pt x="16007" y="19658"/>
                  <a:pt x="16168" y="19663"/>
                </a:cubicBezTo>
                <a:cubicBezTo>
                  <a:pt x="16221" y="19851"/>
                  <a:pt x="16234" y="20173"/>
                  <a:pt x="15912" y="20420"/>
                </a:cubicBezTo>
                <a:cubicBezTo>
                  <a:pt x="15631" y="20641"/>
                  <a:pt x="16113" y="20946"/>
                  <a:pt x="16113" y="20946"/>
                </a:cubicBezTo>
                <a:cubicBezTo>
                  <a:pt x="16408" y="21042"/>
                  <a:pt x="16743" y="21091"/>
                  <a:pt x="17186" y="21080"/>
                </a:cubicBezTo>
                <a:cubicBezTo>
                  <a:pt x="17615" y="21075"/>
                  <a:pt x="17884" y="21161"/>
                  <a:pt x="17978" y="21187"/>
                </a:cubicBezTo>
                <a:cubicBezTo>
                  <a:pt x="18031" y="21204"/>
                  <a:pt x="18057" y="21209"/>
                  <a:pt x="18057" y="21209"/>
                </a:cubicBezTo>
                <a:cubicBezTo>
                  <a:pt x="18057" y="21209"/>
                  <a:pt x="19373" y="21440"/>
                  <a:pt x="20848" y="21344"/>
                </a:cubicBezTo>
                <a:cubicBezTo>
                  <a:pt x="21478" y="21317"/>
                  <a:pt x="21546" y="21161"/>
                  <a:pt x="21104" y="20946"/>
                </a:cubicBezTo>
                <a:cubicBezTo>
                  <a:pt x="20447" y="20618"/>
                  <a:pt x="19682" y="20571"/>
                  <a:pt x="19361" y="20367"/>
                </a:cubicBezTo>
                <a:cubicBezTo>
                  <a:pt x="18771" y="19991"/>
                  <a:pt x="18409" y="19910"/>
                  <a:pt x="18288" y="19620"/>
                </a:cubicBezTo>
                <a:cubicBezTo>
                  <a:pt x="18449" y="19598"/>
                  <a:pt x="18543" y="19583"/>
                  <a:pt x="18543" y="19583"/>
                </a:cubicBezTo>
                <a:cubicBezTo>
                  <a:pt x="18543" y="19583"/>
                  <a:pt x="18461" y="19087"/>
                  <a:pt x="18368" y="18765"/>
                </a:cubicBezTo>
                <a:cubicBezTo>
                  <a:pt x="18126" y="17922"/>
                  <a:pt x="18046" y="17332"/>
                  <a:pt x="17965" y="16870"/>
                </a:cubicBezTo>
                <a:cubicBezTo>
                  <a:pt x="17831" y="16053"/>
                  <a:pt x="17360" y="15671"/>
                  <a:pt x="17253" y="15402"/>
                </a:cubicBezTo>
                <a:cubicBezTo>
                  <a:pt x="16851" y="14452"/>
                  <a:pt x="16690" y="14372"/>
                  <a:pt x="16449" y="13378"/>
                </a:cubicBezTo>
                <a:cubicBezTo>
                  <a:pt x="16408" y="13195"/>
                  <a:pt x="16221" y="11911"/>
                  <a:pt x="15912" y="11159"/>
                </a:cubicBezTo>
                <a:cubicBezTo>
                  <a:pt x="15738" y="10734"/>
                  <a:pt x="15405" y="10370"/>
                  <a:pt x="15137" y="9967"/>
                </a:cubicBezTo>
                <a:cubicBezTo>
                  <a:pt x="15218" y="10096"/>
                  <a:pt x="15269" y="9913"/>
                  <a:pt x="15564" y="9886"/>
                </a:cubicBezTo>
                <a:cubicBezTo>
                  <a:pt x="16208" y="9832"/>
                  <a:pt x="16476" y="9686"/>
                  <a:pt x="16838" y="9498"/>
                </a:cubicBezTo>
                <a:cubicBezTo>
                  <a:pt x="17723" y="9020"/>
                  <a:pt x="20312" y="7812"/>
                  <a:pt x="20714" y="7469"/>
                </a:cubicBezTo>
                <a:cubicBezTo>
                  <a:pt x="20888" y="7318"/>
                  <a:pt x="21195" y="7000"/>
                  <a:pt x="21208" y="6839"/>
                </a:cubicBezTo>
                <a:cubicBezTo>
                  <a:pt x="21222" y="6646"/>
                  <a:pt x="20727" y="6421"/>
                  <a:pt x="20580" y="6292"/>
                </a:cubicBezTo>
                <a:cubicBezTo>
                  <a:pt x="20379" y="6120"/>
                  <a:pt x="19881" y="5825"/>
                  <a:pt x="19599" y="5669"/>
                </a:cubicBezTo>
                <a:cubicBezTo>
                  <a:pt x="18889" y="5277"/>
                  <a:pt x="18528" y="5179"/>
                  <a:pt x="17496" y="4690"/>
                </a:cubicBezTo>
                <a:cubicBezTo>
                  <a:pt x="17335" y="4615"/>
                  <a:pt x="16586" y="4008"/>
                  <a:pt x="15862" y="3884"/>
                </a:cubicBezTo>
                <a:cubicBezTo>
                  <a:pt x="15192" y="3766"/>
                  <a:pt x="13968" y="3767"/>
                  <a:pt x="13968" y="3767"/>
                </a:cubicBezTo>
                <a:cubicBezTo>
                  <a:pt x="14116" y="3536"/>
                  <a:pt x="13620" y="3418"/>
                  <a:pt x="13620" y="3149"/>
                </a:cubicBezTo>
                <a:cubicBezTo>
                  <a:pt x="13620" y="2607"/>
                  <a:pt x="15057" y="2853"/>
                  <a:pt x="13729" y="1365"/>
                </a:cubicBezTo>
                <a:cubicBezTo>
                  <a:pt x="13595" y="1220"/>
                  <a:pt x="13324" y="554"/>
                  <a:pt x="12426" y="334"/>
                </a:cubicBezTo>
                <a:cubicBezTo>
                  <a:pt x="12305" y="302"/>
                  <a:pt x="12051" y="279"/>
                  <a:pt x="11957" y="236"/>
                </a:cubicBezTo>
                <a:cubicBezTo>
                  <a:pt x="11796" y="172"/>
                  <a:pt x="11555" y="87"/>
                  <a:pt x="11219" y="38"/>
                </a:cubicBezTo>
                <a:cubicBezTo>
                  <a:pt x="11126" y="25"/>
                  <a:pt x="10968" y="9"/>
                  <a:pt x="10767" y="3"/>
                </a:cubicBezTo>
                <a:close/>
                <a:moveTo>
                  <a:pt x="15514" y="5645"/>
                </a:moveTo>
                <a:cubicBezTo>
                  <a:pt x="15647" y="5640"/>
                  <a:pt x="15796" y="5665"/>
                  <a:pt x="15967" y="5723"/>
                </a:cubicBezTo>
                <a:cubicBezTo>
                  <a:pt x="16731" y="5981"/>
                  <a:pt x="18812" y="6904"/>
                  <a:pt x="18812" y="7022"/>
                </a:cubicBezTo>
                <a:cubicBezTo>
                  <a:pt x="18812" y="7113"/>
                  <a:pt x="18490" y="7365"/>
                  <a:pt x="17806" y="7838"/>
                </a:cubicBezTo>
                <a:cubicBezTo>
                  <a:pt x="17350" y="8155"/>
                  <a:pt x="16894" y="8365"/>
                  <a:pt x="16264" y="8763"/>
                </a:cubicBezTo>
                <a:cubicBezTo>
                  <a:pt x="16224" y="8790"/>
                  <a:pt x="15967" y="8972"/>
                  <a:pt x="15686" y="8961"/>
                </a:cubicBezTo>
                <a:cubicBezTo>
                  <a:pt x="15686" y="8961"/>
                  <a:pt x="15299" y="8919"/>
                  <a:pt x="14923" y="8817"/>
                </a:cubicBezTo>
                <a:cubicBezTo>
                  <a:pt x="14575" y="8720"/>
                  <a:pt x="14186" y="8736"/>
                  <a:pt x="14186" y="8758"/>
                </a:cubicBezTo>
                <a:cubicBezTo>
                  <a:pt x="14186" y="8763"/>
                  <a:pt x="13824" y="8521"/>
                  <a:pt x="13851" y="8021"/>
                </a:cubicBezTo>
                <a:cubicBezTo>
                  <a:pt x="13891" y="7054"/>
                  <a:pt x="14277" y="6722"/>
                  <a:pt x="14559" y="6340"/>
                </a:cubicBezTo>
                <a:cubicBezTo>
                  <a:pt x="14861" y="5938"/>
                  <a:pt x="15116" y="5661"/>
                  <a:pt x="15514" y="5645"/>
                </a:cubicBezTo>
                <a:close/>
                <a:moveTo>
                  <a:pt x="5395" y="5887"/>
                </a:moveTo>
                <a:cubicBezTo>
                  <a:pt x="5545" y="5876"/>
                  <a:pt x="5689" y="5902"/>
                  <a:pt x="5722" y="6028"/>
                </a:cubicBezTo>
                <a:cubicBezTo>
                  <a:pt x="5749" y="6120"/>
                  <a:pt x="5832" y="6280"/>
                  <a:pt x="5886" y="6414"/>
                </a:cubicBezTo>
                <a:cubicBezTo>
                  <a:pt x="6060" y="6844"/>
                  <a:pt x="6366" y="6931"/>
                  <a:pt x="6393" y="7210"/>
                </a:cubicBezTo>
                <a:cubicBezTo>
                  <a:pt x="6527" y="8430"/>
                  <a:pt x="5806" y="8382"/>
                  <a:pt x="5404" y="8919"/>
                </a:cubicBezTo>
                <a:cubicBezTo>
                  <a:pt x="5337" y="8903"/>
                  <a:pt x="4707" y="8988"/>
                  <a:pt x="4130" y="9095"/>
                </a:cubicBezTo>
                <a:cubicBezTo>
                  <a:pt x="3419" y="8778"/>
                  <a:pt x="3068" y="7651"/>
                  <a:pt x="2559" y="7281"/>
                </a:cubicBezTo>
                <a:cubicBezTo>
                  <a:pt x="2291" y="7082"/>
                  <a:pt x="3164" y="6834"/>
                  <a:pt x="3807" y="6544"/>
                </a:cubicBezTo>
                <a:cubicBezTo>
                  <a:pt x="4304" y="6323"/>
                  <a:pt x="4516" y="6228"/>
                  <a:pt x="5052" y="5964"/>
                </a:cubicBezTo>
                <a:cubicBezTo>
                  <a:pt x="5092" y="5946"/>
                  <a:pt x="5246" y="5898"/>
                  <a:pt x="5395" y="5887"/>
                </a:cubicBezTo>
                <a:close/>
              </a:path>
            </a:pathLst>
          </a:custGeom>
          <a:solidFill>
            <a:srgbClr val="2389C0"/>
          </a:solidFill>
          <a:ln w="12700">
            <a:miter lim="400000"/>
          </a:ln>
        </p:spPr>
        <p:txBody>
          <a:bodyPr lIns="50800" tIns="50800" rIns="50800" bIns="50800" anchor="ctr"/>
          <a:lstStyle/>
          <a:p>
            <a:pPr algn="ctr">
              <a:lnSpc>
                <a:spcPct val="80000"/>
              </a:lnSpc>
              <a:spcBef>
                <a:spcPts val="0"/>
              </a:spcBef>
              <a:defRPr sz="4000" cap="all">
                <a:solidFill>
                  <a:srgbClr val="FFFFFF"/>
                </a:solidFill>
              </a:defRPr>
            </a:pPr>
            <a:endParaRPr/>
          </a:p>
        </p:txBody>
      </p:sp>
      <p:sp>
        <p:nvSpPr>
          <p:cNvPr id="743" name="Stability"/>
          <p:cNvSpPr txBox="1"/>
          <p:nvPr/>
        </p:nvSpPr>
        <p:spPr>
          <a:xfrm>
            <a:off x="8937597" y="16066398"/>
            <a:ext cx="4310486" cy="1231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spcBef>
                <a:spcPts val="3200"/>
              </a:spcBef>
              <a:defRPr sz="7700" cap="all">
                <a:solidFill>
                  <a:srgbClr val="94D9F6"/>
                </a:solidFill>
                <a:latin typeface="DIN Alternate Bold"/>
                <a:ea typeface="DIN Alternate Bold"/>
                <a:cs typeface="DIN Alternate Bold"/>
                <a:sym typeface="DIN Alternate Bold"/>
              </a:defRPr>
            </a:lvl1pPr>
          </a:lstStyle>
          <a:p>
            <a:r>
              <a:t>Stability</a:t>
            </a:r>
          </a:p>
        </p:txBody>
      </p:sp>
      <p:sp>
        <p:nvSpPr>
          <p:cNvPr id="744" name="Protein output"/>
          <p:cNvSpPr txBox="1"/>
          <p:nvPr/>
        </p:nvSpPr>
        <p:spPr>
          <a:xfrm>
            <a:off x="10807151" y="14720198"/>
            <a:ext cx="7443298" cy="1231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spcBef>
                <a:spcPts val="3200"/>
              </a:spcBef>
              <a:defRPr sz="7700" cap="all">
                <a:solidFill>
                  <a:srgbClr val="94D9F6"/>
                </a:solidFill>
                <a:latin typeface="DIN Alternate Bold"/>
                <a:ea typeface="DIN Alternate Bold"/>
                <a:cs typeface="DIN Alternate Bold"/>
                <a:sym typeface="DIN Alternate Bold"/>
              </a:defRPr>
            </a:lvl1pPr>
          </a:lstStyle>
          <a:p>
            <a:r>
              <a:t>Protein output</a:t>
            </a:r>
          </a:p>
        </p:txBody>
      </p:sp>
      <p:sp>
        <p:nvSpPr>
          <p:cNvPr id="745" name="Tissue specificity"/>
          <p:cNvSpPr txBox="1"/>
          <p:nvPr/>
        </p:nvSpPr>
        <p:spPr>
          <a:xfrm>
            <a:off x="2326031" y="14720198"/>
            <a:ext cx="8403532" cy="1231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spcBef>
                <a:spcPts val="3200"/>
              </a:spcBef>
              <a:defRPr sz="7700" cap="all">
                <a:solidFill>
                  <a:srgbClr val="94D9F6"/>
                </a:solidFill>
                <a:latin typeface="DIN Alternate Bold"/>
                <a:ea typeface="DIN Alternate Bold"/>
                <a:cs typeface="DIN Alternate Bold"/>
                <a:sym typeface="DIN Alternate Bold"/>
              </a:defRPr>
            </a:lvl1pPr>
          </a:lstStyle>
          <a:p>
            <a:r>
              <a:t>Tissue specificity</a:t>
            </a:r>
          </a:p>
        </p:txBody>
      </p:sp>
      <p:sp>
        <p:nvSpPr>
          <p:cNvPr id="746" name="Tissue specificity…"/>
          <p:cNvSpPr txBox="1"/>
          <p:nvPr/>
        </p:nvSpPr>
        <p:spPr>
          <a:xfrm>
            <a:off x="18416913" y="238188"/>
            <a:ext cx="10192551" cy="2540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defTabSz="528319">
              <a:lnSpc>
                <a:spcPct val="80000"/>
              </a:lnSpc>
              <a:spcBef>
                <a:spcPts val="2000"/>
              </a:spcBef>
              <a:defRPr sz="4900" cap="all">
                <a:solidFill>
                  <a:srgbClr val="A6AAA9"/>
                </a:solidFill>
                <a:latin typeface="DIN Alternate Bold"/>
                <a:ea typeface="DIN Alternate Bold"/>
                <a:cs typeface="DIN Alternate Bold"/>
                <a:sym typeface="DIN Alternate Bold"/>
              </a:defRPr>
            </a:pPr>
            <a:r>
              <a:t>Tissue specificity</a:t>
            </a:r>
          </a:p>
          <a:p>
            <a:pPr defTabSz="528319">
              <a:lnSpc>
                <a:spcPct val="80000"/>
              </a:lnSpc>
              <a:spcBef>
                <a:spcPts val="2000"/>
              </a:spcBef>
              <a:defRPr sz="4900" cap="all">
                <a:solidFill>
                  <a:srgbClr val="A6AAA9"/>
                </a:solidFill>
                <a:latin typeface="DIN Alternate Bold"/>
                <a:ea typeface="DIN Alternate Bold"/>
                <a:cs typeface="DIN Alternate Bold"/>
                <a:sym typeface="DIN Alternate Bold"/>
              </a:defRPr>
            </a:pPr>
            <a:r>
              <a:t>Stability</a:t>
            </a:r>
          </a:p>
          <a:p>
            <a:pPr defTabSz="528319">
              <a:lnSpc>
                <a:spcPct val="80000"/>
              </a:lnSpc>
              <a:spcBef>
                <a:spcPts val="2000"/>
              </a:spcBef>
              <a:defRPr sz="4900" cap="all">
                <a:solidFill>
                  <a:srgbClr val="A6AAA9"/>
                </a:solidFill>
                <a:latin typeface="DIN Alternate Bold"/>
                <a:ea typeface="DIN Alternate Bold"/>
                <a:cs typeface="DIN Alternate Bold"/>
                <a:sym typeface="DIN Alternate Bold"/>
              </a:defRPr>
            </a:pPr>
            <a:r>
              <a:t>Protein output</a:t>
            </a:r>
          </a:p>
        </p:txBody>
      </p:sp>
      <p:pic>
        <p:nvPicPr>
          <p:cNvPr id="747" name="Picture 4" descr="Picture 4"/>
          <p:cNvPicPr>
            <a:picLocks noChangeAspect="1"/>
          </p:cNvPicPr>
          <p:nvPr/>
        </p:nvPicPr>
        <p:blipFill>
          <a:blip r:embed="rId5"/>
          <a:stretch>
            <a:fillRect/>
          </a:stretch>
        </p:blipFill>
        <p:spPr>
          <a:xfrm>
            <a:off x="17443936" y="325583"/>
            <a:ext cx="731521" cy="731520"/>
          </a:xfrm>
          <a:prstGeom prst="rect">
            <a:avLst/>
          </a:prstGeom>
          <a:ln w="12700">
            <a:miter lim="400000"/>
          </a:ln>
        </p:spPr>
      </p:pic>
      <p:pic>
        <p:nvPicPr>
          <p:cNvPr id="748" name="Picture 5" descr="Picture 5"/>
          <p:cNvPicPr>
            <a:picLocks noChangeAspect="1"/>
          </p:cNvPicPr>
          <p:nvPr/>
        </p:nvPicPr>
        <p:blipFill>
          <a:blip r:embed="rId5"/>
          <a:stretch>
            <a:fillRect/>
          </a:stretch>
        </p:blipFill>
        <p:spPr>
          <a:xfrm>
            <a:off x="17443936" y="1138748"/>
            <a:ext cx="731521" cy="731521"/>
          </a:xfrm>
          <a:prstGeom prst="rect">
            <a:avLst/>
          </a:prstGeom>
          <a:ln w="12700">
            <a:miter lim="400000"/>
          </a:ln>
        </p:spPr>
      </p:pic>
      <p:pic>
        <p:nvPicPr>
          <p:cNvPr id="749" name="Picture 6" descr="Picture 6"/>
          <p:cNvPicPr>
            <a:picLocks noChangeAspect="1"/>
          </p:cNvPicPr>
          <p:nvPr/>
        </p:nvPicPr>
        <p:blipFill>
          <a:blip r:embed="rId5"/>
          <a:stretch>
            <a:fillRect/>
          </a:stretch>
        </p:blipFill>
        <p:spPr>
          <a:xfrm>
            <a:off x="17443936" y="1951913"/>
            <a:ext cx="731521" cy="73152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L 0.403815 0.147254" pathEditMode="relative">
                                      <p:cBhvr>
                                        <p:cTn id="6" dur="2000" fill="hold"/>
                                        <p:tgtEl>
                                          <p:spTgt spid="726"/>
                                        </p:tgtEl>
                                        <p:attrNameLst>
                                          <p:attrName>ppt_x</p:attrName>
                                          <p:attrName>ppt_y</p:attrName>
                                        </p:attrNameLst>
                                      </p:cBhvr>
                                    </p:animMotion>
                                  </p:childTnLst>
                                </p:cTn>
                              </p:par>
                              <p:par>
                                <p:cTn id="7" presetID="-1" presetClass="path" presetSubtype="0" accel="50000" decel="50000" fill="hold" nodeType="withEffect">
                                  <p:stCondLst>
                                    <p:cond delay="0"/>
                                  </p:stCondLst>
                                  <p:childTnLst>
                                    <p:animMotion origin="layout" path="M 0.000000 0.000000 L 0.379619 -0.094682" pathEditMode="relative">
                                      <p:cBhvr>
                                        <p:cTn id="8" dur="2000" fill="hold"/>
                                        <p:tgtEl>
                                          <p:spTgt spid="724"/>
                                        </p:tgtEl>
                                        <p:attrNameLst>
                                          <p:attrName>ppt_x</p:attrName>
                                          <p:attrName>ppt_y</p:attrName>
                                        </p:attrNameLst>
                                      </p:cBhvr>
                                    </p:animMotion>
                                  </p:childTnLst>
                                </p:cTn>
                              </p:par>
                              <p:par>
                                <p:cTn id="9" presetID="-1" presetClass="path" presetSubtype="0" accel="50000" decel="50000" fill="hold" nodeType="withEffect">
                                  <p:stCondLst>
                                    <p:cond delay="0"/>
                                  </p:stCondLst>
                                  <p:childTnLst>
                                    <p:animMotion origin="layout" path="M 0.000000 0.000000 L 0.378455 -0.464905" pathEditMode="relative">
                                      <p:cBhvr>
                                        <p:cTn id="10" dur="2000" fill="hold"/>
                                        <p:tgtEl>
                                          <p:spTgt spid="725"/>
                                        </p:tgtEl>
                                        <p:attrNameLst>
                                          <p:attrName>ppt_x</p:attrName>
                                          <p:attrName>ppt_y</p:attrName>
                                        </p:attrNameLst>
                                      </p:cBhvr>
                                    </p:animMotion>
                                  </p:childTnLst>
                                </p:cTn>
                              </p:par>
                            </p:childTnLst>
                          </p:cTn>
                        </p:par>
                        <p:par>
                          <p:cTn id="11" fill="hold">
                            <p:stCondLst>
                              <p:cond delay="2000"/>
                            </p:stCondLst>
                            <p:childTnLst>
                              <p:par>
                                <p:cTn id="12" presetID="10" presetClass="entr" fill="hold" grpId="4" nodeType="afterEffect">
                                  <p:stCondLst>
                                    <p:cond delay="0"/>
                                  </p:stCondLst>
                                  <p:iterate>
                                    <p:tmAbs val="0"/>
                                  </p:iterate>
                                  <p:childTnLst>
                                    <p:set>
                                      <p:cBhvr>
                                        <p:cTn id="13" fill="hold"/>
                                        <p:tgtEl>
                                          <p:spTgt spid="723"/>
                                        </p:tgtEl>
                                        <p:attrNameLst>
                                          <p:attrName>style.visibility</p:attrName>
                                        </p:attrNameLst>
                                      </p:cBhvr>
                                      <p:to>
                                        <p:strVal val="visible"/>
                                      </p:to>
                                    </p:set>
                                    <p:animEffect transition="in" filter="fade">
                                      <p:cBhvr>
                                        <p:cTn id="14" dur="1000"/>
                                        <p:tgtEl>
                                          <p:spTgt spid="723"/>
                                        </p:tgtEl>
                                      </p:cBhvr>
                                    </p:animEffect>
                                  </p:childTnLst>
                                </p:cTn>
                              </p:par>
                            </p:childTnLst>
                          </p:cTn>
                        </p:par>
                        <p:par>
                          <p:cTn id="15" fill="hold">
                            <p:stCondLst>
                              <p:cond delay="3000"/>
                            </p:stCondLst>
                            <p:childTnLst>
                              <p:par>
                                <p:cTn id="16" presetID="1" presetClass="entr" presetSubtype="0" fill="hold" grpId="5" nodeType="afterEffect">
                                  <p:stCondLst>
                                    <p:cond delay="1000"/>
                                  </p:stCondLst>
                                  <p:iterate>
                                    <p:tmAbs val="0"/>
                                  </p:iterate>
                                  <p:childTnLst>
                                    <p:set>
                                      <p:cBhvr>
                                        <p:cTn id="17" fill="hold"/>
                                        <p:tgtEl>
                                          <p:spTgt spid="734"/>
                                        </p:tgtEl>
                                        <p:attrNameLst>
                                          <p:attrName>style.visibility</p:attrName>
                                        </p:attrNameLst>
                                      </p:cBhvr>
                                      <p:to>
                                        <p:strVal val="visible"/>
                                      </p:to>
                                    </p:set>
                                  </p:childTnLst>
                                </p:cTn>
                              </p:par>
                            </p:childTnLst>
                          </p:cTn>
                        </p:par>
                        <p:par>
                          <p:cTn id="18" fill="hold">
                            <p:stCondLst>
                              <p:cond delay="4000"/>
                            </p:stCondLst>
                            <p:childTnLst>
                              <p:par>
                                <p:cTn id="19" presetID="10" presetClass="exit" fill="hold" grpId="6" nodeType="afterEffect">
                                  <p:stCondLst>
                                    <p:cond delay="500"/>
                                  </p:stCondLst>
                                  <p:iterate>
                                    <p:tmAbs val="0"/>
                                  </p:iterate>
                                  <p:childTnLst>
                                    <p:animEffect transition="out" filter="fade">
                                      <p:cBhvr>
                                        <p:cTn id="20" dur="1000" fill="hold"/>
                                        <p:tgtEl>
                                          <p:spTgt spid="742"/>
                                        </p:tgtEl>
                                      </p:cBhvr>
                                    </p:animEffect>
                                    <p:set>
                                      <p:cBhvr>
                                        <p:cTn id="21" fill="hold">
                                          <p:stCondLst>
                                            <p:cond delay="999"/>
                                          </p:stCondLst>
                                        </p:cTn>
                                        <p:tgtEl>
                                          <p:spTgt spid="7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3" grpId="4" animBg="1" advAuto="0"/>
      <p:bldP spid="734" grpId="5" animBg="1" advAuto="0"/>
      <p:bldP spid="742" grpId="6"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 name="Tissue specific targeting"/>
          <p:cNvSpPr txBox="1"/>
          <p:nvPr/>
        </p:nvSpPr>
        <p:spPr>
          <a:xfrm>
            <a:off x="2509599" y="-756914"/>
            <a:ext cx="15388539" cy="2540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nSpc>
                <a:spcPct val="80000"/>
              </a:lnSpc>
              <a:spcBef>
                <a:spcPts val="3200"/>
              </a:spcBef>
              <a:defRPr sz="7700" cap="all">
                <a:solidFill>
                  <a:srgbClr val="A6AAA9"/>
                </a:solidFill>
                <a:latin typeface="DIN Alternate Bold"/>
                <a:ea typeface="DIN Alternate Bold"/>
                <a:cs typeface="DIN Alternate Bold"/>
                <a:sym typeface="DIN Alternate Bold"/>
              </a:defRPr>
            </a:lvl1pPr>
          </a:lstStyle>
          <a:p>
            <a:r>
              <a:t>Tissue specific targeting</a:t>
            </a:r>
          </a:p>
        </p:txBody>
      </p:sp>
      <p:pic>
        <p:nvPicPr>
          <p:cNvPr id="771" name="Picture 21.png" descr="Picture 21.png"/>
          <p:cNvPicPr>
            <a:picLocks noChangeAspect="1"/>
          </p:cNvPicPr>
          <p:nvPr/>
        </p:nvPicPr>
        <p:blipFill>
          <a:blip r:embed="rId3"/>
          <a:srcRect l="52371" t="58192" r="250"/>
          <a:stretch>
            <a:fillRect/>
          </a:stretch>
        </p:blipFill>
        <p:spPr>
          <a:xfrm>
            <a:off x="2160969" y="5457755"/>
            <a:ext cx="10241954" cy="4804084"/>
          </a:xfrm>
          <a:prstGeom prst="rect">
            <a:avLst/>
          </a:prstGeom>
          <a:ln w="12700">
            <a:miter lim="400000"/>
          </a:ln>
        </p:spPr>
      </p:pic>
      <p:pic>
        <p:nvPicPr>
          <p:cNvPr id="772" name="Picture 21.png" descr="Picture 21.png"/>
          <p:cNvPicPr>
            <a:picLocks noChangeAspect="1"/>
          </p:cNvPicPr>
          <p:nvPr/>
        </p:nvPicPr>
        <p:blipFill>
          <a:blip r:embed="rId3"/>
          <a:srcRect l="5626" t="90481" r="90154" b="1601"/>
          <a:stretch>
            <a:fillRect/>
          </a:stretch>
        </p:blipFill>
        <p:spPr>
          <a:xfrm>
            <a:off x="2393007" y="5536637"/>
            <a:ext cx="639571" cy="676558"/>
          </a:xfrm>
          <a:prstGeom prst="rect">
            <a:avLst/>
          </a:prstGeom>
          <a:ln w="12700">
            <a:miter lim="400000"/>
          </a:ln>
        </p:spPr>
      </p:pic>
      <p:pic>
        <p:nvPicPr>
          <p:cNvPr id="773" name="Picture 21.png" descr="Picture 21.png"/>
          <p:cNvPicPr>
            <a:picLocks noChangeAspect="1"/>
          </p:cNvPicPr>
          <p:nvPr/>
        </p:nvPicPr>
        <p:blipFill>
          <a:blip r:embed="rId3"/>
          <a:srcRect l="5626" t="90481" r="90154" b="1601"/>
          <a:stretch>
            <a:fillRect/>
          </a:stretch>
        </p:blipFill>
        <p:spPr>
          <a:xfrm>
            <a:off x="2362374" y="5536637"/>
            <a:ext cx="639572" cy="676558"/>
          </a:xfrm>
          <a:prstGeom prst="rect">
            <a:avLst/>
          </a:prstGeom>
          <a:ln w="12700">
            <a:miter lim="400000"/>
          </a:ln>
        </p:spPr>
      </p:pic>
      <p:sp>
        <p:nvSpPr>
          <p:cNvPr id="774" name="mRNA degraded in off target tissues"/>
          <p:cNvSpPr txBox="1"/>
          <p:nvPr/>
        </p:nvSpPr>
        <p:spPr>
          <a:xfrm>
            <a:off x="2607485" y="1749328"/>
            <a:ext cx="13042495" cy="115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spcBef>
                <a:spcPts val="3900"/>
              </a:spcBef>
              <a:defRPr sz="6100">
                <a:solidFill>
                  <a:srgbClr val="838787"/>
                </a:solidFill>
                <a:latin typeface="Avenir Next Medium"/>
                <a:ea typeface="Avenir Next Medium"/>
                <a:cs typeface="Avenir Next Medium"/>
                <a:sym typeface="Avenir Next Medium"/>
              </a:defRPr>
            </a:lvl1pPr>
          </a:lstStyle>
          <a:p>
            <a:r>
              <a:t>mRNA degraded in off target tissues</a:t>
            </a:r>
          </a:p>
        </p:txBody>
      </p:sp>
      <p:sp>
        <p:nvSpPr>
          <p:cNvPr id="775" name="mRNA"/>
          <p:cNvSpPr txBox="1"/>
          <p:nvPr/>
        </p:nvSpPr>
        <p:spPr>
          <a:xfrm rot="16200000">
            <a:off x="-34224" y="7508397"/>
            <a:ext cx="2809255" cy="1231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spcBef>
                <a:spcPts val="3200"/>
              </a:spcBef>
              <a:defRPr sz="7700">
                <a:solidFill>
                  <a:srgbClr val="2389C0"/>
                </a:solidFill>
                <a:latin typeface="DIN Alternate Bold"/>
                <a:ea typeface="DIN Alternate Bold"/>
                <a:cs typeface="DIN Alternate Bold"/>
                <a:sym typeface="DIN Alternate Bold"/>
              </a:defRPr>
            </a:pPr>
            <a:r>
              <a:t>m</a:t>
            </a:r>
            <a:r>
              <a:rPr cap="all"/>
              <a:t>RNA</a:t>
            </a:r>
          </a:p>
        </p:txBody>
      </p:sp>
      <p:pic>
        <p:nvPicPr>
          <p:cNvPr id="776" name="Picture 21.png" descr="Picture 21.png"/>
          <p:cNvPicPr>
            <a:picLocks noChangeAspect="1"/>
          </p:cNvPicPr>
          <p:nvPr/>
        </p:nvPicPr>
        <p:blipFill>
          <a:blip r:embed="rId3"/>
          <a:srcRect l="4993" t="58056" r="47628"/>
          <a:stretch>
            <a:fillRect/>
          </a:stretch>
        </p:blipFill>
        <p:spPr>
          <a:xfrm>
            <a:off x="12399543" y="5442144"/>
            <a:ext cx="10241953" cy="4819696"/>
          </a:xfrm>
          <a:prstGeom prst="rect">
            <a:avLst/>
          </a:prstGeom>
          <a:ln w="12700">
            <a:miter lim="400000"/>
          </a:ln>
        </p:spPr>
      </p:pic>
      <p:pic>
        <p:nvPicPr>
          <p:cNvPr id="777" name="Picture 21.png" descr="Picture 21.png"/>
          <p:cNvPicPr>
            <a:picLocks noChangeAspect="1"/>
          </p:cNvPicPr>
          <p:nvPr/>
        </p:nvPicPr>
        <p:blipFill>
          <a:blip r:embed="rId3"/>
          <a:srcRect l="5626" t="90481" r="90154" b="1601"/>
          <a:stretch>
            <a:fillRect/>
          </a:stretch>
        </p:blipFill>
        <p:spPr>
          <a:xfrm>
            <a:off x="12437643" y="5536637"/>
            <a:ext cx="639572" cy="676558"/>
          </a:xfrm>
          <a:prstGeom prst="rect">
            <a:avLst/>
          </a:prstGeom>
          <a:ln w="12700">
            <a:miter lim="400000"/>
          </a:ln>
        </p:spPr>
      </p:pic>
      <p:sp>
        <p:nvSpPr>
          <p:cNvPr id="778" name="Multiplication Sign"/>
          <p:cNvSpPr/>
          <p:nvPr/>
        </p:nvSpPr>
        <p:spPr>
          <a:xfrm>
            <a:off x="1363129" y="1692207"/>
            <a:ext cx="1270002" cy="1270002"/>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chemeClr val="accent5"/>
          </a:solidFill>
          <a:ln w="12700">
            <a:miter lim="400000"/>
          </a:ln>
        </p:spPr>
        <p:txBody>
          <a:bodyPr lIns="50800" tIns="50800" rIns="50800" bIns="50800" anchor="ctr"/>
          <a:lstStyle/>
          <a:p>
            <a:pPr algn="ctr">
              <a:lnSpc>
                <a:spcPct val="80000"/>
              </a:lnSpc>
              <a:spcBef>
                <a:spcPts val="0"/>
              </a:spcBef>
              <a:defRPr sz="4000" cap="all">
                <a:solidFill>
                  <a:schemeClr val="accent5"/>
                </a:solidFill>
              </a:defRPr>
            </a:pPr>
            <a:endParaRPr/>
          </a:p>
        </p:txBody>
      </p:sp>
      <p:sp>
        <p:nvSpPr>
          <p:cNvPr id="779" name="Multiplication Sign"/>
          <p:cNvSpPr/>
          <p:nvPr/>
        </p:nvSpPr>
        <p:spPr>
          <a:xfrm>
            <a:off x="17539365" y="5921453"/>
            <a:ext cx="1270002" cy="1270002"/>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chemeClr val="accent5"/>
          </a:solidFill>
          <a:ln w="12700">
            <a:miter lim="400000"/>
          </a:ln>
        </p:spPr>
        <p:txBody>
          <a:bodyPr lIns="50800" tIns="50800" rIns="50800" bIns="50800" anchor="ctr"/>
          <a:lstStyle/>
          <a:p>
            <a:pPr algn="ctr">
              <a:lnSpc>
                <a:spcPct val="80000"/>
              </a:lnSpc>
              <a:spcBef>
                <a:spcPts val="0"/>
              </a:spcBef>
              <a:defRPr sz="4000" cap="all">
                <a:solidFill>
                  <a:schemeClr val="accent5"/>
                </a:solidFill>
              </a:defRPr>
            </a:pPr>
            <a:endParaRPr/>
          </a:p>
        </p:txBody>
      </p:sp>
      <p:sp>
        <p:nvSpPr>
          <p:cNvPr id="780" name="Check Mark"/>
          <p:cNvSpPr/>
          <p:nvPr/>
        </p:nvSpPr>
        <p:spPr>
          <a:xfrm>
            <a:off x="1291832" y="477051"/>
            <a:ext cx="1412537" cy="1084354"/>
          </a:xfrm>
          <a:custGeom>
            <a:avLst/>
            <a:gdLst/>
            <a:ahLst/>
            <a:cxnLst>
              <a:cxn ang="0">
                <a:pos x="wd2" y="hd2"/>
              </a:cxn>
              <a:cxn ang="5400000">
                <a:pos x="wd2" y="hd2"/>
              </a:cxn>
              <a:cxn ang="10800000">
                <a:pos x="wd2" y="hd2"/>
              </a:cxn>
              <a:cxn ang="16200000">
                <a:pos x="wd2" y="hd2"/>
              </a:cxn>
            </a:cxnLst>
            <a:rect l="0" t="0" r="r" b="b"/>
            <a:pathLst>
              <a:path w="21577" h="21585" extrusionOk="0">
                <a:moveTo>
                  <a:pt x="19124" y="0"/>
                </a:moveTo>
                <a:cubicBezTo>
                  <a:pt x="19093" y="0"/>
                  <a:pt x="19062" y="15"/>
                  <a:pt x="19038" y="46"/>
                </a:cubicBezTo>
                <a:lnTo>
                  <a:pt x="7550" y="15019"/>
                </a:lnTo>
                <a:cubicBezTo>
                  <a:pt x="7502" y="15081"/>
                  <a:pt x="7426" y="15081"/>
                  <a:pt x="7379" y="15019"/>
                </a:cubicBezTo>
                <a:lnTo>
                  <a:pt x="2536" y="8708"/>
                </a:lnTo>
                <a:cubicBezTo>
                  <a:pt x="2489" y="8646"/>
                  <a:pt x="2413" y="8646"/>
                  <a:pt x="2365" y="8708"/>
                </a:cubicBezTo>
                <a:lnTo>
                  <a:pt x="35" y="11744"/>
                </a:lnTo>
                <a:cubicBezTo>
                  <a:pt x="-12" y="11806"/>
                  <a:pt x="-12" y="11907"/>
                  <a:pt x="35" y="11969"/>
                </a:cubicBezTo>
                <a:lnTo>
                  <a:pt x="4963" y="18390"/>
                </a:lnTo>
                <a:lnTo>
                  <a:pt x="6654" y="20594"/>
                </a:lnTo>
                <a:lnTo>
                  <a:pt x="7379" y="21538"/>
                </a:lnTo>
                <a:cubicBezTo>
                  <a:pt x="7426" y="21600"/>
                  <a:pt x="7502" y="21600"/>
                  <a:pt x="7550" y="21538"/>
                </a:cubicBezTo>
                <a:lnTo>
                  <a:pt x="21541" y="3307"/>
                </a:lnTo>
                <a:cubicBezTo>
                  <a:pt x="21588" y="3245"/>
                  <a:pt x="21588" y="3146"/>
                  <a:pt x="21541" y="3085"/>
                </a:cubicBezTo>
                <a:lnTo>
                  <a:pt x="19211" y="48"/>
                </a:lnTo>
                <a:cubicBezTo>
                  <a:pt x="19186" y="17"/>
                  <a:pt x="19156" y="0"/>
                  <a:pt x="19124" y="0"/>
                </a:cubicBezTo>
                <a:close/>
              </a:path>
            </a:pathLst>
          </a:custGeom>
          <a:solidFill>
            <a:schemeClr val="accent1"/>
          </a:solidFill>
          <a:ln w="12700">
            <a:miter lim="400000"/>
          </a:ln>
        </p:spPr>
        <p:txBody>
          <a:bodyPr lIns="50800" tIns="50800" rIns="50800" bIns="50800" anchor="ctr"/>
          <a:lstStyle/>
          <a:p>
            <a:pPr algn="ctr">
              <a:lnSpc>
                <a:spcPct val="80000"/>
              </a:lnSpc>
              <a:spcBef>
                <a:spcPts val="0"/>
              </a:spcBef>
              <a:defRPr sz="4000" cap="all">
                <a:solidFill>
                  <a:srgbClr val="FFFFFF"/>
                </a:solidFill>
              </a:defRPr>
            </a:pPr>
            <a:endParaRPr/>
          </a:p>
        </p:txBody>
      </p:sp>
      <p:sp>
        <p:nvSpPr>
          <p:cNvPr id="781" name="Check Mark"/>
          <p:cNvSpPr/>
          <p:nvPr/>
        </p:nvSpPr>
        <p:spPr>
          <a:xfrm>
            <a:off x="12768760" y="6278445"/>
            <a:ext cx="1412537" cy="1084355"/>
          </a:xfrm>
          <a:custGeom>
            <a:avLst/>
            <a:gdLst/>
            <a:ahLst/>
            <a:cxnLst>
              <a:cxn ang="0">
                <a:pos x="wd2" y="hd2"/>
              </a:cxn>
              <a:cxn ang="5400000">
                <a:pos x="wd2" y="hd2"/>
              </a:cxn>
              <a:cxn ang="10800000">
                <a:pos x="wd2" y="hd2"/>
              </a:cxn>
              <a:cxn ang="16200000">
                <a:pos x="wd2" y="hd2"/>
              </a:cxn>
            </a:cxnLst>
            <a:rect l="0" t="0" r="r" b="b"/>
            <a:pathLst>
              <a:path w="21577" h="21585" extrusionOk="0">
                <a:moveTo>
                  <a:pt x="19124" y="0"/>
                </a:moveTo>
                <a:cubicBezTo>
                  <a:pt x="19093" y="0"/>
                  <a:pt x="19062" y="15"/>
                  <a:pt x="19038" y="46"/>
                </a:cubicBezTo>
                <a:lnTo>
                  <a:pt x="7550" y="15019"/>
                </a:lnTo>
                <a:cubicBezTo>
                  <a:pt x="7502" y="15081"/>
                  <a:pt x="7426" y="15081"/>
                  <a:pt x="7379" y="15019"/>
                </a:cubicBezTo>
                <a:lnTo>
                  <a:pt x="2536" y="8708"/>
                </a:lnTo>
                <a:cubicBezTo>
                  <a:pt x="2489" y="8646"/>
                  <a:pt x="2413" y="8646"/>
                  <a:pt x="2365" y="8708"/>
                </a:cubicBezTo>
                <a:lnTo>
                  <a:pt x="35" y="11744"/>
                </a:lnTo>
                <a:cubicBezTo>
                  <a:pt x="-12" y="11806"/>
                  <a:pt x="-12" y="11907"/>
                  <a:pt x="35" y="11969"/>
                </a:cubicBezTo>
                <a:lnTo>
                  <a:pt x="4963" y="18390"/>
                </a:lnTo>
                <a:lnTo>
                  <a:pt x="6654" y="20594"/>
                </a:lnTo>
                <a:lnTo>
                  <a:pt x="7379" y="21538"/>
                </a:lnTo>
                <a:cubicBezTo>
                  <a:pt x="7426" y="21600"/>
                  <a:pt x="7502" y="21600"/>
                  <a:pt x="7550" y="21538"/>
                </a:cubicBezTo>
                <a:lnTo>
                  <a:pt x="21541" y="3307"/>
                </a:lnTo>
                <a:cubicBezTo>
                  <a:pt x="21588" y="3245"/>
                  <a:pt x="21588" y="3146"/>
                  <a:pt x="21541" y="3085"/>
                </a:cubicBezTo>
                <a:lnTo>
                  <a:pt x="19211" y="48"/>
                </a:lnTo>
                <a:cubicBezTo>
                  <a:pt x="19186" y="17"/>
                  <a:pt x="19156" y="0"/>
                  <a:pt x="19124" y="0"/>
                </a:cubicBezTo>
                <a:close/>
              </a:path>
            </a:pathLst>
          </a:custGeom>
          <a:solidFill>
            <a:schemeClr val="accent1"/>
          </a:solidFill>
          <a:ln w="12700">
            <a:miter lim="400000"/>
          </a:ln>
        </p:spPr>
        <p:txBody>
          <a:bodyPr lIns="50800" tIns="50800" rIns="50800" bIns="50800" anchor="ctr"/>
          <a:lstStyle/>
          <a:p>
            <a:pPr algn="ctr">
              <a:lnSpc>
                <a:spcPct val="80000"/>
              </a:lnSpc>
              <a:spcBef>
                <a:spcPts val="0"/>
              </a:spcBef>
              <a:defRPr sz="4000" cap="all">
                <a:solidFill>
                  <a:srgbClr val="FFFFFF"/>
                </a:solidFill>
              </a:defRPr>
            </a:pPr>
            <a:endParaRPr/>
          </a:p>
        </p:txBody>
      </p:sp>
      <p:sp>
        <p:nvSpPr>
          <p:cNvPr id="782" name="Tissue specificity"/>
          <p:cNvSpPr txBox="1"/>
          <p:nvPr/>
        </p:nvSpPr>
        <p:spPr>
          <a:xfrm>
            <a:off x="15719412" y="12372598"/>
            <a:ext cx="8403532" cy="1231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spcBef>
                <a:spcPts val="3200"/>
              </a:spcBef>
              <a:defRPr sz="7700" cap="all">
                <a:solidFill>
                  <a:srgbClr val="94D9F6"/>
                </a:solidFill>
                <a:latin typeface="DIN Alternate Bold"/>
                <a:ea typeface="DIN Alternate Bold"/>
                <a:cs typeface="DIN Alternate Bold"/>
                <a:sym typeface="DIN Alternate Bold"/>
              </a:defRPr>
            </a:lvl1pPr>
          </a:lstStyle>
          <a:p>
            <a:r>
              <a:t>Tissue specificity</a:t>
            </a:r>
          </a:p>
        </p:txBody>
      </p:sp>
      <p:sp>
        <p:nvSpPr>
          <p:cNvPr id="783" name="muscle"/>
          <p:cNvSpPr txBox="1"/>
          <p:nvPr/>
        </p:nvSpPr>
        <p:spPr>
          <a:xfrm>
            <a:off x="18609012" y="8176991"/>
            <a:ext cx="2624329" cy="115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spcBef>
                <a:spcPts val="3900"/>
              </a:spcBef>
              <a:defRPr sz="6100">
                <a:solidFill>
                  <a:srgbClr val="838787"/>
                </a:solidFill>
                <a:latin typeface="Avenir Next Medium"/>
                <a:ea typeface="Avenir Next Medium"/>
                <a:cs typeface="Avenir Next Medium"/>
                <a:sym typeface="Avenir Next Medium"/>
              </a:defRPr>
            </a:lvl1pPr>
          </a:lstStyle>
          <a:p>
            <a:r>
              <a:t>muscle</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7" name="Prot"/>
          <p:cNvGrpSpPr/>
          <p:nvPr/>
        </p:nvGrpSpPr>
        <p:grpSpPr>
          <a:xfrm>
            <a:off x="0" y="1920278"/>
            <a:ext cx="24384000" cy="11828068"/>
            <a:chOff x="0" y="0"/>
            <a:chExt cx="24384000" cy="11828067"/>
          </a:xfrm>
        </p:grpSpPr>
        <p:sp>
          <p:nvSpPr>
            <p:cNvPr id="785" name="Rectangle"/>
            <p:cNvSpPr/>
            <p:nvPr/>
          </p:nvSpPr>
          <p:spPr>
            <a:xfrm>
              <a:off x="0" y="-1"/>
              <a:ext cx="24384000" cy="11828069"/>
            </a:xfrm>
            <a:prstGeom prst="rect">
              <a:avLst/>
            </a:prstGeom>
            <a:solidFill>
              <a:srgbClr val="FFFFFF"/>
            </a:solidFill>
            <a:ln w="12700" cap="flat">
              <a:noFill/>
              <a:miter lim="400000"/>
            </a:ln>
            <a:effectLst/>
          </p:spPr>
          <p:txBody>
            <a:bodyPr wrap="square" lIns="50800" tIns="50800" rIns="50800" bIns="50800" numCol="1" anchor="ctr">
              <a:noAutofit/>
            </a:bodyPr>
            <a:lstStyle/>
            <a:p>
              <a:pPr algn="ctr">
                <a:lnSpc>
                  <a:spcPct val="80000"/>
                </a:lnSpc>
                <a:spcBef>
                  <a:spcPts val="0"/>
                </a:spcBef>
                <a:defRPr sz="4000" cap="all">
                  <a:solidFill>
                    <a:srgbClr val="FFFFFF"/>
                  </a:solidFill>
                </a:defRPr>
              </a:pPr>
              <a:endParaRPr/>
            </a:p>
          </p:txBody>
        </p:sp>
        <p:sp>
          <p:nvSpPr>
            <p:cNvPr id="786" name="Prot"/>
            <p:cNvSpPr txBox="1"/>
            <p:nvPr/>
          </p:nvSpPr>
          <p:spPr>
            <a:xfrm>
              <a:off x="0" y="5609232"/>
              <a:ext cx="24384000" cy="60960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gn="ctr">
                <a:lnSpc>
                  <a:spcPct val="80000"/>
                </a:lnSpc>
                <a:spcBef>
                  <a:spcPts val="0"/>
                </a:spcBef>
                <a:defRPr sz="4000" cap="all">
                  <a:solidFill>
                    <a:srgbClr val="FFFFFF"/>
                  </a:solidFill>
                </a:defRPr>
              </a:lvl1pPr>
            </a:lstStyle>
            <a:p>
              <a:r>
                <a:t>Prot</a:t>
              </a:r>
            </a:p>
          </p:txBody>
        </p:sp>
      </p:grpSp>
      <p:sp>
        <p:nvSpPr>
          <p:cNvPr id="788" name="Data"/>
          <p:cNvSpPr txBox="1"/>
          <p:nvPr/>
        </p:nvSpPr>
        <p:spPr>
          <a:xfrm>
            <a:off x="794794" y="-883914"/>
            <a:ext cx="10192550" cy="2540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nSpc>
                <a:spcPct val="80000"/>
              </a:lnSpc>
              <a:spcBef>
                <a:spcPts val="3200"/>
              </a:spcBef>
              <a:defRPr sz="7700" cap="all">
                <a:solidFill>
                  <a:srgbClr val="A6AAA9"/>
                </a:solidFill>
                <a:latin typeface="DIN Alternate Bold"/>
                <a:ea typeface="DIN Alternate Bold"/>
                <a:cs typeface="DIN Alternate Bold"/>
                <a:sym typeface="DIN Alternate Bold"/>
              </a:defRPr>
            </a:lvl1pPr>
          </a:lstStyle>
          <a:p>
            <a:r>
              <a:t>Data</a:t>
            </a:r>
          </a:p>
        </p:txBody>
      </p:sp>
      <p:sp>
        <p:nvSpPr>
          <p:cNvPr id="789" name="DESIGN mRNAs"/>
          <p:cNvSpPr txBox="1"/>
          <p:nvPr/>
        </p:nvSpPr>
        <p:spPr>
          <a:xfrm>
            <a:off x="16512519" y="14442793"/>
            <a:ext cx="6750937" cy="1231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spcBef>
                <a:spcPts val="3200"/>
              </a:spcBef>
              <a:defRPr sz="7700" cap="all">
                <a:solidFill>
                  <a:srgbClr val="94D9F6"/>
                </a:solidFill>
                <a:latin typeface="DIN Alternate Bold"/>
                <a:ea typeface="DIN Alternate Bold"/>
                <a:cs typeface="DIN Alternate Bold"/>
                <a:sym typeface="DIN Alternate Bold"/>
              </a:defRPr>
            </a:pPr>
            <a:r>
              <a:t>D</a:t>
            </a:r>
            <a:r>
              <a:rPr>
                <a:solidFill>
                  <a:schemeClr val="accent2"/>
                </a:solidFill>
              </a:rPr>
              <a:t>E</a:t>
            </a:r>
            <a:r>
              <a:rPr>
                <a:solidFill>
                  <a:schemeClr val="accent5"/>
                </a:solidFill>
              </a:rPr>
              <a:t>S</a:t>
            </a:r>
            <a:r>
              <a:rPr>
                <a:solidFill>
                  <a:srgbClr val="316936"/>
                </a:solidFill>
              </a:rPr>
              <a:t>I</a:t>
            </a:r>
            <a:r>
              <a:rPr>
                <a:solidFill>
                  <a:srgbClr val="771D76"/>
                </a:solidFill>
              </a:rPr>
              <a:t>G</a:t>
            </a:r>
            <a:r>
              <a:rPr>
                <a:solidFill>
                  <a:schemeClr val="accent2"/>
                </a:solidFill>
              </a:rPr>
              <a:t>N</a:t>
            </a:r>
            <a:r>
              <a:rPr>
                <a:solidFill>
                  <a:srgbClr val="A6AAA9"/>
                </a:solidFill>
              </a:rPr>
              <a:t> </a:t>
            </a:r>
            <a:r>
              <a:rPr>
                <a:solidFill>
                  <a:srgbClr val="C41C2D"/>
                </a:solidFill>
              </a:rPr>
              <a:t>m</a:t>
            </a:r>
            <a:r>
              <a:rPr>
                <a:solidFill>
                  <a:srgbClr val="771D76"/>
                </a:solidFill>
              </a:rPr>
              <a:t>R</a:t>
            </a:r>
            <a:r>
              <a:t>N</a:t>
            </a:r>
            <a:r>
              <a:rPr>
                <a:solidFill>
                  <a:srgbClr val="18679A"/>
                </a:solidFill>
              </a:rPr>
              <a:t>A</a:t>
            </a:r>
            <a:r>
              <a:rPr>
                <a:solidFill>
                  <a:srgbClr val="F96928"/>
                </a:solidFill>
              </a:rPr>
              <a:t>s</a:t>
            </a:r>
          </a:p>
        </p:txBody>
      </p:sp>
      <p:pic>
        <p:nvPicPr>
          <p:cNvPr id="790" name="Image" descr="Image"/>
          <p:cNvPicPr>
            <a:picLocks noChangeAspect="1"/>
          </p:cNvPicPr>
          <p:nvPr/>
        </p:nvPicPr>
        <p:blipFill>
          <a:blip r:embed="rId3"/>
          <a:srcRect l="37407" t="11485" r="34226"/>
          <a:stretch>
            <a:fillRect/>
          </a:stretch>
        </p:blipFill>
        <p:spPr>
          <a:xfrm>
            <a:off x="9661701" y="3597713"/>
            <a:ext cx="5985648" cy="10028409"/>
          </a:xfrm>
          <a:prstGeom prst="rect">
            <a:avLst/>
          </a:prstGeom>
          <a:ln w="12700">
            <a:miter lim="400000"/>
          </a:ln>
        </p:spPr>
      </p:pic>
      <p:sp>
        <p:nvSpPr>
          <p:cNvPr id="791" name="Protein expression"/>
          <p:cNvSpPr txBox="1"/>
          <p:nvPr/>
        </p:nvSpPr>
        <p:spPr>
          <a:xfrm rot="16200000">
            <a:off x="6999590" y="6470650"/>
            <a:ext cx="6538285" cy="774700"/>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3900">
                <a:latin typeface="Avenir Next Medium"/>
                <a:ea typeface="Avenir Next Medium"/>
                <a:cs typeface="Avenir Next Medium"/>
                <a:sym typeface="Avenir Next Medium"/>
              </a:defRPr>
            </a:lvl1pPr>
          </a:lstStyle>
          <a:p>
            <a:r>
              <a:t>Protein expression</a:t>
            </a:r>
          </a:p>
        </p:txBody>
      </p:sp>
      <p:sp>
        <p:nvSpPr>
          <p:cNvPr id="792" name="Why ENGINEER THERAPEUTIC mRNAs?"/>
          <p:cNvSpPr txBox="1"/>
          <p:nvPr/>
        </p:nvSpPr>
        <p:spPr>
          <a:xfrm>
            <a:off x="3022346" y="994679"/>
            <a:ext cx="18926248" cy="2540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a:lnSpc>
                <a:spcPct val="80000"/>
              </a:lnSpc>
              <a:spcBef>
                <a:spcPts val="3200"/>
              </a:spcBef>
              <a:defRPr sz="7700" cap="all">
                <a:solidFill>
                  <a:srgbClr val="A6AAA9"/>
                </a:solidFill>
                <a:latin typeface="Century Gothic"/>
                <a:ea typeface="Century Gothic"/>
                <a:cs typeface="Century Gothic"/>
                <a:sym typeface="Century Gothic"/>
              </a:defRPr>
            </a:pPr>
            <a:r>
              <a:t>Why ENGINEER THERAPEUTIC </a:t>
            </a:r>
            <a:r>
              <a:rPr sz="7000" cap="none"/>
              <a:t>m</a:t>
            </a:r>
            <a:r>
              <a:t>RNA</a:t>
            </a:r>
            <a:r>
              <a:rPr sz="7000" cap="none"/>
              <a:t>s</a:t>
            </a:r>
            <a:r>
              <a:t>?</a:t>
            </a:r>
          </a:p>
        </p:txBody>
      </p:sp>
      <p:sp>
        <p:nvSpPr>
          <p:cNvPr id="793" name="Stability"/>
          <p:cNvSpPr txBox="1"/>
          <p:nvPr/>
        </p:nvSpPr>
        <p:spPr>
          <a:xfrm>
            <a:off x="16196225" y="10585449"/>
            <a:ext cx="4310485" cy="1231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spcBef>
                <a:spcPts val="3200"/>
              </a:spcBef>
              <a:defRPr sz="7700" cap="all">
                <a:solidFill>
                  <a:srgbClr val="94D9F6"/>
                </a:solidFill>
                <a:latin typeface="DIN Alternate Bold"/>
                <a:ea typeface="DIN Alternate Bold"/>
                <a:cs typeface="DIN Alternate Bold"/>
                <a:sym typeface="DIN Alternate Bold"/>
              </a:defRPr>
            </a:lvl1pPr>
          </a:lstStyle>
          <a:p>
            <a:r>
              <a:t>Stability</a:t>
            </a:r>
          </a:p>
        </p:txBody>
      </p:sp>
      <p:sp>
        <p:nvSpPr>
          <p:cNvPr id="794" name="Protein output"/>
          <p:cNvSpPr txBox="1"/>
          <p:nvPr/>
        </p:nvSpPr>
        <p:spPr>
          <a:xfrm>
            <a:off x="16166337" y="12156714"/>
            <a:ext cx="7443298" cy="1231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spcBef>
                <a:spcPts val="3200"/>
              </a:spcBef>
              <a:defRPr sz="7700" cap="all">
                <a:solidFill>
                  <a:srgbClr val="94D9F6"/>
                </a:solidFill>
                <a:latin typeface="DIN Alternate Bold"/>
                <a:ea typeface="DIN Alternate Bold"/>
                <a:cs typeface="DIN Alternate Bold"/>
                <a:sym typeface="DIN Alternate Bold"/>
              </a:defRPr>
            </a:lvl1pPr>
          </a:lstStyle>
          <a:p>
            <a:r>
              <a:t>Protein output</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 name="Goals and Milestones…"/>
          <p:cNvSpPr txBox="1"/>
          <p:nvPr/>
        </p:nvSpPr>
        <p:spPr>
          <a:xfrm>
            <a:off x="517124" y="96432"/>
            <a:ext cx="15162121" cy="2540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pPr defTabSz="817244">
              <a:lnSpc>
                <a:spcPct val="80000"/>
              </a:lnSpc>
              <a:spcBef>
                <a:spcPts val="3100"/>
              </a:spcBef>
              <a:defRPr sz="7600" cap="all">
                <a:solidFill>
                  <a:srgbClr val="A6AAA9"/>
                </a:solidFill>
                <a:latin typeface="DIN Alternate Bold"/>
                <a:ea typeface="DIN Alternate Bold"/>
                <a:cs typeface="DIN Alternate Bold"/>
                <a:sym typeface="DIN Alternate Bold"/>
              </a:defRPr>
            </a:pPr>
            <a:r>
              <a:t>Goals and Milestones</a:t>
            </a:r>
          </a:p>
          <a:p>
            <a:pPr defTabSz="817244">
              <a:lnSpc>
                <a:spcPct val="80000"/>
              </a:lnSpc>
              <a:spcBef>
                <a:spcPts val="3100"/>
              </a:spcBef>
              <a:defRPr sz="7600" cap="all">
                <a:solidFill>
                  <a:srgbClr val="A6AAA9"/>
                </a:solidFill>
                <a:latin typeface="DIN Alternate Bold"/>
                <a:ea typeface="DIN Alternate Bold"/>
                <a:cs typeface="DIN Alternate Bold"/>
                <a:sym typeface="DIN Alternate Bold"/>
              </a:defRPr>
            </a:pPr>
            <a:r>
              <a:t>Use of the Blavatnik Funds</a:t>
            </a:r>
          </a:p>
        </p:txBody>
      </p:sp>
      <p:grpSp>
        <p:nvGrpSpPr>
          <p:cNvPr id="806" name="Group"/>
          <p:cNvGrpSpPr/>
          <p:nvPr/>
        </p:nvGrpSpPr>
        <p:grpSpPr>
          <a:xfrm>
            <a:off x="193839" y="2847518"/>
            <a:ext cx="8319457" cy="8849922"/>
            <a:chOff x="0" y="0"/>
            <a:chExt cx="8319455" cy="8849921"/>
          </a:xfrm>
        </p:grpSpPr>
        <p:sp>
          <p:nvSpPr>
            <p:cNvPr id="799" name="Rounded Rectangle"/>
            <p:cNvSpPr/>
            <p:nvPr/>
          </p:nvSpPr>
          <p:spPr>
            <a:xfrm>
              <a:off x="677038" y="778771"/>
              <a:ext cx="6965379" cy="8071151"/>
            </a:xfrm>
            <a:prstGeom prst="roundRect">
              <a:avLst>
                <a:gd name="adj" fmla="val 17559"/>
              </a:avLst>
            </a:prstGeom>
            <a:solidFill>
              <a:srgbClr val="FFFFFF"/>
            </a:solidFill>
            <a:ln w="12700" cap="flat">
              <a:noFill/>
              <a:miter lim="400000"/>
            </a:ln>
            <a:effectLst/>
          </p:spPr>
          <p:txBody>
            <a:bodyPr wrap="square" lIns="50800" tIns="50800" rIns="50800" bIns="50800" numCol="1" anchor="ctr">
              <a:noAutofit/>
            </a:bodyPr>
            <a:lstStyle/>
            <a:p>
              <a:pPr algn="ctr">
                <a:lnSpc>
                  <a:spcPct val="80000"/>
                </a:lnSpc>
                <a:spcBef>
                  <a:spcPts val="0"/>
                </a:spcBef>
                <a:defRPr sz="4000" cap="all">
                  <a:solidFill>
                    <a:srgbClr val="FFFFFF"/>
                  </a:solidFill>
                </a:defRPr>
              </a:pPr>
              <a:endParaRPr/>
            </a:p>
          </p:txBody>
        </p:sp>
        <p:grpSp>
          <p:nvGrpSpPr>
            <p:cNvPr id="804" name="Group"/>
            <p:cNvGrpSpPr/>
            <p:nvPr/>
          </p:nvGrpSpPr>
          <p:grpSpPr>
            <a:xfrm>
              <a:off x="741237" y="2038875"/>
              <a:ext cx="6836982" cy="1206159"/>
              <a:chOff x="0" y="0"/>
              <a:chExt cx="6836982" cy="1206158"/>
            </a:xfrm>
          </p:grpSpPr>
          <p:pic>
            <p:nvPicPr>
              <p:cNvPr id="800" name="Picture 16" descr="Picture 16"/>
              <p:cNvPicPr>
                <a:picLocks noChangeAspect="1"/>
              </p:cNvPicPr>
              <p:nvPr/>
            </p:nvPicPr>
            <p:blipFill>
              <a:blip r:embed="rId3"/>
              <a:stretch>
                <a:fillRect/>
              </a:stretch>
            </p:blipFill>
            <p:spPr>
              <a:xfrm>
                <a:off x="1359856" y="151306"/>
                <a:ext cx="1544240" cy="903547"/>
              </a:xfrm>
              <a:prstGeom prst="rect">
                <a:avLst/>
              </a:prstGeom>
              <a:ln w="12700" cap="flat">
                <a:noFill/>
                <a:miter lim="400000"/>
              </a:ln>
              <a:effectLst/>
            </p:spPr>
          </p:pic>
          <p:pic>
            <p:nvPicPr>
              <p:cNvPr id="801" name="Picture 20" descr="Picture 20"/>
              <p:cNvPicPr>
                <a:picLocks noChangeAspect="1"/>
              </p:cNvPicPr>
              <p:nvPr/>
            </p:nvPicPr>
            <p:blipFill>
              <a:blip r:embed="rId4"/>
              <a:stretch>
                <a:fillRect/>
              </a:stretch>
            </p:blipFill>
            <p:spPr>
              <a:xfrm>
                <a:off x="-1" y="0"/>
                <a:ext cx="1274690" cy="1206159"/>
              </a:xfrm>
              <a:prstGeom prst="rect">
                <a:avLst/>
              </a:prstGeom>
              <a:ln w="12700" cap="flat">
                <a:noFill/>
                <a:miter lim="400000"/>
              </a:ln>
              <a:effectLst/>
            </p:spPr>
          </p:pic>
          <p:pic>
            <p:nvPicPr>
              <p:cNvPr id="802" name="Picture 22" descr="Picture 22"/>
              <p:cNvPicPr>
                <a:picLocks noChangeAspect="1"/>
              </p:cNvPicPr>
              <p:nvPr/>
            </p:nvPicPr>
            <p:blipFill>
              <a:blip r:embed="rId5"/>
              <a:stretch>
                <a:fillRect/>
              </a:stretch>
            </p:blipFill>
            <p:spPr>
              <a:xfrm>
                <a:off x="2885294" y="303921"/>
                <a:ext cx="1836650" cy="726438"/>
              </a:xfrm>
              <a:prstGeom prst="rect">
                <a:avLst/>
              </a:prstGeom>
              <a:ln w="12700" cap="flat">
                <a:noFill/>
                <a:miter lim="400000"/>
              </a:ln>
              <a:effectLst/>
            </p:spPr>
          </p:pic>
          <p:pic>
            <p:nvPicPr>
              <p:cNvPr id="803" name="Picture 26" descr="Picture 26"/>
              <p:cNvPicPr>
                <a:picLocks noChangeAspect="1"/>
              </p:cNvPicPr>
              <p:nvPr/>
            </p:nvPicPr>
            <p:blipFill>
              <a:blip r:embed="rId6"/>
              <a:stretch>
                <a:fillRect/>
              </a:stretch>
            </p:blipFill>
            <p:spPr>
              <a:xfrm>
                <a:off x="4721942" y="149589"/>
                <a:ext cx="2115041" cy="976949"/>
              </a:xfrm>
              <a:prstGeom prst="rect">
                <a:avLst/>
              </a:prstGeom>
              <a:ln w="12700" cap="flat">
                <a:noFill/>
                <a:miter lim="400000"/>
              </a:ln>
              <a:effectLst/>
            </p:spPr>
          </p:pic>
        </p:grpSp>
        <p:sp>
          <p:nvSpPr>
            <p:cNvPr id="805" name="Cell type specificity"/>
            <p:cNvSpPr txBox="1"/>
            <p:nvPr/>
          </p:nvSpPr>
          <p:spPr>
            <a:xfrm>
              <a:off x="-1" y="0"/>
              <a:ext cx="8319457" cy="20732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b">
              <a:normAutofit/>
            </a:bodyPr>
            <a:lstStyle>
              <a:lvl1pPr algn="ctr">
                <a:lnSpc>
                  <a:spcPct val="50000"/>
                </a:lnSpc>
                <a:spcBef>
                  <a:spcPts val="3200"/>
                </a:spcBef>
                <a:defRPr sz="4800" cap="all">
                  <a:solidFill>
                    <a:srgbClr val="838787"/>
                  </a:solidFill>
                  <a:latin typeface="DIN Alternate Bold"/>
                  <a:ea typeface="DIN Alternate Bold"/>
                  <a:cs typeface="DIN Alternate Bold"/>
                  <a:sym typeface="DIN Alternate Bold"/>
                </a:defRPr>
              </a:lvl1pPr>
            </a:lstStyle>
            <a:p>
              <a:r>
                <a:t>Cell type specificity</a:t>
              </a:r>
            </a:p>
          </p:txBody>
        </p:sp>
      </p:grpSp>
      <p:grpSp>
        <p:nvGrpSpPr>
          <p:cNvPr id="810" name="Group"/>
          <p:cNvGrpSpPr/>
          <p:nvPr/>
        </p:nvGrpSpPr>
        <p:grpSpPr>
          <a:xfrm>
            <a:off x="8067839" y="2847518"/>
            <a:ext cx="8319457" cy="8849922"/>
            <a:chOff x="0" y="0"/>
            <a:chExt cx="8319455" cy="8849921"/>
          </a:xfrm>
        </p:grpSpPr>
        <p:sp>
          <p:nvSpPr>
            <p:cNvPr id="807" name="Rounded Rectangle"/>
            <p:cNvSpPr/>
            <p:nvPr/>
          </p:nvSpPr>
          <p:spPr>
            <a:xfrm>
              <a:off x="677038" y="778771"/>
              <a:ext cx="6965379" cy="8071151"/>
            </a:xfrm>
            <a:prstGeom prst="roundRect">
              <a:avLst>
                <a:gd name="adj" fmla="val 17559"/>
              </a:avLst>
            </a:prstGeom>
            <a:solidFill>
              <a:srgbClr val="FFFFFF"/>
            </a:solidFill>
            <a:ln w="12700" cap="flat">
              <a:noFill/>
              <a:miter lim="400000"/>
            </a:ln>
            <a:effectLst/>
          </p:spPr>
          <p:txBody>
            <a:bodyPr wrap="square" lIns="50800" tIns="50800" rIns="50800" bIns="50800" numCol="1" anchor="ctr">
              <a:noAutofit/>
            </a:bodyPr>
            <a:lstStyle/>
            <a:p>
              <a:pPr algn="ctr">
                <a:lnSpc>
                  <a:spcPct val="80000"/>
                </a:lnSpc>
                <a:spcBef>
                  <a:spcPts val="0"/>
                </a:spcBef>
                <a:defRPr sz="4000" cap="all">
                  <a:solidFill>
                    <a:srgbClr val="FFFFFF"/>
                  </a:solidFill>
                </a:defRPr>
              </a:pPr>
              <a:endParaRPr/>
            </a:p>
          </p:txBody>
        </p:sp>
        <p:pic>
          <p:nvPicPr>
            <p:cNvPr id="808" name="Picture 20" descr="Picture 20"/>
            <p:cNvPicPr>
              <a:picLocks noChangeAspect="1"/>
            </p:cNvPicPr>
            <p:nvPr/>
          </p:nvPicPr>
          <p:blipFill>
            <a:blip r:embed="rId4"/>
            <a:stretch>
              <a:fillRect/>
            </a:stretch>
          </p:blipFill>
          <p:spPr>
            <a:xfrm>
              <a:off x="2583939" y="2013475"/>
              <a:ext cx="3151577" cy="2982137"/>
            </a:xfrm>
            <a:prstGeom prst="rect">
              <a:avLst/>
            </a:prstGeom>
            <a:ln w="12700" cap="flat">
              <a:noFill/>
              <a:miter lim="400000"/>
            </a:ln>
            <a:effectLst/>
          </p:spPr>
        </p:pic>
        <p:sp>
          <p:nvSpPr>
            <p:cNvPr id="809" name="Vaccine improvement"/>
            <p:cNvSpPr txBox="1"/>
            <p:nvPr/>
          </p:nvSpPr>
          <p:spPr>
            <a:xfrm>
              <a:off x="-1" y="0"/>
              <a:ext cx="8319457" cy="20732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b">
              <a:normAutofit/>
            </a:bodyPr>
            <a:lstStyle>
              <a:lvl1pPr algn="ctr">
                <a:lnSpc>
                  <a:spcPct val="50000"/>
                </a:lnSpc>
                <a:spcBef>
                  <a:spcPts val="3200"/>
                </a:spcBef>
                <a:defRPr sz="4800" cap="all">
                  <a:solidFill>
                    <a:srgbClr val="838787"/>
                  </a:solidFill>
                  <a:latin typeface="DIN Alternate Bold"/>
                  <a:ea typeface="DIN Alternate Bold"/>
                  <a:cs typeface="DIN Alternate Bold"/>
                  <a:sym typeface="DIN Alternate Bold"/>
                </a:defRPr>
              </a:lvl1pPr>
            </a:lstStyle>
            <a:p>
              <a:r>
                <a:t>Vaccine improvement</a:t>
              </a:r>
            </a:p>
          </p:txBody>
        </p:sp>
      </p:grpSp>
      <p:grpSp>
        <p:nvGrpSpPr>
          <p:cNvPr id="813" name="Group"/>
          <p:cNvGrpSpPr/>
          <p:nvPr/>
        </p:nvGrpSpPr>
        <p:grpSpPr>
          <a:xfrm>
            <a:off x="15941839" y="2695118"/>
            <a:ext cx="8319456" cy="9002322"/>
            <a:chOff x="0" y="0"/>
            <a:chExt cx="8319454" cy="9002321"/>
          </a:xfrm>
        </p:grpSpPr>
        <p:sp>
          <p:nvSpPr>
            <p:cNvPr id="811" name="Rounded Rectangle"/>
            <p:cNvSpPr/>
            <p:nvPr/>
          </p:nvSpPr>
          <p:spPr>
            <a:xfrm>
              <a:off x="677038" y="931171"/>
              <a:ext cx="6965379" cy="8071151"/>
            </a:xfrm>
            <a:prstGeom prst="roundRect">
              <a:avLst>
                <a:gd name="adj" fmla="val 17559"/>
              </a:avLst>
            </a:prstGeom>
            <a:solidFill>
              <a:srgbClr val="FFFFFF"/>
            </a:solidFill>
            <a:ln w="12700" cap="flat">
              <a:noFill/>
              <a:miter lim="400000"/>
            </a:ln>
            <a:effectLst/>
          </p:spPr>
          <p:txBody>
            <a:bodyPr wrap="square" lIns="50800" tIns="50800" rIns="50800" bIns="50800" numCol="1" anchor="ctr">
              <a:noAutofit/>
            </a:bodyPr>
            <a:lstStyle/>
            <a:p>
              <a:pPr algn="ctr">
                <a:lnSpc>
                  <a:spcPct val="80000"/>
                </a:lnSpc>
                <a:spcBef>
                  <a:spcPts val="0"/>
                </a:spcBef>
                <a:defRPr sz="4000" cap="all">
                  <a:solidFill>
                    <a:srgbClr val="FFFFFF"/>
                  </a:solidFill>
                </a:defRPr>
              </a:pPr>
              <a:endParaRPr/>
            </a:p>
          </p:txBody>
        </p:sp>
        <p:sp>
          <p:nvSpPr>
            <p:cNvPr id="812" name="Gene therapy"/>
            <p:cNvSpPr txBox="1"/>
            <p:nvPr/>
          </p:nvSpPr>
          <p:spPr>
            <a:xfrm>
              <a:off x="0" y="-1"/>
              <a:ext cx="8319455" cy="20732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b">
              <a:normAutofit/>
            </a:bodyPr>
            <a:lstStyle>
              <a:lvl1pPr algn="ctr">
                <a:lnSpc>
                  <a:spcPct val="50000"/>
                </a:lnSpc>
                <a:spcBef>
                  <a:spcPts val="3200"/>
                </a:spcBef>
                <a:defRPr sz="4800" cap="all">
                  <a:solidFill>
                    <a:srgbClr val="838787"/>
                  </a:solidFill>
                  <a:latin typeface="DIN Alternate Bold"/>
                  <a:ea typeface="DIN Alternate Bold"/>
                  <a:cs typeface="DIN Alternate Bold"/>
                  <a:sym typeface="DIN Alternate Bold"/>
                </a:defRPr>
              </a:lvl1pPr>
            </a:lstStyle>
            <a:p>
              <a:r>
                <a:t>Gene therapy</a:t>
              </a:r>
            </a:p>
          </p:txBody>
        </p:sp>
      </p:grpSp>
      <p:grpSp>
        <p:nvGrpSpPr>
          <p:cNvPr id="825" name="Group 14"/>
          <p:cNvGrpSpPr/>
          <p:nvPr/>
        </p:nvGrpSpPr>
        <p:grpSpPr>
          <a:xfrm>
            <a:off x="17785279" y="4976933"/>
            <a:ext cx="6470114" cy="3325647"/>
            <a:chOff x="0" y="0"/>
            <a:chExt cx="6470112" cy="3325646"/>
          </a:xfrm>
        </p:grpSpPr>
        <p:grpSp>
          <p:nvGrpSpPr>
            <p:cNvPr id="819" name="Group 15"/>
            <p:cNvGrpSpPr/>
            <p:nvPr/>
          </p:nvGrpSpPr>
          <p:grpSpPr>
            <a:xfrm>
              <a:off x="-1" y="-1"/>
              <a:ext cx="3947096" cy="3325648"/>
              <a:chOff x="0" y="0"/>
              <a:chExt cx="3947095" cy="3325646"/>
            </a:xfrm>
          </p:grpSpPr>
          <p:pic>
            <p:nvPicPr>
              <p:cNvPr id="814" name="Picture 21" descr="Picture 21"/>
              <p:cNvPicPr>
                <a:picLocks noChangeAspect="1"/>
              </p:cNvPicPr>
              <p:nvPr/>
            </p:nvPicPr>
            <p:blipFill>
              <a:blip r:embed="rId7"/>
              <a:srcRect l="29766" r="48589"/>
              <a:stretch>
                <a:fillRect/>
              </a:stretch>
            </p:blipFill>
            <p:spPr>
              <a:xfrm>
                <a:off x="3026872" y="845622"/>
                <a:ext cx="920224" cy="844012"/>
              </a:xfrm>
              <a:prstGeom prst="rect">
                <a:avLst/>
              </a:prstGeom>
              <a:ln w="12700" cap="flat">
                <a:noFill/>
                <a:miter lim="400000"/>
              </a:ln>
              <a:effectLst/>
            </p:spPr>
          </p:pic>
          <p:pic>
            <p:nvPicPr>
              <p:cNvPr id="815" name="Picture 22" descr="Picture 22"/>
              <p:cNvPicPr>
                <a:picLocks noChangeAspect="1"/>
              </p:cNvPicPr>
              <p:nvPr/>
            </p:nvPicPr>
            <p:blipFill>
              <a:blip r:embed="rId7"/>
              <a:srcRect l="56095" r="23190"/>
              <a:stretch>
                <a:fillRect/>
              </a:stretch>
            </p:blipFill>
            <p:spPr>
              <a:xfrm>
                <a:off x="3026872" y="1689632"/>
                <a:ext cx="880600" cy="844012"/>
              </a:xfrm>
              <a:prstGeom prst="rect">
                <a:avLst/>
              </a:prstGeom>
              <a:ln w="12700" cap="flat">
                <a:noFill/>
                <a:miter lim="400000"/>
              </a:ln>
              <a:effectLst/>
            </p:spPr>
          </p:pic>
          <p:pic>
            <p:nvPicPr>
              <p:cNvPr id="816" name="Picture 23" descr="Picture 23"/>
              <p:cNvPicPr>
                <a:picLocks noChangeAspect="1"/>
              </p:cNvPicPr>
              <p:nvPr/>
            </p:nvPicPr>
            <p:blipFill>
              <a:blip r:embed="rId7"/>
              <a:srcRect l="84180"/>
              <a:stretch>
                <a:fillRect/>
              </a:stretch>
            </p:blipFill>
            <p:spPr>
              <a:xfrm>
                <a:off x="3090083" y="2543164"/>
                <a:ext cx="672613" cy="782483"/>
              </a:xfrm>
              <a:prstGeom prst="rect">
                <a:avLst/>
              </a:prstGeom>
              <a:ln w="12700" cap="flat">
                <a:noFill/>
                <a:miter lim="400000"/>
              </a:ln>
              <a:effectLst/>
            </p:spPr>
          </p:pic>
          <p:pic>
            <p:nvPicPr>
              <p:cNvPr id="817" name="Picture 24" descr="Picture 24"/>
              <p:cNvPicPr>
                <a:picLocks noChangeAspect="1"/>
              </p:cNvPicPr>
              <p:nvPr/>
            </p:nvPicPr>
            <p:blipFill>
              <a:blip r:embed="rId7"/>
              <a:srcRect r="77606"/>
              <a:stretch>
                <a:fillRect/>
              </a:stretch>
            </p:blipFill>
            <p:spPr>
              <a:xfrm>
                <a:off x="2921517" y="42141"/>
                <a:ext cx="952116" cy="844011"/>
              </a:xfrm>
              <a:prstGeom prst="rect">
                <a:avLst/>
              </a:prstGeom>
              <a:ln w="12700" cap="flat">
                <a:noFill/>
                <a:miter lim="400000"/>
              </a:ln>
              <a:effectLst/>
            </p:spPr>
          </p:pic>
          <p:pic>
            <p:nvPicPr>
              <p:cNvPr id="818" name="Picture 25" descr="Picture 25"/>
              <p:cNvPicPr>
                <a:picLocks noChangeAspect="1"/>
              </p:cNvPicPr>
              <p:nvPr/>
            </p:nvPicPr>
            <p:blipFill>
              <a:blip r:embed="rId8"/>
              <a:srcRect l="14158" t="6221" r="14499" b="6215"/>
              <a:stretch>
                <a:fillRect/>
              </a:stretch>
            </p:blipFill>
            <p:spPr>
              <a:xfrm>
                <a:off x="0" y="-1"/>
                <a:ext cx="2568476" cy="3152414"/>
              </a:xfrm>
              <a:prstGeom prst="rect">
                <a:avLst/>
              </a:prstGeom>
              <a:ln w="12700" cap="flat">
                <a:noFill/>
                <a:miter lim="400000"/>
              </a:ln>
              <a:effectLst/>
            </p:spPr>
          </p:pic>
        </p:grpSp>
        <p:grpSp>
          <p:nvGrpSpPr>
            <p:cNvPr id="824" name="Group 16"/>
            <p:cNvGrpSpPr/>
            <p:nvPr/>
          </p:nvGrpSpPr>
          <p:grpSpPr>
            <a:xfrm>
              <a:off x="3928502" y="226857"/>
              <a:ext cx="2541610" cy="2661990"/>
              <a:chOff x="0" y="0"/>
              <a:chExt cx="2541609" cy="2661989"/>
            </a:xfrm>
          </p:grpSpPr>
          <p:sp>
            <p:nvSpPr>
              <p:cNvPr id="820" name="TextBox 17"/>
              <p:cNvSpPr txBox="1"/>
              <p:nvPr/>
            </p:nvSpPr>
            <p:spPr>
              <a:xfrm>
                <a:off x="33838" y="0"/>
                <a:ext cx="1791570" cy="2059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defTabSz="914400">
                  <a:spcBef>
                    <a:spcPts val="0"/>
                  </a:spcBef>
                  <a:defRPr sz="900" b="1" i="1">
                    <a:solidFill>
                      <a:srgbClr val="767171"/>
                    </a:solidFill>
                    <a:latin typeface="Calibri"/>
                    <a:ea typeface="Calibri"/>
                    <a:cs typeface="Calibri"/>
                    <a:sym typeface="Calibri"/>
                  </a:defRPr>
                </a:lvl1pPr>
              </a:lstStyle>
              <a:p>
                <a:r>
                  <a:t>Neuronal</a:t>
                </a:r>
              </a:p>
            </p:txBody>
          </p:sp>
          <p:sp>
            <p:nvSpPr>
              <p:cNvPr id="821" name="TextBox 18"/>
              <p:cNvSpPr txBox="1"/>
              <p:nvPr/>
            </p:nvSpPr>
            <p:spPr>
              <a:xfrm>
                <a:off x="0" y="835941"/>
                <a:ext cx="1313224" cy="2059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defTabSz="914400">
                  <a:spcBef>
                    <a:spcPts val="0"/>
                  </a:spcBef>
                  <a:defRPr sz="900" b="1" i="1">
                    <a:solidFill>
                      <a:srgbClr val="767171"/>
                    </a:solidFill>
                    <a:latin typeface="Calibri"/>
                    <a:ea typeface="Calibri"/>
                    <a:cs typeface="Calibri"/>
                    <a:sym typeface="Calibri"/>
                  </a:defRPr>
                </a:lvl1pPr>
              </a:lstStyle>
              <a:p>
                <a:r>
                  <a:t>Cardiac</a:t>
                </a:r>
              </a:p>
            </p:txBody>
          </p:sp>
          <p:sp>
            <p:nvSpPr>
              <p:cNvPr id="822" name="TextBox 19"/>
              <p:cNvSpPr txBox="1"/>
              <p:nvPr/>
            </p:nvSpPr>
            <p:spPr>
              <a:xfrm>
                <a:off x="33835" y="1627300"/>
                <a:ext cx="1313225" cy="2059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defTabSz="914400">
                  <a:spcBef>
                    <a:spcPts val="0"/>
                  </a:spcBef>
                  <a:defRPr sz="900" b="1" i="1">
                    <a:solidFill>
                      <a:srgbClr val="767171"/>
                    </a:solidFill>
                    <a:latin typeface="Calibri"/>
                    <a:ea typeface="Calibri"/>
                    <a:cs typeface="Calibri"/>
                    <a:sym typeface="Calibri"/>
                  </a:defRPr>
                </a:lvl1pPr>
              </a:lstStyle>
              <a:p>
                <a:r>
                  <a:t>Cancer</a:t>
                </a:r>
              </a:p>
            </p:txBody>
          </p:sp>
          <p:sp>
            <p:nvSpPr>
              <p:cNvPr id="823" name="TextBox 20"/>
              <p:cNvSpPr txBox="1"/>
              <p:nvPr/>
            </p:nvSpPr>
            <p:spPr>
              <a:xfrm>
                <a:off x="27021" y="2456078"/>
                <a:ext cx="2514589" cy="2059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defTabSz="914400">
                  <a:spcBef>
                    <a:spcPts val="0"/>
                  </a:spcBef>
                  <a:defRPr sz="900" b="1" i="1">
                    <a:solidFill>
                      <a:srgbClr val="767171"/>
                    </a:solidFill>
                    <a:latin typeface="Calibri"/>
                    <a:ea typeface="Calibri"/>
                    <a:cs typeface="Calibri"/>
                    <a:sym typeface="Calibri"/>
                  </a:defRPr>
                </a:lvl1pPr>
              </a:lstStyle>
              <a:p>
                <a:r>
                  <a:t>Developmental</a:t>
                </a:r>
              </a:p>
            </p:txBody>
          </p:sp>
        </p:grpSp>
      </p:grpSp>
      <p:sp>
        <p:nvSpPr>
          <p:cNvPr id="826" name="Cash"/>
          <p:cNvSpPr/>
          <p:nvPr/>
        </p:nvSpPr>
        <p:spPr>
          <a:xfrm>
            <a:off x="17833649" y="799574"/>
            <a:ext cx="4027835" cy="1652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3019" y="1846"/>
                </a:moveTo>
                <a:lnTo>
                  <a:pt x="9380" y="1846"/>
                </a:lnTo>
                <a:cubicBezTo>
                  <a:pt x="8379" y="3482"/>
                  <a:pt x="7686" y="6872"/>
                  <a:pt x="7686" y="10802"/>
                </a:cubicBezTo>
                <a:cubicBezTo>
                  <a:pt x="7686" y="14732"/>
                  <a:pt x="8379" y="18118"/>
                  <a:pt x="9380" y="19754"/>
                </a:cubicBezTo>
                <a:lnTo>
                  <a:pt x="3019" y="19754"/>
                </a:lnTo>
                <a:cubicBezTo>
                  <a:pt x="2835" y="16931"/>
                  <a:pt x="1920" y="14704"/>
                  <a:pt x="762" y="14256"/>
                </a:cubicBezTo>
                <a:lnTo>
                  <a:pt x="762" y="7344"/>
                </a:lnTo>
                <a:cubicBezTo>
                  <a:pt x="1920" y="6896"/>
                  <a:pt x="2835" y="4669"/>
                  <a:pt x="3019" y="1846"/>
                </a:cubicBezTo>
                <a:close/>
                <a:moveTo>
                  <a:pt x="12080" y="1846"/>
                </a:moveTo>
                <a:lnTo>
                  <a:pt x="18581" y="1846"/>
                </a:lnTo>
                <a:cubicBezTo>
                  <a:pt x="18765" y="4669"/>
                  <a:pt x="19678" y="6896"/>
                  <a:pt x="20836" y="7344"/>
                </a:cubicBezTo>
                <a:lnTo>
                  <a:pt x="20836" y="14256"/>
                </a:lnTo>
                <a:cubicBezTo>
                  <a:pt x="19678" y="14704"/>
                  <a:pt x="18765" y="16931"/>
                  <a:pt x="18581" y="19754"/>
                </a:cubicBezTo>
                <a:lnTo>
                  <a:pt x="12080" y="19754"/>
                </a:lnTo>
                <a:cubicBezTo>
                  <a:pt x="13080" y="18118"/>
                  <a:pt x="13772" y="14732"/>
                  <a:pt x="13772" y="10802"/>
                </a:cubicBezTo>
                <a:cubicBezTo>
                  <a:pt x="13772" y="6872"/>
                  <a:pt x="13080" y="3482"/>
                  <a:pt x="12080" y="1846"/>
                </a:cubicBezTo>
                <a:close/>
                <a:moveTo>
                  <a:pt x="4544" y="7884"/>
                </a:moveTo>
                <a:cubicBezTo>
                  <a:pt x="4232" y="7884"/>
                  <a:pt x="3921" y="8174"/>
                  <a:pt x="3683" y="8754"/>
                </a:cubicBezTo>
                <a:cubicBezTo>
                  <a:pt x="3208" y="9913"/>
                  <a:pt x="3208" y="11795"/>
                  <a:pt x="3683" y="12953"/>
                </a:cubicBezTo>
                <a:cubicBezTo>
                  <a:pt x="4159" y="14112"/>
                  <a:pt x="4929" y="14112"/>
                  <a:pt x="5404" y="12953"/>
                </a:cubicBezTo>
                <a:cubicBezTo>
                  <a:pt x="5880" y="11795"/>
                  <a:pt x="5880" y="9913"/>
                  <a:pt x="5404" y="8754"/>
                </a:cubicBezTo>
                <a:cubicBezTo>
                  <a:pt x="5167" y="8174"/>
                  <a:pt x="4855" y="7884"/>
                  <a:pt x="4544" y="7884"/>
                </a:cubicBezTo>
                <a:close/>
                <a:moveTo>
                  <a:pt x="16914" y="7884"/>
                </a:moveTo>
                <a:cubicBezTo>
                  <a:pt x="16603" y="7884"/>
                  <a:pt x="16291" y="8174"/>
                  <a:pt x="16054" y="8754"/>
                </a:cubicBezTo>
                <a:cubicBezTo>
                  <a:pt x="15578" y="9913"/>
                  <a:pt x="15578" y="11795"/>
                  <a:pt x="16054" y="12953"/>
                </a:cubicBezTo>
                <a:cubicBezTo>
                  <a:pt x="16529" y="14112"/>
                  <a:pt x="17301" y="14112"/>
                  <a:pt x="17776" y="12953"/>
                </a:cubicBezTo>
                <a:cubicBezTo>
                  <a:pt x="18252" y="11795"/>
                  <a:pt x="18252" y="9913"/>
                  <a:pt x="17776" y="8754"/>
                </a:cubicBezTo>
                <a:cubicBezTo>
                  <a:pt x="17539" y="8174"/>
                  <a:pt x="17226" y="7884"/>
                  <a:pt x="16914" y="7884"/>
                </a:cubicBezTo>
                <a:close/>
              </a:path>
            </a:pathLst>
          </a:custGeom>
          <a:solidFill>
            <a:schemeClr val="accent1"/>
          </a:solidFill>
          <a:ln w="12700">
            <a:miter lim="400000"/>
          </a:ln>
        </p:spPr>
        <p:txBody>
          <a:bodyPr lIns="50800" tIns="50800" rIns="50800" bIns="50800" anchor="ctr"/>
          <a:lstStyle/>
          <a:p>
            <a:pPr algn="ctr">
              <a:lnSpc>
                <a:spcPct val="80000"/>
              </a:lnSpc>
              <a:spcBef>
                <a:spcPts val="0"/>
              </a:spcBef>
              <a:defRPr sz="4000" cap="all">
                <a:solidFill>
                  <a:srgbClr val="FFFFFF"/>
                </a:solidFill>
              </a:defRPr>
            </a:pPr>
            <a:endParaRPr/>
          </a:p>
        </p:txBody>
      </p:sp>
      <p:sp>
        <p:nvSpPr>
          <p:cNvPr id="827" name="Time line: june 2024                          September 2024                             June 2025"/>
          <p:cNvSpPr txBox="1"/>
          <p:nvPr/>
        </p:nvSpPr>
        <p:spPr>
          <a:xfrm>
            <a:off x="342314" y="12391124"/>
            <a:ext cx="24434801" cy="81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lvl="3">
              <a:lnSpc>
                <a:spcPct val="50000"/>
              </a:lnSpc>
              <a:spcBef>
                <a:spcPts val="3200"/>
              </a:spcBef>
              <a:defRPr sz="4800" cap="all">
                <a:solidFill>
                  <a:srgbClr val="838787"/>
                </a:solidFill>
                <a:latin typeface="DIN Alternate Bold"/>
                <a:ea typeface="DIN Alternate Bold"/>
                <a:cs typeface="DIN Alternate Bold"/>
                <a:sym typeface="DIN Alternate Bold"/>
              </a:defRPr>
            </a:pPr>
            <a:r>
              <a:t>Time line: end 2024                                  may 2025                                     june 2026                        </a:t>
            </a:r>
          </a:p>
        </p:txBody>
      </p:sp>
      <p:sp>
        <p:nvSpPr>
          <p:cNvPr id="828" name="Rat"/>
          <p:cNvSpPr/>
          <p:nvPr/>
        </p:nvSpPr>
        <p:spPr>
          <a:xfrm>
            <a:off x="2571501" y="6236003"/>
            <a:ext cx="2718146" cy="807506"/>
          </a:xfrm>
          <a:custGeom>
            <a:avLst/>
            <a:gdLst/>
            <a:ahLst/>
            <a:cxnLst>
              <a:cxn ang="0">
                <a:pos x="wd2" y="hd2"/>
              </a:cxn>
              <a:cxn ang="5400000">
                <a:pos x="wd2" y="hd2"/>
              </a:cxn>
              <a:cxn ang="10800000">
                <a:pos x="wd2" y="hd2"/>
              </a:cxn>
              <a:cxn ang="16200000">
                <a:pos x="wd2" y="hd2"/>
              </a:cxn>
            </a:cxnLst>
            <a:rect l="0" t="0" r="r" b="b"/>
            <a:pathLst>
              <a:path w="21467" h="21600"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838787"/>
          </a:solidFill>
          <a:ln w="12700">
            <a:miter lim="400000"/>
          </a:ln>
        </p:spPr>
        <p:txBody>
          <a:bodyPr lIns="50800" tIns="50800" rIns="50800" bIns="50800" anchor="ctr"/>
          <a:lstStyle/>
          <a:p>
            <a:pPr algn="ctr">
              <a:lnSpc>
                <a:spcPct val="80000"/>
              </a:lnSpc>
              <a:spcBef>
                <a:spcPts val="0"/>
              </a:spcBef>
              <a:defRPr sz="4000" cap="all">
                <a:solidFill>
                  <a:srgbClr val="FFFFFF"/>
                </a:solidFill>
              </a:defRPr>
            </a:pPr>
            <a:endParaRPr/>
          </a:p>
        </p:txBody>
      </p:sp>
      <p:grpSp>
        <p:nvGrpSpPr>
          <p:cNvPr id="831" name="Group"/>
          <p:cNvGrpSpPr/>
          <p:nvPr/>
        </p:nvGrpSpPr>
        <p:grpSpPr>
          <a:xfrm>
            <a:off x="1509350" y="7786913"/>
            <a:ext cx="6080932" cy="3352802"/>
            <a:chOff x="0" y="-1"/>
            <a:chExt cx="6080931" cy="3352800"/>
          </a:xfrm>
        </p:grpSpPr>
        <p:sp>
          <p:nvSpPr>
            <p:cNvPr id="829" name="- SINGLE CELL…"/>
            <p:cNvSpPr txBox="1"/>
            <p:nvPr/>
          </p:nvSpPr>
          <p:spPr>
            <a:xfrm>
              <a:off x="116867" y="-2"/>
              <a:ext cx="5055804" cy="1422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nSpc>
                  <a:spcPct val="50000"/>
                </a:lnSpc>
                <a:spcBef>
                  <a:spcPts val="3200"/>
                </a:spcBef>
                <a:defRPr sz="4200" cap="all">
                  <a:solidFill>
                    <a:srgbClr val="838787"/>
                  </a:solidFill>
                  <a:latin typeface="DIN Alternate Bold"/>
                  <a:ea typeface="DIN Alternate Bold"/>
                  <a:cs typeface="DIN Alternate Bold"/>
                  <a:sym typeface="DIN Alternate Bold"/>
                </a:defRPr>
              </a:pPr>
              <a:r>
                <a:t>- SINGLE CELL </a:t>
              </a:r>
            </a:p>
            <a:p>
              <a:pPr>
                <a:lnSpc>
                  <a:spcPct val="50000"/>
                </a:lnSpc>
                <a:spcBef>
                  <a:spcPts val="3200"/>
                </a:spcBef>
                <a:defRPr sz="4200">
                  <a:solidFill>
                    <a:srgbClr val="838787"/>
                  </a:solidFill>
                  <a:latin typeface="DIN Alternate Bold"/>
                  <a:ea typeface="DIN Alternate Bold"/>
                  <a:cs typeface="DIN Alternate Bold"/>
                  <a:sym typeface="DIN Alternate Bold"/>
                </a:defRPr>
              </a:pPr>
              <a:r>
                <a:t>m</a:t>
              </a:r>
              <a:r>
                <a:rPr cap="all"/>
                <a:t>RNA stability: 50K</a:t>
              </a:r>
            </a:p>
          </p:txBody>
        </p:sp>
        <p:sp>
          <p:nvSpPr>
            <p:cNvPr id="830" name="- SINGLE CELL…"/>
            <p:cNvSpPr txBox="1"/>
            <p:nvPr/>
          </p:nvSpPr>
          <p:spPr>
            <a:xfrm>
              <a:off x="0" y="1930399"/>
              <a:ext cx="6080932" cy="1422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nSpc>
                  <a:spcPct val="50000"/>
                </a:lnSpc>
                <a:spcBef>
                  <a:spcPts val="3200"/>
                </a:spcBef>
                <a:defRPr sz="4200" cap="all">
                  <a:solidFill>
                    <a:srgbClr val="838787"/>
                  </a:solidFill>
                  <a:latin typeface="DIN Alternate Bold"/>
                  <a:ea typeface="DIN Alternate Bold"/>
                  <a:cs typeface="DIN Alternate Bold"/>
                  <a:sym typeface="DIN Alternate Bold"/>
                </a:defRPr>
              </a:pPr>
              <a:r>
                <a:t>- SINGLE CELL </a:t>
              </a:r>
            </a:p>
            <a:p>
              <a:pPr>
                <a:lnSpc>
                  <a:spcPct val="50000"/>
                </a:lnSpc>
                <a:spcBef>
                  <a:spcPts val="3200"/>
                </a:spcBef>
                <a:defRPr sz="4200">
                  <a:solidFill>
                    <a:srgbClr val="838787"/>
                  </a:solidFill>
                  <a:latin typeface="DIN Alternate Bold"/>
                  <a:ea typeface="DIN Alternate Bold"/>
                  <a:cs typeface="DIN Alternate Bold"/>
                  <a:sym typeface="DIN Alternate Bold"/>
                </a:defRPr>
              </a:pPr>
              <a:r>
                <a:t>m</a:t>
              </a:r>
              <a:r>
                <a:rPr cap="all"/>
                <a:t>RNA translation: 50K</a:t>
              </a:r>
            </a:p>
          </p:txBody>
        </p:sp>
      </p:grpSp>
      <p:grpSp>
        <p:nvGrpSpPr>
          <p:cNvPr id="834" name="Group"/>
          <p:cNvGrpSpPr/>
          <p:nvPr/>
        </p:nvGrpSpPr>
        <p:grpSpPr>
          <a:xfrm>
            <a:off x="9044685" y="7773747"/>
            <a:ext cx="6387741" cy="3741058"/>
            <a:chOff x="0" y="0"/>
            <a:chExt cx="6387740" cy="3741057"/>
          </a:xfrm>
        </p:grpSpPr>
        <p:sp>
          <p:nvSpPr>
            <p:cNvPr id="832" name="- Analyze codon pair…"/>
            <p:cNvSpPr txBox="1"/>
            <p:nvPr/>
          </p:nvSpPr>
          <p:spPr>
            <a:xfrm>
              <a:off x="164278" y="2318657"/>
              <a:ext cx="5966074" cy="14224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ctr">
                <a:lnSpc>
                  <a:spcPct val="50000"/>
                </a:lnSpc>
                <a:spcBef>
                  <a:spcPts val="3200"/>
                </a:spcBef>
                <a:defRPr sz="4200" cap="all">
                  <a:solidFill>
                    <a:srgbClr val="838787"/>
                  </a:solidFill>
                  <a:latin typeface="DIN Alternate Bold"/>
                  <a:ea typeface="DIN Alternate Bold"/>
                  <a:cs typeface="DIN Alternate Bold"/>
                  <a:sym typeface="DIN Alternate Bold"/>
                </a:defRPr>
              </a:pPr>
              <a:r>
                <a:t>- Optimize CDS </a:t>
              </a:r>
            </a:p>
            <a:p>
              <a:pPr algn="ctr">
                <a:lnSpc>
                  <a:spcPct val="50000"/>
                </a:lnSpc>
                <a:spcBef>
                  <a:spcPts val="3200"/>
                </a:spcBef>
                <a:defRPr sz="4200" cap="all">
                  <a:solidFill>
                    <a:srgbClr val="838787"/>
                  </a:solidFill>
                  <a:latin typeface="DIN Alternate Bold"/>
                  <a:ea typeface="DIN Alternate Bold"/>
                  <a:cs typeface="DIN Alternate Bold"/>
                  <a:sym typeface="DIN Alternate Bold"/>
                </a:defRPr>
              </a:pPr>
              <a:r>
                <a:t>in dendritic cells: 60K</a:t>
              </a:r>
            </a:p>
          </p:txBody>
        </p:sp>
        <p:sp>
          <p:nvSpPr>
            <p:cNvPr id="833" name="- test 5’ and 3’ UTR for…"/>
            <p:cNvSpPr txBox="1"/>
            <p:nvPr/>
          </p:nvSpPr>
          <p:spPr>
            <a:xfrm>
              <a:off x="0" y="0"/>
              <a:ext cx="6387741" cy="2133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ctr">
                <a:lnSpc>
                  <a:spcPct val="50000"/>
                </a:lnSpc>
                <a:spcBef>
                  <a:spcPts val="3200"/>
                </a:spcBef>
                <a:defRPr sz="4200" cap="all">
                  <a:solidFill>
                    <a:srgbClr val="838787"/>
                  </a:solidFill>
                  <a:latin typeface="DIN Alternate Bold"/>
                  <a:ea typeface="DIN Alternate Bold"/>
                  <a:cs typeface="DIN Alternate Bold"/>
                  <a:sym typeface="DIN Alternate Bold"/>
                </a:defRPr>
              </a:pPr>
              <a:r>
                <a:t>- GENERATE optimal 5’ </a:t>
              </a:r>
            </a:p>
            <a:p>
              <a:pPr algn="ctr">
                <a:lnSpc>
                  <a:spcPct val="50000"/>
                </a:lnSpc>
                <a:spcBef>
                  <a:spcPts val="3200"/>
                </a:spcBef>
                <a:defRPr sz="4200" cap="all">
                  <a:solidFill>
                    <a:srgbClr val="838787"/>
                  </a:solidFill>
                  <a:latin typeface="DIN Alternate Bold"/>
                  <a:ea typeface="DIN Alternate Bold"/>
                  <a:cs typeface="DIN Alternate Bold"/>
                  <a:sym typeface="DIN Alternate Bold"/>
                </a:defRPr>
              </a:pPr>
              <a:r>
                <a:t>and 3’ UTR for</a:t>
              </a:r>
            </a:p>
            <a:p>
              <a:pPr algn="ctr">
                <a:lnSpc>
                  <a:spcPct val="50000"/>
                </a:lnSpc>
                <a:spcBef>
                  <a:spcPts val="3200"/>
                </a:spcBef>
                <a:defRPr sz="4200" cap="all">
                  <a:solidFill>
                    <a:srgbClr val="838787"/>
                  </a:solidFill>
                  <a:latin typeface="DIN Alternate Bold"/>
                  <a:ea typeface="DIN Alternate Bold"/>
                  <a:cs typeface="DIN Alternate Bold"/>
                  <a:sym typeface="DIN Alternate Bold"/>
                </a:defRPr>
              </a:pPr>
              <a:r>
                <a:t>antigen expression: 40K</a:t>
              </a:r>
            </a:p>
          </p:txBody>
        </p:sp>
      </p:grpSp>
      <p:grpSp>
        <p:nvGrpSpPr>
          <p:cNvPr id="839" name="Group"/>
          <p:cNvGrpSpPr/>
          <p:nvPr/>
        </p:nvGrpSpPr>
        <p:grpSpPr>
          <a:xfrm>
            <a:off x="13637959" y="8323389"/>
            <a:ext cx="12419215" cy="3261851"/>
            <a:chOff x="0" y="0"/>
            <a:chExt cx="12419214" cy="3261849"/>
          </a:xfrm>
        </p:grpSpPr>
        <p:grpSp>
          <p:nvGrpSpPr>
            <p:cNvPr id="837" name="Group"/>
            <p:cNvGrpSpPr/>
            <p:nvPr/>
          </p:nvGrpSpPr>
          <p:grpSpPr>
            <a:xfrm>
              <a:off x="6463608" y="1991849"/>
              <a:ext cx="2982333" cy="1270001"/>
              <a:chOff x="3236715" y="1168400"/>
              <a:chExt cx="2982332" cy="1270000"/>
            </a:xfrm>
          </p:grpSpPr>
          <p:sp>
            <p:nvSpPr>
              <p:cNvPr id="835" name="- Rescue phenotype…"/>
              <p:cNvSpPr/>
              <p:nvPr/>
            </p:nvSpPr>
            <p:spPr>
              <a:xfrm>
                <a:off x="3236715" y="116840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ctr">
                  <a:lnSpc>
                    <a:spcPct val="50000"/>
                  </a:lnSpc>
                  <a:spcBef>
                    <a:spcPts val="3200"/>
                  </a:spcBef>
                  <a:defRPr sz="4800" cap="all">
                    <a:solidFill>
                      <a:srgbClr val="838787"/>
                    </a:solidFill>
                    <a:latin typeface="DIN Alternate Bold"/>
                    <a:ea typeface="DIN Alternate Bold"/>
                    <a:cs typeface="DIN Alternate Bold"/>
                    <a:sym typeface="DIN Alternate Bold"/>
                  </a:defRPr>
                </a:pPr>
                <a:r>
                  <a:t>- Rescue phenotype </a:t>
                </a:r>
              </a:p>
              <a:p>
                <a:pPr algn="ctr">
                  <a:lnSpc>
                    <a:spcPct val="50000"/>
                  </a:lnSpc>
                  <a:spcBef>
                    <a:spcPts val="3200"/>
                  </a:spcBef>
                  <a:defRPr sz="4800" cap="all">
                    <a:solidFill>
                      <a:srgbClr val="838787"/>
                    </a:solidFill>
                    <a:latin typeface="DIN Alternate Bold"/>
                    <a:ea typeface="DIN Alternate Bold"/>
                    <a:cs typeface="DIN Alternate Bold"/>
                    <a:sym typeface="DIN Alternate Bold"/>
                  </a:defRPr>
                </a:pPr>
                <a:r>
                  <a:t>In 2-3 genetic models</a:t>
                </a:r>
              </a:p>
              <a:p>
                <a:pPr algn="ctr">
                  <a:lnSpc>
                    <a:spcPct val="50000"/>
                  </a:lnSpc>
                  <a:spcBef>
                    <a:spcPts val="3200"/>
                  </a:spcBef>
                  <a:defRPr sz="4800" cap="all">
                    <a:solidFill>
                      <a:srgbClr val="838787"/>
                    </a:solidFill>
                    <a:latin typeface="DIN Alternate Bold"/>
                    <a:ea typeface="DIN Alternate Bold"/>
                    <a:cs typeface="DIN Alternate Bold"/>
                    <a:sym typeface="DIN Alternate Bold"/>
                  </a:defRPr>
                </a:pPr>
                <a:r>
                  <a:t>100 K</a:t>
                </a:r>
              </a:p>
            </p:txBody>
          </p:sp>
          <p:sp>
            <p:nvSpPr>
              <p:cNvPr id="836" name="Rat"/>
              <p:cNvSpPr/>
              <p:nvPr/>
            </p:nvSpPr>
            <p:spPr>
              <a:xfrm>
                <a:off x="3500902" y="1601133"/>
                <a:ext cx="2718146" cy="807506"/>
              </a:xfrm>
              <a:custGeom>
                <a:avLst/>
                <a:gdLst/>
                <a:ahLst/>
                <a:cxnLst>
                  <a:cxn ang="0">
                    <a:pos x="wd2" y="hd2"/>
                  </a:cxn>
                  <a:cxn ang="5400000">
                    <a:pos x="wd2" y="hd2"/>
                  </a:cxn>
                  <a:cxn ang="10800000">
                    <a:pos x="wd2" y="hd2"/>
                  </a:cxn>
                  <a:cxn ang="16200000">
                    <a:pos x="wd2" y="hd2"/>
                  </a:cxn>
                </a:cxnLst>
                <a:rect l="0" t="0" r="r" b="b"/>
                <a:pathLst>
                  <a:path w="21467" h="21600" extrusionOk="0">
                    <a:moveTo>
                      <a:pt x="13667" y="0"/>
                    </a:moveTo>
                    <a:cubicBezTo>
                      <a:pt x="10830" y="0"/>
                      <a:pt x="9751" y="8353"/>
                      <a:pt x="8764" y="11768"/>
                    </a:cubicBezTo>
                    <a:cubicBezTo>
                      <a:pt x="7204" y="13348"/>
                      <a:pt x="4501" y="19835"/>
                      <a:pt x="2554" y="19835"/>
                    </a:cubicBezTo>
                    <a:cubicBezTo>
                      <a:pt x="1423" y="19835"/>
                      <a:pt x="618" y="19107"/>
                      <a:pt x="114" y="18398"/>
                    </a:cubicBezTo>
                    <a:cubicBezTo>
                      <a:pt x="12" y="18253"/>
                      <a:pt x="-48" y="18857"/>
                      <a:pt x="49" y="19057"/>
                    </a:cubicBezTo>
                    <a:cubicBezTo>
                      <a:pt x="531" y="20074"/>
                      <a:pt x="1347" y="21486"/>
                      <a:pt x="2645" y="21486"/>
                    </a:cubicBezTo>
                    <a:cubicBezTo>
                      <a:pt x="5182" y="21486"/>
                      <a:pt x="7928" y="15038"/>
                      <a:pt x="9327" y="15038"/>
                    </a:cubicBezTo>
                    <a:cubicBezTo>
                      <a:pt x="9580" y="15038"/>
                      <a:pt x="9800" y="15110"/>
                      <a:pt x="9988" y="15219"/>
                    </a:cubicBezTo>
                    <a:cubicBezTo>
                      <a:pt x="9907" y="16255"/>
                      <a:pt x="9827" y="17404"/>
                      <a:pt x="9827" y="17785"/>
                    </a:cubicBezTo>
                    <a:cubicBezTo>
                      <a:pt x="9827" y="18530"/>
                      <a:pt x="10658" y="21509"/>
                      <a:pt x="10658" y="21509"/>
                    </a:cubicBezTo>
                    <a:lnTo>
                      <a:pt x="11843" y="21509"/>
                    </a:lnTo>
                    <a:cubicBezTo>
                      <a:pt x="11843" y="20801"/>
                      <a:pt x="11715" y="20617"/>
                      <a:pt x="11387" y="20453"/>
                    </a:cubicBezTo>
                    <a:cubicBezTo>
                      <a:pt x="10744" y="20108"/>
                      <a:pt x="10664" y="19636"/>
                      <a:pt x="10546" y="18092"/>
                    </a:cubicBezTo>
                    <a:cubicBezTo>
                      <a:pt x="10519" y="17728"/>
                      <a:pt x="10728" y="17074"/>
                      <a:pt x="10895" y="16366"/>
                    </a:cubicBezTo>
                    <a:cubicBezTo>
                      <a:pt x="11104" y="16693"/>
                      <a:pt x="11397" y="17094"/>
                      <a:pt x="11773" y="17348"/>
                    </a:cubicBezTo>
                    <a:cubicBezTo>
                      <a:pt x="12207" y="19183"/>
                      <a:pt x="12836" y="21526"/>
                      <a:pt x="12836" y="21526"/>
                    </a:cubicBezTo>
                    <a:lnTo>
                      <a:pt x="14021" y="21526"/>
                    </a:lnTo>
                    <a:cubicBezTo>
                      <a:pt x="14021" y="20818"/>
                      <a:pt x="13892" y="20692"/>
                      <a:pt x="13586" y="20510"/>
                    </a:cubicBezTo>
                    <a:cubicBezTo>
                      <a:pt x="13034" y="20201"/>
                      <a:pt x="12824" y="19001"/>
                      <a:pt x="12712" y="17621"/>
                    </a:cubicBezTo>
                    <a:cubicBezTo>
                      <a:pt x="12937" y="17602"/>
                      <a:pt x="13179" y="17529"/>
                      <a:pt x="13431" y="17365"/>
                    </a:cubicBezTo>
                    <a:cubicBezTo>
                      <a:pt x="14439" y="16748"/>
                      <a:pt x="15157" y="15964"/>
                      <a:pt x="15769" y="15310"/>
                    </a:cubicBezTo>
                    <a:cubicBezTo>
                      <a:pt x="15731" y="16491"/>
                      <a:pt x="15678" y="17926"/>
                      <a:pt x="15625" y="18943"/>
                    </a:cubicBezTo>
                    <a:cubicBezTo>
                      <a:pt x="15710" y="19815"/>
                      <a:pt x="16044" y="21509"/>
                      <a:pt x="16044" y="21509"/>
                    </a:cubicBezTo>
                    <a:lnTo>
                      <a:pt x="17250" y="21509"/>
                    </a:lnTo>
                    <a:cubicBezTo>
                      <a:pt x="17250" y="21509"/>
                      <a:pt x="17250" y="20544"/>
                      <a:pt x="16773" y="20544"/>
                    </a:cubicBezTo>
                    <a:cubicBezTo>
                      <a:pt x="16429" y="20544"/>
                      <a:pt x="16171" y="20415"/>
                      <a:pt x="16246" y="18852"/>
                    </a:cubicBezTo>
                    <a:cubicBezTo>
                      <a:pt x="16289" y="17999"/>
                      <a:pt x="16654" y="16566"/>
                      <a:pt x="16976" y="15458"/>
                    </a:cubicBezTo>
                    <a:cubicBezTo>
                      <a:pt x="17072" y="16657"/>
                      <a:pt x="17180" y="18017"/>
                      <a:pt x="17255" y="19034"/>
                    </a:cubicBezTo>
                    <a:cubicBezTo>
                      <a:pt x="17465" y="19906"/>
                      <a:pt x="18092" y="21600"/>
                      <a:pt x="18092" y="21600"/>
                    </a:cubicBezTo>
                    <a:lnTo>
                      <a:pt x="19250" y="21600"/>
                    </a:lnTo>
                    <a:cubicBezTo>
                      <a:pt x="19250" y="21600"/>
                      <a:pt x="19283" y="20561"/>
                      <a:pt x="18601" y="20561"/>
                    </a:cubicBezTo>
                    <a:cubicBezTo>
                      <a:pt x="18258" y="20561"/>
                      <a:pt x="18017" y="20234"/>
                      <a:pt x="17867" y="18654"/>
                    </a:cubicBezTo>
                    <a:cubicBezTo>
                      <a:pt x="17798" y="17909"/>
                      <a:pt x="17846" y="16365"/>
                      <a:pt x="17921" y="14930"/>
                    </a:cubicBezTo>
                    <a:cubicBezTo>
                      <a:pt x="18913" y="16220"/>
                      <a:pt x="19079" y="14098"/>
                      <a:pt x="19781" y="13970"/>
                    </a:cubicBezTo>
                    <a:cubicBezTo>
                      <a:pt x="20548" y="13825"/>
                      <a:pt x="20994" y="13407"/>
                      <a:pt x="21273" y="12426"/>
                    </a:cubicBezTo>
                    <a:cubicBezTo>
                      <a:pt x="21552" y="11445"/>
                      <a:pt x="21513" y="10990"/>
                      <a:pt x="21266" y="10445"/>
                    </a:cubicBezTo>
                    <a:cubicBezTo>
                      <a:pt x="20703" y="9174"/>
                      <a:pt x="20376" y="6811"/>
                      <a:pt x="19443" y="5467"/>
                    </a:cubicBezTo>
                    <a:cubicBezTo>
                      <a:pt x="19437" y="4558"/>
                      <a:pt x="19401" y="3557"/>
                      <a:pt x="19240" y="3321"/>
                    </a:cubicBezTo>
                    <a:cubicBezTo>
                      <a:pt x="19106" y="3121"/>
                      <a:pt x="18950" y="3794"/>
                      <a:pt x="18816" y="4575"/>
                    </a:cubicBezTo>
                    <a:cubicBezTo>
                      <a:pt x="18730" y="3649"/>
                      <a:pt x="18559" y="2125"/>
                      <a:pt x="18328" y="2089"/>
                    </a:cubicBezTo>
                    <a:cubicBezTo>
                      <a:pt x="18146" y="2071"/>
                      <a:pt x="18070" y="3324"/>
                      <a:pt x="18038" y="4451"/>
                    </a:cubicBezTo>
                    <a:cubicBezTo>
                      <a:pt x="16236" y="3688"/>
                      <a:pt x="15190" y="0"/>
                      <a:pt x="13667" y="0"/>
                    </a:cubicBezTo>
                    <a:close/>
                  </a:path>
                </a:pathLst>
              </a:custGeom>
              <a:solidFill>
                <a:srgbClr val="838787"/>
              </a:solidFill>
              <a:ln w="12700" cap="flat">
                <a:noFill/>
                <a:miter lim="400000"/>
              </a:ln>
              <a:effectLst/>
            </p:spPr>
            <p:txBody>
              <a:bodyPr wrap="square" lIns="50800" tIns="50800" rIns="50800" bIns="50800" numCol="1" anchor="ctr">
                <a:noAutofit/>
              </a:bodyPr>
              <a:lstStyle/>
              <a:p>
                <a:pPr algn="ctr">
                  <a:lnSpc>
                    <a:spcPct val="80000"/>
                  </a:lnSpc>
                  <a:spcBef>
                    <a:spcPts val="0"/>
                  </a:spcBef>
                  <a:defRPr sz="4000" cap="all">
                    <a:solidFill>
                      <a:srgbClr val="FFFFFF"/>
                    </a:solidFill>
                  </a:defRPr>
                </a:pPr>
                <a:endParaRPr/>
              </a:p>
            </p:txBody>
          </p:sp>
        </p:grpSp>
        <p:sp>
          <p:nvSpPr>
            <p:cNvPr id="838" name="TextBox 3"/>
            <p:cNvSpPr txBox="1"/>
            <p:nvPr/>
          </p:nvSpPr>
          <p:spPr>
            <a:xfrm>
              <a:off x="0" y="0"/>
              <a:ext cx="12419215" cy="8026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lnSpc>
                  <a:spcPct val="50000"/>
                </a:lnSpc>
                <a:spcBef>
                  <a:spcPts val="3200"/>
                </a:spcBef>
                <a:defRPr sz="4800" cap="all">
                  <a:solidFill>
                    <a:srgbClr val="838787"/>
                  </a:solidFill>
                  <a:latin typeface="DIN Alternate Bold"/>
                  <a:ea typeface="DIN Alternate Bold"/>
                  <a:cs typeface="DIN Alternate Bold"/>
                  <a:sym typeface="DIN Alternate Bold"/>
                </a:defRPr>
              </a:lvl1pPr>
            </a:lstStyle>
            <a:p>
              <a:r>
                <a:t>-Indication Selection</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2000"/>
                                  </p:stCondLst>
                                  <p:iterate>
                                    <p:tmAbs val="0"/>
                                  </p:iterate>
                                  <p:childTnLst>
                                    <p:set>
                                      <p:cBhvr>
                                        <p:cTn id="6" fill="hold"/>
                                        <p:tgtEl>
                                          <p:spTgt spid="831"/>
                                        </p:tgtEl>
                                        <p:attrNameLst>
                                          <p:attrName>style.visibility</p:attrName>
                                        </p:attrNameLst>
                                      </p:cBhvr>
                                      <p:to>
                                        <p:strVal val="visible"/>
                                      </p:to>
                                    </p:set>
                                    <p:animEffect transition="in" filter="fade">
                                      <p:cBhvr>
                                        <p:cTn id="7" dur="1000"/>
                                        <p:tgtEl>
                                          <p:spTgt spid="831"/>
                                        </p:tgtEl>
                                      </p:cBhvr>
                                    </p:animEffect>
                                  </p:childTnLst>
                                </p:cTn>
                              </p:par>
                            </p:childTnLst>
                          </p:cTn>
                        </p:par>
                        <p:par>
                          <p:cTn id="8" fill="hold">
                            <p:stCondLst>
                              <p:cond delay="3000"/>
                            </p:stCondLst>
                            <p:childTnLst>
                              <p:par>
                                <p:cTn id="9" presetID="10" presetClass="entr" fill="hold" grpId="2" nodeType="afterEffect">
                                  <p:stCondLst>
                                    <p:cond delay="2000"/>
                                  </p:stCondLst>
                                  <p:iterate>
                                    <p:tmAbs val="0"/>
                                  </p:iterate>
                                  <p:childTnLst>
                                    <p:set>
                                      <p:cBhvr>
                                        <p:cTn id="10" fill="hold"/>
                                        <p:tgtEl>
                                          <p:spTgt spid="834"/>
                                        </p:tgtEl>
                                        <p:attrNameLst>
                                          <p:attrName>style.visibility</p:attrName>
                                        </p:attrNameLst>
                                      </p:cBhvr>
                                      <p:to>
                                        <p:strVal val="visible"/>
                                      </p:to>
                                    </p:set>
                                    <p:animEffect transition="in" filter="fade">
                                      <p:cBhvr>
                                        <p:cTn id="11" dur="1000"/>
                                        <p:tgtEl>
                                          <p:spTgt spid="83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fill="hold" grpId="3" nodeType="clickEffect">
                                  <p:stCondLst>
                                    <p:cond delay="0"/>
                                  </p:stCondLst>
                                  <p:iterate>
                                    <p:tmAbs val="0"/>
                                  </p:iterate>
                                  <p:childTnLst>
                                    <p:set>
                                      <p:cBhvr>
                                        <p:cTn id="15" fill="hold"/>
                                        <p:tgtEl>
                                          <p:spTgt spid="839"/>
                                        </p:tgtEl>
                                        <p:attrNameLst>
                                          <p:attrName>style.visibility</p:attrName>
                                        </p:attrNameLst>
                                      </p:cBhvr>
                                      <p:to>
                                        <p:strVal val="visible"/>
                                      </p:to>
                                    </p:set>
                                    <p:animEffect transition="in" filter="fade">
                                      <p:cBhvr>
                                        <p:cTn id="16" dur="1000"/>
                                        <p:tgtEl>
                                          <p:spTgt spid="839"/>
                                        </p:tgtEl>
                                      </p:cBhvr>
                                    </p:animEffect>
                                  </p:childTnLst>
                                </p:cTn>
                              </p:par>
                            </p:childTnLst>
                          </p:cTn>
                        </p:par>
                        <p:par>
                          <p:cTn id="17" fill="hold">
                            <p:stCondLst>
                              <p:cond delay="1000"/>
                            </p:stCondLst>
                            <p:childTnLst>
                              <p:par>
                                <p:cTn id="18" presetID="10" presetClass="entr" fill="hold" grpId="4" nodeType="afterEffect">
                                  <p:stCondLst>
                                    <p:cond delay="1000"/>
                                  </p:stCondLst>
                                  <p:iterate>
                                    <p:tmAbs val="0"/>
                                  </p:iterate>
                                  <p:childTnLst>
                                    <p:set>
                                      <p:cBhvr>
                                        <p:cTn id="19" fill="hold"/>
                                        <p:tgtEl>
                                          <p:spTgt spid="827"/>
                                        </p:tgtEl>
                                        <p:attrNameLst>
                                          <p:attrName>style.visibility</p:attrName>
                                        </p:attrNameLst>
                                      </p:cBhvr>
                                      <p:to>
                                        <p:strVal val="visible"/>
                                      </p:to>
                                    </p:set>
                                    <p:animEffect transition="in" filter="fade">
                                      <p:cBhvr>
                                        <p:cTn id="20" dur="1000"/>
                                        <p:tgtEl>
                                          <p:spTgt spid="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7" grpId="4" animBg="1" advAuto="0"/>
      <p:bldP spid="831" grpId="1" animBg="1" advAuto="0"/>
      <p:bldP spid="834" grpId="2" animBg="1" advAuto="0"/>
      <p:bldP spid="839" grpId="3" animBg="1" advAuto="0"/>
    </p:bldLst>
  </p:timing>
</p:sld>
</file>

<file path=ppt/theme/theme1.xml><?xml version="1.0" encoding="utf-8"?>
<a:theme xmlns:a="http://schemas.openxmlformats.org/drawingml/2006/main" name="New_Template7">
  <a:themeElements>
    <a:clrScheme name="New_Template7">
      <a:dk1>
        <a:srgbClr val="222222"/>
      </a:dk1>
      <a:lt1>
        <a:srgbClr val="222222"/>
      </a:lt1>
      <a:dk2>
        <a:srgbClr val="A7A7A7"/>
      </a:dk2>
      <a:lt2>
        <a:srgbClr val="535353"/>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Helvetica"/>
        <a:ea typeface="Helvetica"/>
        <a:cs typeface="Helvetica"/>
      </a:majorFont>
      <a:minorFont>
        <a:latin typeface="Helvetica Neue"/>
        <a:ea typeface="Helvetica Neue"/>
        <a:cs typeface="Helvetica Neue"/>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38787"/>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222222"/>
            </a:solidFill>
            <a:effectLst/>
            <a:uFillTx/>
            <a:latin typeface="DIN Condensed Bold"/>
            <a:ea typeface="DIN Condensed Bold"/>
            <a:cs typeface="DIN Condensed Bold"/>
            <a:sym typeface="DIN Condensed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222222"/>
            </a:solidFill>
            <a:effectLst/>
            <a:uFillTx/>
            <a:latin typeface="DIN Condensed Bold"/>
            <a:ea typeface="DIN Condensed Bold"/>
            <a:cs typeface="DIN Condensed Bold"/>
            <a:sym typeface="DIN Condensed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7">
  <a:themeElements>
    <a:clrScheme name="New_Template7">
      <a:dk1>
        <a:srgbClr val="000000"/>
      </a:dk1>
      <a:lt1>
        <a:srgbClr val="FFFFFF"/>
      </a:lt1>
      <a:dk2>
        <a:srgbClr val="A7A7A7"/>
      </a:dk2>
      <a:lt2>
        <a:srgbClr val="535353"/>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Helvetica"/>
        <a:ea typeface="Helvetica"/>
        <a:cs typeface="Helvetica"/>
      </a:majorFont>
      <a:minorFont>
        <a:latin typeface="Helvetica Neue"/>
        <a:ea typeface="Helvetica Neue"/>
        <a:cs typeface="Helvetica Neue"/>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38787"/>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222222"/>
            </a:solidFill>
            <a:effectLst/>
            <a:uFillTx/>
            <a:latin typeface="DIN Condensed Bold"/>
            <a:ea typeface="DIN Condensed Bold"/>
            <a:cs typeface="DIN Condensed Bold"/>
            <a:sym typeface="DIN Condensed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3400"/>
          </a:spcBef>
          <a:spcAft>
            <a:spcPts val="0"/>
          </a:spcAft>
          <a:buClrTx/>
          <a:buSzTx/>
          <a:buFontTx/>
          <a:buNone/>
          <a:tabLst/>
          <a:defRPr kumimoji="0" sz="3000" b="0" i="0" u="none" strike="noStrike" cap="none" spc="0" normalizeH="0" baseline="0">
            <a:ln>
              <a:noFill/>
            </a:ln>
            <a:solidFill>
              <a:srgbClr val="222222"/>
            </a:solidFill>
            <a:effectLst/>
            <a:uFillTx/>
            <a:latin typeface="DIN Condensed Bold"/>
            <a:ea typeface="DIN Condensed Bold"/>
            <a:cs typeface="DIN Condensed Bold"/>
            <a:sym typeface="DIN Condensed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42</TotalTime>
  <Words>1323</Words>
  <Application>Microsoft Macintosh PowerPoint</Application>
  <PresentationFormat>Custom</PresentationFormat>
  <Paragraphs>228</Paragraphs>
  <Slides>16</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Arial</vt:lpstr>
      <vt:lpstr>Avenir Next Medium</vt:lpstr>
      <vt:lpstr>Avenir Next Regular</vt:lpstr>
      <vt:lpstr>Calibri</vt:lpstr>
      <vt:lpstr>Century Gothic</vt:lpstr>
      <vt:lpstr>DIN Alternate Bold</vt:lpstr>
      <vt:lpstr>DIN Condensed Bold</vt:lpstr>
      <vt:lpstr>Helvetica Neue</vt:lpstr>
      <vt:lpstr>Söhne</vt:lpstr>
      <vt:lpstr>New_Template7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Giraldez, Antonio</cp:lastModifiedBy>
  <cp:revision>5</cp:revision>
  <dcterms:modified xsi:type="dcterms:W3CDTF">2023-12-07T04:12:57Z</dcterms:modified>
</cp:coreProperties>
</file>