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81" r:id="rId2"/>
    <p:sldId id="282" r:id="rId3"/>
    <p:sldId id="266" r:id="rId4"/>
    <p:sldId id="278" r:id="rId5"/>
    <p:sldId id="283" r:id="rId6"/>
    <p:sldId id="284" r:id="rId7"/>
    <p:sldId id="286" r:id="rId8"/>
    <p:sldId id="287" r:id="rId9"/>
    <p:sldId id="289" r:id="rId10"/>
    <p:sldId id="290" r:id="rId11"/>
    <p:sldId id="291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YaleNew" panose="02000602050000020003" pitchFamily="2" charset="77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866"/>
    <a:srgbClr val="3399FF"/>
    <a:srgbClr val="0000FF"/>
    <a:srgbClr val="33CC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>
      <p:cViewPr>
        <p:scale>
          <a:sx n="104" d="100"/>
          <a:sy n="104" d="100"/>
        </p:scale>
        <p:origin x="12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8C8F1-1551-4C0B-90EC-06C631A57F4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5D259-1ACB-4237-84DF-3350A56F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1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69FE-0963-4634-A4BB-5667D660A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61989-E1E5-4938-9953-7DEC93212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905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81F2-DB4C-46DC-94F9-045E6331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0A32D1-1343-4768-9CDA-4747DF738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E89F9-5DA5-43AA-8377-32967749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CBC8A4-708C-4B72-A835-EE35ED93E9D5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A5C90-C94D-4F89-AC76-505252C0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0B589-8ECA-474F-B9F8-5A04498F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ED56F-9670-4CB6-9A06-318F91234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0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491DE5-CA1F-410E-AAA4-ADD26D9FB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5A549-1499-47F5-B083-162645C88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D2FBC-EE1D-4FA4-8531-64758C97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CBC8A4-708C-4B72-A835-EE35ED93E9D5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7C3EE-6E04-4329-A83D-DDA1EDDF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816A0-DA1D-4719-975C-5EC1B698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ED56F-9670-4CB6-9A06-318F91234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9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EFF6-F1FC-4AC8-9D13-FCB643FA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6EE61-AA54-4441-A83B-75E0D9552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3E6CF-7AD9-106D-DCFE-7DC064322DB7}"/>
              </a:ext>
            </a:extLst>
          </p:cNvPr>
          <p:cNvSpPr/>
          <p:nvPr userDrawn="1"/>
        </p:nvSpPr>
        <p:spPr>
          <a:xfrm>
            <a:off x="10197548" y="6370983"/>
            <a:ext cx="1848678" cy="308113"/>
          </a:xfrm>
          <a:prstGeom prst="rect">
            <a:avLst/>
          </a:prstGeom>
          <a:solidFill>
            <a:srgbClr val="1D38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8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25DA2-B5DB-4911-ABB9-8696E168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DFCF9-0DCC-46A3-8B4A-08402F83B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AA215-B969-4404-90D6-B1CEA14084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CBC8A4-708C-4B72-A835-EE35ED93E9D5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3E532-A857-4948-BE6F-6B4920BA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B0DA4-DDA3-4A99-B764-1AC8CA462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ED56F-9670-4CB6-9A06-318F91234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1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53C8-7727-4750-A82E-4484A0C0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78390-C685-4380-8564-06E4AC88F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8691A-A153-4094-BBE6-A2EB81CC0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9E711-46E8-4CB8-BAD1-26A54F0A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CBC8A4-708C-4B72-A835-EE35ED93E9D5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13607-52E8-416C-8E8F-19810364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0E2C3-00D4-40AB-977A-F460823A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ED56F-9670-4CB6-9A06-318F91234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D87E-AB5D-4EEE-9E8D-B26F3045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370F9-CA2D-4944-9D06-380CFBFE7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3290C-A738-4067-8AFC-913465E74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040BB1-101E-4F4E-96E0-9B2877B0F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37B37F-9833-4E10-A2D3-8972E22D3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6ABA4C-DAA7-4E6D-9087-70904DF48B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CBC8A4-708C-4B72-A835-EE35ED93E9D5}" type="datetimeFigureOut">
              <a:rPr lang="en-US" smtClean="0"/>
              <a:t>12/5/23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B5D01-9FB0-452D-9F6D-AB77D79C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099234-9A77-447F-93AE-7FBBC2CE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ED56F-9670-4CB6-9A06-318F91234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1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C4BC2-D717-4E3C-8B0D-CE36AAD7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B9C397-C907-4932-97F8-E3873098E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CBC8A4-708C-4B72-A835-EE35ED93E9D5}" type="datetimeFigureOut">
              <a:rPr lang="en-US" smtClean="0"/>
              <a:t>12/5/23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401BA-B9C2-4529-80DF-927D78A7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7C595-DC07-4CE3-8379-F57D4C7A6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ED56F-9670-4CB6-9A06-318F91234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1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D2F4A9-B894-474C-BAA4-EA2EAAEBE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CBC8A4-708C-4B72-A835-EE35ED93E9D5}" type="datetimeFigureOut">
              <a:rPr lang="en-US" smtClean="0"/>
              <a:t>12/5/23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51E32-9CF1-4D97-B745-71C1968D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464A5-E33C-45B5-B0E6-D30D3F67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ED56F-9670-4CB6-9A06-318F91234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6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4BE8-993B-411D-A2BA-1A3C603B8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7F953-9825-4EDE-A072-22829C939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0D35A-0F2C-4E82-91AE-DFF0A3A26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CF22E-49F5-4EB9-89F1-A76CE202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CBC8A4-708C-4B72-A835-EE35ED93E9D5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12433-D8AD-4D15-B51F-590821E4E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DEFFA-1451-4AF2-9307-3FD29CF1C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ED56F-9670-4CB6-9A06-318F91234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8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6B30B-11E4-4A70-9B12-98673C167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FEC321-0089-46DA-AA90-273FBC2EE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3F2CB-8E17-4A22-9A81-3EABACC6E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00E42-0E29-4319-B562-88643303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CBC8A4-708C-4B72-A835-EE35ED93E9D5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1CA9F-D7E8-4B16-AE50-9F23CA697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D11A5-A285-4D52-A994-08C678F5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ED56F-9670-4CB6-9A06-318F91234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2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57ADF1-322E-C74C-A4E1-59867364E00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8"/>
            <a:ext cx="12192000" cy="6858000"/>
          </a:xfrm>
          <a:prstGeom prst="rect">
            <a:avLst/>
          </a:prstGeom>
        </p:spPr>
      </p:pic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6A29C1C-F09E-498A-8FD4-2A988999A2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267055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50" imgH="350" progId="TCLayout.ActiveDocument.1">
                  <p:embed/>
                </p:oleObj>
              </mc:Choice>
              <mc:Fallback>
                <p:oleObj name="think-cell Slide" r:id="rId15" imgW="350" imgH="3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DB8CD-6F9F-4DE6-807E-8E2AC32C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4651B-1940-4A69-9F76-78B4292DF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14668"/>
            <a:ext cx="10515600" cy="4008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007A4-6D15-C346-BD40-2AC8A151D653}"/>
              </a:ext>
            </a:extLst>
          </p:cNvPr>
          <p:cNvSpPr txBox="1"/>
          <p:nvPr userDrawn="1"/>
        </p:nvSpPr>
        <p:spPr>
          <a:xfrm>
            <a:off x="10207485" y="635931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YaleNew" panose="02000602050000020003" pitchFamily="2" charset="77"/>
              </a:rPr>
              <a:t>CONFIDENTIAL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882019-31AA-5425-529A-08B1C0AD9125}"/>
              </a:ext>
            </a:extLst>
          </p:cNvPr>
          <p:cNvSpPr/>
          <p:nvPr userDrawn="1"/>
        </p:nvSpPr>
        <p:spPr>
          <a:xfrm>
            <a:off x="10197548" y="6370983"/>
            <a:ext cx="1848678" cy="308113"/>
          </a:xfrm>
          <a:prstGeom prst="rect">
            <a:avLst/>
          </a:prstGeom>
          <a:solidFill>
            <a:srgbClr val="1D38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8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YaleNew" panose="02000602050000020003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YaleNew" panose="02000602050000020003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YaleNew" panose="02000602050000020003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YaleNew" panose="02000602050000020003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YaleNew" panose="02000602050000020003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YaleNew" panose="02000602050000020003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11.png"/><Relationship Id="rId4" Type="http://schemas.openxmlformats.org/officeDocument/2006/relationships/image" Target="../media/image2.emf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g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Relationship Id="rId9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9950C0-8B4A-5212-3EF9-A448CF21A618}"/>
              </a:ext>
            </a:extLst>
          </p:cNvPr>
          <p:cNvSpPr/>
          <p:nvPr/>
        </p:nvSpPr>
        <p:spPr>
          <a:xfrm>
            <a:off x="3805884" y="5132170"/>
            <a:ext cx="25764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YaleNew" panose="02000602050000020003" pitchFamily="2" charset="77"/>
              </a:rPr>
              <a:t>Shi Shen, PhD</a:t>
            </a:r>
          </a:p>
          <a:p>
            <a:pPr algn="ctr"/>
            <a:r>
              <a:rPr lang="en-US" dirty="0">
                <a:latin typeface="YaleNew" panose="02000602050000020003" pitchFamily="2" charset="77"/>
              </a:rPr>
              <a:t>Former Graduate Student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98250-8C5A-7550-FF04-1F289D765AF1}"/>
              </a:ext>
            </a:extLst>
          </p:cNvPr>
          <p:cNvSpPr/>
          <p:nvPr/>
        </p:nvSpPr>
        <p:spPr>
          <a:xfrm>
            <a:off x="836162" y="5132170"/>
            <a:ext cx="28398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YaleNew" panose="02000602050000020003" pitchFamily="2" charset="77"/>
              </a:rPr>
              <a:t>Stuart Campbell, PhD</a:t>
            </a:r>
          </a:p>
          <a:p>
            <a:pPr algn="ctr"/>
            <a:r>
              <a:rPr lang="en-US" dirty="0">
                <a:latin typeface="YaleNew" panose="02000602050000020003" pitchFamily="2" charset="77"/>
              </a:rPr>
              <a:t>Associate Professor</a:t>
            </a:r>
          </a:p>
          <a:p>
            <a:pPr algn="ctr"/>
            <a:r>
              <a:rPr lang="en-US" dirty="0">
                <a:latin typeface="YaleNew" panose="02000602050000020003" pitchFamily="2" charset="77"/>
              </a:rPr>
              <a:t>Yale Biomedical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FC5D6C-4C13-5715-6832-AF82E0E29FA0}"/>
              </a:ext>
            </a:extLst>
          </p:cNvPr>
          <p:cNvSpPr/>
          <p:nvPr/>
        </p:nvSpPr>
        <p:spPr>
          <a:xfrm>
            <a:off x="9157754" y="5132170"/>
            <a:ext cx="22116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YaleNew" panose="02000602050000020003" pitchFamily="2" charset="77"/>
              </a:rPr>
              <a:t>Tariq Ahmad, MD</a:t>
            </a:r>
          </a:p>
          <a:p>
            <a:pPr algn="ctr"/>
            <a:r>
              <a:rPr lang="en-US" dirty="0">
                <a:latin typeface="YaleNew" panose="02000602050000020003" pitchFamily="2" charset="77"/>
              </a:rPr>
              <a:t>Chief of Heart Failure</a:t>
            </a:r>
          </a:p>
          <a:p>
            <a:pPr algn="ctr"/>
            <a:r>
              <a:rPr lang="en-US" dirty="0">
                <a:latin typeface="YaleNew" panose="02000602050000020003" pitchFamily="2" charset="77"/>
              </a:rPr>
              <a:t>Yale Cardiology</a:t>
            </a:r>
          </a:p>
        </p:txBody>
      </p:sp>
      <p:pic>
        <p:nvPicPr>
          <p:cNvPr id="9" name="Picture 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F6DA370E-7F86-263C-10D6-1AD4B0FB0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2217" y="3200866"/>
            <a:ext cx="1402050" cy="1874046"/>
          </a:xfrm>
          <a:prstGeom prst="rect">
            <a:avLst/>
          </a:prstGeom>
        </p:spPr>
      </p:pic>
      <p:pic>
        <p:nvPicPr>
          <p:cNvPr id="11" name="Picture 10" descr="A person wearing glasses and a pink shirt&#10;&#10;Description automatically generated">
            <a:extLst>
              <a:ext uri="{FF2B5EF4-FFF2-40B4-BE49-F238E27FC236}">
                <a16:creationId xmlns:a16="http://schemas.microsoft.com/office/drawing/2014/main" id="{FA934B09-54BA-F488-8524-20AB3C7F54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5" t="5670" r="6322" b="37318"/>
          <a:stretch/>
        </p:blipFill>
        <p:spPr>
          <a:xfrm>
            <a:off x="1442674" y="3199231"/>
            <a:ext cx="1627906" cy="1874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916403-80E9-C26B-5167-C74BD0EA0A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427"/>
          <a:stretch/>
        </p:blipFill>
        <p:spPr>
          <a:xfrm>
            <a:off x="9422892" y="3199231"/>
            <a:ext cx="1681419" cy="18748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525ABD-3CFC-656B-FEBA-D75B404E0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900" y="3199231"/>
            <a:ext cx="1511358" cy="18873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F4B629A-BE1C-2DAC-B6B4-9410D8AC027E}"/>
              </a:ext>
            </a:extLst>
          </p:cNvPr>
          <p:cNvSpPr/>
          <p:nvPr/>
        </p:nvSpPr>
        <p:spPr>
          <a:xfrm>
            <a:off x="6478764" y="5132169"/>
            <a:ext cx="2383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YaleNew" panose="02000602050000020003" pitchFamily="2" charset="77"/>
              </a:rPr>
              <a:t>Stephanie Shao</a:t>
            </a:r>
          </a:p>
          <a:p>
            <a:pPr algn="ctr"/>
            <a:r>
              <a:rPr lang="en-US" dirty="0">
                <a:latin typeface="YaleNew" panose="02000602050000020003" pitchFamily="2" charset="77"/>
              </a:rPr>
              <a:t>Undergraduate Student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82BFE69-B31D-9449-0513-60FEF5BED6AE}"/>
              </a:ext>
            </a:extLst>
          </p:cNvPr>
          <p:cNvSpPr txBox="1">
            <a:spLocks/>
          </p:cNvSpPr>
          <p:nvPr/>
        </p:nvSpPr>
        <p:spPr>
          <a:xfrm>
            <a:off x="1524000" y="506891"/>
            <a:ext cx="9144000" cy="2075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YaleNew" panose="02000602050000020003" pitchFamily="2" charset="77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YaleNew" panose="02000602050000020003" pitchFamily="50" charset="0"/>
              </a:rPr>
              <a:t>Innovative Administration of Heart Failure Medications</a:t>
            </a:r>
          </a:p>
        </p:txBody>
      </p:sp>
    </p:spTree>
    <p:extLst>
      <p:ext uri="{BB962C8B-B14F-4D97-AF65-F5344CB8AC3E}">
        <p14:creationId xmlns:p14="http://schemas.microsoft.com/office/powerpoint/2010/main" val="22751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AD80BF2-44B6-4E08-8FB8-EB6529FF8C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0" imgH="350" progId="TCLayout.ActiveDocument.1">
                  <p:embed/>
                </p:oleObj>
              </mc:Choice>
              <mc:Fallback>
                <p:oleObj name="think-cell Slide" r:id="rId3" imgW="350" imgH="35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AD80BF2-44B6-4E08-8FB8-EB6529FF8C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F58E262-73C9-60D7-EA26-4FA0F4184B13}"/>
              </a:ext>
            </a:extLst>
          </p:cNvPr>
          <p:cNvSpPr txBox="1"/>
          <p:nvPr/>
        </p:nvSpPr>
        <p:spPr>
          <a:xfrm>
            <a:off x="4503664" y="1211811"/>
            <a:ext cx="1853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YaleNew" panose="02000602050000020003" pitchFamily="2" charset="77"/>
              </a:rPr>
              <a:t>High-Impact Peer-Reviewed Publication</a:t>
            </a:r>
          </a:p>
        </p:txBody>
      </p:sp>
      <p:pic>
        <p:nvPicPr>
          <p:cNvPr id="19" name="Graphic 18" descr="Document outline">
            <a:extLst>
              <a:ext uri="{FF2B5EF4-FFF2-40B4-BE49-F238E27FC236}">
                <a16:creationId xmlns:a16="http://schemas.microsoft.com/office/drawing/2014/main" id="{CF98AE1F-7759-C1B2-BF7A-6E9D3EFA72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4189" y="1079261"/>
            <a:ext cx="1175396" cy="117539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7768754-A8C3-877A-286C-382B0B763A27}"/>
              </a:ext>
            </a:extLst>
          </p:cNvPr>
          <p:cNvGrpSpPr/>
          <p:nvPr/>
        </p:nvGrpSpPr>
        <p:grpSpPr>
          <a:xfrm>
            <a:off x="4623418" y="2652730"/>
            <a:ext cx="3022600" cy="3379977"/>
            <a:chOff x="4623418" y="2652730"/>
            <a:chExt cx="3022600" cy="33799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724F55D-7CED-932E-CABD-E5EEA818D77D}"/>
                </a:ext>
              </a:extLst>
            </p:cNvPr>
            <p:cNvGrpSpPr/>
            <p:nvPr/>
          </p:nvGrpSpPr>
          <p:grpSpPr>
            <a:xfrm>
              <a:off x="4623418" y="3691129"/>
              <a:ext cx="3022600" cy="2341578"/>
              <a:chOff x="5689903" y="3710861"/>
              <a:chExt cx="3022600" cy="234157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B1229E6-7CE4-117F-E92F-0BF16ACC9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89903" y="4363339"/>
                <a:ext cx="3022600" cy="168910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9ED8B1-98D5-0E63-38CD-DB61B103F67E}"/>
                  </a:ext>
                </a:extLst>
              </p:cNvPr>
              <p:cNvSpPr txBox="1"/>
              <p:nvPr/>
            </p:nvSpPr>
            <p:spPr>
              <a:xfrm>
                <a:off x="6668591" y="4079348"/>
                <a:ext cx="1329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YaleNew" panose="02000602050000020003" pitchFamily="50" charset="0"/>
                  </a:rPr>
                  <a:t>Danicamtiv</a:t>
                </a:r>
              </a:p>
            </p:txBody>
          </p:sp>
          <p:pic>
            <p:nvPicPr>
              <p:cNvPr id="8" name="Picture 2" descr="Global Biopharmaceutical Company - Bristol Myers Squibb">
                <a:extLst>
                  <a:ext uri="{FF2B5EF4-FFF2-40B4-BE49-F238E27FC236}">
                    <a16:creationId xmlns:a16="http://schemas.microsoft.com/office/drawing/2014/main" id="{43BBD5A6-B9C9-6EB5-F869-373EE9D083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28" t="39339" r="5097" b="35597"/>
              <a:stretch/>
            </p:blipFill>
            <p:spPr bwMode="auto">
              <a:xfrm>
                <a:off x="6096000" y="3710861"/>
                <a:ext cx="2528719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AE418645-D9F6-6847-6DB2-8CBC90B400D4}"/>
                </a:ext>
              </a:extLst>
            </p:cNvPr>
            <p:cNvSpPr/>
            <p:nvPr/>
          </p:nvSpPr>
          <p:spPr>
            <a:xfrm rot="5400000">
              <a:off x="5857272" y="2832024"/>
              <a:ext cx="753035" cy="394447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A8DE6B4-DA47-FB1D-5798-B93FD781C827}"/>
              </a:ext>
            </a:extLst>
          </p:cNvPr>
          <p:cNvGrpSpPr/>
          <p:nvPr/>
        </p:nvGrpSpPr>
        <p:grpSpPr>
          <a:xfrm>
            <a:off x="8231868" y="2556888"/>
            <a:ext cx="3121932" cy="2727461"/>
            <a:chOff x="8231868" y="2556888"/>
            <a:chExt cx="3121932" cy="272746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7F3C6E-C486-7DA7-0566-670724185403}"/>
                </a:ext>
              </a:extLst>
            </p:cNvPr>
            <p:cNvSpPr txBox="1"/>
            <p:nvPr/>
          </p:nvSpPr>
          <p:spPr>
            <a:xfrm>
              <a:off x="9162778" y="4084020"/>
              <a:ext cx="21910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YaleNew" panose="02000602050000020003" pitchFamily="2" charset="77"/>
                </a:rPr>
                <a:t>Programs at other companies?</a:t>
              </a:r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E402B9E6-17C2-81A8-D82D-A95451EA5C04}"/>
                </a:ext>
              </a:extLst>
            </p:cNvPr>
            <p:cNvSpPr/>
            <p:nvPr/>
          </p:nvSpPr>
          <p:spPr>
            <a:xfrm rot="3135483">
              <a:off x="8043935" y="2744821"/>
              <a:ext cx="753035" cy="377169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F5B318-99D3-5BA6-D9BE-21DAD66BE5C1}"/>
              </a:ext>
            </a:extLst>
          </p:cNvPr>
          <p:cNvGrpSpPr/>
          <p:nvPr/>
        </p:nvGrpSpPr>
        <p:grpSpPr>
          <a:xfrm>
            <a:off x="474993" y="2564708"/>
            <a:ext cx="3951731" cy="3408612"/>
            <a:chOff x="474993" y="2564708"/>
            <a:chExt cx="3951731" cy="340861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763D74-DA66-4C8C-80B2-0D8D7D549CE7}"/>
                </a:ext>
              </a:extLst>
            </p:cNvPr>
            <p:cNvSpPr txBox="1"/>
            <p:nvPr/>
          </p:nvSpPr>
          <p:spPr>
            <a:xfrm>
              <a:off x="1174094" y="4004637"/>
              <a:ext cx="2893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YaleNew" panose="02000602050000020003" pitchFamily="50" charset="0"/>
                </a:rPr>
                <a:t>Omecamtiv</a:t>
              </a:r>
              <a:r>
                <a:rPr lang="en-US" dirty="0">
                  <a:latin typeface="YaleNew" panose="02000602050000020003" pitchFamily="50" charset="0"/>
                </a:rPr>
                <a:t> </a:t>
              </a:r>
              <a:r>
                <a:rPr lang="en-US" dirty="0" err="1">
                  <a:latin typeface="YaleNew" panose="02000602050000020003" pitchFamily="50" charset="0"/>
                </a:rPr>
                <a:t>Mecarbil</a:t>
              </a:r>
              <a:r>
                <a:rPr lang="en-US" dirty="0">
                  <a:latin typeface="YaleNew" panose="02000602050000020003" pitchFamily="50" charset="0"/>
                </a:rPr>
                <a:t> (</a:t>
              </a:r>
              <a:r>
                <a:rPr lang="en-US" b="1" dirty="0">
                  <a:latin typeface="YaleNew" panose="02000602050000020003" pitchFamily="50" charset="0"/>
                </a:rPr>
                <a:t>OM</a:t>
              </a:r>
              <a:r>
                <a:rPr lang="en-US" dirty="0">
                  <a:latin typeface="YaleNew" panose="02000602050000020003" pitchFamily="50" charset="0"/>
                </a:rPr>
                <a:t>)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2FAF646-1F5B-8694-B029-86E1EE70F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993" y="4370846"/>
              <a:ext cx="3951731" cy="160247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906B400-DE90-DD16-0691-DA522E018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62257" y="3455865"/>
              <a:ext cx="2853709" cy="642965"/>
            </a:xfrm>
            <a:prstGeom prst="rect">
              <a:avLst/>
            </a:prstGeom>
          </p:spPr>
        </p:pic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A30D4DD2-3B8F-3099-7B78-B162C344FCA0}"/>
                </a:ext>
              </a:extLst>
            </p:cNvPr>
            <p:cNvSpPr/>
            <p:nvPr/>
          </p:nvSpPr>
          <p:spPr>
            <a:xfrm rot="7533628">
              <a:off x="3670796" y="2744002"/>
              <a:ext cx="753035" cy="394447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209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AD80BF2-44B6-4E08-8FB8-EB6529FF8C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0" imgH="350" progId="TCLayout.ActiveDocument.1">
                  <p:embed/>
                </p:oleObj>
              </mc:Choice>
              <mc:Fallback>
                <p:oleObj name="think-cell Slide" r:id="rId3" imgW="350" imgH="35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AD80BF2-44B6-4E08-8FB8-EB6529FF8C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2FAF646-1F5B-8694-B029-86E1EE70F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0134" y="1952343"/>
            <a:ext cx="3951731" cy="1602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763D74-DA66-4C8C-80B2-0D8D7D549CE7}"/>
              </a:ext>
            </a:extLst>
          </p:cNvPr>
          <p:cNvSpPr txBox="1"/>
          <p:nvPr/>
        </p:nvSpPr>
        <p:spPr>
          <a:xfrm>
            <a:off x="3667978" y="1629177"/>
            <a:ext cx="556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YaleNew" panose="02000602050000020003" pitchFamily="50" charset="0"/>
              </a:rPr>
              <a:t>Omecamtiv</a:t>
            </a:r>
            <a:r>
              <a:rPr lang="en-US" sz="3600" dirty="0">
                <a:latin typeface="YaleNew" panose="02000602050000020003" pitchFamily="50" charset="0"/>
              </a:rPr>
              <a:t> </a:t>
            </a:r>
            <a:r>
              <a:rPr lang="en-US" sz="3600" dirty="0" err="1">
                <a:latin typeface="YaleNew" panose="02000602050000020003" pitchFamily="50" charset="0"/>
              </a:rPr>
              <a:t>Mecarbil</a:t>
            </a:r>
            <a:r>
              <a:rPr lang="en-US" sz="3600" dirty="0">
                <a:latin typeface="YaleNew" panose="02000602050000020003" pitchFamily="50" charset="0"/>
              </a:rPr>
              <a:t> (</a:t>
            </a:r>
            <a:r>
              <a:rPr lang="en-US" sz="3600" b="1" dirty="0">
                <a:latin typeface="YaleNew" panose="02000602050000020003" pitchFamily="50" charset="0"/>
              </a:rPr>
              <a:t>OM</a:t>
            </a:r>
            <a:r>
              <a:rPr lang="en-US" sz="3600" dirty="0">
                <a:latin typeface="YaleNew" panose="02000602050000020003" pitchFamily="50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22ACFF-2907-E435-ABA1-168DC2FB8DEB}"/>
              </a:ext>
            </a:extLst>
          </p:cNvPr>
          <p:cNvSpPr txBox="1"/>
          <p:nvPr/>
        </p:nvSpPr>
        <p:spPr>
          <a:xfrm>
            <a:off x="1904169" y="4198089"/>
            <a:ext cx="5561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YaleNew" panose="02000602050000020003" pitchFamily="50" charset="0"/>
              </a:rPr>
              <a:t>Lackluster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9909FC-0C79-3703-8CE9-09A34D2EA79D}"/>
              </a:ext>
            </a:extLst>
          </p:cNvPr>
          <p:cNvGrpSpPr/>
          <p:nvPr/>
        </p:nvGrpSpPr>
        <p:grpSpPr>
          <a:xfrm>
            <a:off x="5653665" y="4198088"/>
            <a:ext cx="6796695" cy="1015663"/>
            <a:chOff x="5653665" y="4198088"/>
            <a:chExt cx="6796695" cy="1015663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03A7A4C5-6DE8-144F-9919-F3566FE59136}"/>
                </a:ext>
              </a:extLst>
            </p:cNvPr>
            <p:cNvSpPr/>
            <p:nvPr/>
          </p:nvSpPr>
          <p:spPr>
            <a:xfrm rot="16200000">
              <a:off x="5916246" y="4245633"/>
              <a:ext cx="395416" cy="92057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38CCDC-D166-FA07-A304-4F43D9F3201A}"/>
                </a:ext>
              </a:extLst>
            </p:cNvPr>
            <p:cNvSpPr txBox="1"/>
            <p:nvPr/>
          </p:nvSpPr>
          <p:spPr>
            <a:xfrm>
              <a:off x="6888837" y="4198088"/>
              <a:ext cx="55615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YaleNew" panose="02000602050000020003" pitchFamily="50" charset="0"/>
                </a:rPr>
                <a:t>Blockbuster!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722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F531F-80DB-B94B-8E56-9439B7994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Heart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EBB92-A6F3-9A41-ABA5-72F2E86BA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6715"/>
            <a:ext cx="5809735" cy="1950702"/>
          </a:xfrm>
        </p:spPr>
        <p:txBody>
          <a:bodyPr/>
          <a:lstStyle/>
          <a:p>
            <a:r>
              <a:rPr lang="en-US" dirty="0"/>
              <a:t>Causes 1 in every 8 deaths</a:t>
            </a:r>
          </a:p>
          <a:p>
            <a:r>
              <a:rPr lang="en-US" dirty="0"/>
              <a:t>Affects ~6.2M Americans </a:t>
            </a:r>
          </a:p>
          <a:p>
            <a:r>
              <a:rPr lang="en-US" dirty="0"/>
              <a:t>No cures; current therapies have low efficacy</a:t>
            </a:r>
          </a:p>
        </p:txBody>
      </p:sp>
      <p:pic>
        <p:nvPicPr>
          <p:cNvPr id="21506" name="Picture 2" descr="Heart failure - Symptoms and causes - Mayo Clinic">
            <a:extLst>
              <a:ext uri="{FF2B5EF4-FFF2-40B4-BE49-F238E27FC236}">
                <a16:creationId xmlns:a16="http://schemas.microsoft.com/office/drawing/2014/main" id="{1A9378E3-6DD8-2044-889D-E683065C4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616" y="1727486"/>
            <a:ext cx="4077730" cy="439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2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AD80BF2-44B6-4E08-8FB8-EB6529FF8C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1990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0" imgH="350" progId="TCLayout.ActiveDocument.1">
                  <p:embed/>
                </p:oleObj>
              </mc:Choice>
              <mc:Fallback>
                <p:oleObj name="think-cell Slide" r:id="rId3" imgW="350" imgH="35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AD80BF2-44B6-4E08-8FB8-EB6529FF8C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2EF52D5-B60C-45A8-8573-3035B12E7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168"/>
            <a:ext cx="10515600" cy="1325563"/>
          </a:xfrm>
        </p:spPr>
        <p:txBody>
          <a:bodyPr vert="horz">
            <a:normAutofit/>
          </a:bodyPr>
          <a:lstStyle/>
          <a:p>
            <a:r>
              <a:rPr lang="en-US" sz="3600" dirty="0">
                <a:latin typeface="YaleNew" panose="02000602050000020003" pitchFamily="50" charset="0"/>
              </a:rPr>
              <a:t>Attempted Solution: Drugs to Strengthen Contraction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C78F6A-B69A-4989-A674-D79C83DF53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00" y="2471488"/>
            <a:ext cx="3994484" cy="148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372013C-2C9D-49DC-A9A8-77F7530E4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6" t="22258" r="985" b="47006"/>
          <a:stretch/>
        </p:blipFill>
        <p:spPr bwMode="auto">
          <a:xfrm flipV="1">
            <a:off x="838200" y="4568416"/>
            <a:ext cx="3137396" cy="15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F1E535-93FF-44BE-8AB3-141F08A27BA8}"/>
              </a:ext>
            </a:extLst>
          </p:cNvPr>
          <p:cNvSpPr txBox="1"/>
          <p:nvPr/>
        </p:nvSpPr>
        <p:spPr>
          <a:xfrm>
            <a:off x="7218313" y="6252444"/>
            <a:ext cx="468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YaleNew" panose="02000602050000020003" pitchFamily="50" charset="0"/>
              </a:rPr>
              <a:t>Malik et al. </a:t>
            </a:r>
            <a:r>
              <a:rPr lang="en-US" sz="1600" i="1" dirty="0">
                <a:solidFill>
                  <a:schemeClr val="bg1"/>
                </a:solidFill>
                <a:latin typeface="YaleNew" panose="02000602050000020003" pitchFamily="50" charset="0"/>
              </a:rPr>
              <a:t>Science</a:t>
            </a:r>
            <a:r>
              <a:rPr lang="en-US" sz="1600" dirty="0">
                <a:solidFill>
                  <a:schemeClr val="bg1"/>
                </a:solidFill>
                <a:latin typeface="YaleNew" panose="02000602050000020003" pitchFamily="50" charset="0"/>
              </a:rPr>
              <a:t> 2011</a:t>
            </a:r>
          </a:p>
          <a:p>
            <a:r>
              <a:rPr lang="en-US" sz="1600" dirty="0">
                <a:solidFill>
                  <a:schemeClr val="bg1"/>
                </a:solidFill>
                <a:latin typeface="YaleNew" panose="02000602050000020003" pitchFamily="50" charset="0"/>
              </a:rPr>
              <a:t>Maynard C, et al. Side Eff. Drugs </a:t>
            </a:r>
            <a:r>
              <a:rPr lang="en-US" sz="1600" dirty="0" err="1">
                <a:solidFill>
                  <a:schemeClr val="bg1"/>
                </a:solidFill>
                <a:latin typeface="YaleNew" panose="02000602050000020003" pitchFamily="50" charset="0"/>
              </a:rPr>
              <a:t>Annu</a:t>
            </a:r>
            <a:r>
              <a:rPr lang="en-US" sz="1600" dirty="0">
                <a:solidFill>
                  <a:schemeClr val="bg1"/>
                </a:solidFill>
                <a:latin typeface="YaleNew" panose="02000602050000020003" pitchFamily="50" charset="0"/>
              </a:rPr>
              <a:t> 2017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63D74-DA66-4C8C-80B2-0D8D7D549CE7}"/>
              </a:ext>
            </a:extLst>
          </p:cNvPr>
          <p:cNvSpPr txBox="1"/>
          <p:nvPr/>
        </p:nvSpPr>
        <p:spPr>
          <a:xfrm>
            <a:off x="1233724" y="2131537"/>
            <a:ext cx="289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YaleNew" panose="02000602050000020003" pitchFamily="50" charset="0"/>
              </a:rPr>
              <a:t>Omecamtiv</a:t>
            </a:r>
            <a:r>
              <a:rPr lang="en-US" dirty="0">
                <a:latin typeface="YaleNew" panose="02000602050000020003" pitchFamily="50" charset="0"/>
              </a:rPr>
              <a:t> </a:t>
            </a:r>
            <a:r>
              <a:rPr lang="en-US" dirty="0" err="1">
                <a:latin typeface="YaleNew" panose="02000602050000020003" pitchFamily="50" charset="0"/>
              </a:rPr>
              <a:t>Mecarbil</a:t>
            </a:r>
            <a:r>
              <a:rPr lang="en-US" dirty="0">
                <a:latin typeface="YaleNew" panose="02000602050000020003" pitchFamily="50" charset="0"/>
              </a:rPr>
              <a:t> (</a:t>
            </a:r>
            <a:r>
              <a:rPr lang="en-US" b="1" dirty="0">
                <a:latin typeface="YaleNew" panose="02000602050000020003" pitchFamily="50" charset="0"/>
              </a:rPr>
              <a:t>OM</a:t>
            </a:r>
            <a:r>
              <a:rPr lang="en-US" dirty="0">
                <a:latin typeface="YaleNew" panose="02000602050000020003" pitchFamily="50" charset="0"/>
              </a:rPr>
              <a:t>)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03A7A4C5-6DE8-144F-9919-F3566FE59136}"/>
              </a:ext>
            </a:extLst>
          </p:cNvPr>
          <p:cNvSpPr/>
          <p:nvPr/>
        </p:nvSpPr>
        <p:spPr>
          <a:xfrm>
            <a:off x="2248930" y="3960341"/>
            <a:ext cx="395416" cy="920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5974B9-DD0F-5C49-ADC8-75691441BBBC}"/>
              </a:ext>
            </a:extLst>
          </p:cNvPr>
          <p:cNvSpPr txBox="1">
            <a:spLocks/>
          </p:cNvSpPr>
          <p:nvPr/>
        </p:nvSpPr>
        <p:spPr>
          <a:xfrm>
            <a:off x="6183784" y="2617714"/>
            <a:ext cx="5809735" cy="1950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YaleNew" panose="0200060205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YaleNew" panose="02000602050000020003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YaleNew" panose="02000602050000020003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YaleNew" panose="02000602050000020003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YaleNew" panose="02000602050000020003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High specificity</a:t>
            </a:r>
          </a:p>
          <a:p>
            <a:r>
              <a:rPr lang="en-US" dirty="0"/>
              <a:t>Enhances myosin motor activity </a:t>
            </a:r>
          </a:p>
          <a:p>
            <a:r>
              <a:rPr lang="en-US" dirty="0"/>
              <a:t>Increases contraction force</a:t>
            </a:r>
          </a:p>
          <a:p>
            <a:r>
              <a:rPr lang="en-US" dirty="0"/>
              <a:t>First-in-class (cardiac myosin activator)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FAF646-1F5B-8694-B029-86E1EE70F2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623" y="2479817"/>
            <a:ext cx="3951731" cy="1602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06B400-DE90-DD16-0691-DA522E0185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887" y="1582765"/>
            <a:ext cx="2853709" cy="6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1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2B4C9B-015E-48DD-AD60-7F2388C1B0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92732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0" imgH="350" progId="TCLayout.ActiveDocument.1">
                  <p:embed/>
                </p:oleObj>
              </mc:Choice>
              <mc:Fallback>
                <p:oleObj name="think-cell Slide" r:id="rId3" imgW="350" imgH="3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F00314D-31BF-43A1-A990-3F1916630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60641"/>
            <a:ext cx="12192000" cy="1325563"/>
          </a:xfrm>
        </p:spPr>
        <p:txBody>
          <a:bodyPr vert="horz">
            <a:normAutofit/>
          </a:bodyPr>
          <a:lstStyle/>
          <a:p>
            <a:r>
              <a:rPr lang="en-US" sz="3600" dirty="0">
                <a:latin typeface="YaleNew" panose="02000602050000020003" pitchFamily="50" charset="0"/>
              </a:rPr>
              <a:t>Phase 3 Trial: OM failed to improve patient mortality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89292F-49F5-43E1-ABC0-90828D18FB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78" b="49048"/>
          <a:stretch/>
        </p:blipFill>
        <p:spPr>
          <a:xfrm>
            <a:off x="7841270" y="1969808"/>
            <a:ext cx="3807032" cy="32098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C411D5-73A6-4ACB-8DB9-259A7EB99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7062" y="1800726"/>
            <a:ext cx="2828925" cy="381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07C034-EA55-49EF-88E0-01B8527F2EE8}"/>
              </a:ext>
            </a:extLst>
          </p:cNvPr>
          <p:cNvSpPr txBox="1"/>
          <p:nvPr/>
        </p:nvSpPr>
        <p:spPr>
          <a:xfrm>
            <a:off x="8717813" y="6358805"/>
            <a:ext cx="3857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YaleNew" panose="02000602050000020003" pitchFamily="50" charset="0"/>
              </a:rPr>
              <a:t>Teerlink</a:t>
            </a:r>
            <a:r>
              <a:rPr lang="en-US" sz="1600" dirty="0">
                <a:solidFill>
                  <a:schemeClr val="bg1"/>
                </a:solidFill>
                <a:latin typeface="YaleNew" panose="02000602050000020003" pitchFamily="50" charset="0"/>
              </a:rPr>
              <a:t> JR, et al. N </a:t>
            </a:r>
            <a:r>
              <a:rPr lang="en-US" sz="1600" dirty="0" err="1">
                <a:solidFill>
                  <a:schemeClr val="bg1"/>
                </a:solidFill>
                <a:latin typeface="YaleNew" panose="02000602050000020003" pitchFamily="50" charset="0"/>
              </a:rPr>
              <a:t>Eng</a:t>
            </a:r>
            <a:r>
              <a:rPr lang="en-US" sz="1600" dirty="0">
                <a:solidFill>
                  <a:schemeClr val="bg1"/>
                </a:solidFill>
                <a:latin typeface="YaleNew" panose="02000602050000020003" pitchFamily="50" charset="0"/>
              </a:rPr>
              <a:t> J Med 2021.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3F56D5-417F-2548-9D3D-9355EAC4D8B2}"/>
              </a:ext>
            </a:extLst>
          </p:cNvPr>
          <p:cNvSpPr txBox="1">
            <a:spLocks/>
          </p:cNvSpPr>
          <p:nvPr/>
        </p:nvSpPr>
        <p:spPr>
          <a:xfrm>
            <a:off x="543698" y="1850399"/>
            <a:ext cx="4422749" cy="3611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YaleNew" panose="0200060205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YaleNew" panose="02000602050000020003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YaleNew" panose="02000602050000020003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YaleNew" panose="02000602050000020003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YaleNew" panose="02000602050000020003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Three-year study of heart failure patients</a:t>
            </a:r>
          </a:p>
          <a:p>
            <a:r>
              <a:rPr lang="en-US" dirty="0"/>
              <a:t>OM reduced hospitalizations by just 5% </a:t>
            </a:r>
          </a:p>
          <a:p>
            <a:r>
              <a:rPr lang="en-US" dirty="0"/>
              <a:t>Patient mortality was </a:t>
            </a:r>
            <a:r>
              <a:rPr lang="en-US" u="sng" dirty="0"/>
              <a:t>not reduced</a:t>
            </a:r>
          </a:p>
          <a:p>
            <a:r>
              <a:rPr lang="en-US" dirty="0"/>
              <a:t>FDA declined to approve OM (2023)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3CA62-D0BD-1146-87B2-108BB310E920}"/>
              </a:ext>
            </a:extLst>
          </p:cNvPr>
          <p:cNvSpPr txBox="1"/>
          <p:nvPr/>
        </p:nvSpPr>
        <p:spPr>
          <a:xfrm>
            <a:off x="9337365" y="5338628"/>
            <a:ext cx="3857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YaleNew" panose="02000602050000020003" pitchFamily="50" charset="0"/>
              </a:rPr>
              <a:t>Months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4E14CE-F500-0442-A735-5962B25BE40D}"/>
              </a:ext>
            </a:extLst>
          </p:cNvPr>
          <p:cNvSpPr txBox="1"/>
          <p:nvPr/>
        </p:nvSpPr>
        <p:spPr>
          <a:xfrm>
            <a:off x="6388100" y="3240556"/>
            <a:ext cx="129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YaleNew" panose="02000602050000020003" pitchFamily="50" charset="0"/>
              </a:rPr>
              <a:t>Cumulative Incidence (%)</a:t>
            </a:r>
          </a:p>
        </p:txBody>
      </p:sp>
    </p:spTree>
    <p:extLst>
      <p:ext uri="{BB962C8B-B14F-4D97-AF65-F5344CB8AC3E}">
        <p14:creationId xmlns:p14="http://schemas.microsoft.com/office/powerpoint/2010/main" val="38900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25548BC-0071-F92A-977B-F38583F60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7" b="12662"/>
          <a:stretch/>
        </p:blipFill>
        <p:spPr>
          <a:xfrm>
            <a:off x="4979773" y="1414474"/>
            <a:ext cx="5799951" cy="35801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C77D79-1A38-F4F1-88AD-10271E76F8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3" t="20782" r="11745" b="30253"/>
          <a:stretch/>
        </p:blipFill>
        <p:spPr>
          <a:xfrm>
            <a:off x="6771502" y="2266371"/>
            <a:ext cx="3034649" cy="20071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EC9F52-4558-A335-B213-E5BDC56D6D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6" t="24276" r="29425" b="58018"/>
          <a:stretch/>
        </p:blipFill>
        <p:spPr>
          <a:xfrm>
            <a:off x="7669430" y="2409568"/>
            <a:ext cx="671382" cy="7258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28EA03-56EE-671D-9FDC-1DDA43866C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6" t="43569" r="20607" b="40046"/>
          <a:stretch/>
        </p:blipFill>
        <p:spPr>
          <a:xfrm>
            <a:off x="8204886" y="3200399"/>
            <a:ext cx="866769" cy="6716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7A8D5B-FDF4-BB48-88E6-126A29D3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OM fail?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DB627C-6A8A-7740-FBA1-6377162AABFD}"/>
              </a:ext>
            </a:extLst>
          </p:cNvPr>
          <p:cNvGrpSpPr/>
          <p:nvPr/>
        </p:nvGrpSpPr>
        <p:grpSpPr>
          <a:xfrm>
            <a:off x="2029673" y="5402317"/>
            <a:ext cx="7671376" cy="671603"/>
            <a:chOff x="2029673" y="5402317"/>
            <a:chExt cx="7671376" cy="6716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311688-09A9-4149-80B2-9CF4FD7A5E69}"/>
                </a:ext>
              </a:extLst>
            </p:cNvPr>
            <p:cNvSpPr/>
            <p:nvPr/>
          </p:nvSpPr>
          <p:spPr>
            <a:xfrm>
              <a:off x="2029673" y="5402317"/>
              <a:ext cx="7671376" cy="6716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637FA4-0DF8-964D-8969-912C6496CFD7}"/>
                </a:ext>
              </a:extLst>
            </p:cNvPr>
            <p:cNvSpPr txBox="1"/>
            <p:nvPr/>
          </p:nvSpPr>
          <p:spPr>
            <a:xfrm>
              <a:off x="2289876" y="5513649"/>
              <a:ext cx="731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YaleNew" panose="02000602050000020003" pitchFamily="2" charset="77"/>
                </a:rPr>
                <a:t>Could we use OM in a different way?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9DA28AC-2059-3B9E-FFC9-780B654AA5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52" r="72467"/>
          <a:stretch/>
        </p:blipFill>
        <p:spPr>
          <a:xfrm>
            <a:off x="2586924" y="3268575"/>
            <a:ext cx="2282147" cy="2424581"/>
          </a:xfrm>
          <a:prstGeom prst="rect">
            <a:avLst/>
          </a:prstGeom>
        </p:spPr>
      </p:pic>
      <p:pic>
        <p:nvPicPr>
          <p:cNvPr id="2050" name="Picture 2" descr="Propria Beating Heart Tissue-1">
            <a:extLst>
              <a:ext uri="{FF2B5EF4-FFF2-40B4-BE49-F238E27FC236}">
                <a16:creationId xmlns:a16="http://schemas.microsoft.com/office/drawing/2014/main" id="{5FFF0734-AE6E-81EA-3DDB-8E389E77D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087" y="2288376"/>
            <a:ext cx="1402225" cy="72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49CDA64-111F-7383-D814-59A6266CD6F6}"/>
              </a:ext>
            </a:extLst>
          </p:cNvPr>
          <p:cNvSpPr txBox="1"/>
          <p:nvPr/>
        </p:nvSpPr>
        <p:spPr>
          <a:xfrm>
            <a:off x="10085210" y="2302342"/>
            <a:ext cx="1928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aleNew" panose="02000602050000020003" pitchFamily="2" charset="77"/>
              </a:rPr>
              <a:t>Poor relaxation,</a:t>
            </a:r>
          </a:p>
          <a:p>
            <a:pPr algn="ctr"/>
            <a:r>
              <a:rPr lang="en-US" sz="2400" dirty="0">
                <a:latin typeface="YaleNew" panose="02000602050000020003" pitchFamily="2" charset="77"/>
              </a:rPr>
              <a:t>marginal benefit</a:t>
            </a:r>
          </a:p>
        </p:txBody>
      </p:sp>
    </p:spTree>
    <p:extLst>
      <p:ext uri="{BB962C8B-B14F-4D97-AF65-F5344CB8AC3E}">
        <p14:creationId xmlns:p14="http://schemas.microsoft.com/office/powerpoint/2010/main" val="396077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5793-38AB-A44E-A18F-71837EF1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Idea: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78138-553D-5749-8618-AC82BBBE1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733" y="1786217"/>
            <a:ext cx="4185851" cy="4008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Use OM intermittently to trigger muscle growth</a:t>
            </a:r>
          </a:p>
        </p:txBody>
      </p:sp>
      <p:pic>
        <p:nvPicPr>
          <p:cNvPr id="15" name="Graphic 14" descr="Muscular arm outline">
            <a:extLst>
              <a:ext uri="{FF2B5EF4-FFF2-40B4-BE49-F238E27FC236}">
                <a16:creationId xmlns:a16="http://schemas.microsoft.com/office/drawing/2014/main" id="{0558F701-9FBA-CD05-60FB-8C34B6192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5322" y="3823347"/>
            <a:ext cx="1478692" cy="1315995"/>
          </a:xfrm>
          <a:prstGeom prst="rect">
            <a:avLst/>
          </a:prstGeom>
        </p:spPr>
      </p:pic>
      <p:pic>
        <p:nvPicPr>
          <p:cNvPr id="5" name="Graphic 4" descr="Sleep with solid fill">
            <a:extLst>
              <a:ext uri="{FF2B5EF4-FFF2-40B4-BE49-F238E27FC236}">
                <a16:creationId xmlns:a16="http://schemas.microsoft.com/office/drawing/2014/main" id="{7DCAF0B2-3DF1-9B0C-A7B5-4C54FA58A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1152" y="3611245"/>
            <a:ext cx="1922990" cy="1922990"/>
          </a:xfrm>
          <a:prstGeom prst="rect">
            <a:avLst/>
          </a:prstGeom>
        </p:spPr>
      </p:pic>
      <p:sp>
        <p:nvSpPr>
          <p:cNvPr id="6" name="Circular Arrow 5">
            <a:extLst>
              <a:ext uri="{FF2B5EF4-FFF2-40B4-BE49-F238E27FC236}">
                <a16:creationId xmlns:a16="http://schemas.microsoft.com/office/drawing/2014/main" id="{517B90EB-1EFB-8FEA-F402-28B606DDC4AE}"/>
              </a:ext>
            </a:extLst>
          </p:cNvPr>
          <p:cNvSpPr/>
          <p:nvPr/>
        </p:nvSpPr>
        <p:spPr>
          <a:xfrm>
            <a:off x="5098164" y="3256746"/>
            <a:ext cx="1922988" cy="1315995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ular Arrow 6">
            <a:extLst>
              <a:ext uri="{FF2B5EF4-FFF2-40B4-BE49-F238E27FC236}">
                <a16:creationId xmlns:a16="http://schemas.microsoft.com/office/drawing/2014/main" id="{9CBEA3A2-2875-CC18-08FE-BD423E918718}"/>
              </a:ext>
            </a:extLst>
          </p:cNvPr>
          <p:cNvSpPr/>
          <p:nvPr/>
        </p:nvSpPr>
        <p:spPr>
          <a:xfrm flipH="1" flipV="1">
            <a:off x="5098164" y="4572739"/>
            <a:ext cx="1922988" cy="1315995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2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CE16-2364-4841-B98E-F55A6E2B1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759"/>
            <a:ext cx="10515600" cy="1325563"/>
          </a:xfrm>
        </p:spPr>
        <p:txBody>
          <a:bodyPr/>
          <a:lstStyle/>
          <a:p>
            <a:r>
              <a:rPr lang="en-US" dirty="0"/>
              <a:t>Intermittent Doses of 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B053FF-E4F3-5427-A666-602263355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096"/>
          <a:stretch/>
        </p:blipFill>
        <p:spPr>
          <a:xfrm>
            <a:off x="838200" y="1644339"/>
            <a:ext cx="9592808" cy="16360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F1B170-88E0-3230-E754-297B9B3089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046" r="60702"/>
          <a:stretch/>
        </p:blipFill>
        <p:spPr>
          <a:xfrm>
            <a:off x="178764" y="3428998"/>
            <a:ext cx="4877750" cy="2676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ED9768-027A-C4A3-40C3-EE020AB218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83" t="43518" r="62515" b="7319"/>
          <a:stretch/>
        </p:blipFill>
        <p:spPr>
          <a:xfrm>
            <a:off x="2113005" y="3138616"/>
            <a:ext cx="2718487" cy="2582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267E51-4638-8543-C1C6-624DEE2935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298" t="41871" r="43300"/>
          <a:stretch/>
        </p:blipFill>
        <p:spPr>
          <a:xfrm>
            <a:off x="5056515" y="3052118"/>
            <a:ext cx="2160073" cy="30534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909AFC-2538-1C04-15F2-FF315ABC6E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747" t="49046" r="43300"/>
          <a:stretch/>
        </p:blipFill>
        <p:spPr>
          <a:xfrm>
            <a:off x="5857104" y="3429000"/>
            <a:ext cx="1359486" cy="267660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14C1E8-0E69-6A40-5F10-589211636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589" y="4303189"/>
            <a:ext cx="5257799" cy="2279268"/>
          </a:xfrm>
        </p:spPr>
        <p:txBody>
          <a:bodyPr>
            <a:normAutofit/>
          </a:bodyPr>
          <a:lstStyle/>
          <a:p>
            <a:r>
              <a:rPr lang="en-US" b="1" dirty="0"/>
              <a:t>63%</a:t>
            </a:r>
            <a:r>
              <a:rPr lang="en-US" dirty="0"/>
              <a:t> increase in force</a:t>
            </a:r>
          </a:p>
          <a:p>
            <a:r>
              <a:rPr lang="en-US" dirty="0"/>
              <a:t>Normal relaxation behavior</a:t>
            </a:r>
          </a:p>
        </p:txBody>
      </p:sp>
    </p:spTree>
    <p:extLst>
      <p:ext uri="{BB962C8B-B14F-4D97-AF65-F5344CB8AC3E}">
        <p14:creationId xmlns:p14="http://schemas.microsoft.com/office/powerpoint/2010/main" val="321611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D4AD-B99E-1447-A73E-CEE9FF3D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644"/>
            <a:ext cx="10515600" cy="1325563"/>
          </a:xfrm>
        </p:spPr>
        <p:txBody>
          <a:bodyPr/>
          <a:lstStyle/>
          <a:p>
            <a:r>
              <a:rPr lang="en-US" dirty="0"/>
              <a:t>A New Dosing Paradigm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E55343-09EB-4A8D-83C0-F74B8DC2C68C}"/>
              </a:ext>
            </a:extLst>
          </p:cNvPr>
          <p:cNvSpPr txBox="1">
            <a:spLocks/>
          </p:cNvSpPr>
          <p:nvPr/>
        </p:nvSpPr>
        <p:spPr>
          <a:xfrm>
            <a:off x="6845642" y="2114668"/>
            <a:ext cx="4508157" cy="4008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YaleNew" panose="0200060205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YaleNew" panose="02000602050000020003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YaleNew" panose="02000602050000020003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YaleNew" panose="02000602050000020003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YaleNew" panose="02000602050000020003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9E8CEC-AB37-F7AC-8DD9-3EBCCF6608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71"/>
          <a:stretch/>
        </p:blipFill>
        <p:spPr>
          <a:xfrm>
            <a:off x="1450925" y="734693"/>
            <a:ext cx="9902874" cy="3064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38DAEC-BCB2-2435-E6D6-F159FA987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7"/>
          <a:stretch/>
        </p:blipFill>
        <p:spPr>
          <a:xfrm>
            <a:off x="1450925" y="3429000"/>
            <a:ext cx="9902874" cy="27669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F62D31-96EF-9571-2706-61974A3D70DD}"/>
              </a:ext>
            </a:extLst>
          </p:cNvPr>
          <p:cNvSpPr txBox="1"/>
          <p:nvPr/>
        </p:nvSpPr>
        <p:spPr>
          <a:xfrm>
            <a:off x="9213234" y="1940837"/>
            <a:ext cx="1748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aleNew" panose="02000602050000020003" pitchFamily="2" charset="77"/>
              </a:rPr>
              <a:t>Cytokinetics Patent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D3514A-130D-1019-0E83-60F3C9C44D33}"/>
              </a:ext>
            </a:extLst>
          </p:cNvPr>
          <p:cNvSpPr txBox="1"/>
          <p:nvPr/>
        </p:nvSpPr>
        <p:spPr>
          <a:xfrm>
            <a:off x="9213234" y="4035767"/>
            <a:ext cx="1748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aleNew" panose="02000602050000020003" pitchFamily="2" charset="77"/>
              </a:rPr>
              <a:t>Yale </a:t>
            </a:r>
          </a:p>
          <a:p>
            <a:pPr algn="ctr"/>
            <a:r>
              <a:rPr lang="en-US" sz="2400" dirty="0">
                <a:latin typeface="YaleNew" panose="02000602050000020003" pitchFamily="2" charset="77"/>
              </a:rPr>
              <a:t>Patent</a:t>
            </a:r>
          </a:p>
          <a:p>
            <a:pPr algn="ctr"/>
            <a:r>
              <a:rPr lang="en-US" sz="2400" dirty="0">
                <a:latin typeface="YaleNew" panose="02000602050000020003" pitchFamily="2" charset="77"/>
              </a:rPr>
              <a:t>Pending</a:t>
            </a:r>
          </a:p>
          <a:p>
            <a:pPr algn="ctr"/>
            <a:r>
              <a:rPr lang="en-US" sz="2400" dirty="0">
                <a:latin typeface="YaleNew" panose="02000602050000020003" pitchFamily="2" charset="77"/>
              </a:rPr>
              <a:t>(2023)</a:t>
            </a:r>
          </a:p>
        </p:txBody>
      </p:sp>
    </p:spTree>
    <p:extLst>
      <p:ext uri="{BB962C8B-B14F-4D97-AF65-F5344CB8AC3E}">
        <p14:creationId xmlns:p14="http://schemas.microsoft.com/office/powerpoint/2010/main" val="236503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AB372-775F-E84E-99FA-CBD9A72A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199"/>
            <a:ext cx="10515600" cy="1325563"/>
          </a:xfrm>
        </p:spPr>
        <p:txBody>
          <a:bodyPr/>
          <a:lstStyle/>
          <a:p>
            <a:r>
              <a:rPr lang="en-US" dirty="0" err="1"/>
              <a:t>Blavatnik</a:t>
            </a:r>
            <a:r>
              <a:rPr lang="en-US" dirty="0"/>
              <a:t> Development Award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523235-FD13-7A17-D743-00A4B82CECC8}"/>
              </a:ext>
            </a:extLst>
          </p:cNvPr>
          <p:cNvGrpSpPr/>
          <p:nvPr/>
        </p:nvGrpSpPr>
        <p:grpSpPr>
          <a:xfrm>
            <a:off x="549135" y="2337698"/>
            <a:ext cx="2042329" cy="2874170"/>
            <a:chOff x="549135" y="2337698"/>
            <a:chExt cx="2042329" cy="287417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D45CFDF-5BFA-FD69-5BAC-035C75AFC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013" y="2970318"/>
              <a:ext cx="1301750" cy="224155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CAF6E7-DDC7-E916-19DE-956A90443F31}"/>
                </a:ext>
              </a:extLst>
            </p:cNvPr>
            <p:cNvSpPr txBox="1"/>
            <p:nvPr/>
          </p:nvSpPr>
          <p:spPr>
            <a:xfrm>
              <a:off x="549135" y="2337698"/>
              <a:ext cx="1456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YaleNew" panose="02000602050000020003" pitchFamily="2" charset="77"/>
                </a:rPr>
                <a:t>Initial EHT Studies</a:t>
              </a:r>
            </a:p>
          </p:txBody>
        </p:sp>
        <p:sp>
          <p:nvSpPr>
            <p:cNvPr id="23" name="Down Arrow 22">
              <a:extLst>
                <a:ext uri="{FF2B5EF4-FFF2-40B4-BE49-F238E27FC236}">
                  <a16:creationId xmlns:a16="http://schemas.microsoft.com/office/drawing/2014/main" id="{97DF5E0B-28CB-D8B8-9313-FBBA3E805E7F}"/>
                </a:ext>
              </a:extLst>
            </p:cNvPr>
            <p:cNvSpPr/>
            <p:nvPr/>
          </p:nvSpPr>
          <p:spPr>
            <a:xfrm>
              <a:off x="1182796" y="3633100"/>
              <a:ext cx="188892" cy="5963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78071906-30FF-AEFA-788D-04D9CD3CCAEE}"/>
                </a:ext>
              </a:extLst>
            </p:cNvPr>
            <p:cNvSpPr/>
            <p:nvPr/>
          </p:nvSpPr>
          <p:spPr>
            <a:xfrm>
              <a:off x="2121907" y="3523221"/>
              <a:ext cx="469557" cy="33981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4004132-2601-FBED-698B-56FD34BECF76}"/>
              </a:ext>
            </a:extLst>
          </p:cNvPr>
          <p:cNvGrpSpPr/>
          <p:nvPr/>
        </p:nvGrpSpPr>
        <p:grpSpPr>
          <a:xfrm>
            <a:off x="7502097" y="2582827"/>
            <a:ext cx="2236263" cy="2289669"/>
            <a:chOff x="7502097" y="2582827"/>
            <a:chExt cx="2236263" cy="2289669"/>
          </a:xfrm>
        </p:grpSpPr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DDB5D0E7-328A-E087-E1B0-DD0EED582ED1}"/>
                </a:ext>
              </a:extLst>
            </p:cNvPr>
            <p:cNvSpPr/>
            <p:nvPr/>
          </p:nvSpPr>
          <p:spPr>
            <a:xfrm>
              <a:off x="7502097" y="3512260"/>
              <a:ext cx="469557" cy="33981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0556C7-1A76-1618-4963-FED720DAA7B0}"/>
                </a:ext>
              </a:extLst>
            </p:cNvPr>
            <p:cNvGrpSpPr/>
            <p:nvPr/>
          </p:nvGrpSpPr>
          <p:grpSpPr>
            <a:xfrm>
              <a:off x="7884801" y="2582827"/>
              <a:ext cx="1853559" cy="2289669"/>
              <a:chOff x="7831012" y="2654538"/>
              <a:chExt cx="1853559" cy="228966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1EB86A8-BA97-B12F-7A35-DE243138D6AB}"/>
                  </a:ext>
                </a:extLst>
              </p:cNvPr>
              <p:cNvSpPr txBox="1"/>
              <p:nvPr/>
            </p:nvSpPr>
            <p:spPr>
              <a:xfrm>
                <a:off x="7831012" y="2654538"/>
                <a:ext cx="185355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YaleNew" panose="02000602050000020003" pitchFamily="2" charset="77"/>
                  </a:rPr>
                  <a:t>High-Impact Peer-Reviewed Publication</a:t>
                </a:r>
              </a:p>
            </p:txBody>
          </p:sp>
          <p:pic>
            <p:nvPicPr>
              <p:cNvPr id="34" name="Graphic 33" descr="Document outline">
                <a:extLst>
                  <a:ext uri="{FF2B5EF4-FFF2-40B4-BE49-F238E27FC236}">
                    <a16:creationId xmlns:a16="http://schemas.microsoft.com/office/drawing/2014/main" id="{99AE2206-282B-4248-DFDD-C4014FD757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188872" y="3768811"/>
                <a:ext cx="1175396" cy="1175396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380AE5-5444-955F-C2C8-9463DB06B532}"/>
              </a:ext>
            </a:extLst>
          </p:cNvPr>
          <p:cNvGrpSpPr/>
          <p:nvPr/>
        </p:nvGrpSpPr>
        <p:grpSpPr>
          <a:xfrm>
            <a:off x="9623639" y="2452401"/>
            <a:ext cx="2066003" cy="2457195"/>
            <a:chOff x="9623639" y="2452401"/>
            <a:chExt cx="2066003" cy="2457195"/>
          </a:xfrm>
        </p:grpSpPr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32597440-47B2-6A24-CBFF-177EBC06CFE5}"/>
                </a:ext>
              </a:extLst>
            </p:cNvPr>
            <p:cNvSpPr/>
            <p:nvPr/>
          </p:nvSpPr>
          <p:spPr>
            <a:xfrm>
              <a:off x="9623639" y="3523220"/>
              <a:ext cx="469557" cy="33981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5E312D7-5E92-9BF1-4CA2-E54C5D410770}"/>
                </a:ext>
              </a:extLst>
            </p:cNvPr>
            <p:cNvGrpSpPr/>
            <p:nvPr/>
          </p:nvGrpSpPr>
          <p:grpSpPr>
            <a:xfrm>
              <a:off x="9919894" y="2452401"/>
              <a:ext cx="1769748" cy="2457195"/>
              <a:chOff x="9991611" y="2524112"/>
              <a:chExt cx="1769748" cy="245719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6D524DD-32B6-FA6A-ABA7-8FD22734FE6C}"/>
                  </a:ext>
                </a:extLst>
              </p:cNvPr>
              <p:cNvSpPr txBox="1"/>
              <p:nvPr/>
            </p:nvSpPr>
            <p:spPr>
              <a:xfrm>
                <a:off x="10013039" y="2524112"/>
                <a:ext cx="1748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YaleNew" panose="02000602050000020003" pitchFamily="2" charset="77"/>
                  </a:rPr>
                  <a:t>New Clinical Trial</a:t>
                </a:r>
              </a:p>
            </p:txBody>
          </p:sp>
          <p:pic>
            <p:nvPicPr>
              <p:cNvPr id="5" name="Graphic 4" descr="Handshake outline">
                <a:extLst>
                  <a:ext uri="{FF2B5EF4-FFF2-40B4-BE49-F238E27FC236}">
                    <a16:creationId xmlns:a16="http://schemas.microsoft.com/office/drawing/2014/main" id="{1F8BAF6C-8885-331C-C307-50CD4E1C33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408571" y="329667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B698E4-D001-49E2-8F52-5B09AB6A4E0C}"/>
                  </a:ext>
                </a:extLst>
              </p:cNvPr>
              <p:cNvSpPr txBox="1"/>
              <p:nvPr/>
            </p:nvSpPr>
            <p:spPr>
              <a:xfrm>
                <a:off x="9991611" y="4334976"/>
                <a:ext cx="1748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YaleNew" panose="02000602050000020003" pitchFamily="2" charset="77"/>
                  </a:rPr>
                  <a:t>$$$ to Yale from licensing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AE115FD-56A1-AC19-2E21-27A7A028235F}"/>
              </a:ext>
            </a:extLst>
          </p:cNvPr>
          <p:cNvGrpSpPr/>
          <p:nvPr/>
        </p:nvGrpSpPr>
        <p:grpSpPr>
          <a:xfrm>
            <a:off x="2811934" y="1811076"/>
            <a:ext cx="4785997" cy="1325563"/>
            <a:chOff x="2811934" y="1811076"/>
            <a:chExt cx="4785997" cy="13255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182EAE2-C283-9A8D-6FBF-FADA99086A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0864"/>
            <a:stretch/>
          </p:blipFill>
          <p:spPr>
            <a:xfrm>
              <a:off x="4799673" y="1811076"/>
              <a:ext cx="1301750" cy="132556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D7050F-F746-021E-7413-4747920DE716}"/>
                </a:ext>
              </a:extLst>
            </p:cNvPr>
            <p:cNvSpPr txBox="1"/>
            <p:nvPr/>
          </p:nvSpPr>
          <p:spPr>
            <a:xfrm>
              <a:off x="2811934" y="2012193"/>
              <a:ext cx="1456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YaleNew" panose="02000602050000020003" pitchFamily="2" charset="77"/>
                </a:rPr>
                <a:t>EHT Studies</a:t>
              </a:r>
            </a:p>
            <a:p>
              <a:pPr algn="ctr"/>
              <a:r>
                <a:rPr lang="en-US" dirty="0">
                  <a:latin typeface="YaleNew" panose="02000602050000020003" pitchFamily="2" charset="77"/>
                </a:rPr>
                <a:t>+ </a:t>
              </a:r>
              <a:r>
                <a:rPr lang="en-US" dirty="0" err="1">
                  <a:latin typeface="YaleNew" panose="02000602050000020003" pitchFamily="2" charset="77"/>
                </a:rPr>
                <a:t>RNAseq</a:t>
              </a:r>
              <a:r>
                <a:rPr lang="en-US" dirty="0">
                  <a:latin typeface="YaleNew" panose="02000602050000020003" pitchFamily="2" charset="77"/>
                </a:rPr>
                <a:t> &amp; Proteomics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58DFAF-2F49-A135-81CA-2E13880ADFC5}"/>
                </a:ext>
              </a:extLst>
            </p:cNvPr>
            <p:cNvSpPr txBox="1"/>
            <p:nvPr/>
          </p:nvSpPr>
          <p:spPr>
            <a:xfrm>
              <a:off x="6141717" y="2374471"/>
              <a:ext cx="1456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YaleNew" panose="02000602050000020003" pitchFamily="2" charset="77"/>
                </a:rPr>
                <a:t>$28,000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24D6383-6CE7-C151-BCD5-8C7D0911716E}"/>
              </a:ext>
            </a:extLst>
          </p:cNvPr>
          <p:cNvGrpSpPr/>
          <p:nvPr/>
        </p:nvGrpSpPr>
        <p:grpSpPr>
          <a:xfrm>
            <a:off x="2811934" y="3181037"/>
            <a:ext cx="4785997" cy="1175397"/>
            <a:chOff x="2811934" y="3181037"/>
            <a:chExt cx="4785997" cy="117539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24EA89-A3F9-AA33-F8FA-FDFC9B2EA4C8}"/>
                </a:ext>
              </a:extLst>
            </p:cNvPr>
            <p:cNvGrpSpPr/>
            <p:nvPr/>
          </p:nvGrpSpPr>
          <p:grpSpPr>
            <a:xfrm>
              <a:off x="2811934" y="3181037"/>
              <a:ext cx="3687183" cy="1175397"/>
              <a:chOff x="3313737" y="3812502"/>
              <a:chExt cx="3687183" cy="1175397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CD1B013-558F-B94E-85AC-5564EF7BB6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69187" y="3812502"/>
                <a:ext cx="2331733" cy="1175397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57B14F-8B98-1EAB-559C-1152773A8665}"/>
                  </a:ext>
                </a:extLst>
              </p:cNvPr>
              <p:cNvSpPr txBox="1"/>
              <p:nvPr/>
            </p:nvSpPr>
            <p:spPr>
              <a:xfrm>
                <a:off x="3313737" y="3865110"/>
                <a:ext cx="14562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YaleNew" panose="02000602050000020003" pitchFamily="2" charset="77"/>
                  </a:rPr>
                  <a:t>Validate in Rat Model of Heart Failure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601CB0-985E-4411-12E5-10C4AFBAB5A4}"/>
                </a:ext>
              </a:extLst>
            </p:cNvPr>
            <p:cNvSpPr txBox="1"/>
            <p:nvPr/>
          </p:nvSpPr>
          <p:spPr>
            <a:xfrm>
              <a:off x="6141717" y="3564403"/>
              <a:ext cx="1456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YaleNew" panose="02000602050000020003" pitchFamily="2" charset="77"/>
                </a:rPr>
                <a:t>$52,000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17C93C0-4B48-A2F8-0034-A110696175F6}"/>
              </a:ext>
            </a:extLst>
          </p:cNvPr>
          <p:cNvGrpSpPr/>
          <p:nvPr/>
        </p:nvGrpSpPr>
        <p:grpSpPr>
          <a:xfrm>
            <a:off x="2811934" y="4418761"/>
            <a:ext cx="4777035" cy="1041669"/>
            <a:chOff x="2811934" y="4418761"/>
            <a:chExt cx="4777035" cy="1041669"/>
          </a:xfrm>
        </p:grpSpPr>
        <p:pic>
          <p:nvPicPr>
            <p:cNvPr id="14" name="Graphic 13" descr="School boy outline">
              <a:extLst>
                <a:ext uri="{FF2B5EF4-FFF2-40B4-BE49-F238E27FC236}">
                  <a16:creationId xmlns:a16="http://schemas.microsoft.com/office/drawing/2014/main" id="{148C0963-0A9B-44E1-BC4E-A909CEF02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93348" y="4418761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41E1B6-ACEF-38D8-4483-0A322B540213}"/>
                </a:ext>
              </a:extLst>
            </p:cNvPr>
            <p:cNvSpPr txBox="1"/>
            <p:nvPr/>
          </p:nvSpPr>
          <p:spPr>
            <a:xfrm>
              <a:off x="2811934" y="4537100"/>
              <a:ext cx="1456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YaleNew" panose="02000602050000020003" pitchFamily="2" charset="77"/>
                </a:rPr>
                <a:t>Graduate Student </a:t>
              </a:r>
            </a:p>
            <a:p>
              <a:pPr algn="ctr"/>
              <a:r>
                <a:rPr lang="en-US" dirty="0">
                  <a:latin typeface="YaleNew" panose="02000602050000020003" pitchFamily="2" charset="77"/>
                </a:rPr>
                <a:t>Researcher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6F900E-C27F-3AC0-E559-E2943F94FE66}"/>
                </a:ext>
              </a:extLst>
            </p:cNvPr>
            <p:cNvSpPr txBox="1"/>
            <p:nvPr/>
          </p:nvSpPr>
          <p:spPr>
            <a:xfrm>
              <a:off x="6132755" y="4720847"/>
              <a:ext cx="1456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YaleNew" panose="02000602050000020003" pitchFamily="2" charset="77"/>
                </a:rPr>
                <a:t>$50,000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983C830-E093-5E2E-4C4B-F5496FEF7A22}"/>
              </a:ext>
            </a:extLst>
          </p:cNvPr>
          <p:cNvGrpSpPr/>
          <p:nvPr/>
        </p:nvGrpSpPr>
        <p:grpSpPr>
          <a:xfrm>
            <a:off x="2811934" y="5460430"/>
            <a:ext cx="5005293" cy="554918"/>
            <a:chOff x="2811934" y="5460430"/>
            <a:chExt cx="5005293" cy="55491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77D3E8F-D44E-334B-AB0F-7F2AF7DA52AC}"/>
                </a:ext>
              </a:extLst>
            </p:cNvPr>
            <p:cNvCxnSpPr>
              <a:cxnSpLocks/>
            </p:cNvCxnSpPr>
            <p:nvPr/>
          </p:nvCxnSpPr>
          <p:spPr>
            <a:xfrm>
              <a:off x="2811934" y="5460430"/>
              <a:ext cx="50052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BEDB8A-8DBB-7D39-862D-67AE865BC089}"/>
                </a:ext>
              </a:extLst>
            </p:cNvPr>
            <p:cNvSpPr txBox="1"/>
            <p:nvPr/>
          </p:nvSpPr>
          <p:spPr>
            <a:xfrm>
              <a:off x="5293809" y="5646016"/>
              <a:ext cx="2410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YaleNew" panose="02000602050000020003" pitchFamily="2" charset="77"/>
                </a:rPr>
                <a:t>Total: $130,000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17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14302</TotalTime>
  <Words>273</Words>
  <Application>Microsoft Macintosh PowerPoint</Application>
  <PresentationFormat>Widescreen</PresentationFormat>
  <Paragraphs>67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YaleNew</vt:lpstr>
      <vt:lpstr>Arial</vt:lpstr>
      <vt:lpstr>Calibri</vt:lpstr>
      <vt:lpstr>Office Theme</vt:lpstr>
      <vt:lpstr>think-cell Slide</vt:lpstr>
      <vt:lpstr>PowerPoint Presentation</vt:lpstr>
      <vt:lpstr>Problem: Heart Failure</vt:lpstr>
      <vt:lpstr>Attempted Solution: Drugs to Strengthen Contraction</vt:lpstr>
      <vt:lpstr>Phase 3 Trial: OM failed to improve patient mortality</vt:lpstr>
      <vt:lpstr>Why did OM fail?</vt:lpstr>
      <vt:lpstr>Our Idea:</vt:lpstr>
      <vt:lpstr>Intermittent Doses of OM</vt:lpstr>
      <vt:lpstr>A New Dosing Paradigm</vt:lpstr>
      <vt:lpstr>Blavatnik Development Award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 Shen</dc:creator>
  <cp:lastModifiedBy>Campbell, Stuart</cp:lastModifiedBy>
  <cp:revision>63</cp:revision>
  <dcterms:created xsi:type="dcterms:W3CDTF">2021-10-02T20:52:47Z</dcterms:created>
  <dcterms:modified xsi:type="dcterms:W3CDTF">2023-12-07T07:03:38Z</dcterms:modified>
</cp:coreProperties>
</file>