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11"/>
  </p:notesMasterIdLst>
  <p:sldIdLst>
    <p:sldId id="918" r:id="rId2"/>
    <p:sldId id="923" r:id="rId3"/>
    <p:sldId id="921" r:id="rId4"/>
    <p:sldId id="919" r:id="rId5"/>
    <p:sldId id="920" r:id="rId6"/>
    <p:sldId id="925" r:id="rId7"/>
    <p:sldId id="922" r:id="rId8"/>
    <p:sldId id="926" r:id="rId9"/>
    <p:sldId id="92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19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76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C33D3-08D7-4219-A0F8-BB0A551F1F94}" type="datetimeFigureOut">
              <a:rPr lang="en-US" smtClean="0"/>
              <a:t>12/6/23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07B2A-A863-4C73-AE49-CA58B8418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00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Description of the project (75-100 words)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Macrophage migration inhibitory factor (MIF) and D-dopachrome decarboxylase (D-DT) are cytokines that share high sequence similarity, function, and ligands. MIF and D-DT are elevated in cancer; inhibition boosts immune therapy responses by increasing CD8 T cells and enhancing M1 macrophage polarization. We propose the development of a bispecific neutralizing antibody against MIF and D-DT for use in clinical trials to augment immune therapy responses and overcome resistance. Given overlapping functions, inhibition of both MIF and D-DT results in more robust anti-cancer responses. This drug would provide additional treatment options against immune-responsive cancers and address a gap in our treatment portfolio.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D8E47-19E0-4941-AF77-AA7C02C397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95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D8E47-19E0-4941-AF77-AA7C02C397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71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D8E47-19E0-4941-AF77-AA7C02C397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53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006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04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86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833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71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41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66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41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578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4401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5CF7A976-9D54-D84C-BEFA-B041C28CE55A}"/>
              </a:ext>
            </a:extLst>
          </p:cNvPr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82" y="-34787"/>
            <a:ext cx="12238383" cy="692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20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A5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huy.tran@yale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richard.bucala@yale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7.emf"/><Relationship Id="rId18" Type="http://schemas.openxmlformats.org/officeDocument/2006/relationships/image" Target="../media/image32.emf"/><Relationship Id="rId3" Type="http://schemas.openxmlformats.org/officeDocument/2006/relationships/image" Target="../media/image17.emf"/><Relationship Id="rId21" Type="http://schemas.openxmlformats.org/officeDocument/2006/relationships/image" Target="../media/image35.tiff"/><Relationship Id="rId7" Type="http://schemas.openxmlformats.org/officeDocument/2006/relationships/image" Target="../media/image21.emf"/><Relationship Id="rId12" Type="http://schemas.openxmlformats.org/officeDocument/2006/relationships/image" Target="../media/image26.emf"/><Relationship Id="rId17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emf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11" Type="http://schemas.openxmlformats.org/officeDocument/2006/relationships/image" Target="../media/image25.emf"/><Relationship Id="rId5" Type="http://schemas.openxmlformats.org/officeDocument/2006/relationships/image" Target="../media/image19.emf"/><Relationship Id="rId15" Type="http://schemas.openxmlformats.org/officeDocument/2006/relationships/image" Target="../media/image29.emf"/><Relationship Id="rId10" Type="http://schemas.openxmlformats.org/officeDocument/2006/relationships/image" Target="../media/image24.emf"/><Relationship Id="rId19" Type="http://schemas.openxmlformats.org/officeDocument/2006/relationships/image" Target="../media/image33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Relationship Id="rId14" Type="http://schemas.openxmlformats.org/officeDocument/2006/relationships/image" Target="../media/image28.emf"/><Relationship Id="rId22" Type="http://schemas.openxmlformats.org/officeDocument/2006/relationships/image" Target="../media/image3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433C3-C255-0645-BF57-DDAE7C49D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642" y="974035"/>
            <a:ext cx="10940716" cy="2387600"/>
          </a:xfrm>
        </p:spPr>
        <p:txBody>
          <a:bodyPr>
            <a:normAutofit/>
          </a:bodyPr>
          <a:lstStyle/>
          <a:p>
            <a:r>
              <a:rPr lang="en-US" sz="4800" b="1" dirty="0"/>
              <a:t>Dual MIF - D-DT Targeting to Enhance Immunotherapy Responses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89E3C-59C7-0641-BB51-C26CD040A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4513" y="4228203"/>
            <a:ext cx="3576981" cy="1655762"/>
          </a:xfrm>
        </p:spPr>
        <p:txBody>
          <a:bodyPr>
            <a:normAutofit/>
          </a:bodyPr>
          <a:lstStyle/>
          <a:p>
            <a:pPr algn="l"/>
            <a:r>
              <a:rPr lang="en-US" sz="1500" dirty="0"/>
              <a:t>Thuy Tran, MD, PhD</a:t>
            </a:r>
          </a:p>
          <a:p>
            <a:pPr algn="l"/>
            <a:r>
              <a:rPr lang="en-US" sz="1500" dirty="0"/>
              <a:t>Assistant Professor in Internal Medicine </a:t>
            </a:r>
          </a:p>
          <a:p>
            <a:pPr algn="l"/>
            <a:r>
              <a:rPr lang="en-US" sz="1500" dirty="0"/>
              <a:t>Medical Oncology</a:t>
            </a:r>
          </a:p>
          <a:p>
            <a:pPr algn="l"/>
            <a:r>
              <a:rPr lang="en-US" sz="1500" dirty="0"/>
              <a:t>Yale Smilow Cancer Center</a:t>
            </a:r>
          </a:p>
          <a:p>
            <a:pPr algn="l"/>
            <a:r>
              <a:rPr lang="en-US" sz="1500" dirty="0">
                <a:hlinkClick r:id="rId3"/>
              </a:rPr>
              <a:t>thuy.tran@yale.edu</a:t>
            </a:r>
            <a:r>
              <a:rPr lang="en-US" sz="1500" dirty="0"/>
              <a:t>  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DAE80BB-F05C-6B73-EB34-6026BCBAB519}"/>
              </a:ext>
            </a:extLst>
          </p:cNvPr>
          <p:cNvSpPr txBox="1">
            <a:spLocks/>
          </p:cNvSpPr>
          <p:nvPr/>
        </p:nvSpPr>
        <p:spPr>
          <a:xfrm>
            <a:off x="5837584" y="4228203"/>
            <a:ext cx="436990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dirty="0"/>
              <a:t>Richard </a:t>
            </a:r>
            <a:r>
              <a:rPr lang="en-US" sz="1500" dirty="0" err="1"/>
              <a:t>Bucala</a:t>
            </a:r>
            <a:r>
              <a:rPr lang="en-US" sz="1500" dirty="0"/>
              <a:t>, MD, PhD</a:t>
            </a:r>
          </a:p>
          <a:p>
            <a:pPr algn="l"/>
            <a:r>
              <a:rPr lang="en-US" sz="1500" dirty="0"/>
              <a:t>Waldemar Von </a:t>
            </a:r>
            <a:r>
              <a:rPr lang="en-US" sz="1500" dirty="0" err="1"/>
              <a:t>Zedtwitz</a:t>
            </a:r>
            <a:r>
              <a:rPr lang="en-US" sz="1500" dirty="0"/>
              <a:t> Professor of Medicine</a:t>
            </a:r>
          </a:p>
          <a:p>
            <a:pPr algn="l"/>
            <a:r>
              <a:rPr lang="en-US" sz="1500" dirty="0"/>
              <a:t>Chief, Yale Rheumatology, Allergy &amp; Immunology</a:t>
            </a:r>
          </a:p>
          <a:p>
            <a:pPr algn="l"/>
            <a:r>
              <a:rPr lang="en-US" sz="1500" dirty="0">
                <a:hlinkClick r:id="rId4"/>
              </a:rPr>
              <a:t>richard.bucala@yale.edu</a:t>
            </a:r>
            <a:r>
              <a:rPr lang="en-US" sz="15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48CFCF-AAC5-53D6-D771-01EA81B0457A}"/>
              </a:ext>
            </a:extLst>
          </p:cNvPr>
          <p:cNvSpPr txBox="1"/>
          <p:nvPr/>
        </p:nvSpPr>
        <p:spPr>
          <a:xfrm>
            <a:off x="4514573" y="5883965"/>
            <a:ext cx="45918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December 7, 2023</a:t>
            </a:r>
          </a:p>
        </p:txBody>
      </p:sp>
    </p:spTree>
    <p:extLst>
      <p:ext uri="{BB962C8B-B14F-4D97-AF65-F5344CB8AC3E}">
        <p14:creationId xmlns:p14="http://schemas.microsoft.com/office/powerpoint/2010/main" val="851483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775C5F-48E9-3AF8-D92A-2C7FE6B43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41" y="14068"/>
            <a:ext cx="7886700" cy="964096"/>
          </a:xfrm>
        </p:spPr>
        <p:txBody>
          <a:bodyPr>
            <a:normAutofit/>
          </a:bodyPr>
          <a:lstStyle/>
          <a:p>
            <a:r>
              <a:rPr lang="en-US" sz="2500" b="1" dirty="0"/>
              <a:t>The Yale MIF/D-DT Team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9150D2-D34C-0401-3857-BC8C9AF3D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725" y="978164"/>
            <a:ext cx="8776487" cy="5332137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Dr. Thuy Tran, MD, PhD</a:t>
            </a:r>
          </a:p>
          <a:p>
            <a:pPr lvl="1"/>
            <a:r>
              <a:rPr lang="en-US" sz="1600" dirty="0"/>
              <a:t>Assistant Professor, Yale Cancer Center</a:t>
            </a:r>
          </a:p>
          <a:p>
            <a:pPr lvl="1"/>
            <a:r>
              <a:rPr lang="en-US" sz="1600" dirty="0"/>
              <a:t>Expertise in melanoma and other skin cancers</a:t>
            </a:r>
          </a:p>
          <a:p>
            <a:pPr lvl="1"/>
            <a:r>
              <a:rPr lang="en-US" sz="1600" dirty="0"/>
              <a:t>Principal investigator in multiple commercial melanoma clinical trials with IIT experience</a:t>
            </a:r>
          </a:p>
          <a:p>
            <a:pPr lvl="1"/>
            <a:r>
              <a:rPr lang="en-US" sz="1600" dirty="0"/>
              <a:t>Research lead in MIF/D-DT preclinical studies in oncology</a:t>
            </a:r>
          </a:p>
          <a:p>
            <a:pPr lvl="1"/>
            <a:r>
              <a:rPr lang="en-US" sz="1600" dirty="0"/>
              <a:t>Funded by the Yale SPOREs in Skin Cancer and Head and Neck Cancer</a:t>
            </a:r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1600" dirty="0">
                <a:solidFill>
                  <a:srgbClr val="0070C0"/>
                </a:solidFill>
              </a:rPr>
              <a:t>Dr. Richard </a:t>
            </a:r>
            <a:r>
              <a:rPr lang="en-US" sz="1600" dirty="0" err="1">
                <a:solidFill>
                  <a:srgbClr val="0070C0"/>
                </a:solidFill>
              </a:rPr>
              <a:t>Bucala</a:t>
            </a:r>
            <a:r>
              <a:rPr lang="en-US" sz="1600" dirty="0">
                <a:solidFill>
                  <a:srgbClr val="0070C0"/>
                </a:solidFill>
              </a:rPr>
              <a:t>, MD, PhD</a:t>
            </a:r>
          </a:p>
          <a:p>
            <a:pPr lvl="1"/>
            <a:r>
              <a:rPr lang="en-US" sz="1600" dirty="0"/>
              <a:t>The first to clone and characterize MIF</a:t>
            </a:r>
          </a:p>
          <a:p>
            <a:pPr lvl="1"/>
            <a:r>
              <a:rPr lang="en-US" sz="1600" dirty="0"/>
              <a:t>Developed the clinical anti-MIF (</a:t>
            </a:r>
            <a:r>
              <a:rPr lang="en-US" sz="1600" dirty="0" err="1"/>
              <a:t>Imalumab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Waldemar Von </a:t>
            </a:r>
            <a:r>
              <a:rPr lang="en-US" sz="1600" dirty="0" err="1"/>
              <a:t>Zedtwitz</a:t>
            </a:r>
            <a:r>
              <a:rPr lang="en-US" sz="1600" dirty="0"/>
              <a:t> Professor of Medicine</a:t>
            </a:r>
          </a:p>
          <a:p>
            <a:pPr lvl="1"/>
            <a:r>
              <a:rPr lang="en-US" sz="1600" dirty="0"/>
              <a:t>Professor of Medicine, Pathology, and Epidemiology &amp; Public Health</a:t>
            </a:r>
          </a:p>
          <a:p>
            <a:pPr lvl="1"/>
            <a:r>
              <a:rPr lang="en-US" sz="1600" dirty="0"/>
              <a:t>Chief, Section of Rheumatology, Allergy &amp; Immunology</a:t>
            </a:r>
          </a:p>
          <a:p>
            <a:pPr marL="457200" lvl="1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0070C0"/>
                </a:solidFill>
              </a:rPr>
              <a:t>    Dr. David Lewin, PhD</a:t>
            </a:r>
          </a:p>
          <a:p>
            <a:pPr lvl="1"/>
            <a:r>
              <a:rPr lang="en-US" sz="1600" dirty="0"/>
              <a:t>Director of Business Development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sz="1600" dirty="0"/>
          </a:p>
        </p:txBody>
      </p:sp>
      <p:pic>
        <p:nvPicPr>
          <p:cNvPr id="1026" name="Picture 2" descr="Year in Review highlights top clinical, basic science papers ...">
            <a:extLst>
              <a:ext uri="{FF2B5EF4-FFF2-40B4-BE49-F238E27FC236}">
                <a16:creationId xmlns:a16="http://schemas.microsoft.com/office/drawing/2014/main" id="{6D5E8DB4-78CA-BF6F-4E56-785D96C65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3"/>
          <a:stretch/>
        </p:blipFill>
        <p:spPr bwMode="auto">
          <a:xfrm flipH="1">
            <a:off x="342396" y="3349353"/>
            <a:ext cx="1261318" cy="168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uy Tran, MD, PhD &lt; Yale School of Medicine">
            <a:extLst>
              <a:ext uri="{FF2B5EF4-FFF2-40B4-BE49-F238E27FC236}">
                <a16:creationId xmlns:a16="http://schemas.microsoft.com/office/drawing/2014/main" id="{DA41156C-9B08-FEA9-E390-439FBC594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t="7793" r="10620" b="10390"/>
          <a:stretch/>
        </p:blipFill>
        <p:spPr bwMode="auto">
          <a:xfrm>
            <a:off x="342398" y="961585"/>
            <a:ext cx="1261319" cy="174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people standing in a hallway&#10;&#10;Description automatically generated with medium confidence">
            <a:extLst>
              <a:ext uri="{FF2B5EF4-FFF2-40B4-BE49-F238E27FC236}">
                <a16:creationId xmlns:a16="http://schemas.microsoft.com/office/drawing/2014/main" id="{E982F5B0-1B65-01A8-EF64-F3128D62ED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46" t="22467" r="13406" b="31700"/>
          <a:stretch/>
        </p:blipFill>
        <p:spPr>
          <a:xfrm>
            <a:off x="8636000" y="4786301"/>
            <a:ext cx="3429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99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1BC42-5DF0-E945-F362-B43E64AA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28" y="329028"/>
            <a:ext cx="11786772" cy="70401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The Problem - </a:t>
            </a:r>
            <a:r>
              <a:rPr lang="en-US" sz="3200" b="1" dirty="0"/>
              <a:t>Melanoma Immune Therapy Remains Limited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E42CC6-3460-E3E8-6AC1-1F56FFB12F7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3628" y="4167185"/>
            <a:ext cx="8516815" cy="2223675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Large potential market – total revenue 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</a:rPr>
              <a:t>$60 billion </a:t>
            </a:r>
            <a:r>
              <a:rPr lang="en-US" sz="1900" dirty="0"/>
              <a:t>in 2021</a:t>
            </a:r>
          </a:p>
          <a:p>
            <a:r>
              <a:rPr lang="en-US" sz="1900" b="1" dirty="0">
                <a:solidFill>
                  <a:schemeClr val="accent1">
                    <a:lumMod val="50000"/>
                  </a:schemeClr>
                </a:solidFill>
              </a:rPr>
              <a:t>Targets largely restricted </a:t>
            </a:r>
            <a:r>
              <a:rPr lang="en-US" sz="1900" dirty="0"/>
              <a:t>to a few pathways</a:t>
            </a:r>
          </a:p>
          <a:p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</a:rPr>
              <a:t>imited responses</a:t>
            </a:r>
            <a:r>
              <a:rPr lang="en-US" sz="1900" dirty="0"/>
              <a:t>; best at ~58%</a:t>
            </a:r>
          </a:p>
          <a:p>
            <a:r>
              <a:rPr lang="en-US" sz="1900" dirty="0"/>
              <a:t>No standard options after 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</a:rPr>
              <a:t>treatment failure </a:t>
            </a:r>
          </a:p>
          <a:p>
            <a:r>
              <a:rPr lang="en-US" sz="1900" b="1" dirty="0">
                <a:solidFill>
                  <a:schemeClr val="accent1">
                    <a:lumMod val="50000"/>
                  </a:schemeClr>
                </a:solidFill>
              </a:rPr>
              <a:t>Need remains to overcome immune resistance</a:t>
            </a:r>
          </a:p>
          <a:p>
            <a:r>
              <a:rPr lang="en-US" sz="1900" dirty="0"/>
              <a:t>Limited options for those who suffer 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</a:rPr>
              <a:t>toxicity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900" dirty="0"/>
              <a:t>to current agents</a:t>
            </a:r>
            <a:endParaRPr lang="en-US" sz="18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937AB4E-27F7-A460-4B4D-3ADCBF09E8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074775"/>
              </p:ext>
            </p:extLst>
          </p:nvPr>
        </p:nvGraphicFramePr>
        <p:xfrm>
          <a:off x="1744802" y="933655"/>
          <a:ext cx="8516815" cy="306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7479">
                  <a:extLst>
                    <a:ext uri="{9D8B030D-6E8A-4147-A177-3AD203B41FA5}">
                      <a16:colId xmlns:a16="http://schemas.microsoft.com/office/drawing/2014/main" val="1168445469"/>
                    </a:ext>
                  </a:extLst>
                </a:gridCol>
                <a:gridCol w="1680765">
                  <a:extLst>
                    <a:ext uri="{9D8B030D-6E8A-4147-A177-3AD203B41FA5}">
                      <a16:colId xmlns:a16="http://schemas.microsoft.com/office/drawing/2014/main" val="3735674176"/>
                    </a:ext>
                  </a:extLst>
                </a:gridCol>
                <a:gridCol w="2005618">
                  <a:extLst>
                    <a:ext uri="{9D8B030D-6E8A-4147-A177-3AD203B41FA5}">
                      <a16:colId xmlns:a16="http://schemas.microsoft.com/office/drawing/2014/main" val="4107090912"/>
                    </a:ext>
                  </a:extLst>
                </a:gridCol>
                <a:gridCol w="2612953">
                  <a:extLst>
                    <a:ext uri="{9D8B030D-6E8A-4147-A177-3AD203B41FA5}">
                      <a16:colId xmlns:a16="http://schemas.microsoft.com/office/drawing/2014/main" val="39814515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FDA-Approval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 response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368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Ipilimumab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anti-CTLA-4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495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anti-PD-1</a:t>
                      </a:r>
                    </a:p>
                    <a:p>
                      <a:pPr algn="ctr"/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34-40%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643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anti-PD-1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32-45%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316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Ipilimumab/nivolumab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anti-CTLA-4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anti-PD-1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288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Nivolumab/</a:t>
                      </a:r>
                      <a:r>
                        <a:rPr lang="en-US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relatlimab</a:t>
                      </a:r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anti-PD-1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anti-LAG-3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185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Tebentafusp</a:t>
                      </a:r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(uveal HLA 02:01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bispecific gp10-CD3 peptide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297643"/>
                  </a:ext>
                </a:extLst>
              </a:tr>
            </a:tbl>
          </a:graphicData>
        </a:graphic>
      </p:graphicFrame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DC872CB-B01C-08CD-E06D-6440E09F65B6}"/>
              </a:ext>
            </a:extLst>
          </p:cNvPr>
          <p:cNvSpPr txBox="1">
            <a:spLocks/>
          </p:cNvSpPr>
          <p:nvPr/>
        </p:nvSpPr>
        <p:spPr>
          <a:xfrm>
            <a:off x="8138643" y="4601522"/>
            <a:ext cx="3749729" cy="1100555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600" b="1" dirty="0">
                <a:solidFill>
                  <a:srgbClr val="0070C0"/>
                </a:solidFill>
                <a:ea typeface="+mj-ea"/>
              </a:rPr>
              <a:t>The Solution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002A5C"/>
                </a:solidFill>
                <a:ea typeface="+mj-ea"/>
              </a:rPr>
              <a:t>Dual targeting of MIF &amp; D-DT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002A5C"/>
                </a:solidFill>
                <a:ea typeface="+mj-ea"/>
              </a:rPr>
              <a:t>as novel checkpoint inhibitors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39256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. 1">
            <a:extLst>
              <a:ext uri="{FF2B5EF4-FFF2-40B4-BE49-F238E27FC236}">
                <a16:creationId xmlns:a16="http://schemas.microsoft.com/office/drawing/2014/main" id="{366A0B09-4B13-5DA2-223C-DCDF9DD10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63" b="1"/>
          <a:stretch/>
        </p:blipFill>
        <p:spPr bwMode="auto">
          <a:xfrm>
            <a:off x="9620549" y="930817"/>
            <a:ext cx="2299536" cy="110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ig. 1">
            <a:extLst>
              <a:ext uri="{FF2B5EF4-FFF2-40B4-BE49-F238E27FC236}">
                <a16:creationId xmlns:a16="http://schemas.microsoft.com/office/drawing/2014/main" id="{65C86242-9679-F410-D564-1B0C55A26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63" r="51704" b="1"/>
          <a:stretch/>
        </p:blipFill>
        <p:spPr bwMode="auto">
          <a:xfrm>
            <a:off x="1415034" y="1172917"/>
            <a:ext cx="579607" cy="57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ig. 1">
            <a:extLst>
              <a:ext uri="{FF2B5EF4-FFF2-40B4-BE49-F238E27FC236}">
                <a16:creationId xmlns:a16="http://schemas.microsoft.com/office/drawing/2014/main" id="{AB3B5793-46A7-426F-49E4-EE70EB327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704" t="6963" b="1"/>
          <a:stretch/>
        </p:blipFill>
        <p:spPr bwMode="auto">
          <a:xfrm>
            <a:off x="3537230" y="1103344"/>
            <a:ext cx="579607" cy="57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0B44AC-04B1-9D41-9B4C-3EC0AD6C9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40" y="107124"/>
            <a:ext cx="11599565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Targeting both MIF and D-DT (MIF-2) Is Critical for Pathway Inhibition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3265B-15AC-C542-84A6-C1172FBE2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533" y="4280136"/>
            <a:ext cx="11403843" cy="2233249"/>
          </a:xfrm>
        </p:spPr>
        <p:txBody>
          <a:bodyPr>
            <a:normAutofit/>
          </a:bodyPr>
          <a:lstStyle/>
          <a:p>
            <a:r>
              <a:rPr lang="en-US" sz="1800" dirty="0"/>
              <a:t>Prior anti-MIF trials have shown modest responses but proved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safe and tolerable</a:t>
            </a:r>
          </a:p>
          <a:p>
            <a:r>
              <a:rPr lang="en-US" sz="1800" dirty="0"/>
              <a:t>CD74 (one MIF receptor) not easily targeted (T cell immunity)</a:t>
            </a:r>
          </a:p>
          <a:p>
            <a:r>
              <a:rPr lang="en-US" sz="1800" dirty="0"/>
              <a:t>No prior attempt at D-DT clinical targeting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Rationale for a dual targeting antibody</a:t>
            </a:r>
          </a:p>
          <a:p>
            <a:pPr lvl="1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More efficient </a:t>
            </a:r>
            <a:r>
              <a:rPr lang="en-US" sz="1400" dirty="0"/>
              <a:t>than developing two monospecific drugs</a:t>
            </a:r>
          </a:p>
          <a:p>
            <a:pPr lvl="1"/>
            <a:r>
              <a:rPr lang="en-US" sz="1400" dirty="0"/>
              <a:t>Increases depletion of both targets with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high affinity and enrichment within the tumor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18DBE82-4BEC-8566-34B6-8BF27BDC80FE}"/>
              </a:ext>
            </a:extLst>
          </p:cNvPr>
          <p:cNvGrpSpPr/>
          <p:nvPr/>
        </p:nvGrpSpPr>
        <p:grpSpPr>
          <a:xfrm>
            <a:off x="10348144" y="1941864"/>
            <a:ext cx="793096" cy="837367"/>
            <a:chOff x="963358" y="3342487"/>
            <a:chExt cx="980179" cy="100395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D0694E8-13BE-4A0D-62E7-2AFA311DA4E6}"/>
                </a:ext>
              </a:extLst>
            </p:cNvPr>
            <p:cNvGrpSpPr/>
            <p:nvPr/>
          </p:nvGrpSpPr>
          <p:grpSpPr>
            <a:xfrm>
              <a:off x="963358" y="3342487"/>
              <a:ext cx="461980" cy="340491"/>
              <a:chOff x="3255984" y="2653375"/>
              <a:chExt cx="461980" cy="34049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613F385-6E76-0CBF-62E8-E2A81C6FFF71}"/>
                  </a:ext>
                </a:extLst>
              </p:cNvPr>
              <p:cNvSpPr/>
              <p:nvPr/>
            </p:nvSpPr>
            <p:spPr>
              <a:xfrm rot="2367594">
                <a:off x="3255984" y="2740928"/>
                <a:ext cx="217371" cy="11153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95C4C20-2F63-DEDE-83B7-993ABE0FF594}"/>
                  </a:ext>
                </a:extLst>
              </p:cNvPr>
              <p:cNvSpPr/>
              <p:nvPr/>
            </p:nvSpPr>
            <p:spPr>
              <a:xfrm rot="2367594">
                <a:off x="3430448" y="2882333"/>
                <a:ext cx="217371" cy="11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BF264F5-B551-CDAA-96A5-C8D4A29899D6}"/>
                  </a:ext>
                </a:extLst>
              </p:cNvPr>
              <p:cNvSpPr/>
              <p:nvPr/>
            </p:nvSpPr>
            <p:spPr>
              <a:xfrm rot="2367594">
                <a:off x="3500593" y="2790079"/>
                <a:ext cx="217371" cy="111533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0F060C0-535D-85DB-5694-5A73E6A27A6C}"/>
                  </a:ext>
                </a:extLst>
              </p:cNvPr>
              <p:cNvSpPr/>
              <p:nvPr/>
            </p:nvSpPr>
            <p:spPr>
              <a:xfrm rot="2367594">
                <a:off x="3333001" y="2653375"/>
                <a:ext cx="217371" cy="111533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02AD058-A242-937D-7401-1746E9FD227C}"/>
                </a:ext>
              </a:extLst>
            </p:cNvPr>
            <p:cNvGrpSpPr/>
            <p:nvPr/>
          </p:nvGrpSpPr>
          <p:grpSpPr>
            <a:xfrm flipH="1">
              <a:off x="1481557" y="3350076"/>
              <a:ext cx="461980" cy="340491"/>
              <a:chOff x="3255984" y="2653375"/>
              <a:chExt cx="461980" cy="340491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4E176C5-16F3-7248-1C59-8463B5DAF187}"/>
                  </a:ext>
                </a:extLst>
              </p:cNvPr>
              <p:cNvSpPr/>
              <p:nvPr/>
            </p:nvSpPr>
            <p:spPr>
              <a:xfrm rot="2367594">
                <a:off x="3255984" y="2740928"/>
                <a:ext cx="217371" cy="11153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3E8B9A4-B515-7F8E-2EAA-FFA980E79F09}"/>
                  </a:ext>
                </a:extLst>
              </p:cNvPr>
              <p:cNvSpPr/>
              <p:nvPr/>
            </p:nvSpPr>
            <p:spPr>
              <a:xfrm rot="2367594">
                <a:off x="3430448" y="2882333"/>
                <a:ext cx="217371" cy="11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8E91A53-D7E9-A17A-F167-1B88DD05B176}"/>
                  </a:ext>
                </a:extLst>
              </p:cNvPr>
              <p:cNvSpPr/>
              <p:nvPr/>
            </p:nvSpPr>
            <p:spPr>
              <a:xfrm rot="2367594">
                <a:off x="3500593" y="2790079"/>
                <a:ext cx="217371" cy="111533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F93FB15-DD16-878B-E072-0D48AA6A3E94}"/>
                  </a:ext>
                </a:extLst>
              </p:cNvPr>
              <p:cNvSpPr/>
              <p:nvPr/>
            </p:nvSpPr>
            <p:spPr>
              <a:xfrm rot="2367594">
                <a:off x="3333001" y="2653375"/>
                <a:ext cx="217371" cy="11153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4F2375B-3F58-45B0-AB9C-97538A1CD9BC}"/>
                </a:ext>
              </a:extLst>
            </p:cNvPr>
            <p:cNvSpPr/>
            <p:nvPr/>
          </p:nvSpPr>
          <p:spPr>
            <a:xfrm flipH="1">
              <a:off x="1353827" y="3614922"/>
              <a:ext cx="91440" cy="3657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B5A138E-C74D-49B6-A0F7-9DBE76179CB8}"/>
                </a:ext>
              </a:extLst>
            </p:cNvPr>
            <p:cNvSpPr/>
            <p:nvPr/>
          </p:nvSpPr>
          <p:spPr>
            <a:xfrm flipH="1">
              <a:off x="1445645" y="3614922"/>
              <a:ext cx="91440" cy="3657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A9325C5-FFD9-A4C4-C0AA-1627C84EA9A7}"/>
                </a:ext>
              </a:extLst>
            </p:cNvPr>
            <p:cNvSpPr/>
            <p:nvPr/>
          </p:nvSpPr>
          <p:spPr>
            <a:xfrm flipH="1">
              <a:off x="1347580" y="3980682"/>
              <a:ext cx="91440" cy="3657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E381BBC-6C0D-0B01-1019-16BCD27EBC84}"/>
                </a:ext>
              </a:extLst>
            </p:cNvPr>
            <p:cNvSpPr/>
            <p:nvPr/>
          </p:nvSpPr>
          <p:spPr>
            <a:xfrm flipH="1">
              <a:off x="1439398" y="3980682"/>
              <a:ext cx="91440" cy="3657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6A7F36D4-661D-7597-8C9A-E5BB1139B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050" y="1582111"/>
            <a:ext cx="2435662" cy="179165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F95828A-3A35-D114-A664-C0EE27CE1752}"/>
              </a:ext>
            </a:extLst>
          </p:cNvPr>
          <p:cNvSpPr txBox="1"/>
          <p:nvPr/>
        </p:nvSpPr>
        <p:spPr>
          <a:xfrm>
            <a:off x="5901455" y="3127786"/>
            <a:ext cx="71365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Wild type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7B1235D-49C1-9F23-D7C0-59CF5529F7EE}"/>
              </a:ext>
            </a:extLst>
          </p:cNvPr>
          <p:cNvSpPr txBox="1"/>
          <p:nvPr/>
        </p:nvSpPr>
        <p:spPr>
          <a:xfrm>
            <a:off x="6501705" y="3127786"/>
            <a:ext cx="60625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MIF KO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42CC401-16DF-B65D-80F5-67A2D5A3D998}"/>
              </a:ext>
            </a:extLst>
          </p:cNvPr>
          <p:cNvSpPr txBox="1"/>
          <p:nvPr/>
        </p:nvSpPr>
        <p:spPr>
          <a:xfrm>
            <a:off x="6969309" y="3127786"/>
            <a:ext cx="68640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D-DT KO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D1243AD-6504-4FE3-8DC5-055461641EF2}"/>
              </a:ext>
            </a:extLst>
          </p:cNvPr>
          <p:cNvSpPr txBox="1"/>
          <p:nvPr/>
        </p:nvSpPr>
        <p:spPr>
          <a:xfrm>
            <a:off x="7493842" y="3127786"/>
            <a:ext cx="95090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MIF/D-DT KO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2FC12F-B0FC-82BD-7FA6-8F82FD7D9B27}"/>
              </a:ext>
            </a:extLst>
          </p:cNvPr>
          <p:cNvSpPr txBox="1"/>
          <p:nvPr/>
        </p:nvSpPr>
        <p:spPr>
          <a:xfrm>
            <a:off x="3083624" y="1222024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000000"/>
                </a:solidFill>
                <a:latin typeface="Gill Sans"/>
                <a:cs typeface="Gill Sans"/>
              </a:rPr>
              <a:t>D-DT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789985-6D27-7D1E-F61B-E4161C9F9280}"/>
              </a:ext>
            </a:extLst>
          </p:cNvPr>
          <p:cNvSpPr txBox="1"/>
          <p:nvPr/>
        </p:nvSpPr>
        <p:spPr>
          <a:xfrm>
            <a:off x="878465" y="1687395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+mj-lt"/>
              </a:rPr>
              <a:t>Anti-MIF</a:t>
            </a:r>
          </a:p>
          <a:p>
            <a:pPr algn="ctr"/>
            <a:r>
              <a:rPr lang="en-US" sz="1000" i="1" dirty="0" err="1">
                <a:solidFill>
                  <a:srgbClr val="FF0000"/>
                </a:solidFill>
                <a:latin typeface="+mj-lt"/>
              </a:rPr>
              <a:t>Imalumab</a:t>
            </a:r>
            <a:endParaRPr lang="en-US" sz="1000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0" name="Picture 29" descr="Figure 2-01.tif">
            <a:extLst>
              <a:ext uri="{FF2B5EF4-FFF2-40B4-BE49-F238E27FC236}">
                <a16:creationId xmlns:a16="http://schemas.microsoft.com/office/drawing/2014/main" id="{42E2C604-306A-5740-4376-67E6449F68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214" r="55973" b="44657"/>
          <a:stretch/>
        </p:blipFill>
        <p:spPr>
          <a:xfrm>
            <a:off x="480140" y="2432875"/>
            <a:ext cx="2682180" cy="13843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3C7AE84-EE45-20D0-7C08-8C35A1B26858}"/>
              </a:ext>
            </a:extLst>
          </p:cNvPr>
          <p:cNvSpPr txBox="1"/>
          <p:nvPr/>
        </p:nvSpPr>
        <p:spPr>
          <a:xfrm>
            <a:off x="1056204" y="1280748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Gill Sans"/>
                <a:cs typeface="Gill Sans"/>
              </a:rPr>
              <a:t>MIF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93C19CA-8E4B-0A89-98C1-47CF516094D9}"/>
              </a:ext>
            </a:extLst>
          </p:cNvPr>
          <p:cNvCxnSpPr/>
          <p:nvPr/>
        </p:nvCxnSpPr>
        <p:spPr>
          <a:xfrm>
            <a:off x="1788984" y="1865319"/>
            <a:ext cx="0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CD91EEC-29C8-64B7-EE59-7C71DE77A2DA}"/>
              </a:ext>
            </a:extLst>
          </p:cNvPr>
          <p:cNvCxnSpPr>
            <a:cxnSpLocks/>
          </p:cNvCxnSpPr>
          <p:nvPr/>
        </p:nvCxnSpPr>
        <p:spPr>
          <a:xfrm flipH="1">
            <a:off x="1848293" y="1658311"/>
            <a:ext cx="1745905" cy="6305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DF9C269-AF63-DEA0-9E1B-27645B3DDE67}"/>
              </a:ext>
            </a:extLst>
          </p:cNvPr>
          <p:cNvCxnSpPr/>
          <p:nvPr/>
        </p:nvCxnSpPr>
        <p:spPr>
          <a:xfrm flipV="1">
            <a:off x="1632268" y="1650163"/>
            <a:ext cx="415652" cy="2066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C1AD5B-2624-8FB7-E7A3-EBB05D830691}"/>
              </a:ext>
            </a:extLst>
          </p:cNvPr>
          <p:cNvCxnSpPr/>
          <p:nvPr/>
        </p:nvCxnSpPr>
        <p:spPr>
          <a:xfrm>
            <a:off x="1082720" y="2386763"/>
            <a:ext cx="1002432" cy="80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3A5C48D-F228-FEA3-9E29-BB366D9DDC2E}"/>
              </a:ext>
            </a:extLst>
          </p:cNvPr>
          <p:cNvSpPr txBox="1"/>
          <p:nvPr/>
        </p:nvSpPr>
        <p:spPr>
          <a:xfrm>
            <a:off x="222073" y="2199959"/>
            <a:ext cx="911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+mj-lt"/>
              </a:rPr>
              <a:t>   Anti-CD74</a:t>
            </a:r>
          </a:p>
          <a:p>
            <a:r>
              <a:rPr lang="en-US" sz="1000" i="1" dirty="0" err="1">
                <a:solidFill>
                  <a:srgbClr val="FF0000"/>
                </a:solidFill>
                <a:latin typeface="+mj-lt"/>
              </a:rPr>
              <a:t>Milatuzumab</a:t>
            </a:r>
            <a:endParaRPr lang="en-US" sz="10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7F15DAE-06D0-8E8E-2B42-BB46F723B982}"/>
              </a:ext>
            </a:extLst>
          </p:cNvPr>
          <p:cNvSpPr txBox="1"/>
          <p:nvPr/>
        </p:nvSpPr>
        <p:spPr>
          <a:xfrm>
            <a:off x="789256" y="3801028"/>
            <a:ext cx="22044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Survival, Proliferation, Activation</a:t>
            </a:r>
          </a:p>
          <a:p>
            <a:r>
              <a:rPr lang="en-US" sz="1100" dirty="0">
                <a:latin typeface="+mj-lt"/>
              </a:rPr>
              <a:t>                   Pathways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63188CB-988B-DA7D-FE45-E5DD61F9F75E}"/>
              </a:ext>
            </a:extLst>
          </p:cNvPr>
          <p:cNvSpPr txBox="1"/>
          <p:nvPr/>
        </p:nvSpPr>
        <p:spPr>
          <a:xfrm>
            <a:off x="3763055" y="1614443"/>
            <a:ext cx="747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+mj-lt"/>
              </a:rPr>
              <a:t>Anti-D-DT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C4DB761-956B-7FB0-E896-BE327A39D2ED}"/>
              </a:ext>
            </a:extLst>
          </p:cNvPr>
          <p:cNvCxnSpPr/>
          <p:nvPr/>
        </p:nvCxnSpPr>
        <p:spPr>
          <a:xfrm>
            <a:off x="3466515" y="1508526"/>
            <a:ext cx="343644" cy="2160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69EE3EE-1F72-2056-7FE0-AA99061FC768}"/>
              </a:ext>
            </a:extLst>
          </p:cNvPr>
          <p:cNvGrpSpPr/>
          <p:nvPr/>
        </p:nvGrpSpPr>
        <p:grpSpPr>
          <a:xfrm>
            <a:off x="2993826" y="2312116"/>
            <a:ext cx="646176" cy="504237"/>
            <a:chOff x="4572000" y="2593517"/>
            <a:chExt cx="646176" cy="504237"/>
          </a:xfrm>
        </p:grpSpPr>
        <p:sp>
          <p:nvSpPr>
            <p:cNvPr id="67" name="Hexagon 66">
              <a:extLst>
                <a:ext uri="{FF2B5EF4-FFF2-40B4-BE49-F238E27FC236}">
                  <a16:creationId xmlns:a16="http://schemas.microsoft.com/office/drawing/2014/main" id="{3F1C4D5E-1F80-2DA9-A605-368134CA7757}"/>
                </a:ext>
              </a:extLst>
            </p:cNvPr>
            <p:cNvSpPr/>
            <p:nvPr/>
          </p:nvSpPr>
          <p:spPr>
            <a:xfrm>
              <a:off x="4572000" y="2749725"/>
              <a:ext cx="646176" cy="348029"/>
            </a:xfrm>
            <a:prstGeom prst="hexagon">
              <a:avLst/>
            </a:prstGeom>
            <a:solidFill>
              <a:srgbClr val="B8A1EC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FDB35C2-6ADB-AA56-382F-7EB1F24B887A}"/>
                </a:ext>
              </a:extLst>
            </p:cNvPr>
            <p:cNvSpPr/>
            <p:nvPr/>
          </p:nvSpPr>
          <p:spPr>
            <a:xfrm>
              <a:off x="4815638" y="2680355"/>
              <a:ext cx="158901" cy="1698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0B4AD77-0C64-873D-AC3E-123C1ADD68E8}"/>
                </a:ext>
              </a:extLst>
            </p:cNvPr>
            <p:cNvSpPr/>
            <p:nvPr/>
          </p:nvSpPr>
          <p:spPr>
            <a:xfrm>
              <a:off x="4742486" y="2593517"/>
              <a:ext cx="29281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43E47BA-6802-64DF-0F01-0D31E4703C7A}"/>
                </a:ext>
              </a:extLst>
            </p:cNvPr>
            <p:cNvSpPr txBox="1"/>
            <p:nvPr/>
          </p:nvSpPr>
          <p:spPr>
            <a:xfrm>
              <a:off x="4604208" y="2831116"/>
              <a:ext cx="5757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CXCR2</a:t>
              </a:r>
            </a:p>
          </p:txBody>
        </p:sp>
      </p:grp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EC574573-768F-6771-16A1-D08EDE57D261}"/>
              </a:ext>
            </a:extLst>
          </p:cNvPr>
          <p:cNvSpPr/>
          <p:nvPr/>
        </p:nvSpPr>
        <p:spPr>
          <a:xfrm>
            <a:off x="3375134" y="3252748"/>
            <a:ext cx="781856" cy="436363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D7F1566-0C44-63D6-0928-F4F1ACC16157}"/>
              </a:ext>
            </a:extLst>
          </p:cNvPr>
          <p:cNvSpPr txBox="1"/>
          <p:nvPr/>
        </p:nvSpPr>
        <p:spPr>
          <a:xfrm>
            <a:off x="3326406" y="3227731"/>
            <a:ext cx="8732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Chemotaxis/ Migration Arrest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8A4A0E8-3F95-8418-10BF-36C319E38537}"/>
              </a:ext>
            </a:extLst>
          </p:cNvPr>
          <p:cNvGrpSpPr/>
          <p:nvPr/>
        </p:nvGrpSpPr>
        <p:grpSpPr>
          <a:xfrm>
            <a:off x="3877823" y="2313102"/>
            <a:ext cx="646176" cy="504237"/>
            <a:chOff x="4572000" y="2593517"/>
            <a:chExt cx="646176" cy="504237"/>
          </a:xfrm>
        </p:grpSpPr>
        <p:sp>
          <p:nvSpPr>
            <p:cNvPr id="74" name="Hexagon 73">
              <a:extLst>
                <a:ext uri="{FF2B5EF4-FFF2-40B4-BE49-F238E27FC236}">
                  <a16:creationId xmlns:a16="http://schemas.microsoft.com/office/drawing/2014/main" id="{82BF7216-3408-4783-21BC-8E62AC6B1BAE}"/>
                </a:ext>
              </a:extLst>
            </p:cNvPr>
            <p:cNvSpPr/>
            <p:nvPr/>
          </p:nvSpPr>
          <p:spPr>
            <a:xfrm>
              <a:off x="4572000" y="2749725"/>
              <a:ext cx="646176" cy="348029"/>
            </a:xfrm>
            <a:prstGeom prst="hexag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3E9249C-D504-C3EB-B3E5-0B41B75C89F2}"/>
                </a:ext>
              </a:extLst>
            </p:cNvPr>
            <p:cNvSpPr/>
            <p:nvPr/>
          </p:nvSpPr>
          <p:spPr>
            <a:xfrm>
              <a:off x="4815638" y="2680355"/>
              <a:ext cx="158901" cy="1698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098D3A2-9BCF-3018-37BD-82328B8BC32B}"/>
                </a:ext>
              </a:extLst>
            </p:cNvPr>
            <p:cNvSpPr/>
            <p:nvPr/>
          </p:nvSpPr>
          <p:spPr>
            <a:xfrm>
              <a:off x="4742486" y="2593517"/>
              <a:ext cx="29281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80252F4-EE35-E06B-AED8-ADEDB978CEFC}"/>
                </a:ext>
              </a:extLst>
            </p:cNvPr>
            <p:cNvSpPr txBox="1"/>
            <p:nvPr/>
          </p:nvSpPr>
          <p:spPr>
            <a:xfrm>
              <a:off x="4604208" y="2831116"/>
              <a:ext cx="5757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CXCR4</a:t>
              </a:r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D53E86F-24AF-2C5F-AAC7-E1EEDE733BB3}"/>
              </a:ext>
            </a:extLst>
          </p:cNvPr>
          <p:cNvCxnSpPr>
            <a:cxnSpLocks/>
            <a:endCxn id="69" idx="1"/>
          </p:cNvCxnSpPr>
          <p:nvPr/>
        </p:nvCxnSpPr>
        <p:spPr>
          <a:xfrm>
            <a:off x="2000816" y="1742511"/>
            <a:ext cx="1163496" cy="6416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7A06667-42EA-3B26-EB6A-4C3EFE79C170}"/>
              </a:ext>
            </a:extLst>
          </p:cNvPr>
          <p:cNvCxnSpPr>
            <a:cxnSpLocks/>
            <a:endCxn id="76" idx="1"/>
          </p:cNvCxnSpPr>
          <p:nvPr/>
        </p:nvCxnSpPr>
        <p:spPr>
          <a:xfrm>
            <a:off x="2079635" y="1701491"/>
            <a:ext cx="1968674" cy="6836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8709052-3237-CC91-DE82-EDCFA5E042DF}"/>
              </a:ext>
            </a:extLst>
          </p:cNvPr>
          <p:cNvCxnSpPr>
            <a:cxnSpLocks/>
            <a:endCxn id="76" idx="2"/>
          </p:cNvCxnSpPr>
          <p:nvPr/>
        </p:nvCxnSpPr>
        <p:spPr>
          <a:xfrm>
            <a:off x="3647560" y="1695193"/>
            <a:ext cx="547155" cy="7619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Down Arrow 80">
            <a:extLst>
              <a:ext uri="{FF2B5EF4-FFF2-40B4-BE49-F238E27FC236}">
                <a16:creationId xmlns:a16="http://schemas.microsoft.com/office/drawing/2014/main" id="{CDC8DEB1-1D13-F4F5-F9F1-30009C4EF301}"/>
              </a:ext>
            </a:extLst>
          </p:cNvPr>
          <p:cNvSpPr/>
          <p:nvPr/>
        </p:nvSpPr>
        <p:spPr>
          <a:xfrm>
            <a:off x="3763055" y="2885443"/>
            <a:ext cx="91440" cy="320853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BB707A-4793-022E-5398-E4A218010F95}"/>
              </a:ext>
            </a:extLst>
          </p:cNvPr>
          <p:cNvSpPr txBox="1"/>
          <p:nvPr/>
        </p:nvSpPr>
        <p:spPr>
          <a:xfrm>
            <a:off x="11100883" y="2009216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srgbClr val="000000"/>
                </a:solidFill>
                <a:latin typeface="Gill Sans"/>
                <a:cs typeface="Gill Sans"/>
              </a:rPr>
              <a:t>D-DT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B28FE8-AB8E-6F0E-75FE-8A04C9317EAF}"/>
              </a:ext>
            </a:extLst>
          </p:cNvPr>
          <p:cNvSpPr txBox="1"/>
          <p:nvPr/>
        </p:nvSpPr>
        <p:spPr>
          <a:xfrm>
            <a:off x="9928305" y="2009216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  <a:latin typeface="Gill Sans"/>
                <a:cs typeface="Gill Sans"/>
              </a:rPr>
              <a:t>MIF</a:t>
            </a:r>
          </a:p>
        </p:txBody>
      </p:sp>
      <p:pic>
        <p:nvPicPr>
          <p:cNvPr id="12" name="Picture 11" descr="Fig. 1">
            <a:extLst>
              <a:ext uri="{FF2B5EF4-FFF2-40B4-BE49-F238E27FC236}">
                <a16:creationId xmlns:a16="http://schemas.microsoft.com/office/drawing/2014/main" id="{4A90FC61-BDAF-277B-E4F5-3187359C0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63" b="1"/>
          <a:stretch/>
        </p:blipFill>
        <p:spPr bwMode="auto">
          <a:xfrm>
            <a:off x="9608151" y="2872856"/>
            <a:ext cx="2299536" cy="110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C3AC357-FF63-065D-42AA-306D0BFD96DA}"/>
              </a:ext>
            </a:extLst>
          </p:cNvPr>
          <p:cNvGrpSpPr/>
          <p:nvPr/>
        </p:nvGrpSpPr>
        <p:grpSpPr>
          <a:xfrm>
            <a:off x="10335746" y="3883903"/>
            <a:ext cx="651931" cy="837367"/>
            <a:chOff x="963358" y="3342487"/>
            <a:chExt cx="805715" cy="100395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462EAFB-80D1-DC01-E707-336103F4F82A}"/>
                </a:ext>
              </a:extLst>
            </p:cNvPr>
            <p:cNvGrpSpPr/>
            <p:nvPr/>
          </p:nvGrpSpPr>
          <p:grpSpPr>
            <a:xfrm>
              <a:off x="963358" y="3342487"/>
              <a:ext cx="461980" cy="340491"/>
              <a:chOff x="3255984" y="2653375"/>
              <a:chExt cx="461980" cy="340491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11BF6E2-122B-F921-A830-CCAB20474179}"/>
                  </a:ext>
                </a:extLst>
              </p:cNvPr>
              <p:cNvSpPr/>
              <p:nvPr/>
            </p:nvSpPr>
            <p:spPr>
              <a:xfrm rot="2367594">
                <a:off x="3255984" y="2740928"/>
                <a:ext cx="217371" cy="11153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8F29D3C-ECE2-43DF-BDFA-F3889AD88F02}"/>
                  </a:ext>
                </a:extLst>
              </p:cNvPr>
              <p:cNvSpPr/>
              <p:nvPr/>
            </p:nvSpPr>
            <p:spPr>
              <a:xfrm rot="2367594">
                <a:off x="3430448" y="2882333"/>
                <a:ext cx="217371" cy="11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F981984-E042-B45A-934E-7F44FB028D6E}"/>
                  </a:ext>
                </a:extLst>
              </p:cNvPr>
              <p:cNvSpPr/>
              <p:nvPr/>
            </p:nvSpPr>
            <p:spPr>
              <a:xfrm rot="2367594">
                <a:off x="3500593" y="2790079"/>
                <a:ext cx="217371" cy="111533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32F7843-7773-0A37-FBFE-8C145FAF2567}"/>
                  </a:ext>
                </a:extLst>
              </p:cNvPr>
              <p:cNvSpPr/>
              <p:nvPr/>
            </p:nvSpPr>
            <p:spPr>
              <a:xfrm rot="2367594">
                <a:off x="3333001" y="2653375"/>
                <a:ext cx="217371" cy="11153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0F115CA-468F-AAFB-838D-D704377F05BE}"/>
                </a:ext>
              </a:extLst>
            </p:cNvPr>
            <p:cNvGrpSpPr/>
            <p:nvPr/>
          </p:nvGrpSpPr>
          <p:grpSpPr>
            <a:xfrm flipH="1">
              <a:off x="1481557" y="3486780"/>
              <a:ext cx="287516" cy="203787"/>
              <a:chOff x="3430448" y="2790079"/>
              <a:chExt cx="287516" cy="203787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B894A8A-0310-45FD-5872-BF3EF5E9956C}"/>
                  </a:ext>
                </a:extLst>
              </p:cNvPr>
              <p:cNvSpPr/>
              <p:nvPr/>
            </p:nvSpPr>
            <p:spPr>
              <a:xfrm rot="2367594">
                <a:off x="3430448" y="2882333"/>
                <a:ext cx="217371" cy="11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B653008-1613-A646-9221-2E3CC6CFB5F7}"/>
                  </a:ext>
                </a:extLst>
              </p:cNvPr>
              <p:cNvSpPr/>
              <p:nvPr/>
            </p:nvSpPr>
            <p:spPr>
              <a:xfrm rot="2367594">
                <a:off x="3500593" y="2790079"/>
                <a:ext cx="217371" cy="111533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45D5338-5BE8-B261-9D19-1885137DA605}"/>
                </a:ext>
              </a:extLst>
            </p:cNvPr>
            <p:cNvSpPr/>
            <p:nvPr/>
          </p:nvSpPr>
          <p:spPr>
            <a:xfrm flipH="1">
              <a:off x="1353827" y="3614922"/>
              <a:ext cx="91440" cy="3657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BD4D40A-1658-F116-E2BE-8C1AC3CDDB1D}"/>
                </a:ext>
              </a:extLst>
            </p:cNvPr>
            <p:cNvSpPr/>
            <p:nvPr/>
          </p:nvSpPr>
          <p:spPr>
            <a:xfrm flipH="1">
              <a:off x="1445645" y="3614922"/>
              <a:ext cx="91440" cy="3657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1848953-6913-9EE7-B51C-95AEDE67C91C}"/>
                </a:ext>
              </a:extLst>
            </p:cNvPr>
            <p:cNvSpPr/>
            <p:nvPr/>
          </p:nvSpPr>
          <p:spPr>
            <a:xfrm flipH="1">
              <a:off x="1347580" y="3980682"/>
              <a:ext cx="91440" cy="3657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CAC77EE-A2E7-816F-6870-CE21E3DFE736}"/>
                </a:ext>
              </a:extLst>
            </p:cNvPr>
            <p:cNvSpPr/>
            <p:nvPr/>
          </p:nvSpPr>
          <p:spPr>
            <a:xfrm flipH="1">
              <a:off x="1439398" y="3980682"/>
              <a:ext cx="91440" cy="3657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F20344F-4E2A-CE8F-8237-81C0F3D664D9}"/>
              </a:ext>
            </a:extLst>
          </p:cNvPr>
          <p:cNvSpPr txBox="1"/>
          <p:nvPr/>
        </p:nvSpPr>
        <p:spPr>
          <a:xfrm>
            <a:off x="11088485" y="3951255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srgbClr val="000000"/>
                </a:solidFill>
                <a:latin typeface="Gill Sans"/>
                <a:cs typeface="Gill Sans"/>
              </a:rPr>
              <a:t>D-DT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6E067A-AAC2-D205-56C7-1E4187FB1811}"/>
              </a:ext>
            </a:extLst>
          </p:cNvPr>
          <p:cNvSpPr txBox="1"/>
          <p:nvPr/>
        </p:nvSpPr>
        <p:spPr>
          <a:xfrm>
            <a:off x="9915907" y="395125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  <a:latin typeface="Gill Sans"/>
                <a:cs typeface="Gill Sans"/>
              </a:rPr>
              <a:t>MIF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728D9EE-B9B4-736F-6D56-7C73284C0835}"/>
              </a:ext>
            </a:extLst>
          </p:cNvPr>
          <p:cNvSpPr/>
          <p:nvPr/>
        </p:nvSpPr>
        <p:spPr>
          <a:xfrm rot="8570256">
            <a:off x="10958255" y="3964581"/>
            <a:ext cx="175882" cy="9302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038F6F9-A006-5C46-D171-39F8B5DA9643}"/>
              </a:ext>
            </a:extLst>
          </p:cNvPr>
          <p:cNvSpPr/>
          <p:nvPr/>
        </p:nvSpPr>
        <p:spPr>
          <a:xfrm rot="8570256">
            <a:off x="10897744" y="3890374"/>
            <a:ext cx="175882" cy="9302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06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8EBB-FEBA-E04B-8994-A468A795D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54" y="249355"/>
            <a:ext cx="11278337" cy="719492"/>
          </a:xfrm>
        </p:spPr>
        <p:txBody>
          <a:bodyPr>
            <a:noAutofit/>
          </a:bodyPr>
          <a:lstStyle/>
          <a:p>
            <a:r>
              <a:rPr lang="en-US" sz="3200" b="1" dirty="0"/>
              <a:t>High Levels of MIF Result in Worse Cancer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6CD96-45E0-BF42-926B-9EAD73265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51" y="1037519"/>
            <a:ext cx="11474940" cy="2141467"/>
          </a:xfrm>
        </p:spPr>
        <p:txBody>
          <a:bodyPr>
            <a:normAutofit/>
          </a:bodyPr>
          <a:lstStyle/>
          <a:p>
            <a:r>
              <a:rPr lang="en-US" sz="1800" dirty="0"/>
              <a:t>MIF signaling causes immune suppression and tumor evasion</a:t>
            </a:r>
            <a:endParaRPr lang="en-US" sz="1400" dirty="0"/>
          </a:p>
          <a:p>
            <a:r>
              <a:rPr lang="en-US" sz="1800" dirty="0"/>
              <a:t>Higher MIF levels are associated with poorer survival, worse disease responses and resistance to immune therapy in melanoma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3A37B0-7241-600C-D9E1-1CA894CBE9CC}"/>
              </a:ext>
            </a:extLst>
          </p:cNvPr>
          <p:cNvSpPr txBox="1"/>
          <p:nvPr/>
        </p:nvSpPr>
        <p:spPr>
          <a:xfrm>
            <a:off x="8881305" y="5538938"/>
            <a:ext cx="24067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Azevedo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Oncoimmunology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2020.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DFD588-4725-03C6-5F68-C992240322BA}"/>
              </a:ext>
            </a:extLst>
          </p:cNvPr>
          <p:cNvGrpSpPr/>
          <p:nvPr/>
        </p:nvGrpSpPr>
        <p:grpSpPr>
          <a:xfrm>
            <a:off x="5359767" y="2592101"/>
            <a:ext cx="5803392" cy="2948954"/>
            <a:chOff x="4419058" y="3871288"/>
            <a:chExt cx="4628798" cy="22975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DB2C14-03A3-41BD-DD54-BA91C0EC7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756" t="55330"/>
            <a:stretch/>
          </p:blipFill>
          <p:spPr>
            <a:xfrm>
              <a:off x="4698406" y="3904493"/>
              <a:ext cx="4349450" cy="226432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17E761-3846-7D61-2C08-1AE3584A029F}"/>
                </a:ext>
              </a:extLst>
            </p:cNvPr>
            <p:cNvSpPr/>
            <p:nvPr/>
          </p:nvSpPr>
          <p:spPr>
            <a:xfrm>
              <a:off x="4419058" y="3871288"/>
              <a:ext cx="321299" cy="308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D9A82B-566F-1FF9-6F4C-099F043F5D1C}"/>
                </a:ext>
              </a:extLst>
            </p:cNvPr>
            <p:cNvSpPr/>
            <p:nvPr/>
          </p:nvSpPr>
          <p:spPr>
            <a:xfrm>
              <a:off x="6731311" y="3871288"/>
              <a:ext cx="321299" cy="308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8725B4AB-FCCC-CC72-BD9D-730BE2C838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69" y="2300522"/>
            <a:ext cx="3470013" cy="3720474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6B9F2473-C572-F85B-FC8E-4D60922CF95F}"/>
              </a:ext>
            </a:extLst>
          </p:cNvPr>
          <p:cNvSpPr/>
          <p:nvPr/>
        </p:nvSpPr>
        <p:spPr>
          <a:xfrm>
            <a:off x="1808922" y="5675243"/>
            <a:ext cx="477078" cy="3457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C6CBF65-212D-5D49-1E09-CD3B7DDE1469}"/>
              </a:ext>
            </a:extLst>
          </p:cNvPr>
          <p:cNvSpPr/>
          <p:nvPr/>
        </p:nvSpPr>
        <p:spPr>
          <a:xfrm>
            <a:off x="2047461" y="3934188"/>
            <a:ext cx="616226" cy="5841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1F89964-2E38-E8E7-8E58-AC180B210243}"/>
              </a:ext>
            </a:extLst>
          </p:cNvPr>
          <p:cNvSpPr/>
          <p:nvPr/>
        </p:nvSpPr>
        <p:spPr>
          <a:xfrm>
            <a:off x="2047461" y="4578145"/>
            <a:ext cx="477078" cy="3457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62545F0-C842-3584-0B3B-BC116FCEA381}"/>
              </a:ext>
            </a:extLst>
          </p:cNvPr>
          <p:cNvSpPr/>
          <p:nvPr/>
        </p:nvSpPr>
        <p:spPr>
          <a:xfrm>
            <a:off x="3203713" y="4013208"/>
            <a:ext cx="603466" cy="4287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DF2C701-0370-E2EE-1256-932AE063F6FC}"/>
              </a:ext>
            </a:extLst>
          </p:cNvPr>
          <p:cNvSpPr/>
          <p:nvPr/>
        </p:nvSpPr>
        <p:spPr>
          <a:xfrm>
            <a:off x="1961646" y="2549967"/>
            <a:ext cx="603466" cy="4287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7067E54-0365-CE11-E8A1-0B843D26194F}"/>
              </a:ext>
            </a:extLst>
          </p:cNvPr>
          <p:cNvSpPr/>
          <p:nvPr/>
        </p:nvSpPr>
        <p:spPr>
          <a:xfrm>
            <a:off x="2600247" y="3325272"/>
            <a:ext cx="603466" cy="4287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8EBB-FEBA-E04B-8994-A468A795D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55" y="249355"/>
            <a:ext cx="7886700" cy="719492"/>
          </a:xfrm>
        </p:spPr>
        <p:txBody>
          <a:bodyPr>
            <a:noAutofit/>
          </a:bodyPr>
          <a:lstStyle/>
          <a:p>
            <a:r>
              <a:rPr lang="en-US" sz="3200" b="1" dirty="0"/>
              <a:t>MIF and D-DT in Oncology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DF0C4-88B1-E029-6ACB-7606FDC25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244" y="1109407"/>
            <a:ext cx="2602542" cy="2003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ECDEE0-903E-8203-44C6-9F76E7C242E5}"/>
              </a:ext>
            </a:extLst>
          </p:cNvPr>
          <p:cNvSpPr txBox="1"/>
          <p:nvPr/>
        </p:nvSpPr>
        <p:spPr>
          <a:xfrm rot="16200000">
            <a:off x="1019968" y="4110395"/>
            <a:ext cx="61266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D-DT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635DFD-7913-4C44-CB4E-A30E592B444C}"/>
              </a:ext>
            </a:extLst>
          </p:cNvPr>
          <p:cNvSpPr txBox="1"/>
          <p:nvPr/>
        </p:nvSpPr>
        <p:spPr>
          <a:xfrm>
            <a:off x="2410656" y="5021509"/>
            <a:ext cx="4924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B02DCB-4824-C055-3919-DC1EF321BE42}"/>
              </a:ext>
            </a:extLst>
          </p:cNvPr>
          <p:cNvSpPr txBox="1"/>
          <p:nvPr/>
        </p:nvSpPr>
        <p:spPr>
          <a:xfrm>
            <a:off x="1400764" y="778347"/>
            <a:ext cx="26324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Ovarian Cancer Serum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E30D2D-B188-0DE7-B44A-9FCCCF4897D8}"/>
              </a:ext>
            </a:extLst>
          </p:cNvPr>
          <p:cNvSpPr txBox="1"/>
          <p:nvPr/>
        </p:nvSpPr>
        <p:spPr>
          <a:xfrm>
            <a:off x="1367589" y="3212190"/>
            <a:ext cx="254986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Yale Melanoma Tumor mRNA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5D0916-1AB7-CEB6-624B-2A6DF4850B45}"/>
              </a:ext>
            </a:extLst>
          </p:cNvPr>
          <p:cNvSpPr txBox="1"/>
          <p:nvPr/>
        </p:nvSpPr>
        <p:spPr>
          <a:xfrm>
            <a:off x="5687128" y="1034132"/>
            <a:ext cx="453431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Yale Melanoma Patients Treated with Immune Therapy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B9239C-D971-F410-31DC-4EBC1BDC4EA9}"/>
              </a:ext>
            </a:extLst>
          </p:cNvPr>
          <p:cNvSpPr txBox="1"/>
          <p:nvPr/>
        </p:nvSpPr>
        <p:spPr>
          <a:xfrm>
            <a:off x="1382976" y="3212190"/>
            <a:ext cx="254986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Yale Melanoma Tumor mRNA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EFEF8F4-44B3-CEE4-9570-5B80CA5B06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629" y="3519967"/>
            <a:ext cx="2576721" cy="155152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89DD9B0-5663-4E35-1747-8F16E1CE5AA4}"/>
              </a:ext>
            </a:extLst>
          </p:cNvPr>
          <p:cNvSpPr txBox="1"/>
          <p:nvPr/>
        </p:nvSpPr>
        <p:spPr>
          <a:xfrm>
            <a:off x="1695717" y="3563730"/>
            <a:ext cx="899605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= 0.52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 = 1.8e-10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2113E8A-8744-862E-7A89-0F22E4B8CB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1783" y="1368188"/>
            <a:ext cx="3790773" cy="15742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E19EE1-75C1-948D-73B1-C19054374F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5468" y="1395727"/>
            <a:ext cx="1495754" cy="1422396"/>
          </a:xfrm>
          <a:prstGeom prst="rect">
            <a:avLst/>
          </a:prstGeom>
        </p:spPr>
      </p:pic>
      <p:pic>
        <p:nvPicPr>
          <p:cNvPr id="31" name="Picture 30" descr="Chart&#10;&#10;Description automatically generated">
            <a:extLst>
              <a:ext uri="{FF2B5EF4-FFF2-40B4-BE49-F238E27FC236}">
                <a16:creationId xmlns:a16="http://schemas.microsoft.com/office/drawing/2014/main" id="{88EF6F85-1F2B-2ED8-5C46-E00867E51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2946" y="3064345"/>
            <a:ext cx="1438275" cy="1462373"/>
          </a:xfrm>
          <a:prstGeom prst="rect">
            <a:avLst/>
          </a:prstGeom>
        </p:spPr>
      </p:pic>
      <p:pic>
        <p:nvPicPr>
          <p:cNvPr id="32" name="Picture 31" descr="Chart, line chart&#10;&#10;Description automatically generated">
            <a:extLst>
              <a:ext uri="{FF2B5EF4-FFF2-40B4-BE49-F238E27FC236}">
                <a16:creationId xmlns:a16="http://schemas.microsoft.com/office/drawing/2014/main" id="{5CDA905D-9AFC-F611-C4A6-F81303086F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3246" y="3119425"/>
            <a:ext cx="3570508" cy="14915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89BE78F-E5EE-3350-F007-36E2BA840E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2452" y="1344253"/>
            <a:ext cx="1111302" cy="41026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3CB5C1B-1C08-EED3-BB28-2151588DDAA7}"/>
              </a:ext>
            </a:extLst>
          </p:cNvPr>
          <p:cNvSpPr txBox="1"/>
          <p:nvPr/>
        </p:nvSpPr>
        <p:spPr>
          <a:xfrm rot="16200000">
            <a:off x="4551351" y="1934606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CD74:MIF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6778A1-9B33-047D-3B8D-18F36B30CF37}"/>
              </a:ext>
            </a:extLst>
          </p:cNvPr>
          <p:cNvSpPr txBox="1"/>
          <p:nvPr/>
        </p:nvSpPr>
        <p:spPr>
          <a:xfrm rot="16200000">
            <a:off x="4551572" y="3642537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CD74:DDT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F7DA1CE-9D0C-BF7F-B694-0763AEA0D92F}"/>
              </a:ext>
            </a:extLst>
          </p:cNvPr>
          <p:cNvSpPr/>
          <p:nvPr/>
        </p:nvSpPr>
        <p:spPr>
          <a:xfrm>
            <a:off x="4897760" y="3064345"/>
            <a:ext cx="5998492" cy="17236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D55680-0005-71C1-43B3-29A07D4B931F}"/>
              </a:ext>
            </a:extLst>
          </p:cNvPr>
          <p:cNvSpPr/>
          <p:nvPr/>
        </p:nvSpPr>
        <p:spPr>
          <a:xfrm>
            <a:off x="4897760" y="1344253"/>
            <a:ext cx="5998492" cy="17236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429469-4721-2FC2-0429-6BE1F89784CA}"/>
              </a:ext>
            </a:extLst>
          </p:cNvPr>
          <p:cNvSpPr txBox="1"/>
          <p:nvPr/>
        </p:nvSpPr>
        <p:spPr>
          <a:xfrm rot="16200000">
            <a:off x="4609018" y="2050500"/>
            <a:ext cx="13692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Progression Free Survival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927D7A8-A279-1257-7D8F-95C39DB078AB}"/>
              </a:ext>
            </a:extLst>
          </p:cNvPr>
          <p:cNvSpPr txBox="1"/>
          <p:nvPr/>
        </p:nvSpPr>
        <p:spPr>
          <a:xfrm rot="16200000">
            <a:off x="4626113" y="3768481"/>
            <a:ext cx="13692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Progression Free Survival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B0C2E2-E71D-F9ED-24EB-904904D00254}"/>
              </a:ext>
            </a:extLst>
          </p:cNvPr>
          <p:cNvSpPr txBox="1"/>
          <p:nvPr/>
        </p:nvSpPr>
        <p:spPr>
          <a:xfrm rot="16200000">
            <a:off x="8808470" y="2006884"/>
            <a:ext cx="9044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Overall Survival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81AF865-8ED8-806F-DA62-9E805D389401}"/>
              </a:ext>
            </a:extLst>
          </p:cNvPr>
          <p:cNvSpPr txBox="1"/>
          <p:nvPr/>
        </p:nvSpPr>
        <p:spPr>
          <a:xfrm rot="16200000">
            <a:off x="8832719" y="3735800"/>
            <a:ext cx="9044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Overall Survival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4E5123-B943-A166-00D2-745A9826BFB0}"/>
              </a:ext>
            </a:extLst>
          </p:cNvPr>
          <p:cNvSpPr txBox="1"/>
          <p:nvPr/>
        </p:nvSpPr>
        <p:spPr>
          <a:xfrm>
            <a:off x="9632153" y="4460619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1A8240-F39D-FFAD-DFEB-036E1AE0583A}"/>
              </a:ext>
            </a:extLst>
          </p:cNvPr>
          <p:cNvSpPr txBox="1"/>
          <p:nvPr/>
        </p:nvSpPr>
        <p:spPr>
          <a:xfrm>
            <a:off x="10612801" y="4460619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BF4266-03DC-4D17-186B-CEDB9B5C4072}"/>
              </a:ext>
            </a:extLst>
          </p:cNvPr>
          <p:cNvSpPr txBox="1"/>
          <p:nvPr/>
        </p:nvSpPr>
        <p:spPr>
          <a:xfrm>
            <a:off x="9605221" y="2764704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9DD7BF-C9C8-7BE3-DC82-D08D82E48150}"/>
              </a:ext>
            </a:extLst>
          </p:cNvPr>
          <p:cNvSpPr txBox="1"/>
          <p:nvPr/>
        </p:nvSpPr>
        <p:spPr>
          <a:xfrm>
            <a:off x="10604919" y="2764704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E515920-5A8A-6F93-069D-6E61C648FF2C}"/>
              </a:ext>
            </a:extLst>
          </p:cNvPr>
          <p:cNvSpPr txBox="1"/>
          <p:nvPr/>
        </p:nvSpPr>
        <p:spPr>
          <a:xfrm>
            <a:off x="10015562" y="4572599"/>
            <a:ext cx="5229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65DDC33-2E03-D749-3072-C2072866F1C0}"/>
              </a:ext>
            </a:extLst>
          </p:cNvPr>
          <p:cNvSpPr txBox="1"/>
          <p:nvPr/>
        </p:nvSpPr>
        <p:spPr>
          <a:xfrm>
            <a:off x="9989148" y="2875447"/>
            <a:ext cx="5229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B5DC29A-25DE-558B-5286-CB89F3C66BBC}"/>
              </a:ext>
            </a:extLst>
          </p:cNvPr>
          <p:cNvSpPr txBox="1"/>
          <p:nvPr/>
        </p:nvSpPr>
        <p:spPr>
          <a:xfrm>
            <a:off x="7098941" y="2875447"/>
            <a:ext cx="5229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D29E9B-416C-6B71-ABCA-798644DA1F36}"/>
              </a:ext>
            </a:extLst>
          </p:cNvPr>
          <p:cNvSpPr txBox="1"/>
          <p:nvPr/>
        </p:nvSpPr>
        <p:spPr>
          <a:xfrm>
            <a:off x="7098941" y="4572599"/>
            <a:ext cx="5229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E84235D4-26FE-8E07-9E6A-5C2AA2BDE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51" y="5301369"/>
            <a:ext cx="11474940" cy="991806"/>
          </a:xfrm>
        </p:spPr>
        <p:txBody>
          <a:bodyPr>
            <a:normAutofit/>
          </a:bodyPr>
          <a:lstStyle/>
          <a:p>
            <a:r>
              <a:rPr lang="en-US" sz="1800" dirty="0"/>
              <a:t>Levels are not linked to mutational status in melanoma (i.e. BRAF, kit, or wild-type) or subtype (cutaneous, acral, mucosal, or uveal)</a:t>
            </a:r>
          </a:p>
          <a:p>
            <a:r>
              <a:rPr lang="en-US" sz="1800" dirty="0"/>
              <a:t>Lower levels are associated with partial and complete responses to immune therapy in melanoma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7183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DE18CE-7E5C-AC2C-C307-392962682B01}"/>
              </a:ext>
            </a:extLst>
          </p:cNvPr>
          <p:cNvSpPr txBox="1"/>
          <p:nvPr/>
        </p:nvSpPr>
        <p:spPr>
          <a:xfrm>
            <a:off x="7697175" y="5730903"/>
            <a:ext cx="121071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E5EB73-740D-469E-0B83-8122198C73F9}"/>
              </a:ext>
            </a:extLst>
          </p:cNvPr>
          <p:cNvSpPr txBox="1"/>
          <p:nvPr/>
        </p:nvSpPr>
        <p:spPr>
          <a:xfrm>
            <a:off x="7622579" y="4942776"/>
            <a:ext cx="284567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834EA6-7C87-4D57-972C-A9B0C05B3333}"/>
              </a:ext>
            </a:extLst>
          </p:cNvPr>
          <p:cNvSpPr txBox="1"/>
          <p:nvPr/>
        </p:nvSpPr>
        <p:spPr>
          <a:xfrm>
            <a:off x="7573141" y="4149551"/>
            <a:ext cx="334005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graphicFrame>
        <p:nvGraphicFramePr>
          <p:cNvPr id="36" name="Table 36">
            <a:extLst>
              <a:ext uri="{FF2B5EF4-FFF2-40B4-BE49-F238E27FC236}">
                <a16:creationId xmlns:a16="http://schemas.microsoft.com/office/drawing/2014/main" id="{E63E9C57-06F4-AD8B-72FB-5484F5290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090949"/>
              </p:ext>
            </p:extLst>
          </p:nvPr>
        </p:nvGraphicFramePr>
        <p:xfrm>
          <a:off x="4030720" y="1783587"/>
          <a:ext cx="5018024" cy="1522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543">
                  <a:extLst>
                    <a:ext uri="{9D8B030D-6E8A-4147-A177-3AD203B41FA5}">
                      <a16:colId xmlns:a16="http://schemas.microsoft.com/office/drawing/2014/main" val="1557073653"/>
                    </a:ext>
                  </a:extLst>
                </a:gridCol>
                <a:gridCol w="2914481">
                  <a:extLst>
                    <a:ext uri="{9D8B030D-6E8A-4147-A177-3AD203B41FA5}">
                      <a16:colId xmlns:a16="http://schemas.microsoft.com/office/drawing/2014/main" val="1128088320"/>
                    </a:ext>
                  </a:extLst>
                </a:gridCol>
              </a:tblGrid>
              <a:tr h="304575"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449105"/>
                  </a:ext>
                </a:extLst>
              </a:tr>
              <a:tr h="304575"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148070"/>
                  </a:ext>
                </a:extLst>
              </a:tr>
              <a:tr h="304575">
                <a:tc>
                  <a:txBody>
                    <a:bodyPr/>
                    <a:lstStyle/>
                    <a:p>
                      <a:endParaRPr lang="en-US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845882"/>
                  </a:ext>
                </a:extLst>
              </a:tr>
              <a:tr h="304575">
                <a:tc>
                  <a:txBody>
                    <a:bodyPr/>
                    <a:lstStyle/>
                    <a:p>
                      <a:endParaRPr lang="en-US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973491"/>
                  </a:ext>
                </a:extLst>
              </a:tr>
              <a:tr h="304575"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88457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1348EBB-FEBA-E04B-8994-A468A795D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12" y="182162"/>
            <a:ext cx="10813788" cy="607016"/>
          </a:xfrm>
        </p:spPr>
        <p:txBody>
          <a:bodyPr>
            <a:noAutofit/>
          </a:bodyPr>
          <a:lstStyle/>
          <a:p>
            <a:r>
              <a:rPr lang="en-US" sz="3200" b="1" dirty="0"/>
              <a:t>MIF and D-DT Targeting Enhances Immune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6CD96-45E0-BF42-926B-9EAD73265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07" y="4678023"/>
            <a:ext cx="7421504" cy="1449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</a:rPr>
              <a:t>Dual MIF - D-DT inhibition targets known pathways of tumor response</a:t>
            </a:r>
          </a:p>
          <a:p>
            <a:pPr>
              <a:lnSpc>
                <a:spcPts val="1000"/>
              </a:lnSpc>
            </a:pPr>
            <a:r>
              <a:rPr lang="en-US" sz="1600" dirty="0"/>
              <a:t>Increased tumor infiltration of cDC1 and CD8 T cells</a:t>
            </a:r>
          </a:p>
          <a:p>
            <a:pPr>
              <a:lnSpc>
                <a:spcPts val="1000"/>
              </a:lnSpc>
            </a:pPr>
            <a:r>
              <a:rPr lang="en-US" sz="1600" dirty="0"/>
              <a:t>Increased intratumor Th1 cytokines and macrophage activation</a:t>
            </a:r>
          </a:p>
          <a:p>
            <a:pPr>
              <a:lnSpc>
                <a:spcPts val="1000"/>
              </a:lnSpc>
            </a:pPr>
            <a:r>
              <a:rPr lang="en-US" sz="1600" dirty="0"/>
              <a:t>Increased antigen presentation on scRNA tumor sequencing</a:t>
            </a:r>
          </a:p>
          <a:p>
            <a:pPr>
              <a:lnSpc>
                <a:spcPts val="1000"/>
              </a:lnSpc>
            </a:pPr>
            <a:r>
              <a:rPr lang="en-US" sz="1600" dirty="0"/>
              <a:t>Decreased tumor angiogenesis</a:t>
            </a:r>
            <a:endParaRPr lang="en-US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B86A9B-17C9-F686-02FF-04B95126116C}"/>
              </a:ext>
            </a:extLst>
          </p:cNvPr>
          <p:cNvGrpSpPr/>
          <p:nvPr/>
        </p:nvGrpSpPr>
        <p:grpSpPr>
          <a:xfrm>
            <a:off x="82870" y="1528278"/>
            <a:ext cx="7139781" cy="3184984"/>
            <a:chOff x="218661" y="982618"/>
            <a:chExt cx="7139781" cy="31849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CC2E29-D6E6-0CEB-FC20-E0051C916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755" r="8539"/>
            <a:stretch/>
          </p:blipFill>
          <p:spPr>
            <a:xfrm>
              <a:off x="218661" y="982618"/>
              <a:ext cx="3960874" cy="3184984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B1B310B-06F1-328F-6EB0-71E7D93FF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6740" b="95482"/>
            <a:stretch/>
          </p:blipFill>
          <p:spPr>
            <a:xfrm>
              <a:off x="4199944" y="1262339"/>
              <a:ext cx="1090695" cy="29260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E943A31-4A5A-DB31-5C6A-7C4910313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6740" t="4923" b="89787"/>
            <a:stretch/>
          </p:blipFill>
          <p:spPr>
            <a:xfrm>
              <a:off x="6310572" y="1307960"/>
              <a:ext cx="1047870" cy="329184"/>
            </a:xfrm>
            <a:prstGeom prst="rect">
              <a:avLst/>
            </a:prstGeom>
          </p:spPr>
        </p:pic>
      </p:grpSp>
      <p:grpSp>
        <p:nvGrpSpPr>
          <p:cNvPr id="578" name="Group 577">
            <a:extLst>
              <a:ext uri="{FF2B5EF4-FFF2-40B4-BE49-F238E27FC236}">
                <a16:creationId xmlns:a16="http://schemas.microsoft.com/office/drawing/2014/main" id="{8BBF375C-5E64-B87A-7A68-915395FDEC02}"/>
              </a:ext>
            </a:extLst>
          </p:cNvPr>
          <p:cNvGrpSpPr/>
          <p:nvPr/>
        </p:nvGrpSpPr>
        <p:grpSpPr>
          <a:xfrm>
            <a:off x="89448" y="1544419"/>
            <a:ext cx="3964582" cy="3171340"/>
            <a:chOff x="-3607961" y="1450219"/>
            <a:chExt cx="3964582" cy="3171340"/>
          </a:xfrm>
        </p:grpSpPr>
        <p:pic>
          <p:nvPicPr>
            <p:cNvPr id="576" name="Picture 575">
              <a:extLst>
                <a:ext uri="{FF2B5EF4-FFF2-40B4-BE49-F238E27FC236}">
                  <a16:creationId xmlns:a16="http://schemas.microsoft.com/office/drawing/2014/main" id="{8B2549F9-47A5-9516-618C-45FF2609F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6983" r="85164"/>
            <a:stretch/>
          </p:blipFill>
          <p:spPr>
            <a:xfrm>
              <a:off x="-3607961" y="1450219"/>
              <a:ext cx="642511" cy="317134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77" name="Picture 576">
              <a:extLst>
                <a:ext uri="{FF2B5EF4-FFF2-40B4-BE49-F238E27FC236}">
                  <a16:creationId xmlns:a16="http://schemas.microsoft.com/office/drawing/2014/main" id="{482B6C95-3239-3B45-6F5A-A7D7BDA59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90147" r="8454"/>
            <a:stretch/>
          </p:blipFill>
          <p:spPr>
            <a:xfrm>
              <a:off x="-3607961" y="4032250"/>
              <a:ext cx="3964582" cy="589309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0F60664-EF63-F8F2-2818-2A42E1136E82}"/>
              </a:ext>
            </a:extLst>
          </p:cNvPr>
          <p:cNvSpPr txBox="1"/>
          <p:nvPr/>
        </p:nvSpPr>
        <p:spPr>
          <a:xfrm>
            <a:off x="1534478" y="1327456"/>
            <a:ext cx="1493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Treatment Stopped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0DB47BB-CBDD-FC2D-1CA6-C20E96D0415B}"/>
              </a:ext>
            </a:extLst>
          </p:cNvPr>
          <p:cNvCxnSpPr>
            <a:cxnSpLocks/>
          </p:cNvCxnSpPr>
          <p:nvPr/>
        </p:nvCxnSpPr>
        <p:spPr>
          <a:xfrm>
            <a:off x="2281189" y="1543494"/>
            <a:ext cx="0" cy="1828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1284982-CDE0-60C4-5D05-F2D164A1A874}"/>
              </a:ext>
            </a:extLst>
          </p:cNvPr>
          <p:cNvSpPr txBox="1"/>
          <p:nvPr/>
        </p:nvSpPr>
        <p:spPr>
          <a:xfrm>
            <a:off x="5651909" y="1777690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1ECA4A-A93C-843F-C5DC-AC3A4513C0C6}"/>
              </a:ext>
            </a:extLst>
          </p:cNvPr>
          <p:cNvSpPr txBox="1"/>
          <p:nvPr/>
        </p:nvSpPr>
        <p:spPr>
          <a:xfrm>
            <a:off x="8562490" y="180207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22%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C1B9291-D8D5-DEE5-39E6-B1A24F939250}"/>
              </a:ext>
            </a:extLst>
          </p:cNvPr>
          <p:cNvGrpSpPr/>
          <p:nvPr/>
        </p:nvGrpSpPr>
        <p:grpSpPr>
          <a:xfrm>
            <a:off x="90402" y="1537973"/>
            <a:ext cx="9015827" cy="3184984"/>
            <a:chOff x="43052" y="1037365"/>
            <a:chExt cx="9015827" cy="318498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7C2FC0A-DAE5-6F86-14E7-6893D72D3BF3}"/>
                </a:ext>
              </a:extLst>
            </p:cNvPr>
            <p:cNvGrpSpPr/>
            <p:nvPr/>
          </p:nvGrpSpPr>
          <p:grpSpPr>
            <a:xfrm>
              <a:off x="43052" y="1037365"/>
              <a:ext cx="8494797" cy="3184984"/>
              <a:chOff x="226193" y="992313"/>
              <a:chExt cx="8494797" cy="3184984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F551BF76-775D-0DFB-0CB3-CB12EA8DF8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60127" t="24570" r="19937" b="71067"/>
              <a:stretch/>
            </p:blipFill>
            <p:spPr>
              <a:xfrm>
                <a:off x="4199945" y="1561511"/>
                <a:ext cx="1199113" cy="283464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9C51FC60-61F0-E9D6-2919-42EA93F9AA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60127" t="16701" b="78936"/>
              <a:stretch/>
            </p:blipFill>
            <p:spPr>
              <a:xfrm>
                <a:off x="6322765" y="1541649"/>
                <a:ext cx="2398225" cy="283464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7A5BF1E-3645-D9B4-610F-D787DA20AA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46755" r="21242"/>
              <a:stretch/>
            </p:blipFill>
            <p:spPr>
              <a:xfrm>
                <a:off x="226193" y="992313"/>
                <a:ext cx="3960874" cy="3184984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505ADB-70AF-599B-1C2C-89EF9C5F0DEB}"/>
                </a:ext>
              </a:extLst>
            </p:cNvPr>
            <p:cNvSpPr txBox="1"/>
            <p:nvPr/>
          </p:nvSpPr>
          <p:spPr>
            <a:xfrm>
              <a:off x="5592368" y="1586286"/>
              <a:ext cx="444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F19F03-A992-5DD6-9A68-08A717A94A04}"/>
                </a:ext>
              </a:extLst>
            </p:cNvPr>
            <p:cNvSpPr txBox="1"/>
            <p:nvPr/>
          </p:nvSpPr>
          <p:spPr>
            <a:xfrm>
              <a:off x="8515140" y="161464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33%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644987-8203-2DAB-58BD-3FB71DA33A1A}"/>
              </a:ext>
            </a:extLst>
          </p:cNvPr>
          <p:cNvGrpSpPr/>
          <p:nvPr/>
        </p:nvGrpSpPr>
        <p:grpSpPr>
          <a:xfrm>
            <a:off x="85689" y="1569943"/>
            <a:ext cx="9014466" cy="3141141"/>
            <a:chOff x="38340" y="1069334"/>
            <a:chExt cx="9014466" cy="314114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7B152E3-6142-1CBE-4908-D8FEA0D983D9}"/>
                </a:ext>
              </a:extLst>
            </p:cNvPr>
            <p:cNvGrpSpPr/>
            <p:nvPr/>
          </p:nvGrpSpPr>
          <p:grpSpPr>
            <a:xfrm>
              <a:off x="38340" y="1069334"/>
              <a:ext cx="8558082" cy="3141141"/>
              <a:chOff x="221481" y="1024282"/>
              <a:chExt cx="8558082" cy="3141141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ABDE50CE-EB34-4423-A9BA-177988B7B5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60127" t="21743" b="75100"/>
              <a:stretch/>
            </p:blipFill>
            <p:spPr>
              <a:xfrm>
                <a:off x="6320679" y="2538534"/>
                <a:ext cx="2458884" cy="210312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7DE8FB5D-A054-BFAE-E1AC-25CC26575D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60127" t="37513" b="57784"/>
              <a:stretch/>
            </p:blipFill>
            <p:spPr>
              <a:xfrm>
                <a:off x="4197860" y="2484752"/>
                <a:ext cx="2296341" cy="292608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6BFE860-D0B0-F7A8-4941-96454B5109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t="47487" r="28468" b="1"/>
              <a:stretch/>
            </p:blipFill>
            <p:spPr>
              <a:xfrm>
                <a:off x="221481" y="1024282"/>
                <a:ext cx="3960874" cy="3141141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A50307E-FE15-BA93-D3F2-9087E8BF334D}"/>
                </a:ext>
              </a:extLst>
            </p:cNvPr>
            <p:cNvSpPr txBox="1"/>
            <p:nvPr/>
          </p:nvSpPr>
          <p:spPr>
            <a:xfrm>
              <a:off x="8509067" y="2517612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73%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8A49AA5-72DD-505B-A83A-CF42AAD1AA75}"/>
                </a:ext>
              </a:extLst>
            </p:cNvPr>
            <p:cNvSpPr txBox="1"/>
            <p:nvPr/>
          </p:nvSpPr>
          <p:spPr>
            <a:xfrm>
              <a:off x="5561911" y="2513901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60%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15157DF-FCC6-E70D-A11E-6D28812CF925}"/>
              </a:ext>
            </a:extLst>
          </p:cNvPr>
          <p:cNvGrpSpPr/>
          <p:nvPr/>
        </p:nvGrpSpPr>
        <p:grpSpPr>
          <a:xfrm>
            <a:off x="93208" y="1578087"/>
            <a:ext cx="9013021" cy="3141141"/>
            <a:chOff x="45858" y="1077478"/>
            <a:chExt cx="9013021" cy="314114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4088209-F591-BE8C-AA2C-A997C10EC348}"/>
                </a:ext>
              </a:extLst>
            </p:cNvPr>
            <p:cNvGrpSpPr/>
            <p:nvPr/>
          </p:nvGrpSpPr>
          <p:grpSpPr>
            <a:xfrm>
              <a:off x="45858" y="1077478"/>
              <a:ext cx="8377915" cy="3141141"/>
              <a:chOff x="228999" y="1032426"/>
              <a:chExt cx="8377915" cy="3141141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8D8EB6C-34BC-D6AB-10CC-DB1E7251AA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60127" t="12428" b="82869"/>
              <a:stretch/>
            </p:blipFill>
            <p:spPr>
              <a:xfrm>
                <a:off x="6310573" y="2143844"/>
                <a:ext cx="2296341" cy="292608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5666AFD4-8C71-F34B-79F0-31F44F3A7D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60127" t="28516" b="66781"/>
              <a:stretch/>
            </p:blipFill>
            <p:spPr>
              <a:xfrm>
                <a:off x="4199945" y="2147664"/>
                <a:ext cx="2296341" cy="292608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096D615-945B-E546-CF72-48A457F4DF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t="47487" r="21169"/>
              <a:stretch/>
            </p:blipFill>
            <p:spPr>
              <a:xfrm>
                <a:off x="228999" y="1032426"/>
                <a:ext cx="3964582" cy="3141141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1B66AD-8759-A42B-3D91-E001242643C3}"/>
                </a:ext>
              </a:extLst>
            </p:cNvPr>
            <p:cNvSpPr txBox="1"/>
            <p:nvPr/>
          </p:nvSpPr>
          <p:spPr>
            <a:xfrm>
              <a:off x="8515140" y="221662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33%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C1416A6-3758-D346-B3C4-32B046B1B294}"/>
                </a:ext>
              </a:extLst>
            </p:cNvPr>
            <p:cNvSpPr txBox="1"/>
            <p:nvPr/>
          </p:nvSpPr>
          <p:spPr>
            <a:xfrm>
              <a:off x="5555792" y="220469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17%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8A06C69-588E-E662-13E2-FD2BFAE5D599}"/>
              </a:ext>
            </a:extLst>
          </p:cNvPr>
          <p:cNvGrpSpPr/>
          <p:nvPr/>
        </p:nvGrpSpPr>
        <p:grpSpPr>
          <a:xfrm>
            <a:off x="93207" y="1517958"/>
            <a:ext cx="9019140" cy="3206242"/>
            <a:chOff x="45858" y="1017350"/>
            <a:chExt cx="9019140" cy="320624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EE8A6F9-AF48-0432-02ED-0FE382F2E1E6}"/>
                </a:ext>
              </a:extLst>
            </p:cNvPr>
            <p:cNvGrpSpPr/>
            <p:nvPr/>
          </p:nvGrpSpPr>
          <p:grpSpPr>
            <a:xfrm>
              <a:off x="45858" y="1017350"/>
              <a:ext cx="8530723" cy="3206242"/>
              <a:chOff x="228999" y="972298"/>
              <a:chExt cx="8530723" cy="3206242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D6B0F6AF-B690-3229-3B34-943880B38C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l="60127" t="8963" b="87436"/>
              <a:stretch/>
            </p:blipFill>
            <p:spPr>
              <a:xfrm>
                <a:off x="6322765" y="1898763"/>
                <a:ext cx="2436957" cy="237744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B63ACAC-C0F2-1427-60D0-9D9525BE23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l="60127" t="33274" b="62363"/>
              <a:stretch/>
            </p:blipFill>
            <p:spPr>
              <a:xfrm>
                <a:off x="4199944" y="1872875"/>
                <a:ext cx="2475580" cy="292608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4A81D19-9E5A-D24A-A0F8-957E06C8B0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/>
              <a:srcRect t="46399" r="21169"/>
              <a:stretch/>
            </p:blipFill>
            <p:spPr>
              <a:xfrm>
                <a:off x="228999" y="972298"/>
                <a:ext cx="3964582" cy="3206242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5353125-1786-C377-C4B9-6FF4500F86E9}"/>
                </a:ext>
              </a:extLst>
            </p:cNvPr>
            <p:cNvSpPr txBox="1"/>
            <p:nvPr/>
          </p:nvSpPr>
          <p:spPr>
            <a:xfrm>
              <a:off x="8521259" y="1915634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66%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4405A2F-C698-7D4B-D6D8-CE6014A247DD}"/>
                </a:ext>
              </a:extLst>
            </p:cNvPr>
            <p:cNvSpPr txBox="1"/>
            <p:nvPr/>
          </p:nvSpPr>
          <p:spPr>
            <a:xfrm>
              <a:off x="5592368" y="1895491"/>
              <a:ext cx="444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0%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38B5D99-0A2A-2CAD-7A13-9AF4BB435084}"/>
              </a:ext>
            </a:extLst>
          </p:cNvPr>
          <p:cNvSpPr txBox="1"/>
          <p:nvPr/>
        </p:nvSpPr>
        <p:spPr>
          <a:xfrm>
            <a:off x="5415584" y="1358272"/>
            <a:ext cx="87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BE66097-EFD3-CBB5-C7C1-66960A0AC9A2}"/>
              </a:ext>
            </a:extLst>
          </p:cNvPr>
          <p:cNvCxnSpPr>
            <a:cxnSpLocks/>
          </p:cNvCxnSpPr>
          <p:nvPr/>
        </p:nvCxnSpPr>
        <p:spPr>
          <a:xfrm>
            <a:off x="5842832" y="1586394"/>
            <a:ext cx="0" cy="1828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95606AA-9833-28D9-A0A1-F814D9A5A068}"/>
              </a:ext>
            </a:extLst>
          </p:cNvPr>
          <p:cNvSpPr txBox="1"/>
          <p:nvPr/>
        </p:nvSpPr>
        <p:spPr>
          <a:xfrm>
            <a:off x="8411000" y="1358272"/>
            <a:ext cx="87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5794545-295D-7F7A-8192-EFF480B1F260}"/>
              </a:ext>
            </a:extLst>
          </p:cNvPr>
          <p:cNvCxnSpPr>
            <a:cxnSpLocks/>
          </p:cNvCxnSpPr>
          <p:nvPr/>
        </p:nvCxnSpPr>
        <p:spPr>
          <a:xfrm>
            <a:off x="8818631" y="1586394"/>
            <a:ext cx="0" cy="1828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3BDD6F5-EEBB-18C3-FF22-E38E55CA7B69}"/>
              </a:ext>
            </a:extLst>
          </p:cNvPr>
          <p:cNvSpPr txBox="1"/>
          <p:nvPr/>
        </p:nvSpPr>
        <p:spPr>
          <a:xfrm>
            <a:off x="828013" y="794429"/>
            <a:ext cx="10535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Intellectual property: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specific and selective anti-MIF and anti-D-DT monoclonal antibodies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E2882F-8C2F-2D79-7BFD-248FF2AB50A8}"/>
              </a:ext>
            </a:extLst>
          </p:cNvPr>
          <p:cNvSpPr txBox="1"/>
          <p:nvPr/>
        </p:nvSpPr>
        <p:spPr>
          <a:xfrm>
            <a:off x="-61733" y="6025501"/>
            <a:ext cx="7421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Numerous 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vitro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vivo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assets developed for preclinical testing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316C876-CFDB-CB4B-AADC-BEE991A9197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20374" y="1537973"/>
            <a:ext cx="2220593" cy="225699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0321532-8DFC-404F-BB6A-1DFBB0992716}"/>
              </a:ext>
            </a:extLst>
          </p:cNvPr>
          <p:cNvSpPr txBox="1"/>
          <p:nvPr/>
        </p:nvSpPr>
        <p:spPr>
          <a:xfrm>
            <a:off x="11076978" y="2073018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cDCs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3755F37-A068-724A-A5E8-73FCD481B797}"/>
              </a:ext>
            </a:extLst>
          </p:cNvPr>
          <p:cNvSpPr txBox="1"/>
          <p:nvPr/>
        </p:nvSpPr>
        <p:spPr>
          <a:xfrm>
            <a:off x="10214061" y="1626132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pDCs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75D945D-12FD-A645-A5B2-EE8CCC5C6EF7}"/>
              </a:ext>
            </a:extLst>
          </p:cNvPr>
          <p:cNvSpPr txBox="1"/>
          <p:nvPr/>
        </p:nvSpPr>
        <p:spPr>
          <a:xfrm>
            <a:off x="10555774" y="1847879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 cells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D33D13B-ED5B-F949-B5ED-EED5E92DCFEE}"/>
              </a:ext>
            </a:extLst>
          </p:cNvPr>
          <p:cNvSpPr txBox="1"/>
          <p:nvPr/>
        </p:nvSpPr>
        <p:spPr>
          <a:xfrm>
            <a:off x="11060138" y="1667436"/>
            <a:ext cx="949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eosinophils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DBD8AE1-5F90-A741-8DF5-BE592A65F1BB}"/>
              </a:ext>
            </a:extLst>
          </p:cNvPr>
          <p:cNvSpPr txBox="1"/>
          <p:nvPr/>
        </p:nvSpPr>
        <p:spPr>
          <a:xfrm>
            <a:off x="9909588" y="2821424"/>
            <a:ext cx="625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 cells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05D07B8-57DE-514B-8637-2314EFDB7E66}"/>
              </a:ext>
            </a:extLst>
          </p:cNvPr>
          <p:cNvSpPr txBox="1"/>
          <p:nvPr/>
        </p:nvSpPr>
        <p:spPr>
          <a:xfrm>
            <a:off x="9840720" y="2232643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NK cells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6ACF311-92FB-224E-9370-434105960657}"/>
              </a:ext>
            </a:extLst>
          </p:cNvPr>
          <p:cNvSpPr txBox="1"/>
          <p:nvPr/>
        </p:nvSpPr>
        <p:spPr>
          <a:xfrm>
            <a:off x="11491345" y="2224499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M1-like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l-GR" sz="1200" dirty="0" err="1">
                <a:latin typeface="Arial" panose="020B0604020202020204" pitchFamily="34" charset="0"/>
                <a:cs typeface="Arial" panose="020B0604020202020204" pitchFamily="34" charset="0"/>
              </a:rPr>
              <a:t>ϕ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7D5BD09-5650-8A4E-9BB0-8271E684812E}"/>
              </a:ext>
            </a:extLst>
          </p:cNvPr>
          <p:cNvSpPr txBox="1"/>
          <p:nvPr/>
        </p:nvSpPr>
        <p:spPr>
          <a:xfrm>
            <a:off x="10720241" y="2892254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M2-like M</a:t>
            </a:r>
            <a:r>
              <a:rPr lang="el-GR" sz="1200" dirty="0" err="1">
                <a:latin typeface="Arial" panose="020B0604020202020204" pitchFamily="34" charset="0"/>
                <a:cs typeface="Arial" panose="020B0604020202020204" pitchFamily="34" charset="0"/>
              </a:rPr>
              <a:t>ϕ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810FAF42-99C5-E74B-9BCC-BA0E86141138}"/>
              </a:ext>
            </a:extLst>
          </p:cNvPr>
          <p:cNvSpPr/>
          <p:nvPr/>
        </p:nvSpPr>
        <p:spPr>
          <a:xfrm>
            <a:off x="10781093" y="2257385"/>
            <a:ext cx="814772" cy="703016"/>
          </a:xfrm>
          <a:custGeom>
            <a:avLst/>
            <a:gdLst>
              <a:gd name="connsiteX0" fmla="*/ 447104 w 814772"/>
              <a:gd name="connsiteY0" fmla="*/ 201182 h 703016"/>
              <a:gd name="connsiteX1" fmla="*/ 351625 w 814772"/>
              <a:gd name="connsiteY1" fmla="*/ 113047 h 703016"/>
              <a:gd name="connsiteX2" fmla="*/ 303885 w 814772"/>
              <a:gd name="connsiteY2" fmla="*/ 6551 h 703016"/>
              <a:gd name="connsiteX3" fmla="*/ 46825 w 814772"/>
              <a:gd name="connsiteY3" fmla="*/ 28585 h 703016"/>
              <a:gd name="connsiteX4" fmla="*/ 2757 w 814772"/>
              <a:gd name="connsiteY4" fmla="*/ 168132 h 703016"/>
              <a:gd name="connsiteX5" fmla="*/ 83548 w 814772"/>
              <a:gd name="connsiteY5" fmla="*/ 373780 h 703016"/>
              <a:gd name="connsiteX6" fmla="*/ 425070 w 814772"/>
              <a:gd name="connsiteY6" fmla="*/ 678580 h 703016"/>
              <a:gd name="connsiteX7" fmla="*/ 722526 w 814772"/>
              <a:gd name="connsiteY7" fmla="*/ 649202 h 703016"/>
              <a:gd name="connsiteX8" fmla="*/ 810661 w 814772"/>
              <a:gd name="connsiteY8" fmla="*/ 370108 h 703016"/>
              <a:gd name="connsiteX9" fmla="*/ 616029 w 814772"/>
              <a:gd name="connsiteY9" fmla="*/ 219544 h 703016"/>
              <a:gd name="connsiteX10" fmla="*/ 447104 w 814772"/>
              <a:gd name="connsiteY10" fmla="*/ 201182 h 70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4772" h="703016">
                <a:moveTo>
                  <a:pt x="447104" y="201182"/>
                </a:moveTo>
                <a:cubicBezTo>
                  <a:pt x="403037" y="183432"/>
                  <a:pt x="375495" y="145485"/>
                  <a:pt x="351625" y="113047"/>
                </a:cubicBezTo>
                <a:cubicBezTo>
                  <a:pt x="327755" y="80608"/>
                  <a:pt x="354685" y="20628"/>
                  <a:pt x="303885" y="6551"/>
                </a:cubicBezTo>
                <a:cubicBezTo>
                  <a:pt x="253085" y="-7526"/>
                  <a:pt x="97013" y="1655"/>
                  <a:pt x="46825" y="28585"/>
                </a:cubicBezTo>
                <a:cubicBezTo>
                  <a:pt x="-3363" y="55515"/>
                  <a:pt x="-3363" y="110600"/>
                  <a:pt x="2757" y="168132"/>
                </a:cubicBezTo>
                <a:cubicBezTo>
                  <a:pt x="8877" y="225664"/>
                  <a:pt x="13162" y="288705"/>
                  <a:pt x="83548" y="373780"/>
                </a:cubicBezTo>
                <a:cubicBezTo>
                  <a:pt x="153933" y="458855"/>
                  <a:pt x="318574" y="632676"/>
                  <a:pt x="425070" y="678580"/>
                </a:cubicBezTo>
                <a:cubicBezTo>
                  <a:pt x="531566" y="724484"/>
                  <a:pt x="658261" y="700614"/>
                  <a:pt x="722526" y="649202"/>
                </a:cubicBezTo>
                <a:cubicBezTo>
                  <a:pt x="786791" y="597790"/>
                  <a:pt x="828410" y="441718"/>
                  <a:pt x="810661" y="370108"/>
                </a:cubicBezTo>
                <a:cubicBezTo>
                  <a:pt x="792912" y="298498"/>
                  <a:pt x="674174" y="248310"/>
                  <a:pt x="616029" y="219544"/>
                </a:cubicBezTo>
                <a:cubicBezTo>
                  <a:pt x="557884" y="190778"/>
                  <a:pt x="491171" y="218932"/>
                  <a:pt x="447104" y="201182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3B73632-8E7B-E14B-96D9-4D2C6B80B4D1}"/>
              </a:ext>
            </a:extLst>
          </p:cNvPr>
          <p:cNvSpPr txBox="1"/>
          <p:nvPr/>
        </p:nvSpPr>
        <p:spPr>
          <a:xfrm>
            <a:off x="10178290" y="5934582"/>
            <a:ext cx="518091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Isotype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46FB81D-7B20-6043-94EC-72C84818CB0C}"/>
              </a:ext>
            </a:extLst>
          </p:cNvPr>
          <p:cNvSpPr txBox="1"/>
          <p:nvPr/>
        </p:nvSpPr>
        <p:spPr>
          <a:xfrm>
            <a:off x="10772583" y="5934582"/>
            <a:ext cx="619080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anti-PD-1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9BCE624-9EA6-4D4C-B5AF-45BFCC92C6D5}"/>
              </a:ext>
            </a:extLst>
          </p:cNvPr>
          <p:cNvSpPr txBox="1"/>
          <p:nvPr/>
        </p:nvSpPr>
        <p:spPr>
          <a:xfrm>
            <a:off x="11435879" y="5934582"/>
            <a:ext cx="64793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anti-PD-1/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anti-MIF/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anti-DDT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18782733-032F-8547-AF92-F20803472B5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71773" r="10301" b="23489"/>
          <a:stretch/>
        </p:blipFill>
        <p:spPr>
          <a:xfrm>
            <a:off x="9209486" y="3980776"/>
            <a:ext cx="743712" cy="195893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F9EF24E-297A-DF4B-95BB-FFE9EF35948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71773" r="10595" b="23489"/>
          <a:stretch/>
        </p:blipFill>
        <p:spPr>
          <a:xfrm>
            <a:off x="11381051" y="3980776"/>
            <a:ext cx="731520" cy="195893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3D4D266-BA81-D94F-BA87-1A617268B8C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6054" r="59672" b="23489"/>
          <a:stretch/>
        </p:blipFill>
        <p:spPr>
          <a:xfrm>
            <a:off x="7805860" y="3980776"/>
            <a:ext cx="1421913" cy="195893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629E036-F3EA-BA40-BCFE-BE16AC074EF1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5928" r="59657" b="23489"/>
          <a:stretch/>
        </p:blipFill>
        <p:spPr>
          <a:xfrm>
            <a:off x="9965468" y="3980776"/>
            <a:ext cx="1427774" cy="1958932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BE1BD58-EF3B-904C-8CB4-1CB0C698D9ED}"/>
              </a:ext>
            </a:extLst>
          </p:cNvPr>
          <p:cNvSpPr txBox="1"/>
          <p:nvPr/>
        </p:nvSpPr>
        <p:spPr>
          <a:xfrm>
            <a:off x="8697717" y="436115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CD4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FDC725A-53F9-E845-B802-0F2327517ACF}"/>
              </a:ext>
            </a:extLst>
          </p:cNvPr>
          <p:cNvSpPr/>
          <p:nvPr/>
        </p:nvSpPr>
        <p:spPr>
          <a:xfrm>
            <a:off x="8454896" y="5278277"/>
            <a:ext cx="8947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Cd74 high DNT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2DB4E3C-5763-8946-BBA8-13C860B1A443}"/>
              </a:ext>
            </a:extLst>
          </p:cNvPr>
          <p:cNvSpPr txBox="1"/>
          <p:nvPr/>
        </p:nvSpPr>
        <p:spPr>
          <a:xfrm>
            <a:off x="8684408" y="547774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CD8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DB1ECD1-1199-5544-84E6-9BC4F76EBBA4}"/>
              </a:ext>
            </a:extLst>
          </p:cNvPr>
          <p:cNvSpPr txBox="1"/>
          <p:nvPr/>
        </p:nvSpPr>
        <p:spPr>
          <a:xfrm>
            <a:off x="9263450" y="5503125"/>
            <a:ext cx="554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</a:p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4B50E33-5D00-F545-BDD0-8C36420763CD}"/>
              </a:ext>
            </a:extLst>
          </p:cNvPr>
          <p:cNvSpPr/>
          <p:nvPr/>
        </p:nvSpPr>
        <p:spPr>
          <a:xfrm>
            <a:off x="11454477" y="5385999"/>
            <a:ext cx="5549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Effector</a:t>
            </a:r>
          </a:p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67E3EDA-6823-8C43-B8AE-B976996B0AC7}"/>
              </a:ext>
            </a:extLst>
          </p:cNvPr>
          <p:cNvSpPr txBox="1"/>
          <p:nvPr/>
        </p:nvSpPr>
        <p:spPr>
          <a:xfrm>
            <a:off x="8541580" y="4796815"/>
            <a:ext cx="13933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Eomes high cytotoxic CD8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22C6EF0-D61F-E742-95FA-7E4785F8D2A6}"/>
              </a:ext>
            </a:extLst>
          </p:cNvPr>
          <p:cNvSpPr txBox="1"/>
          <p:nvPr/>
        </p:nvSpPr>
        <p:spPr>
          <a:xfrm rot="16200000">
            <a:off x="7092151" y="4954320"/>
            <a:ext cx="1003801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Percent of T Cells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73C885B-D437-104C-BD05-C4AC5EF371F2}"/>
              </a:ext>
            </a:extLst>
          </p:cNvPr>
          <p:cNvCxnSpPr>
            <a:cxnSpLocks/>
          </p:cNvCxnSpPr>
          <p:nvPr/>
        </p:nvCxnSpPr>
        <p:spPr>
          <a:xfrm flipH="1">
            <a:off x="9879425" y="3061661"/>
            <a:ext cx="306420" cy="10432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110B7F84-DB7E-8E44-A7A2-821631762BEE}"/>
              </a:ext>
            </a:extLst>
          </p:cNvPr>
          <p:cNvSpPr txBox="1"/>
          <p:nvPr/>
        </p:nvSpPr>
        <p:spPr>
          <a:xfrm>
            <a:off x="8000742" y="5934582"/>
            <a:ext cx="518091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Isotype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5FBA1E2-3EB3-1C44-8714-F6D87912DE13}"/>
              </a:ext>
            </a:extLst>
          </p:cNvPr>
          <p:cNvSpPr txBox="1"/>
          <p:nvPr/>
        </p:nvSpPr>
        <p:spPr>
          <a:xfrm>
            <a:off x="8595035" y="5934582"/>
            <a:ext cx="619080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anti-PD-1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2B648EA-5F06-2F46-BB8A-A515F8CA4B02}"/>
              </a:ext>
            </a:extLst>
          </p:cNvPr>
          <p:cNvSpPr txBox="1"/>
          <p:nvPr/>
        </p:nvSpPr>
        <p:spPr>
          <a:xfrm>
            <a:off x="9258331" y="5934582"/>
            <a:ext cx="64793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anti-PD-1/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anti-MIF/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anti-DDT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3688DEE-FDA2-B347-9900-050DA36E9B76}"/>
              </a:ext>
            </a:extLst>
          </p:cNvPr>
          <p:cNvSpPr txBox="1"/>
          <p:nvPr/>
        </p:nvSpPr>
        <p:spPr>
          <a:xfrm>
            <a:off x="7821919" y="3965471"/>
            <a:ext cx="1479892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Shorter Treatment (2 doses)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59AE580-80E0-5042-BACC-6E06D5FE6D1F}"/>
              </a:ext>
            </a:extLst>
          </p:cNvPr>
          <p:cNvSpPr txBox="1"/>
          <p:nvPr/>
        </p:nvSpPr>
        <p:spPr>
          <a:xfrm>
            <a:off x="9942378" y="3965471"/>
            <a:ext cx="1463862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Longer Treatment (4 doses)</a:t>
            </a:r>
          </a:p>
        </p:txBody>
      </p:sp>
    </p:spTree>
    <p:extLst>
      <p:ext uri="{BB962C8B-B14F-4D97-AF65-F5344CB8AC3E}">
        <p14:creationId xmlns:p14="http://schemas.microsoft.com/office/powerpoint/2010/main" val="285336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95200E-2176-F640-8AF2-AE1B73BFA80B}"/>
              </a:ext>
            </a:extLst>
          </p:cNvPr>
          <p:cNvGrpSpPr/>
          <p:nvPr/>
        </p:nvGrpSpPr>
        <p:grpSpPr>
          <a:xfrm>
            <a:off x="5129966" y="1271500"/>
            <a:ext cx="6737088" cy="3993589"/>
            <a:chOff x="5129966" y="1271500"/>
            <a:chExt cx="6737088" cy="399358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97A11F5-3CF2-F8D7-11BD-369E8506C2DC}"/>
                </a:ext>
              </a:extLst>
            </p:cNvPr>
            <p:cNvSpPr/>
            <p:nvPr/>
          </p:nvSpPr>
          <p:spPr>
            <a:xfrm>
              <a:off x="5651500" y="3371606"/>
              <a:ext cx="1536700" cy="84020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19000">
                  <a:schemeClr val="accent6">
                    <a:lumMod val="0"/>
                    <a:lumOff val="100000"/>
                    <a:alpha val="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E12896E-A414-CF94-9BCB-7BAF4094C509}"/>
                </a:ext>
              </a:extLst>
            </p:cNvPr>
            <p:cNvSpPr/>
            <p:nvPr/>
          </p:nvSpPr>
          <p:spPr>
            <a:xfrm>
              <a:off x="5651500" y="4424884"/>
              <a:ext cx="1930400" cy="84020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19000">
                  <a:schemeClr val="accent6">
                    <a:lumMod val="0"/>
                    <a:lumOff val="100000"/>
                    <a:alpha val="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F7ED39C-17D3-6619-7F61-D3F5817A4FA3}"/>
                </a:ext>
              </a:extLst>
            </p:cNvPr>
            <p:cNvSpPr/>
            <p:nvPr/>
          </p:nvSpPr>
          <p:spPr>
            <a:xfrm>
              <a:off x="5129966" y="2352270"/>
              <a:ext cx="2078366" cy="84020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19000">
                  <a:schemeClr val="accent6">
                    <a:lumMod val="0"/>
                    <a:lumOff val="100000"/>
                    <a:alpha val="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F52C3EB-F823-EF1A-AC88-DFEF5DA738E5}"/>
                </a:ext>
              </a:extLst>
            </p:cNvPr>
            <p:cNvSpPr/>
            <p:nvPr/>
          </p:nvSpPr>
          <p:spPr>
            <a:xfrm>
              <a:off x="9677400" y="3381822"/>
              <a:ext cx="1803400" cy="84020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19000">
                  <a:schemeClr val="accent6">
                    <a:lumMod val="0"/>
                    <a:lumOff val="100000"/>
                    <a:alpha val="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3879DC4-BD95-E880-A196-95FD9698DEA0}"/>
                </a:ext>
              </a:extLst>
            </p:cNvPr>
            <p:cNvSpPr/>
            <p:nvPr/>
          </p:nvSpPr>
          <p:spPr>
            <a:xfrm>
              <a:off x="9352454" y="4404593"/>
              <a:ext cx="2128346" cy="84020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19000">
                  <a:schemeClr val="accent6">
                    <a:lumMod val="0"/>
                    <a:lumOff val="100000"/>
                    <a:alpha val="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D693DEA-A30E-7740-1D3C-0FEBD06A2E02}"/>
                </a:ext>
              </a:extLst>
            </p:cNvPr>
            <p:cNvSpPr/>
            <p:nvPr/>
          </p:nvSpPr>
          <p:spPr>
            <a:xfrm>
              <a:off x="9352454" y="1271500"/>
              <a:ext cx="2514600" cy="99178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19000">
                  <a:schemeClr val="accent6">
                    <a:lumMod val="0"/>
                    <a:lumOff val="100000"/>
                    <a:alpha val="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1348EBB-FEBA-E04B-8994-A468A795D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12" y="182162"/>
            <a:ext cx="8925339" cy="607016"/>
          </a:xfrm>
        </p:spPr>
        <p:txBody>
          <a:bodyPr>
            <a:noAutofit/>
          </a:bodyPr>
          <a:lstStyle/>
          <a:p>
            <a:r>
              <a:rPr lang="en-US" sz="3200" b="1" dirty="0"/>
              <a:t>The Grand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6CD96-45E0-BF42-926B-9EAD73265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209" y="3036311"/>
            <a:ext cx="5397291" cy="2906453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Novel </a:t>
            </a:r>
            <a:r>
              <a:rPr lang="en-US" sz="2000" dirty="0"/>
              <a:t>pathway targeting</a:t>
            </a:r>
          </a:p>
          <a:p>
            <a:r>
              <a:rPr lang="en-US" sz="2000" dirty="0">
                <a:solidFill>
                  <a:srgbClr val="0070C0"/>
                </a:solidFill>
              </a:rPr>
              <a:t>Complementary </a:t>
            </a:r>
            <a:r>
              <a:rPr lang="en-US" sz="2000" dirty="0"/>
              <a:t>to existing checkpoint inhibitors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Tumor agnostic </a:t>
            </a:r>
            <a:r>
              <a:rPr lang="en-US" sz="2000" dirty="0"/>
              <a:t>immune response</a:t>
            </a:r>
          </a:p>
          <a:p>
            <a:r>
              <a:rPr lang="en-US" sz="2000" dirty="0"/>
              <a:t>Potential to turn “cold” tumors “hot”</a:t>
            </a:r>
          </a:p>
          <a:p>
            <a:r>
              <a:rPr lang="en-US" sz="2000" dirty="0">
                <a:solidFill>
                  <a:srgbClr val="0070C0"/>
                </a:solidFill>
              </a:rPr>
              <a:t>Broad applications </a:t>
            </a:r>
            <a:r>
              <a:rPr lang="en-US" sz="2000" dirty="0"/>
              <a:t>within oncology</a:t>
            </a:r>
          </a:p>
          <a:p>
            <a:pPr lvl="1"/>
            <a:r>
              <a:rPr lang="en-US" sz="1600" dirty="0"/>
              <a:t>Pre-clinical data shows activity in melanoma, colorectal cancer, and GBM.  Active studies in HNSCC.</a:t>
            </a:r>
          </a:p>
          <a:p>
            <a:r>
              <a:rPr lang="en-US" sz="2000" dirty="0"/>
              <a:t>Can extend </a:t>
            </a:r>
            <a:r>
              <a:rPr lang="en-US" sz="2000" dirty="0">
                <a:solidFill>
                  <a:srgbClr val="0070C0"/>
                </a:solidFill>
              </a:rPr>
              <a:t>beyond oncology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A1AD7F-927E-18E7-49BB-5FEDA8A95D85}"/>
              </a:ext>
            </a:extLst>
          </p:cNvPr>
          <p:cNvSpPr txBox="1"/>
          <p:nvPr/>
        </p:nvSpPr>
        <p:spPr>
          <a:xfrm>
            <a:off x="5930900" y="6400448"/>
            <a:ext cx="6121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Wani, M.Y., Malik, M.A. (2021). Cancer. In: Gold and its Complexes in Anticancer Chemotherapy. Springer, Singapore. https://</a:t>
            </a:r>
            <a:r>
              <a:rPr lang="en-US" sz="1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sz="1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/10.1007/978-981-33-6314-4_1</a:t>
            </a:r>
          </a:p>
          <a:p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2CD12C-29AE-884F-BE21-D397FCF7098E}"/>
              </a:ext>
            </a:extLst>
          </p:cNvPr>
          <p:cNvGrpSpPr/>
          <p:nvPr/>
        </p:nvGrpSpPr>
        <p:grpSpPr>
          <a:xfrm>
            <a:off x="5067300" y="321785"/>
            <a:ext cx="6629400" cy="5983885"/>
            <a:chOff x="5067300" y="321785"/>
            <a:chExt cx="6629400" cy="598388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572F43E-6468-8D48-91F7-C09E168B3560}"/>
                </a:ext>
              </a:extLst>
            </p:cNvPr>
            <p:cNvSpPr/>
            <p:nvPr/>
          </p:nvSpPr>
          <p:spPr>
            <a:xfrm>
              <a:off x="5067300" y="321785"/>
              <a:ext cx="3015520" cy="84020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0"/>
                    <a:lumMod val="77892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54B9061-4380-D642-0D73-1B2CD47115B4}"/>
                </a:ext>
              </a:extLst>
            </p:cNvPr>
            <p:cNvSpPr/>
            <p:nvPr/>
          </p:nvSpPr>
          <p:spPr>
            <a:xfrm>
              <a:off x="8801100" y="5465465"/>
              <a:ext cx="2514600" cy="84020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0"/>
                    <a:lumMod val="77892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08F3264-98DD-839D-A446-E9B2C18A2AC3}"/>
                </a:ext>
              </a:extLst>
            </p:cNvPr>
            <p:cNvSpPr/>
            <p:nvPr/>
          </p:nvSpPr>
          <p:spPr>
            <a:xfrm>
              <a:off x="5067300" y="1341623"/>
              <a:ext cx="2514600" cy="84020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0"/>
                    <a:lumMod val="77892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BB8E5E0-F2F0-060A-2B5A-0EFB537BEF1E}"/>
                </a:ext>
              </a:extLst>
            </p:cNvPr>
            <p:cNvSpPr/>
            <p:nvPr/>
          </p:nvSpPr>
          <p:spPr>
            <a:xfrm>
              <a:off x="8801100" y="369075"/>
              <a:ext cx="2895600" cy="84020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0"/>
                    <a:lumMod val="77892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5" name="Picture 44" descr="A person and person body parts&#10;&#10;Description automatically generated">
            <a:extLst>
              <a:ext uri="{FF2B5EF4-FFF2-40B4-BE49-F238E27FC236}">
                <a16:creationId xmlns:a16="http://schemas.microsoft.com/office/drawing/2014/main" id="{ADCADFE5-916B-B933-C6A6-E0E4B19B1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30" y="369075"/>
            <a:ext cx="6674422" cy="5936595"/>
          </a:xfrm>
          <a:prstGeom prst="rect">
            <a:avLst/>
          </a:prstGeom>
        </p:spPr>
      </p:pic>
      <p:pic>
        <p:nvPicPr>
          <p:cNvPr id="580" name="Picture 579" descr="Fig. 1">
            <a:extLst>
              <a:ext uri="{FF2B5EF4-FFF2-40B4-BE49-F238E27FC236}">
                <a16:creationId xmlns:a16="http://schemas.microsoft.com/office/drawing/2014/main" id="{E4D7AE7B-A201-197F-4367-6A68E995E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63" b="1"/>
          <a:stretch/>
        </p:blipFill>
        <p:spPr bwMode="auto">
          <a:xfrm>
            <a:off x="1268935" y="1045483"/>
            <a:ext cx="2299536" cy="110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1" name="Group 580">
            <a:extLst>
              <a:ext uri="{FF2B5EF4-FFF2-40B4-BE49-F238E27FC236}">
                <a16:creationId xmlns:a16="http://schemas.microsoft.com/office/drawing/2014/main" id="{04B8E3A0-AB47-9C8B-0ED8-1E3D75E79BB4}"/>
              </a:ext>
            </a:extLst>
          </p:cNvPr>
          <p:cNvGrpSpPr/>
          <p:nvPr/>
        </p:nvGrpSpPr>
        <p:grpSpPr>
          <a:xfrm>
            <a:off x="1996530" y="2056530"/>
            <a:ext cx="793096" cy="837367"/>
            <a:chOff x="963358" y="3342487"/>
            <a:chExt cx="980179" cy="1003955"/>
          </a:xfrm>
        </p:grpSpPr>
        <p:grpSp>
          <p:nvGrpSpPr>
            <p:cNvPr id="582" name="Group 581">
              <a:extLst>
                <a:ext uri="{FF2B5EF4-FFF2-40B4-BE49-F238E27FC236}">
                  <a16:creationId xmlns:a16="http://schemas.microsoft.com/office/drawing/2014/main" id="{071FCC0C-B4FF-3FCD-FA73-5C565127C56C}"/>
                </a:ext>
              </a:extLst>
            </p:cNvPr>
            <p:cNvGrpSpPr/>
            <p:nvPr/>
          </p:nvGrpSpPr>
          <p:grpSpPr>
            <a:xfrm>
              <a:off x="963358" y="3342487"/>
              <a:ext cx="461980" cy="340491"/>
              <a:chOff x="3255984" y="2653375"/>
              <a:chExt cx="461980" cy="340491"/>
            </a:xfrm>
          </p:grpSpPr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81DC868D-84F1-0FE4-EDB9-A1F492F428F0}"/>
                  </a:ext>
                </a:extLst>
              </p:cNvPr>
              <p:cNvSpPr/>
              <p:nvPr/>
            </p:nvSpPr>
            <p:spPr>
              <a:xfrm rot="2367594">
                <a:off x="3255984" y="2740928"/>
                <a:ext cx="217371" cy="11153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26444A83-3550-B4C1-870F-DE35039D8112}"/>
                  </a:ext>
                </a:extLst>
              </p:cNvPr>
              <p:cNvSpPr/>
              <p:nvPr/>
            </p:nvSpPr>
            <p:spPr>
              <a:xfrm rot="2367594">
                <a:off x="3430448" y="2882333"/>
                <a:ext cx="217371" cy="11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BF651F26-0344-CE93-670B-7F9ADFAC370A}"/>
                  </a:ext>
                </a:extLst>
              </p:cNvPr>
              <p:cNvSpPr/>
              <p:nvPr/>
            </p:nvSpPr>
            <p:spPr>
              <a:xfrm rot="2367594">
                <a:off x="3500593" y="2790079"/>
                <a:ext cx="217371" cy="111533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1B5A3CF7-9573-186E-364D-D037BCDAC0BB}"/>
                  </a:ext>
                </a:extLst>
              </p:cNvPr>
              <p:cNvSpPr/>
              <p:nvPr/>
            </p:nvSpPr>
            <p:spPr>
              <a:xfrm rot="2367594">
                <a:off x="3333001" y="2653375"/>
                <a:ext cx="217371" cy="111533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3" name="Group 582">
              <a:extLst>
                <a:ext uri="{FF2B5EF4-FFF2-40B4-BE49-F238E27FC236}">
                  <a16:creationId xmlns:a16="http://schemas.microsoft.com/office/drawing/2014/main" id="{28C22F05-E7F7-996E-2D82-4EEEFA11C7B9}"/>
                </a:ext>
              </a:extLst>
            </p:cNvPr>
            <p:cNvGrpSpPr/>
            <p:nvPr/>
          </p:nvGrpSpPr>
          <p:grpSpPr>
            <a:xfrm flipH="1">
              <a:off x="1481557" y="3350076"/>
              <a:ext cx="461980" cy="340491"/>
              <a:chOff x="3255984" y="2653375"/>
              <a:chExt cx="461980" cy="340491"/>
            </a:xfrm>
          </p:grpSpPr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079A18B5-234F-FD37-48BF-370832DA35F6}"/>
                  </a:ext>
                </a:extLst>
              </p:cNvPr>
              <p:cNvSpPr/>
              <p:nvPr/>
            </p:nvSpPr>
            <p:spPr>
              <a:xfrm rot="2367594">
                <a:off x="3255984" y="2740928"/>
                <a:ext cx="217371" cy="11153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DAC9C008-BA95-3DF7-A59A-EC8983068646}"/>
                  </a:ext>
                </a:extLst>
              </p:cNvPr>
              <p:cNvSpPr/>
              <p:nvPr/>
            </p:nvSpPr>
            <p:spPr>
              <a:xfrm rot="2367594">
                <a:off x="3430448" y="2882333"/>
                <a:ext cx="217371" cy="11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85C193E3-B596-8A15-2CB0-C5B1F548A1A2}"/>
                  </a:ext>
                </a:extLst>
              </p:cNvPr>
              <p:cNvSpPr/>
              <p:nvPr/>
            </p:nvSpPr>
            <p:spPr>
              <a:xfrm rot="2367594">
                <a:off x="3500593" y="2790079"/>
                <a:ext cx="217371" cy="111533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2D73A5BC-295D-8F49-71CB-F636523325A4}"/>
                  </a:ext>
                </a:extLst>
              </p:cNvPr>
              <p:cNvSpPr/>
              <p:nvPr/>
            </p:nvSpPr>
            <p:spPr>
              <a:xfrm rot="2367594">
                <a:off x="3333001" y="2653375"/>
                <a:ext cx="217371" cy="11153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DA22F720-637B-983B-52EF-85A9FB9BD500}"/>
                </a:ext>
              </a:extLst>
            </p:cNvPr>
            <p:cNvSpPr/>
            <p:nvPr/>
          </p:nvSpPr>
          <p:spPr>
            <a:xfrm flipH="1">
              <a:off x="1353827" y="3614922"/>
              <a:ext cx="91440" cy="3657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F5393E5E-E4B8-72A3-6C57-BEE4D464CE59}"/>
                </a:ext>
              </a:extLst>
            </p:cNvPr>
            <p:cNvSpPr/>
            <p:nvPr/>
          </p:nvSpPr>
          <p:spPr>
            <a:xfrm flipH="1">
              <a:off x="1445645" y="3614922"/>
              <a:ext cx="91440" cy="3657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65DA4E28-8301-E89C-B79F-45E454B58FB0}"/>
                </a:ext>
              </a:extLst>
            </p:cNvPr>
            <p:cNvSpPr/>
            <p:nvPr/>
          </p:nvSpPr>
          <p:spPr>
            <a:xfrm flipH="1">
              <a:off x="1347580" y="3980682"/>
              <a:ext cx="91440" cy="3657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F6F0124F-4DF6-4535-E067-734B11592148}"/>
                </a:ext>
              </a:extLst>
            </p:cNvPr>
            <p:cNvSpPr/>
            <p:nvPr/>
          </p:nvSpPr>
          <p:spPr>
            <a:xfrm flipH="1">
              <a:off x="1439398" y="3980682"/>
              <a:ext cx="91440" cy="36576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895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>
            <a:extLst>
              <a:ext uri="{FF2B5EF4-FFF2-40B4-BE49-F238E27FC236}">
                <a16:creationId xmlns:a16="http://schemas.microsoft.com/office/drawing/2014/main" id="{A2CA5069-173D-93E9-2A69-85916D96BC40}"/>
              </a:ext>
            </a:extLst>
          </p:cNvPr>
          <p:cNvSpPr/>
          <p:nvPr/>
        </p:nvSpPr>
        <p:spPr>
          <a:xfrm flipH="1">
            <a:off x="10137912" y="2150835"/>
            <a:ext cx="1968751" cy="658368"/>
          </a:xfrm>
          <a:prstGeom prst="homePlat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I/II </a:t>
            </a:r>
          </a:p>
          <a:p>
            <a:pPr algn="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E189DAAA-AE4A-7C14-230E-8A92592EDD57}"/>
              </a:ext>
            </a:extLst>
          </p:cNvPr>
          <p:cNvSpPr/>
          <p:nvPr/>
        </p:nvSpPr>
        <p:spPr>
          <a:xfrm flipH="1">
            <a:off x="10025852" y="4533863"/>
            <a:ext cx="2065434" cy="658368"/>
          </a:xfrm>
          <a:prstGeom prst="homePlat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</a:p>
          <a:p>
            <a:pPr algn="r"/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268D7846-81DB-8B1A-8DC7-6C629E18E0ED}"/>
              </a:ext>
            </a:extLst>
          </p:cNvPr>
          <p:cNvSpPr/>
          <p:nvPr/>
        </p:nvSpPr>
        <p:spPr>
          <a:xfrm>
            <a:off x="9740348" y="2150835"/>
            <a:ext cx="1318198" cy="658368"/>
          </a:xfrm>
          <a:prstGeom prst="chevr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1071A943-2E1B-167A-B3A4-403897768EAF}"/>
              </a:ext>
            </a:extLst>
          </p:cNvPr>
          <p:cNvSpPr/>
          <p:nvPr/>
        </p:nvSpPr>
        <p:spPr>
          <a:xfrm>
            <a:off x="9565131" y="4533863"/>
            <a:ext cx="1478038" cy="658368"/>
          </a:xfrm>
          <a:prstGeom prst="chevr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B19C542-BDC1-27A6-3C50-47CFE0C20BC0}"/>
              </a:ext>
            </a:extLst>
          </p:cNvPr>
          <p:cNvSpPr/>
          <p:nvPr/>
        </p:nvSpPr>
        <p:spPr>
          <a:xfrm>
            <a:off x="4728792" y="1612942"/>
            <a:ext cx="4623519" cy="43036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775C5F-48E9-3AF8-D92A-2C7FE6B43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89" y="256138"/>
            <a:ext cx="7886700" cy="964096"/>
          </a:xfrm>
        </p:spPr>
        <p:txBody>
          <a:bodyPr>
            <a:normAutofit/>
          </a:bodyPr>
          <a:lstStyle/>
          <a:p>
            <a:r>
              <a:rPr lang="en-US" sz="3200" b="1" dirty="0"/>
              <a:t>Use of Funding</a:t>
            </a:r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id="{59A2800E-F851-5BE2-B2F8-C566A3E27F7B}"/>
              </a:ext>
            </a:extLst>
          </p:cNvPr>
          <p:cNvSpPr/>
          <p:nvPr/>
        </p:nvSpPr>
        <p:spPr>
          <a:xfrm>
            <a:off x="1919220" y="2150835"/>
            <a:ext cx="1720253" cy="65836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weeks</a:t>
            </a: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2288090A-FC00-30E8-31CA-CB291D9AE4F9}"/>
              </a:ext>
            </a:extLst>
          </p:cNvPr>
          <p:cNvSpPr/>
          <p:nvPr/>
        </p:nvSpPr>
        <p:spPr>
          <a:xfrm>
            <a:off x="3375621" y="2150835"/>
            <a:ext cx="1733100" cy="65836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weeks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89979B20-C11F-E858-44D3-B70D232D0725}"/>
              </a:ext>
            </a:extLst>
          </p:cNvPr>
          <p:cNvSpPr/>
          <p:nvPr/>
        </p:nvSpPr>
        <p:spPr>
          <a:xfrm>
            <a:off x="6308003" y="2150835"/>
            <a:ext cx="1714471" cy="65836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months</a:t>
            </a:r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E6283423-47AE-1A8D-F5FB-A0B43BF644AE}"/>
              </a:ext>
            </a:extLst>
          </p:cNvPr>
          <p:cNvSpPr/>
          <p:nvPr/>
        </p:nvSpPr>
        <p:spPr>
          <a:xfrm>
            <a:off x="932410" y="2150835"/>
            <a:ext cx="1248145" cy="65836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weeks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888F61-F734-59F4-359A-3BA5F8149CE9}"/>
              </a:ext>
            </a:extLst>
          </p:cNvPr>
          <p:cNvSpPr txBox="1"/>
          <p:nvPr/>
        </p:nvSpPr>
        <p:spPr>
          <a:xfrm>
            <a:off x="788707" y="3005491"/>
            <a:ext cx="123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Hybridoma Sequencing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061AAD-B169-85D3-6D0D-283DD3A55A11}"/>
              </a:ext>
            </a:extLst>
          </p:cNvPr>
          <p:cNvSpPr txBox="1"/>
          <p:nvPr/>
        </p:nvSpPr>
        <p:spPr>
          <a:xfrm>
            <a:off x="1895320" y="2888732"/>
            <a:ext cx="147969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Based Ab Generation &amp; Humanization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CC0891-D39F-2625-8D53-FB3C97676574}"/>
              </a:ext>
            </a:extLst>
          </p:cNvPr>
          <p:cNvSpPr txBox="1"/>
          <p:nvPr/>
        </p:nvSpPr>
        <p:spPr>
          <a:xfrm>
            <a:off x="3375017" y="2905464"/>
            <a:ext cx="147969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 of mAb Variants &amp; BLI Testing</a:t>
            </a:r>
          </a:p>
        </p:txBody>
      </p:sp>
      <p:sp>
        <p:nvSpPr>
          <p:cNvPr id="21" name="Chevron 20">
            <a:extLst>
              <a:ext uri="{FF2B5EF4-FFF2-40B4-BE49-F238E27FC236}">
                <a16:creationId xmlns:a16="http://schemas.microsoft.com/office/drawing/2014/main" id="{589158FE-083B-8BCD-7E53-04018FDAFF97}"/>
              </a:ext>
            </a:extLst>
          </p:cNvPr>
          <p:cNvSpPr/>
          <p:nvPr/>
        </p:nvSpPr>
        <p:spPr>
          <a:xfrm>
            <a:off x="1903843" y="4533863"/>
            <a:ext cx="1720253" cy="65836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$10,000</a:t>
            </a:r>
            <a:endParaRPr lang="en-US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id="{2FB728A0-8BAB-C254-4231-E0D733853514}"/>
              </a:ext>
            </a:extLst>
          </p:cNvPr>
          <p:cNvSpPr/>
          <p:nvPr/>
        </p:nvSpPr>
        <p:spPr>
          <a:xfrm>
            <a:off x="6288123" y="4533863"/>
            <a:ext cx="1733100" cy="65836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$150,000</a:t>
            </a:r>
            <a:endParaRPr 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E2CB9DB6-C83A-0C58-4806-D7E1E796B4AE}"/>
              </a:ext>
            </a:extLst>
          </p:cNvPr>
          <p:cNvSpPr/>
          <p:nvPr/>
        </p:nvSpPr>
        <p:spPr>
          <a:xfrm>
            <a:off x="921987" y="4533863"/>
            <a:ext cx="1244746" cy="65836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$2,000</a:t>
            </a:r>
            <a:endParaRPr lang="en-US" sz="12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CA0E89-3C13-3EE0-D6FE-D52FB0329004}"/>
              </a:ext>
            </a:extLst>
          </p:cNvPr>
          <p:cNvSpPr txBox="1"/>
          <p:nvPr/>
        </p:nvSpPr>
        <p:spPr>
          <a:xfrm>
            <a:off x="6579105" y="5421889"/>
            <a:ext cx="2364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Total Cost:  $300,000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637585-70AF-3FE6-2B58-CBB310210BE4}"/>
              </a:ext>
            </a:extLst>
          </p:cNvPr>
          <p:cNvSpPr/>
          <p:nvPr/>
        </p:nvSpPr>
        <p:spPr>
          <a:xfrm>
            <a:off x="6258361" y="3645837"/>
            <a:ext cx="1411606" cy="658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Bucala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 &amp; CRO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F59867-B7DA-7CF4-DD27-BB22A885BB94}"/>
              </a:ext>
            </a:extLst>
          </p:cNvPr>
          <p:cNvSpPr txBox="1"/>
          <p:nvPr/>
        </p:nvSpPr>
        <p:spPr>
          <a:xfrm>
            <a:off x="46090" y="1127849"/>
            <a:ext cx="931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In vivo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validated, high affinity CDRs in hand reactive to human/mouse MIF and D-DT 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9DE7D433-B7B3-3A7D-5358-335D8450F2C5}"/>
              </a:ext>
            </a:extLst>
          </p:cNvPr>
          <p:cNvSpPr/>
          <p:nvPr/>
        </p:nvSpPr>
        <p:spPr>
          <a:xfrm rot="16200000">
            <a:off x="465313" y="2193113"/>
            <a:ext cx="208722" cy="5455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D4B34C-EB88-1BFF-4B7C-89EA91931440}"/>
              </a:ext>
            </a:extLst>
          </p:cNvPr>
          <p:cNvSpPr txBox="1"/>
          <p:nvPr/>
        </p:nvSpPr>
        <p:spPr>
          <a:xfrm>
            <a:off x="6414110" y="3017956"/>
            <a:ext cx="1305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Pre-clinical Validation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A81C04-46ED-D3F0-B51A-0CB4ED90738B}"/>
              </a:ext>
            </a:extLst>
          </p:cNvPr>
          <p:cNvSpPr/>
          <p:nvPr/>
        </p:nvSpPr>
        <p:spPr>
          <a:xfrm>
            <a:off x="203819" y="1523304"/>
            <a:ext cx="100584" cy="996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176D6B-C373-8FED-E161-4E56EFBE8CC7}"/>
              </a:ext>
            </a:extLst>
          </p:cNvPr>
          <p:cNvSpPr txBox="1"/>
          <p:nvPr/>
        </p:nvSpPr>
        <p:spPr>
          <a:xfrm>
            <a:off x="4779878" y="2844206"/>
            <a:ext cx="15527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Optimization; Stable Cell Line Development</a:t>
            </a:r>
          </a:p>
        </p:txBody>
      </p:sp>
      <p:sp>
        <p:nvSpPr>
          <p:cNvPr id="29" name="Chevron 28">
            <a:extLst>
              <a:ext uri="{FF2B5EF4-FFF2-40B4-BE49-F238E27FC236}">
                <a16:creationId xmlns:a16="http://schemas.microsoft.com/office/drawing/2014/main" id="{DA439D17-4C1E-76F2-48FB-840771900D7E}"/>
              </a:ext>
            </a:extLst>
          </p:cNvPr>
          <p:cNvSpPr/>
          <p:nvPr/>
        </p:nvSpPr>
        <p:spPr>
          <a:xfrm>
            <a:off x="3355742" y="4533863"/>
            <a:ext cx="1733100" cy="65836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$19,000</a:t>
            </a:r>
            <a:endParaRPr lang="en-US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E55A9E1-F492-3DD6-A8FD-972C99F42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554" y="5222783"/>
            <a:ext cx="1024061" cy="102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36C427-CF48-F616-9A97-8CCFFB959CA3}"/>
              </a:ext>
            </a:extLst>
          </p:cNvPr>
          <p:cNvSpPr txBox="1"/>
          <p:nvPr/>
        </p:nvSpPr>
        <p:spPr>
          <a:xfrm>
            <a:off x="2281631" y="5547254"/>
            <a:ext cx="2364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Accelerator Award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DD6E24-6A3E-9AD1-4032-0D25F5164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917" y="3758064"/>
            <a:ext cx="1633101" cy="433915"/>
          </a:xfrm>
          <a:prstGeom prst="rect">
            <a:avLst/>
          </a:prstGeom>
        </p:spPr>
      </p:pic>
      <p:sp>
        <p:nvSpPr>
          <p:cNvPr id="22" name="Chevron 21">
            <a:extLst>
              <a:ext uri="{FF2B5EF4-FFF2-40B4-BE49-F238E27FC236}">
                <a16:creationId xmlns:a16="http://schemas.microsoft.com/office/drawing/2014/main" id="{B42F7F63-9254-5F98-4F56-A4122892BE34}"/>
              </a:ext>
            </a:extLst>
          </p:cNvPr>
          <p:cNvSpPr/>
          <p:nvPr/>
        </p:nvSpPr>
        <p:spPr>
          <a:xfrm>
            <a:off x="4839070" y="2150835"/>
            <a:ext cx="1733100" cy="65836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months</a:t>
            </a:r>
          </a:p>
        </p:txBody>
      </p:sp>
      <p:sp>
        <p:nvSpPr>
          <p:cNvPr id="30" name="Chevron 29">
            <a:extLst>
              <a:ext uri="{FF2B5EF4-FFF2-40B4-BE49-F238E27FC236}">
                <a16:creationId xmlns:a16="http://schemas.microsoft.com/office/drawing/2014/main" id="{E703B781-9F17-525E-D77A-E6F0C4F8590A}"/>
              </a:ext>
            </a:extLst>
          </p:cNvPr>
          <p:cNvSpPr/>
          <p:nvPr/>
        </p:nvSpPr>
        <p:spPr>
          <a:xfrm>
            <a:off x="4819191" y="4533863"/>
            <a:ext cx="1733100" cy="65836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$50,000</a:t>
            </a:r>
          </a:p>
        </p:txBody>
      </p:sp>
      <p:sp>
        <p:nvSpPr>
          <p:cNvPr id="31" name="Chevron 30">
            <a:extLst>
              <a:ext uri="{FF2B5EF4-FFF2-40B4-BE49-F238E27FC236}">
                <a16:creationId xmlns:a16="http://schemas.microsoft.com/office/drawing/2014/main" id="{FF098E17-3004-5D34-CB51-C228BDD045BB}"/>
              </a:ext>
            </a:extLst>
          </p:cNvPr>
          <p:cNvSpPr/>
          <p:nvPr/>
        </p:nvSpPr>
        <p:spPr>
          <a:xfrm>
            <a:off x="7761513" y="2150835"/>
            <a:ext cx="1714471" cy="65836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weeks</a:t>
            </a:r>
          </a:p>
        </p:txBody>
      </p:sp>
      <p:sp>
        <p:nvSpPr>
          <p:cNvPr id="32" name="Chevron 31">
            <a:extLst>
              <a:ext uri="{FF2B5EF4-FFF2-40B4-BE49-F238E27FC236}">
                <a16:creationId xmlns:a16="http://schemas.microsoft.com/office/drawing/2014/main" id="{CBDF5246-1DFE-8CC3-113E-D872D31D3EB0}"/>
              </a:ext>
            </a:extLst>
          </p:cNvPr>
          <p:cNvSpPr/>
          <p:nvPr/>
        </p:nvSpPr>
        <p:spPr>
          <a:xfrm>
            <a:off x="7751572" y="4533863"/>
            <a:ext cx="1733100" cy="65836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$100,000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F0E832-FF6E-7C17-ACD5-FCC380FA8990}"/>
              </a:ext>
            </a:extLst>
          </p:cNvPr>
          <p:cNvSpPr/>
          <p:nvPr/>
        </p:nvSpPr>
        <p:spPr>
          <a:xfrm>
            <a:off x="7778378" y="3645837"/>
            <a:ext cx="1443308" cy="658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1FCAB2-18A2-8B81-2EFF-1001320A1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266" y="3738660"/>
            <a:ext cx="2363608" cy="47272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CFAF505-A038-99EE-CF8F-32E0CFA0D0F0}"/>
              </a:ext>
            </a:extLst>
          </p:cNvPr>
          <p:cNvSpPr txBox="1"/>
          <p:nvPr/>
        </p:nvSpPr>
        <p:spPr>
          <a:xfrm>
            <a:off x="7799406" y="3020022"/>
            <a:ext cx="13055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Toxicology</a:t>
            </a:r>
          </a:p>
        </p:txBody>
      </p:sp>
      <p:sp>
        <p:nvSpPr>
          <p:cNvPr id="2" name="Chevron 1">
            <a:extLst>
              <a:ext uri="{FF2B5EF4-FFF2-40B4-BE49-F238E27FC236}">
                <a16:creationId xmlns:a16="http://schemas.microsoft.com/office/drawing/2014/main" id="{3E51972C-2712-7624-BFBB-53E07E574686}"/>
              </a:ext>
            </a:extLst>
          </p:cNvPr>
          <p:cNvSpPr/>
          <p:nvPr/>
        </p:nvSpPr>
        <p:spPr>
          <a:xfrm>
            <a:off x="9256350" y="2150835"/>
            <a:ext cx="1714471" cy="65836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weeks</a:t>
            </a:r>
          </a:p>
        </p:txBody>
      </p:sp>
      <p:sp>
        <p:nvSpPr>
          <p:cNvPr id="36" name="Chevron 35">
            <a:extLst>
              <a:ext uri="{FF2B5EF4-FFF2-40B4-BE49-F238E27FC236}">
                <a16:creationId xmlns:a16="http://schemas.microsoft.com/office/drawing/2014/main" id="{B8374426-B09B-E04B-BDB5-277419EBD95D}"/>
              </a:ext>
            </a:extLst>
          </p:cNvPr>
          <p:cNvSpPr/>
          <p:nvPr/>
        </p:nvSpPr>
        <p:spPr>
          <a:xfrm>
            <a:off x="9246409" y="4528731"/>
            <a:ext cx="1733100" cy="65836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</a:p>
          <a:p>
            <a:pPr algn="r"/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45F5FB6-193C-C28F-0E48-001F2F73F0BB}"/>
              </a:ext>
            </a:extLst>
          </p:cNvPr>
          <p:cNvSpPr/>
          <p:nvPr/>
        </p:nvSpPr>
        <p:spPr>
          <a:xfrm>
            <a:off x="9333280" y="3645837"/>
            <a:ext cx="1407573" cy="658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IND-enabling studies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777C6A-F174-2546-B645-2BA58006DB56}"/>
              </a:ext>
            </a:extLst>
          </p:cNvPr>
          <p:cNvSpPr txBox="1"/>
          <p:nvPr/>
        </p:nvSpPr>
        <p:spPr>
          <a:xfrm>
            <a:off x="417644" y="1744610"/>
            <a:ext cx="1749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sym typeface="Symbol" pitchFamily="2" charset="2"/>
              </a:rPr>
              <a:t>   </a:t>
            </a:r>
            <a:r>
              <a:rPr lang="en-US" sz="1400" i="1" dirty="0">
                <a:solidFill>
                  <a:srgbClr val="FF0000"/>
                </a:solidFill>
                <a:sym typeface="Symbol" pitchFamily="2" charset="2"/>
              </a:rPr>
              <a:t>completed</a:t>
            </a:r>
            <a:r>
              <a:rPr lang="en-US" sz="1600" i="1" dirty="0">
                <a:solidFill>
                  <a:srgbClr val="FF0000"/>
                </a:solidFill>
                <a:sym typeface="Symbol" pitchFamily="2" charset="2"/>
              </a:rPr>
              <a:t> </a:t>
            </a:r>
            <a:r>
              <a:rPr lang="en-US" sz="2400" b="1" dirty="0">
                <a:solidFill>
                  <a:srgbClr val="FF0000"/>
                </a:solidFill>
                <a:sym typeface="Symbol" pitchFamily="2" charset="2"/>
              </a:rPr>
              <a:t>  </a:t>
            </a:r>
            <a:endParaRPr lang="en-US" sz="11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88F5B62-D30A-3445-B749-524AF94EE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6210" y="1772234"/>
            <a:ext cx="376389" cy="36933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FBCA5B7-7FF9-3541-BF21-B2488DBF5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338" y="1772234"/>
            <a:ext cx="376389" cy="36933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997CB1E-5581-A043-A02D-5DE8422CF72F}"/>
              </a:ext>
            </a:extLst>
          </p:cNvPr>
          <p:cNvSpPr txBox="1"/>
          <p:nvPr/>
        </p:nvSpPr>
        <p:spPr>
          <a:xfrm>
            <a:off x="3680675" y="1898498"/>
            <a:ext cx="1749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In-progress</a:t>
            </a: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45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3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1326</TotalTime>
  <Words>1026</Words>
  <Application>Microsoft Macintosh PowerPoint</Application>
  <PresentationFormat>Widescreen</PresentationFormat>
  <Paragraphs>238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Gill Sans</vt:lpstr>
      <vt:lpstr>Helvetica Neue</vt:lpstr>
      <vt:lpstr>1_Office Theme</vt:lpstr>
      <vt:lpstr>Dual MIF - D-DT Targeting to Enhance Immunotherapy Responses</vt:lpstr>
      <vt:lpstr>The Yale MIF/D-DT Team</vt:lpstr>
      <vt:lpstr>The Problem - Melanoma Immune Therapy Remains Limited</vt:lpstr>
      <vt:lpstr>Targeting both MIF and D-DT (MIF-2) Is Critical for Pathway Inhibition</vt:lpstr>
      <vt:lpstr>High Levels of MIF Result in Worse Cancer Outcomes</vt:lpstr>
      <vt:lpstr>MIF and D-DT in Oncology </vt:lpstr>
      <vt:lpstr>MIF and D-DT Targeting Enhances Immune Response</vt:lpstr>
      <vt:lpstr>The Grand Concept</vt:lpstr>
      <vt:lpstr>Use of Funding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Beecham, Jennifer</dc:creator>
  <cp:lastModifiedBy>Tran, Thuy</cp:lastModifiedBy>
  <cp:revision>47</cp:revision>
  <dcterms:created xsi:type="dcterms:W3CDTF">2022-12-07T15:27:04Z</dcterms:created>
  <dcterms:modified xsi:type="dcterms:W3CDTF">2023-12-07T07:19:15Z</dcterms:modified>
</cp:coreProperties>
</file>