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936" r:id="rId5"/>
    <p:sldId id="938" r:id="rId6"/>
    <p:sldId id="939" r:id="rId7"/>
    <p:sldId id="941" r:id="rId8"/>
    <p:sldId id="942" r:id="rId9"/>
    <p:sldId id="947" r:id="rId10"/>
    <p:sldId id="94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B7D623-5FE0-3D56-2B8F-B1CD980FB8D8}" name="Turczynski, Aaron" initials="TA" userId="S::aaron.turczynski@yale.edu::b8f8ae8f-9c90-46d8-88d2-327898f50228" providerId="AD"/>
  <p188:author id="{48C1C333-47DA-E657-69F6-DC5323659E7A}" name="Oikonomopoulou, Feli" initials="OF" userId="S::feli.oikonomopoulou@yale.edu::c1d87a77-6b5a-4361-9e7f-a84f5c7cf414" providerId="AD"/>
  <p188:author id="{C3D3D13A-A306-8A0C-07BB-5DE3E9C25BD4}" name="Mohr, Manuel" initials="MM" userId="S::manuel.mohr@yale.edu::9de382c6-f89a-47ec-8aff-f95608d1f444" providerId="AD"/>
  <p188:author id="{54C88C8B-54B8-F084-364A-6A20D8AC0C3D}" name="Kundrat, Amy" initials="AK" userId="S::amy.kundrat@yale.edu::e4208eae-a767-4aed-8ae1-9ff0e152179f" providerId="AD"/>
  <p188:author id="{6D4162B1-F490-2490-6EA8-58557FABA457}" name="Hwang, Candy" initials="HC" userId="S::candy.hwang@yale.edu::27d530fc-d6b1-42e0-8a2d-d7c4f0d37d97" providerId="AD"/>
  <p188:author id="{F1E79FC9-802B-888B-9B39-2E5BD7513F45}" name="Makableh, Natalie" initials="MN" userId="S::natalie.makableh@yale.edu::0a761919-ad57-4b01-b7e5-d0585fbf15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2E6"/>
    <a:srgbClr val="CCD9CD"/>
    <a:srgbClr val="EFAFA8"/>
    <a:srgbClr val="3A122C"/>
    <a:srgbClr val="93B0D6"/>
    <a:srgbClr val="E7E6E6"/>
    <a:srgbClr val="DD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1"/>
    <p:restoredTop sz="59366"/>
  </p:normalViewPr>
  <p:slideViewPr>
    <p:cSldViewPr snapToGrid="0">
      <p:cViewPr varScale="1">
        <p:scale>
          <a:sx n="66" d="100"/>
          <a:sy n="66" d="100"/>
        </p:scale>
        <p:origin x="2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CCD26-7E23-5241-B70D-0AB8BCFC55D4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6385E-FBDD-F844-8A1A-763CB919F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1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8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inherit"/>
              </a:rPr>
              <a:t>Ping-Min Chen, MD, PhD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inherit"/>
              </a:rPr>
              <a:t>Assistant Professor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inherit"/>
              </a:rPr>
              <a:t>Institute of Biochemistry and Molecular Biology</a:t>
            </a:r>
          </a:p>
          <a:p>
            <a:pPr algn="l" fontAlgn="base"/>
            <a:endParaRPr lang="en-US" sz="18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inherit"/>
              </a:rPr>
              <a:t>Hong Peng, PhD, MBA (worked on filing provisional patent)</a:t>
            </a:r>
          </a:p>
          <a:p>
            <a:pPr algn="l" fontAlgn="base"/>
            <a:endParaRPr lang="en-US" sz="1800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l" fontAlgn="base"/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9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YaleNew"/>
                <a:cs typeface="Arial"/>
              </a:rPr>
              <a:t>Current standard of care: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/>
              </a:rPr>
              <a:t>Topical steroids, intralesional steroids </a:t>
            </a: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/>
                <a:sym typeface="Wingdings" pitchFamily="2" charset="2"/>
              </a:rPr>
              <a:t></a:t>
            </a: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/>
              </a:rPr>
              <a:t> 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side effects preclude long-term use (skin-thinning, whitening of the skin, striae, and telangiectasias)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/>
                <a:sym typeface="Wingdings" pitchFamily="2" charset="2"/>
              </a:rPr>
              <a:t>Systemic hydroxychloroquine  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may not fully control skin disease, can cause irreversible retinopathy with prolonged use or higher dosing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Other existing treatments: immunosuppressants, which put patients at risk for severe infectious complications</a:t>
            </a:r>
          </a:p>
          <a:p>
            <a:pPr marL="628650" lvl="1" indent="-171450">
              <a:lnSpc>
                <a:spcPct val="120000"/>
              </a:lnSpc>
              <a:buFontTx/>
              <a:buChar char="-"/>
              <a:defRPr/>
            </a:pP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Many are broadly immunosuppressive (e.g. prednisone, methotrexate, azathioprine, mycophenolate mofetil)</a:t>
            </a:r>
          </a:p>
          <a:p>
            <a:pPr marL="628650" lvl="1" indent="-171450">
              <a:lnSpc>
                <a:spcPct val="120000"/>
              </a:lnSpc>
              <a:buFontTx/>
              <a:buChar char="-"/>
              <a:defRPr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ea typeface="Times New Roman" panose="02020603050405020304" pitchFamily="18" charset="0"/>
              </a:rPr>
              <a:t>T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argeted SLE therapies are also immunosuppressive (e.g. belimumab, inhibits B cells; </a:t>
            </a:r>
            <a:r>
              <a:rPr lang="en-US" sz="2500" dirty="0" err="1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anifrolumab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  <a:ea typeface="Times New Roman" panose="02020603050405020304" pitchFamily="18" charset="0"/>
              </a:rPr>
              <a:t>, blocks type I interferon signaling).</a:t>
            </a:r>
            <a:r>
              <a:rPr lang="en-US" sz="2500" dirty="0">
                <a:solidFill>
                  <a:srgbClr val="002060"/>
                </a:solidFill>
                <a:effectLst/>
                <a:latin typeface="YaleNew" panose="02000602050000020003" pitchFamily="2" charset="77"/>
              </a:rPr>
              <a:t> </a:t>
            </a:r>
            <a:endParaRPr lang="en-US" sz="12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YaleNew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YaleNew"/>
                <a:cs typeface="Arial"/>
              </a:rPr>
              <a:t>The target was previously unknown, but has just been discovered </a:t>
            </a:r>
            <a:r>
              <a:rPr lang="en-US" sz="1200" dirty="0">
                <a:solidFill>
                  <a:srgbClr val="002060"/>
                </a:solidFill>
                <a:latin typeface="YaleNew"/>
                <a:cs typeface="Arial"/>
                <a:sym typeface="Wingdings" pitchFamily="2" charset="2"/>
              </a:rPr>
              <a:t> HIF1 inhibition shown to reduce cytotoxicity and tissue damage in pre-clinical model.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YaleNew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YaleNew"/>
              <a:cs typeface="Arial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latin typeface="YaleNew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7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Provisional patent application filed 7/28/2023 (</a:t>
            </a:r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serial number U.S.S.N. 63/516,446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2060"/>
                </a:solidFill>
                <a:latin typeface="YaleNew" panose="02000602050000020003" pitchFamily="2" charset="77"/>
              </a:rPr>
              <a:t>Cytotoxic T cells are implicated in skin tissue damage in many additional autoimmune skin diseases, suggesting possible therapeutic opportunity for HIF1 inhibition in additional diseases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7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Patent application pending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Provisional patent application filed 7/28/2023 (</a:t>
            </a:r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serial number U.S.S.N. 63/516,446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6385E-FBDD-F844-8A1A-763CB919F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17E2967-49FB-C08A-6AD0-78B67FF540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8715" y="4853679"/>
            <a:ext cx="1754569" cy="7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5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946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2060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1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783720-2B7F-1008-3B54-83F187EDF561}"/>
              </a:ext>
            </a:extLst>
          </p:cNvPr>
          <p:cNvSpPr txBox="1"/>
          <p:nvPr userDrawn="1"/>
        </p:nvSpPr>
        <p:spPr>
          <a:xfrm>
            <a:off x="0" y="5088767"/>
            <a:ext cx="12192000" cy="805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A campus-wide initiative, we connect and support </a:t>
            </a:r>
          </a:p>
          <a:p>
            <a:pPr algn="ctr">
              <a:lnSpc>
                <a:spcPts val="2700"/>
              </a:lnSpc>
            </a:pPr>
            <a:r>
              <a:rPr lang="en-US" sz="3000" b="0" i="0" spc="0" baseline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Yale’s entrepreneurship and innovation ecosystem.</a:t>
            </a:r>
          </a:p>
        </p:txBody>
      </p:sp>
    </p:spTree>
    <p:extLst>
      <p:ext uri="{BB962C8B-B14F-4D97-AF65-F5344CB8AC3E}">
        <p14:creationId xmlns:p14="http://schemas.microsoft.com/office/powerpoint/2010/main" val="2865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894F0D-8619-3782-CE00-0FE243C2EF3B}"/>
              </a:ext>
            </a:extLst>
          </p:cNvPr>
          <p:cNvGrpSpPr/>
          <p:nvPr userDrawn="1"/>
        </p:nvGrpSpPr>
        <p:grpSpPr>
          <a:xfrm>
            <a:off x="758650" y="471449"/>
            <a:ext cx="10674699" cy="3836192"/>
            <a:chOff x="1424998" y="1352611"/>
            <a:chExt cx="9170212" cy="32955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07EE14-B08E-469C-1191-DCFEEA24C179}"/>
                </a:ext>
              </a:extLst>
            </p:cNvPr>
            <p:cNvGrpSpPr/>
            <p:nvPr/>
          </p:nvGrpSpPr>
          <p:grpSpPr>
            <a:xfrm>
              <a:off x="1424998" y="1352611"/>
              <a:ext cx="9170212" cy="3295521"/>
              <a:chOff x="1424998" y="1352611"/>
              <a:chExt cx="9170212" cy="3295521"/>
            </a:xfrm>
          </p:grpSpPr>
          <p:pic>
            <p:nvPicPr>
              <p:cNvPr id="5" name="Picture 4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7A6631FE-31FE-EEAF-7931-0F102471A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998" y="2194637"/>
                <a:ext cx="8456162" cy="1128712"/>
              </a:xfrm>
              <a:prstGeom prst="rect">
                <a:avLst/>
              </a:prstGeom>
            </p:spPr>
          </p:pic>
          <p:pic>
            <p:nvPicPr>
              <p:cNvPr id="6" name="Picture 5" descr="Graphical user interface, text, application, email&#10;&#10;Description automatically generated">
                <a:extLst>
                  <a:ext uri="{FF2B5EF4-FFF2-40B4-BE49-F238E27FC236}">
                    <a16:creationId xmlns:a16="http://schemas.microsoft.com/office/drawing/2014/main" id="{CBBF0659-1348-37EC-F8FB-931BDE7058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32901" y="3274722"/>
                <a:ext cx="8456162" cy="1373410"/>
              </a:xfrm>
              <a:prstGeom prst="rect">
                <a:avLst/>
              </a:prstGeom>
            </p:spPr>
          </p:pic>
          <p:pic>
            <p:nvPicPr>
              <p:cNvPr id="7" name="Picture 6" descr="A white sign with black text&#10;&#10;Description automatically generated with low confidence">
                <a:extLst>
                  <a:ext uri="{FF2B5EF4-FFF2-40B4-BE49-F238E27FC236}">
                    <a16:creationId xmlns:a16="http://schemas.microsoft.com/office/drawing/2014/main" id="{EBC66041-C6BA-5736-9E43-36CE36D40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9908" y="2516171"/>
                <a:ext cx="935203" cy="701402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E5D39CA-BD29-B09D-0030-234E5B5AA162}"/>
                  </a:ext>
                </a:extLst>
              </p:cNvPr>
              <p:cNvGrpSpPr/>
              <p:nvPr/>
            </p:nvGrpSpPr>
            <p:grpSpPr>
              <a:xfrm>
                <a:off x="2139048" y="1352611"/>
                <a:ext cx="8456162" cy="927753"/>
                <a:chOff x="2139048" y="1352611"/>
                <a:chExt cx="8456162" cy="927753"/>
              </a:xfrm>
            </p:grpSpPr>
            <p:pic>
              <p:nvPicPr>
                <p:cNvPr id="12" name="Picture 11" descr="Graphical user interface, text, application, email&#10;&#10;Description automatically generated">
                  <a:extLst>
                    <a:ext uri="{FF2B5EF4-FFF2-40B4-BE49-F238E27FC236}">
                      <a16:creationId xmlns:a16="http://schemas.microsoft.com/office/drawing/2014/main" id="{3593032D-DEE2-8B1A-8B1C-041E92823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9048" y="1352611"/>
                  <a:ext cx="8456162" cy="84202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9BEE194-F00F-D31E-C91B-AE81A8A0F8CD}"/>
                    </a:ext>
                  </a:extLst>
                </p:cNvPr>
                <p:cNvSpPr/>
                <p:nvPr/>
              </p:nvSpPr>
              <p:spPr>
                <a:xfrm>
                  <a:off x="6303847" y="1568674"/>
                  <a:ext cx="1668575" cy="7116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4" name="Picture 3" descr="A picture containing text, sign, outdoor&#10;&#10;Description automatically generated">
              <a:extLst>
                <a:ext uri="{FF2B5EF4-FFF2-40B4-BE49-F238E27FC236}">
                  <a16:creationId xmlns:a16="http://schemas.microsoft.com/office/drawing/2014/main" id="{1A4D4BA1-6839-590F-3C5B-4F4F4D07F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7171" y="1607105"/>
              <a:ext cx="1785251" cy="53081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66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4710544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4909791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41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2F9EDE-39AD-879D-9167-6D7CEFB62E98}"/>
              </a:ext>
            </a:extLst>
          </p:cNvPr>
          <p:cNvSpPr/>
          <p:nvPr userDrawn="1"/>
        </p:nvSpPr>
        <p:spPr>
          <a:xfrm>
            <a:off x="0" y="0"/>
            <a:ext cx="12192000" cy="170662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040058-AA97-4AC5-F3EA-8AB9E7D6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90" y="190529"/>
            <a:ext cx="10515600" cy="1325563"/>
          </a:xfrm>
        </p:spPr>
        <p:txBody>
          <a:bodyPr>
            <a:normAutofit/>
          </a:bodyPr>
          <a:lstStyle>
            <a:lvl1pPr algn="ctr">
              <a:defRPr sz="3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548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100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A5211C-BC5A-187D-B4DB-E260AE80E60B}"/>
              </a:ext>
            </a:extLst>
          </p:cNvPr>
          <p:cNvSpPr/>
          <p:nvPr userDrawn="1"/>
        </p:nvSpPr>
        <p:spPr>
          <a:xfrm>
            <a:off x="7833993" y="-74871"/>
            <a:ext cx="4462272" cy="32257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530B45-8AB3-605B-F5F8-40E96C7E7B21}"/>
              </a:ext>
            </a:extLst>
          </p:cNvPr>
          <p:cNvSpPr/>
          <p:nvPr userDrawn="1"/>
        </p:nvSpPr>
        <p:spPr>
          <a:xfrm>
            <a:off x="3273684" y="3250694"/>
            <a:ext cx="4462272" cy="3166473"/>
          </a:xfrm>
          <a:prstGeom prst="rect">
            <a:avLst/>
          </a:prstGeom>
          <a:solidFill>
            <a:srgbClr val="21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D4200A-A316-2A68-39F8-4C73258B2273}"/>
              </a:ext>
            </a:extLst>
          </p:cNvPr>
          <p:cNvSpPr/>
          <p:nvPr userDrawn="1"/>
        </p:nvSpPr>
        <p:spPr>
          <a:xfrm>
            <a:off x="3273684" y="-74871"/>
            <a:ext cx="4462272" cy="3225725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833993" y="3250694"/>
            <a:ext cx="4414876" cy="3166474"/>
          </a:xfrm>
          <a:prstGeom prst="rect">
            <a:avLst/>
          </a:prstGeom>
          <a:solidFill>
            <a:schemeClr val="accent3"/>
          </a:solidFill>
          <a:ln>
            <a:solidFill>
              <a:srgbClr val="CCD9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DDDCD8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EF38FD-38E1-2210-6D24-2C49288100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902D2C-8709-6CE8-B493-F024E9D2D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505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3E6C0B-BA7F-2300-BBF9-0ADCE1B7058C}"/>
              </a:ext>
            </a:extLst>
          </p:cNvPr>
          <p:cNvSpPr/>
          <p:nvPr userDrawn="1"/>
        </p:nvSpPr>
        <p:spPr>
          <a:xfrm>
            <a:off x="3279911" y="-40944"/>
            <a:ext cx="4462272" cy="3200400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FC1AC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D13D3-7819-17E0-DA10-767928EE2577}"/>
              </a:ext>
            </a:extLst>
          </p:cNvPr>
          <p:cNvSpPr/>
          <p:nvPr userDrawn="1"/>
        </p:nvSpPr>
        <p:spPr>
          <a:xfrm>
            <a:off x="7786597" y="-40944"/>
            <a:ext cx="4462272" cy="3200400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418F12-43BA-D9A4-B4D9-F68C09AF90CE}"/>
              </a:ext>
            </a:extLst>
          </p:cNvPr>
          <p:cNvSpPr/>
          <p:nvPr userDrawn="1"/>
        </p:nvSpPr>
        <p:spPr>
          <a:xfrm>
            <a:off x="3279911" y="3216768"/>
            <a:ext cx="4462272" cy="3200400"/>
          </a:xfrm>
          <a:prstGeom prst="rect">
            <a:avLst/>
          </a:prstGeom>
          <a:solidFill>
            <a:srgbClr val="CCD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4ED8F0-F4B7-FEE1-9B7C-54908142DE8A}"/>
              </a:ext>
            </a:extLst>
          </p:cNvPr>
          <p:cNvSpPr/>
          <p:nvPr userDrawn="1"/>
        </p:nvSpPr>
        <p:spPr>
          <a:xfrm>
            <a:off x="7786597" y="3216768"/>
            <a:ext cx="4462272" cy="3200400"/>
          </a:xfrm>
          <a:prstGeom prst="rect">
            <a:avLst/>
          </a:prstGeom>
          <a:solidFill>
            <a:srgbClr val="EF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4" y="440832"/>
            <a:ext cx="4012311" cy="2537146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4ADC3-E785-AC7E-552B-F2AC7E48E6E3}"/>
              </a:ext>
            </a:extLst>
          </p:cNvPr>
          <p:cNvSpPr txBox="1"/>
          <p:nvPr userDrawn="1"/>
        </p:nvSpPr>
        <p:spPr>
          <a:xfrm>
            <a:off x="1248032" y="52886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1F5F7-5C64-C23B-BE4C-0E2A664C225C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5A38E8-6C55-41CF-E1A5-F08F3A1675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2296" y="440832"/>
            <a:ext cx="4094757" cy="2527511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7BEA940-60E9-530E-BB9D-4065B10D52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550024" y="3805880"/>
            <a:ext cx="4050344" cy="2424475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C45E735-E8D7-5473-46BD-B5F91FBA04D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012296" y="3805880"/>
            <a:ext cx="4094757" cy="2424474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>
              <a:defRPr sz="1700" b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 err="1"/>
              <a:t>Fifh</a:t>
            </a:r>
            <a:r>
              <a:rPr lang="en-US"/>
              <a:t>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00D5FD-5DFF-428B-0052-8001F2146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6BBE07-4F17-2ADB-1605-CD5ED53BCB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284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41A9356-A5B0-74CD-D494-64668D22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8210" y="105269"/>
            <a:ext cx="585641" cy="2395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8BE70-35D4-73AF-4855-BBE89A27925D}"/>
              </a:ext>
            </a:extLst>
          </p:cNvPr>
          <p:cNvSpPr/>
          <p:nvPr userDrawn="1"/>
        </p:nvSpPr>
        <p:spPr>
          <a:xfrm>
            <a:off x="0" y="-466164"/>
            <a:ext cx="4023360" cy="27721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E05E5A-18B3-CD98-EC56-FD0E34EE8E6A}"/>
              </a:ext>
            </a:extLst>
          </p:cNvPr>
          <p:cNvSpPr/>
          <p:nvPr userDrawn="1"/>
        </p:nvSpPr>
        <p:spPr>
          <a:xfrm>
            <a:off x="4084320" y="-466165"/>
            <a:ext cx="4023360" cy="27721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85013C-2301-A934-4DDD-6A25CAEF94E3}"/>
              </a:ext>
            </a:extLst>
          </p:cNvPr>
          <p:cNvSpPr/>
          <p:nvPr userDrawn="1"/>
        </p:nvSpPr>
        <p:spPr>
          <a:xfrm>
            <a:off x="8162696" y="-466164"/>
            <a:ext cx="4023360" cy="27721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466F7A-AFD0-1E42-CD97-17292ACCA2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060A56-CF58-0E57-7445-DD49C5294370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2677432-5988-6F2C-E475-434417A3B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C9D4EB-42FB-8AFA-D3B4-5A0D0714805F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D141683-8DD5-ED0E-B074-6D2CB528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5901" y="2649680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7FD0C0D-FA76-06D2-4406-433FE0143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35483" y="2644943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DD32B55B-6516-988C-68FB-704C46D28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626" y="2644942"/>
            <a:ext cx="2714625" cy="199072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FE2AA17-D6A9-5D40-140E-C67D9E473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973" y="178399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25CB5B-738A-2668-C132-285ABC3BCC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1578" y="1874660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73F208BF-3712-4FBF-8B9B-7F6F4CA56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483" y="1866732"/>
            <a:ext cx="2714625" cy="1990725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2189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64ECD8F-2E18-A484-75BF-C0AF0FA2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D0E9AF5C-6771-1296-1B17-2213207E53D1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5215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7E2B752-14FE-AEF8-299A-13CD3C135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73B20D-389D-6530-5A00-28ED23D5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57EA81-8F63-8D2B-04FE-297341CC1E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3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4FEBA4-E436-4FAF-7572-B5271964FE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1D6E09-3C29-48D0-CBA3-3F2535BB6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248978-EECB-C8E6-88CA-8559D7CAEB2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706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2146B6-D35F-A7B8-C251-33A859BDD524}"/>
              </a:ext>
            </a:extLst>
          </p:cNvPr>
          <p:cNvSpPr/>
          <p:nvPr userDrawn="1"/>
        </p:nvSpPr>
        <p:spPr>
          <a:xfrm>
            <a:off x="0" y="0"/>
            <a:ext cx="6096000" cy="6417168"/>
          </a:xfrm>
          <a:prstGeom prst="rect">
            <a:avLst/>
          </a:prstGeom>
          <a:solidFill>
            <a:srgbClr val="93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9A247-2A02-AA35-F925-1054CB853680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  <a:highlight>
                <a:srgbClr val="C0C0C0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394888-2245-1A9C-5837-2788AC1C1201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82A2F-F001-E08A-B492-5604823F7216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BCF2A8-F45C-F1D9-E7A0-9A66C2725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EBCCA7-2E8C-EBE0-818D-15A50FF5C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58" y="317765"/>
            <a:ext cx="7835348" cy="4623555"/>
          </a:xfrm>
        </p:spPr>
        <p:txBody>
          <a:bodyPr/>
          <a:lstStyle>
            <a:lvl1pPr marL="0" indent="0">
              <a:buNone/>
              <a:defRPr sz="1800" b="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rgbClr val="002060"/>
                </a:solidFill>
              </a:defRPr>
            </a:lvl2pPr>
            <a:lvl3pPr marL="914400" indent="0">
              <a:buNone/>
              <a:defRPr sz="1800">
                <a:solidFill>
                  <a:srgbClr val="002060"/>
                </a:solidFill>
              </a:defRPr>
            </a:lvl3pPr>
            <a:lvl4pPr marL="1371600" indent="0">
              <a:buNone/>
              <a:defRPr sz="1800">
                <a:solidFill>
                  <a:srgbClr val="002060"/>
                </a:solidFill>
              </a:defRPr>
            </a:lvl4pPr>
            <a:lvl5pPr marL="1828800" indent="0">
              <a:buNone/>
              <a:defRPr sz="18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8D754B-1AAC-7601-139F-0A91B529C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7937A6-CB86-A72B-1E0D-9EED44A3AAC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84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D50924-1672-D974-DDFB-3E0BB71DE0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F2D683-C198-B4A0-19D2-DBA8C7BB86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876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CF06C-8756-CECF-5855-250C07237E06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0E4E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F4520-A464-D9E1-1CCE-2EA56CA2BA8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3BEDF1-0662-7E18-54B4-711DC382A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D3324A-53EA-D867-23AD-12DEC9C5EE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605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7DD14-4FB2-F594-DC2F-33D859A64EE9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42AC2-15B0-945B-A541-34F6EE5A5D9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2916B-8886-FCDE-31ED-CF41D10B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0D528-DDF7-4ACD-B32F-2AF5CFB7DE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287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EB5371-4E56-513E-500B-D8E3E3DBB812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8D095-2125-B403-3C58-9BC7888A46A4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D571E1-3FC9-7656-920B-AB3F97484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F1D5C6-7CD9-3A4D-AE90-31308B7540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76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E543E8-C9D4-3487-9C49-1F369D5EFF5B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237995-6376-69DF-286B-F1689D7D11F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2F71C-494B-539A-C61E-C8264EEF3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0C945F-7DCB-980A-EEA4-7372E74DA8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086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08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5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0" y="3671326"/>
            <a:ext cx="12223128" cy="3186674"/>
          </a:xfrm>
          <a:prstGeom prst="rect">
            <a:avLst/>
          </a:prstGeom>
          <a:solidFill>
            <a:srgbClr val="DDD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7109160-F1B3-CF1A-4417-59E5DA695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636" y="91376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91D38C47-B043-2A77-B1FF-E1CF4E7DD234}"/>
              </a:ext>
            </a:extLst>
          </p:cNvPr>
          <p:cNvSpPr txBox="1">
            <a:spLocks/>
          </p:cNvSpPr>
          <p:nvPr userDrawn="1"/>
        </p:nvSpPr>
        <p:spPr>
          <a:xfrm>
            <a:off x="838200" y="4351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>
                <a:latin typeface="YaleNew" panose="02000602050000020003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875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8977B0-73A9-B6A5-2949-2FC58AA897D8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43859-37E3-A860-5715-FB022488954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4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C6C6DC-DAA9-67C3-2B91-29FD49DE58C2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97C8-9D85-7109-3803-CC246D384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9CDCD-4ACD-B319-9B8D-028591A00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BA47C0-F74C-E6D0-C81B-A9D27E7208FC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D2DF1-FA89-1FE6-3FCB-B93F6E642D4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FB9194-EFEB-8979-8569-5D2E6C787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930CC4-B981-008F-A02C-00DF080BD3E9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3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4A9CDF-D8B3-8E27-A10E-0F4B3A83D337}"/>
              </a:ext>
            </a:extLst>
          </p:cNvPr>
          <p:cNvSpPr/>
          <p:nvPr userDrawn="1"/>
        </p:nvSpPr>
        <p:spPr>
          <a:xfrm flipH="1">
            <a:off x="3279913" y="0"/>
            <a:ext cx="8981662" cy="6417168"/>
          </a:xfrm>
          <a:prstGeom prst="rect">
            <a:avLst/>
          </a:prstGeom>
          <a:solidFill>
            <a:srgbClr val="EFC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962699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 sz="3000" b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DD15D-4497-732A-FB2B-100F685CF097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B088A2-A09F-67C2-E69F-86FC592C2E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39813" y="3965493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457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759E-3015-984C-94C8-51A35E909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0A6B4-C02A-5324-CD1C-26F9EC87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79911" y="-123568"/>
            <a:ext cx="8912089" cy="65120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0C8DD-AA7A-5A9D-5E55-21A8635E2F37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DCAF5-AFD6-68AF-6538-72FDD1906FA5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CCEFCA-DED2-B0B5-8D09-14F2762EF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9EFB76-8273-965F-2098-4409F28CB7E8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CB629-78C0-EF5B-EA75-0342E60A2A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7708" y="3429000"/>
            <a:ext cx="3117559" cy="19198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rgbClr val="002060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43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59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>
              <a:defRPr sz="2400"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253BA2-B2D1-D06E-2713-97F86B83A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708" y="457200"/>
            <a:ext cx="2607277" cy="2767914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1FEBF4-085A-BDD1-56B0-1A00ED404D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9076" y="3429000"/>
            <a:ext cx="2607277" cy="276791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804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93" y="110231"/>
            <a:ext cx="10634472" cy="2157984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1pPr>
            <a:lvl2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2pPr>
            <a:lvl3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3pPr>
            <a:lvl4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4pPr>
            <a:lvl5pPr>
              <a:defRPr>
                <a:latin typeface="YaleNew" panose="02000602050000020003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3389B-0917-A93F-FAF2-334B14065D36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8DB814-EC5A-1B3B-478A-3ED098C9893B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A2049-6E85-1663-1D49-1D8BAA3880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783A8D-35F5-568E-5886-9BB4F00B1B33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34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C13FBC-CAC2-C2DF-76DC-3054C2142FB3}"/>
              </a:ext>
            </a:extLst>
          </p:cNvPr>
          <p:cNvSpPr/>
          <p:nvPr userDrawn="1"/>
        </p:nvSpPr>
        <p:spPr>
          <a:xfrm>
            <a:off x="0" y="0"/>
            <a:ext cx="3210338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1DFD5-C9E3-162A-0D37-AFFA3142E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813" y="843181"/>
            <a:ext cx="2478674" cy="2876203"/>
          </a:xfrm>
        </p:spPr>
        <p:txBody>
          <a:bodyPr anchor="t">
            <a:no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82311-7B26-C870-64F8-3832FCD09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843181"/>
            <a:ext cx="7316788" cy="5017869"/>
          </a:xfr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FF23F-EB77-8A53-75CA-34E10F34C728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E3701-3B9B-8B96-EF8B-AA10A21EDF67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AC6D789-18EF-75D1-ECC6-8C83D1A90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78598-D4AF-E407-E305-48D13BDDF962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8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41F4A-F939-8D68-F903-A4ABC9368220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1F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73CC91-1D29-44DD-64D3-D86D481C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04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164B2F-BC91-C63C-650F-D0E00321F334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4A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D1640-7007-DD9C-0BD9-73FD793D3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52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1D02-48EF-830A-999E-D5D91EE7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5C264-BBF1-C174-22BB-FBBDA443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BAE4-DB35-207A-D314-CF32769A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7B0C4-C9B8-2F97-EE7F-350589B119F1}"/>
              </a:ext>
            </a:extLst>
          </p:cNvPr>
          <p:cNvSpPr/>
          <p:nvPr userDrawn="1"/>
        </p:nvSpPr>
        <p:spPr>
          <a:xfrm>
            <a:off x="-1" y="-1"/>
            <a:ext cx="12192000" cy="3626603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5DEEAEE-EDFF-CC02-EABE-B4319DEA6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433" y="1545021"/>
            <a:ext cx="8927134" cy="6184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76B16-EE12-03E0-1FEF-2054DEAACE3A}"/>
              </a:ext>
            </a:extLst>
          </p:cNvPr>
          <p:cNvSpPr/>
          <p:nvPr userDrawn="1"/>
        </p:nvSpPr>
        <p:spPr>
          <a:xfrm>
            <a:off x="-31128" y="3671326"/>
            <a:ext cx="12223128" cy="3186674"/>
          </a:xfrm>
          <a:prstGeom prst="rect">
            <a:avLst/>
          </a:prstGeom>
          <a:solidFill>
            <a:srgbClr val="E0E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E0E4E6"/>
                </a:solidFill>
              </a:rPr>
              <a:t>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33979-54CA-88A0-E714-F7B7602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9939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47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800D41-DE79-EA5D-5109-29D1B6F4EABE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317CF-5495-712F-8390-955B993B49AA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EDBD1A-3513-A791-E1B2-57417B4CF8BA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5129D-1CDE-16CE-533C-750CDC2B6E9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57A938-D83E-881A-2677-8170192940A1}"/>
              </a:ext>
            </a:extLst>
          </p:cNvPr>
          <p:cNvSpPr txBox="1"/>
          <p:nvPr userDrawn="1"/>
        </p:nvSpPr>
        <p:spPr>
          <a:xfrm>
            <a:off x="912743" y="2392976"/>
            <a:ext cx="10366513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rPr>
              <a:t>Yale Ventures helps develop innovations that impact the world’s greatest challenges.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6D052D-339D-8F6D-FDB8-59E2C0F56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747C6-95F7-D41D-D1F9-6EABF68095F7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C8FCA-05F5-F010-D1DA-6A33FD049DAF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7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D4F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YaleNew" panose="02000602050000020003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78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476D9B-1AC3-5072-DCCB-A939267CD74E}"/>
              </a:ext>
            </a:extLst>
          </p:cNvPr>
          <p:cNvSpPr/>
          <p:nvPr userDrawn="1"/>
        </p:nvSpPr>
        <p:spPr>
          <a:xfrm>
            <a:off x="0" y="0"/>
            <a:ext cx="12192000" cy="6417168"/>
          </a:xfrm>
          <a:prstGeom prst="rect">
            <a:avLst/>
          </a:prstGeom>
          <a:solidFill>
            <a:srgbClr val="003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AC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645-870F-F44A-A603-6ADBA650687A}"/>
              </a:ext>
            </a:extLst>
          </p:cNvPr>
          <p:cNvSpPr/>
          <p:nvPr userDrawn="1"/>
        </p:nvSpPr>
        <p:spPr>
          <a:xfrm>
            <a:off x="3279913" y="6483081"/>
            <a:ext cx="8912087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8D6E9-0051-7972-E520-272DC5E3E5B2}"/>
              </a:ext>
            </a:extLst>
          </p:cNvPr>
          <p:cNvSpPr/>
          <p:nvPr userDrawn="1"/>
        </p:nvSpPr>
        <p:spPr>
          <a:xfrm>
            <a:off x="0" y="6483081"/>
            <a:ext cx="3210339" cy="391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C6F2A-0636-73FA-EEC2-FEA54447B75B}"/>
              </a:ext>
            </a:extLst>
          </p:cNvPr>
          <p:cNvSpPr txBox="1"/>
          <p:nvPr userDrawn="1"/>
        </p:nvSpPr>
        <p:spPr>
          <a:xfrm>
            <a:off x="126296" y="6547541"/>
            <a:ext cx="8643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60553ECD-7F6D-420D-93CA-D8D15EB427AC}" type="slidenum">
              <a:rPr lang="en-US" sz="11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F560D2-8373-9007-0518-50B9F1798E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0243" y="6559120"/>
            <a:ext cx="582682" cy="2383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9E6637E-2CBE-7EC3-A241-03C6EED5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923"/>
            <a:ext cx="10515600" cy="1325563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55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27F0D-049C-0F18-C064-5958CCD7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207D-957B-4EE3-6993-77BA81207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5573D-04A3-5B5C-1A56-D9D53EF60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2666-58CA-084C-90CF-487DF688958D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717-374C-47B8-4FFF-D3AA83A99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2F733-57F3-CD96-31A2-C5B56AFED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E73-5DF2-8542-BBDA-74E8A468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85" r:id="rId17"/>
    <p:sldLayoutId id="2147484069" r:id="rId18"/>
    <p:sldLayoutId id="2147484070" r:id="rId19"/>
    <p:sldLayoutId id="2147484071" r:id="rId20"/>
    <p:sldLayoutId id="2147484072" r:id="rId21"/>
    <p:sldLayoutId id="2147484073" r:id="rId22"/>
    <p:sldLayoutId id="2147484074" r:id="rId23"/>
    <p:sldLayoutId id="2147484075" r:id="rId24"/>
    <p:sldLayoutId id="2147484076" r:id="rId25"/>
    <p:sldLayoutId id="2147484077" r:id="rId26"/>
    <p:sldLayoutId id="2147484078" r:id="rId27"/>
    <p:sldLayoutId id="2147484079" r:id="rId28"/>
    <p:sldLayoutId id="2147484086" r:id="rId29"/>
    <p:sldLayoutId id="2147484087" r:id="rId30"/>
    <p:sldLayoutId id="2147484080" r:id="rId31"/>
    <p:sldLayoutId id="2147484081" r:id="rId32"/>
    <p:sldLayoutId id="2147484082" r:id="rId33"/>
    <p:sldLayoutId id="2147484038" r:id="rId34"/>
    <p:sldLayoutId id="2147484052" r:id="rId35"/>
    <p:sldLayoutId id="2147484083" r:id="rId36"/>
    <p:sldLayoutId id="214748408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060"/>
          </a:solidFill>
          <a:latin typeface="Montserrat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YaleNew" panose="02000602050000020003" pitchFamily="2" charset="77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5A39-E6A2-5C68-D1CE-9BF3840C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7" y="1288473"/>
            <a:ext cx="11611155" cy="202301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effectLst/>
                <a:latin typeface="+mj-lt"/>
                <a:ea typeface="Times New Roman" panose="02020603050405020304" pitchFamily="18" charset="0"/>
              </a:rPr>
              <a:t>Novel Mechanism for Treating Cutaneous </a:t>
            </a:r>
            <a:r>
              <a:rPr lang="en-US" sz="5400" dirty="0">
                <a:latin typeface="+mj-lt"/>
                <a:ea typeface="Times New Roman" panose="02020603050405020304" pitchFamily="18" charset="0"/>
              </a:rPr>
              <a:t>L</a:t>
            </a:r>
            <a:r>
              <a:rPr lang="en-US" sz="5400" b="1" dirty="0">
                <a:effectLst/>
                <a:latin typeface="+mj-lt"/>
                <a:ea typeface="Times New Roman" panose="02020603050405020304" pitchFamily="18" charset="0"/>
              </a:rPr>
              <a:t>upus: Topical Non-Steroid Treatment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9E475-4F51-DA01-7F15-6FA974085B75}"/>
              </a:ext>
            </a:extLst>
          </p:cNvPr>
          <p:cNvSpPr txBox="1"/>
          <p:nvPr/>
        </p:nvSpPr>
        <p:spPr>
          <a:xfrm>
            <a:off x="1995054" y="4273659"/>
            <a:ext cx="3271280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Alicia Little, MD, PhD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Assistant Professor, Dermatology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Yale Department of Dermatology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02141-B403-F289-1708-6E026FCFFD6B}"/>
              </a:ext>
            </a:extLst>
          </p:cNvPr>
          <p:cNvSpPr txBox="1"/>
          <p:nvPr/>
        </p:nvSpPr>
        <p:spPr>
          <a:xfrm>
            <a:off x="6234545" y="4273659"/>
            <a:ext cx="4849091" cy="15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Joseph Craft, MD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Paul B. Beeson Professor of Medicine, Professor</a:t>
            </a:r>
          </a:p>
          <a:p>
            <a:r>
              <a:rPr lang="en-US" dirty="0">
                <a:solidFill>
                  <a:schemeClr val="bg1"/>
                </a:solidFill>
              </a:rPr>
              <a:t>of Immunobiology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Director, Colton Center for Autoimmunity at Yale </a:t>
            </a:r>
          </a:p>
        </p:txBody>
      </p:sp>
    </p:spTree>
    <p:extLst>
      <p:ext uri="{BB962C8B-B14F-4D97-AF65-F5344CB8AC3E}">
        <p14:creationId xmlns:p14="http://schemas.microsoft.com/office/powerpoint/2010/main" val="3234537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9962-2939-FCDD-AC11-828A2556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Our Team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0A18E2D-C6ED-3852-CBB0-A7DF9108EF1A}"/>
              </a:ext>
            </a:extLst>
          </p:cNvPr>
          <p:cNvSpPr txBox="1">
            <a:spLocks/>
          </p:cNvSpPr>
          <p:nvPr/>
        </p:nvSpPr>
        <p:spPr>
          <a:xfrm>
            <a:off x="990690" y="4844091"/>
            <a:ext cx="4884663" cy="2062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Alicia Little, MD, PhD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48" dirty="0">
                <a:solidFill>
                  <a:srgbClr val="002060"/>
                </a:solidFill>
                <a:latin typeface="YaleNew" panose="02000602050000020003" pitchFamily="2" charset="77"/>
              </a:rPr>
              <a:t>Asst. Prof of Dermatology at Yale University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48" dirty="0">
                <a:solidFill>
                  <a:srgbClr val="002060"/>
                </a:solidFill>
                <a:latin typeface="YaleNew" panose="02000602050000020003" pitchFamily="2" charset="77"/>
              </a:rPr>
              <a:t>Funded by NIH/NIAMS to study cutaneous lupus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48" dirty="0">
                <a:solidFill>
                  <a:srgbClr val="002060"/>
                </a:solidFill>
                <a:latin typeface="YaleNew" panose="02000602050000020003" pitchFamily="2" charset="77"/>
              </a:rPr>
              <a:t>Research lead in developing HIF1 inhibitor preclinical studies in cutaneous lupus</a:t>
            </a:r>
          </a:p>
          <a:p>
            <a:pPr marL="196596" indent="-196596" defTabSz="786384">
              <a:spcBef>
                <a:spcPts val="860"/>
              </a:spcBef>
            </a:pPr>
            <a:endParaRPr lang="en-US" sz="1548" kern="1200" dirty="0">
              <a:solidFill>
                <a:srgbClr val="002060"/>
              </a:solidFill>
              <a:latin typeface="YaleNew" panose="02000602050000020003" pitchFamily="2" charset="77"/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6A2EA-9FC5-7EC3-9FA8-0487AC38DB28}"/>
              </a:ext>
            </a:extLst>
          </p:cNvPr>
          <p:cNvSpPr txBox="1">
            <a:spLocks/>
          </p:cNvSpPr>
          <p:nvPr/>
        </p:nvSpPr>
        <p:spPr>
          <a:xfrm>
            <a:off x="6316650" y="4844091"/>
            <a:ext cx="5251564" cy="206245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86384">
              <a:spcBef>
                <a:spcPts val="860"/>
              </a:spcBef>
              <a:buNone/>
            </a:pPr>
            <a:r>
              <a:rPr lang="en-US" sz="1720" b="1" kern="1200" dirty="0">
                <a:solidFill>
                  <a:srgbClr val="002060"/>
                </a:solidFill>
                <a:latin typeface="Montserrat" pitchFamily="2" charset="77"/>
                <a:ea typeface="+mn-ea"/>
                <a:cs typeface="Arial" panose="020B0604020202020204" pitchFamily="34" charset="0"/>
              </a:rPr>
              <a:t>Joe Craft, MD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50" kern="1200" dirty="0">
                <a:solidFill>
                  <a:srgbClr val="002060"/>
                </a:solidFill>
                <a:latin typeface="YaleNew" panose="02000602050000020003" pitchFamily="2" charset="77"/>
              </a:rPr>
              <a:t>Paul B. Beeson Prof. of Medicine and Immunology at Yale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50" dirty="0">
                <a:solidFill>
                  <a:srgbClr val="002060"/>
                </a:solidFill>
                <a:latin typeface="YaleNew" panose="02000602050000020003" pitchFamily="2" charset="77"/>
              </a:rPr>
              <a:t>Director, Colton Center for Autoimmunity at Yale</a:t>
            </a:r>
          </a:p>
          <a:p>
            <a:pPr marL="196596" indent="-196596" defTabSz="786384">
              <a:spcBef>
                <a:spcPts val="860"/>
              </a:spcBef>
            </a:pPr>
            <a:r>
              <a:rPr lang="en-US" sz="1550" kern="1200" dirty="0">
                <a:solidFill>
                  <a:srgbClr val="002060"/>
                </a:solidFill>
                <a:latin typeface="YaleNew" panose="02000602050000020003" pitchFamily="2" charset="77"/>
              </a:rPr>
              <a:t>Lupus Research Alliance Distinguished Innovator Award</a:t>
            </a:r>
            <a:endParaRPr lang="en-US" sz="1550" dirty="0">
              <a:solidFill>
                <a:srgbClr val="002060"/>
              </a:solidFill>
              <a:latin typeface="YaleNew" panose="02000602050000020003" pitchFamily="2" charset="77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550" kern="1200" dirty="0">
              <a:solidFill>
                <a:srgbClr val="002060"/>
              </a:solidFill>
              <a:latin typeface="YaleNew" panose="02000602050000020003" pitchFamily="2" charset="77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548" kern="1200" dirty="0">
              <a:solidFill>
                <a:srgbClr val="002060"/>
              </a:solidFill>
              <a:latin typeface="YaleNew" panose="02000602050000020003" pitchFamily="2" charset="77"/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548" kern="1200" dirty="0">
              <a:solidFill>
                <a:srgbClr val="002060"/>
              </a:solidFill>
              <a:latin typeface="YaleNew" panose="02000602050000020003" pitchFamily="2" charset="77"/>
              <a:ea typeface="+mn-ea"/>
              <a:cs typeface="Arial" panose="020B0604020202020204" pitchFamily="34" charset="0"/>
            </a:endParaRPr>
          </a:p>
          <a:p>
            <a:pPr marL="0" indent="0" defTabSz="786384">
              <a:spcBef>
                <a:spcPts val="860"/>
              </a:spcBef>
              <a:buNone/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pPr marL="196596" indent="-196596" defTabSz="786384">
              <a:spcBef>
                <a:spcPts val="860"/>
              </a:spcBef>
            </a:pPr>
            <a:endParaRPr lang="en-US" sz="1204" kern="1200" dirty="0">
              <a:solidFill>
                <a:srgbClr val="002060"/>
              </a:solidFill>
              <a:latin typeface="Montserrat" pitchFamily="2" charset="77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2060"/>
              </a:solidFill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10002-D951-D4F8-06D7-78EC14A3C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71" y="2154970"/>
            <a:ext cx="2529461" cy="2548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E5786-0D6C-A001-CE3D-CC575B7E5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81" y="2013909"/>
            <a:ext cx="2281303" cy="25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1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B0FC-7F5D-62F7-52BD-71E8C438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190529"/>
            <a:ext cx="11914909" cy="1325563"/>
          </a:xfrm>
        </p:spPr>
        <p:txBody>
          <a:bodyPr>
            <a:normAutofit/>
          </a:bodyPr>
          <a:lstStyle/>
          <a:p>
            <a:r>
              <a:rPr lang="en-US" sz="3400" dirty="0"/>
              <a:t>How can we treat CLE to prevent permanent disfigurement?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8864C3DE-E1C6-6A2A-BED5-C3C3EB573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"/>
          <a:stretch/>
        </p:blipFill>
        <p:spPr bwMode="auto">
          <a:xfrm>
            <a:off x="8865241" y="1669209"/>
            <a:ext cx="2663340" cy="4550117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2E650-3366-960C-F5FF-47E2B243983D}"/>
              </a:ext>
            </a:extLst>
          </p:cNvPr>
          <p:cNvSpPr txBox="1"/>
          <p:nvPr/>
        </p:nvSpPr>
        <p:spPr>
          <a:xfrm>
            <a:off x="8681620" y="6219326"/>
            <a:ext cx="3030583" cy="2308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James et al.  Andrews’ Diseases of the Skin. (2011)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E22038-D1CB-D910-1C44-622149D4F362}"/>
              </a:ext>
            </a:extLst>
          </p:cNvPr>
          <p:cNvSpPr txBox="1"/>
          <p:nvPr/>
        </p:nvSpPr>
        <p:spPr>
          <a:xfrm>
            <a:off x="415636" y="2309521"/>
            <a:ext cx="808236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Estimated 225,000 affected individuals in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2060"/>
              </a:solidFill>
              <a:latin typeface="YaleNew" panose="02000602050000020003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DLE is the most common form of cutaneous lupus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2060"/>
              </a:solidFill>
              <a:latin typeface="YaleNew" panose="02000602050000020003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Scarring, destructive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2060"/>
              </a:solidFill>
              <a:latin typeface="YaleNew" panose="02000602050000020003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Disproportionately affects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2060"/>
              </a:solidFill>
              <a:latin typeface="YaleNew" panose="02000602050000020003" pitchFamily="2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2060"/>
                </a:solidFill>
                <a:latin typeface="YaleNew" panose="02000602050000020003" pitchFamily="2" charset="77"/>
                <a:cs typeface="Arial" panose="020B0604020202020204" pitchFamily="34" charset="0"/>
              </a:rPr>
              <a:t>No CLE-specific FDA-approved treatments</a:t>
            </a:r>
          </a:p>
        </p:txBody>
      </p:sp>
    </p:spTree>
    <p:extLst>
      <p:ext uri="{BB962C8B-B14F-4D97-AF65-F5344CB8AC3E}">
        <p14:creationId xmlns:p14="http://schemas.microsoft.com/office/powerpoint/2010/main" val="3731099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155D-4197-604A-3B9E-79E699FF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9" y="190529"/>
            <a:ext cx="11789923" cy="1325563"/>
          </a:xfrm>
        </p:spPr>
        <p:txBody>
          <a:bodyPr>
            <a:normAutofit/>
          </a:bodyPr>
          <a:lstStyle/>
          <a:p>
            <a:r>
              <a:rPr lang="en-US" sz="3400" dirty="0"/>
              <a:t>HIF1 Inhibition Abrogates the Development of Cutaneous Lupus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4A642-793F-30C5-6748-F2A2C4C7F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" y="2031312"/>
            <a:ext cx="6485843" cy="39362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3DACC-3761-1F9D-9E70-D9E71AF2183C}"/>
              </a:ext>
            </a:extLst>
          </p:cNvPr>
          <p:cNvSpPr txBox="1"/>
          <p:nvPr/>
        </p:nvSpPr>
        <p:spPr>
          <a:xfrm>
            <a:off x="420390" y="6482805"/>
            <a:ext cx="28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Little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i="1" dirty="0"/>
              <a:t>JCI Insight </a:t>
            </a:r>
            <a:r>
              <a:rPr lang="en-US" dirty="0"/>
              <a:t>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0B310-E184-11DF-4887-5B750331A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442" y="1833297"/>
            <a:ext cx="3489910" cy="217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11566-F46B-7FAA-D7DB-1904646E7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325" y="4109862"/>
            <a:ext cx="3868904" cy="2195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C31A2-CA69-20B4-1164-3B091483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101" y="1944472"/>
            <a:ext cx="221080" cy="205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AE548-C5B3-B35E-ABFE-CC5D4B264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469" y="1774689"/>
            <a:ext cx="1304058" cy="2237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D644F-D91F-8D1D-7F9A-2FB24578A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469" y="4067046"/>
            <a:ext cx="1352356" cy="22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18033-6152-5F01-3975-974479CB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29"/>
            <a:ext cx="12192000" cy="1325563"/>
          </a:xfrm>
        </p:spPr>
        <p:txBody>
          <a:bodyPr>
            <a:noAutofit/>
          </a:bodyPr>
          <a:lstStyle/>
          <a:p>
            <a:r>
              <a:rPr lang="en-US" sz="3400" dirty="0"/>
              <a:t>Skin T Cell From Patients With DLE Robustly Express HIF1 and Cytotoxic Molecules at Sites of Skin Tissue Damage and Scarring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F1D8C-A458-7A7A-2983-B753059A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72" y="3723190"/>
            <a:ext cx="4132274" cy="2772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4DC30-9D1A-398A-2E15-855680372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170" y="1719938"/>
            <a:ext cx="4174259" cy="4643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EF25A-8687-4DD8-B03A-6EA79CC0B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07" y="2848586"/>
            <a:ext cx="2715150" cy="3599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9C724-32A7-9810-DEFD-CD51DEB9F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930" y="1760749"/>
            <a:ext cx="2001399" cy="2551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3D5172-72EE-0CBE-6E97-A6044DEC2615}"/>
              </a:ext>
            </a:extLst>
          </p:cNvPr>
          <p:cNvSpPr txBox="1"/>
          <p:nvPr/>
        </p:nvSpPr>
        <p:spPr>
          <a:xfrm>
            <a:off x="423732" y="6519249"/>
            <a:ext cx="28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Little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i="1" dirty="0"/>
              <a:t>JCI Insight </a:t>
            </a:r>
            <a:r>
              <a:rPr lang="en-US" dirty="0"/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291998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67F7-56B0-7F2C-F82D-617B3E289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" y="190529"/>
            <a:ext cx="11890167" cy="1325563"/>
          </a:xfrm>
        </p:spPr>
        <p:txBody>
          <a:bodyPr>
            <a:normAutofit/>
          </a:bodyPr>
          <a:lstStyle/>
          <a:p>
            <a:r>
              <a:rPr lang="en-US" sz="3400" dirty="0"/>
              <a:t>HIF1 Inhibition: Significant Advantages Over Standard of Care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50E8C7F-7164-BC18-00FA-BCBE551B3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94219"/>
              </p:ext>
            </p:extLst>
          </p:nvPr>
        </p:nvGraphicFramePr>
        <p:xfrm>
          <a:off x="505838" y="2217726"/>
          <a:ext cx="11167353" cy="35138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167353">
                  <a:extLst>
                    <a:ext uri="{9D8B030D-6E8A-4147-A177-3AD203B41FA5}">
                      <a16:colId xmlns:a16="http://schemas.microsoft.com/office/drawing/2014/main" val="4019480940"/>
                    </a:ext>
                  </a:extLst>
                </a:gridCol>
              </a:tblGrid>
              <a:tr h="715992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 b="0" i="1" dirty="0"/>
                        <a:t>Not</a:t>
                      </a:r>
                      <a:r>
                        <a:rPr lang="en-US" sz="2700" b="0" dirty="0"/>
                        <a:t> broadly immunosuppressive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187152"/>
                  </a:ext>
                </a:extLst>
              </a:tr>
              <a:tr h="715992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700" b="0" dirty="0"/>
                        <a:t>Cheaper to manufacture, store and administer vs antibody-based 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95629"/>
                  </a:ext>
                </a:extLst>
              </a:tr>
              <a:tr h="649916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700" b="0" dirty="0"/>
                        <a:t>Small molecule inhibitors may penetrate skin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350207"/>
                  </a:ext>
                </a:extLst>
              </a:tr>
              <a:tr h="715992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 b="0" dirty="0"/>
                        <a:t>Non-steroid topical anti-inflammatory therapies are in high demand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33923"/>
                  </a:ext>
                </a:extLst>
              </a:tr>
              <a:tr h="715992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 b="0" dirty="0"/>
                        <a:t>May be effective in other common cytotoxic-mediated skin diseases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320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0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68D2-86FE-6B0B-0F77-E3663337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529"/>
            <a:ext cx="12192000" cy="1325563"/>
          </a:xfrm>
        </p:spPr>
        <p:txBody>
          <a:bodyPr>
            <a:normAutofit/>
          </a:bodyPr>
          <a:lstStyle/>
          <a:p>
            <a:r>
              <a:rPr lang="en-US" sz="3400" dirty="0"/>
              <a:t>Goals and Milestones: Funding to Engineer a Topical HIF1 Inhibitor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09FB402-0162-779B-3D40-006490B34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82120"/>
              </p:ext>
            </p:extLst>
          </p:nvPr>
        </p:nvGraphicFramePr>
        <p:xfrm>
          <a:off x="466928" y="3507897"/>
          <a:ext cx="1147569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845">
                  <a:extLst>
                    <a:ext uri="{9D8B030D-6E8A-4147-A177-3AD203B41FA5}">
                      <a16:colId xmlns:a16="http://schemas.microsoft.com/office/drawing/2014/main" val="4176689088"/>
                    </a:ext>
                  </a:extLst>
                </a:gridCol>
                <a:gridCol w="5737845">
                  <a:extLst>
                    <a:ext uri="{9D8B030D-6E8A-4147-A177-3AD203B41FA5}">
                      <a16:colId xmlns:a16="http://schemas.microsoft.com/office/drawing/2014/main" val="3289217445"/>
                    </a:ext>
                  </a:extLst>
                </a:gridCol>
              </a:tblGrid>
              <a:tr h="891975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/>
                        <a:t>Medicinal Chemistry </a:t>
                      </a:r>
                    </a:p>
                    <a:p>
                      <a:pPr algn="ctr"/>
                      <a:r>
                        <a:rPr lang="en-US" sz="2400" b="0" dirty="0"/>
                        <a:t>(candidate compound development)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500" b="1" dirty="0"/>
                        <a:t>Screen Phase I Compounds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500" b="1" dirty="0"/>
                        <a:t>Optimize for Topical Delivery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69222"/>
                  </a:ext>
                </a:extLst>
              </a:tr>
              <a:tr h="891975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/>
                        <a:t>Assay Development</a:t>
                      </a:r>
                    </a:p>
                    <a:p>
                      <a:pPr algn="ctr"/>
                      <a:r>
                        <a:rPr lang="en-US" sz="2400" b="0" dirty="0"/>
                        <a:t>(Yale Center for Molecular Discovery)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5727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A96561B-9753-EC37-EEAF-77A90C9AF731}"/>
              </a:ext>
            </a:extLst>
          </p:cNvPr>
          <p:cNvSpPr txBox="1"/>
          <p:nvPr/>
        </p:nvSpPr>
        <p:spPr>
          <a:xfrm>
            <a:off x="2766646" y="2120825"/>
            <a:ext cx="15119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/>
              <a:t>Phase 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DC08A-9015-9F77-C7BA-6587CE2DF9E9}"/>
              </a:ext>
            </a:extLst>
          </p:cNvPr>
          <p:cNvSpPr txBox="1"/>
          <p:nvPr/>
        </p:nvSpPr>
        <p:spPr>
          <a:xfrm>
            <a:off x="7841243" y="2118334"/>
            <a:ext cx="163217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/>
              <a:t>Phase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61343-FD52-2499-69FF-3B89FE80ADF0}"/>
              </a:ext>
            </a:extLst>
          </p:cNvPr>
          <p:cNvSpPr txBox="1"/>
          <p:nvPr/>
        </p:nvSpPr>
        <p:spPr>
          <a:xfrm>
            <a:off x="2818767" y="2652001"/>
            <a:ext cx="14462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$100,000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9871F-636C-9920-E335-CB7451DF8ABB}"/>
              </a:ext>
            </a:extLst>
          </p:cNvPr>
          <p:cNvSpPr txBox="1"/>
          <p:nvPr/>
        </p:nvSpPr>
        <p:spPr>
          <a:xfrm>
            <a:off x="7979124" y="2652001"/>
            <a:ext cx="14462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$200,000</a:t>
            </a:r>
          </a:p>
        </p:txBody>
      </p:sp>
    </p:spTree>
    <p:extLst>
      <p:ext uri="{BB962C8B-B14F-4D97-AF65-F5344CB8AC3E}">
        <p14:creationId xmlns:p14="http://schemas.microsoft.com/office/powerpoint/2010/main" val="276656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5F8B47A9C854DAB9A9A436C4E411B" ma:contentTypeVersion="15" ma:contentTypeDescription="Create a new document." ma:contentTypeScope="" ma:versionID="4dda07d99f02dfb37424b0de3bd5081e">
  <xsd:schema xmlns:xsd="http://www.w3.org/2001/XMLSchema" xmlns:xs="http://www.w3.org/2001/XMLSchema" xmlns:p="http://schemas.microsoft.com/office/2006/metadata/properties" xmlns:ns2="c0cb4d1a-eae2-48af-a683-414aef010b7d" xmlns:ns3="0d80a67d-9935-4f06-9c18-a0e844503b59" targetNamespace="http://schemas.microsoft.com/office/2006/metadata/properties" ma:root="true" ma:fieldsID="f66a88349bb6192f27837afcdcd60a9d" ns2:_="" ns3:_="">
    <xsd:import namespace="c0cb4d1a-eae2-48af-a683-414aef010b7d"/>
    <xsd:import namespace="0d80a67d-9935-4f06-9c18-a0e844503b5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CATEGORY" minOccurs="0"/>
                <xsd:element ref="ns3:MediaServiceLocatio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b4d1a-eae2-48af-a683-414aef010b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66acae8-5c35-4613-adc4-fc9184ef3950}" ma:internalName="TaxCatchAll" ma:showField="CatchAllData" ma:web="c0cb4d1a-eae2-48af-a683-414aef010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0a67d-9935-4f06-9c18-a0e844503b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d9ce95e-1345-4484-817e-41007f7553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cb4d1a-eae2-48af-a683-414aef010b7d" xsi:nil="true"/>
    <lcf76f155ced4ddcb4097134ff3c332f xmlns="0d80a67d-9935-4f06-9c18-a0e844503b59">
      <Terms xmlns="http://schemas.microsoft.com/office/infopath/2007/PartnerControls"/>
    </lcf76f155ced4ddcb4097134ff3c332f>
    <CATEGORY xmlns="0d80a67d-9935-4f06-9c18-a0e844503b59" xsi:nil="true"/>
    <SharedWithUsers xmlns="c0cb4d1a-eae2-48af-a683-414aef010b7d">
      <UserInfo>
        <DisplayName>Beecham, Jennifer</DisplayName>
        <AccountId>19</AccountId>
        <AccountType/>
      </UserInfo>
      <UserInfo>
        <DisplayName>Mohr, Manuel</DisplayName>
        <AccountId>179</AccountId>
        <AccountType/>
      </UserInfo>
      <UserInfo>
        <DisplayName>Quijano, Elias</DisplayName>
        <AccountId>177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C3D3A-0F74-45AE-8236-C92679BBBEDC}">
  <ds:schemaRefs>
    <ds:schemaRef ds:uri="0d80a67d-9935-4f06-9c18-a0e844503b59"/>
    <ds:schemaRef ds:uri="c0cb4d1a-eae2-48af-a683-414aef010b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449BF2-3B82-45E1-A4C2-2D87828BC40D}">
  <ds:schemaRefs>
    <ds:schemaRef ds:uri="0d80a67d-9935-4f06-9c18-a0e844503b59"/>
    <ds:schemaRef ds:uri="c0cb4d1a-eae2-48af-a683-414aef010b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8D96399-B301-4CCC-B708-B84D5E765E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529</Words>
  <Application>Microsoft Macintosh PowerPoint</Application>
  <PresentationFormat>Widescreen</PresentationFormat>
  <Paragraphs>80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inherit</vt:lpstr>
      <vt:lpstr>Montserrat</vt:lpstr>
      <vt:lpstr>Times New Roman</vt:lpstr>
      <vt:lpstr>YaleNew</vt:lpstr>
      <vt:lpstr>Office Theme</vt:lpstr>
      <vt:lpstr>Novel Mechanism for Treating Cutaneous Lupus: Topical Non-Steroid Treatment</vt:lpstr>
      <vt:lpstr>Our Team</vt:lpstr>
      <vt:lpstr>How can we treat CLE to prevent permanent disfigurement?</vt:lpstr>
      <vt:lpstr>HIF1 Inhibition Abrogates the Development of Cutaneous Lupus</vt:lpstr>
      <vt:lpstr>Skin T Cell From Patients With DLE Robustly Express HIF1 and Cytotoxic Molecules at Sites of Skin Tissue Damage and Scarring</vt:lpstr>
      <vt:lpstr>HIF1 Inhibition: Significant Advantages Over Standard of Care</vt:lpstr>
      <vt:lpstr>Goals and Milestones: Funding to Engineer a Topical HIF1 Inhibitor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Kundrat, Amy</dc:creator>
  <cp:lastModifiedBy>Little, Alicia</cp:lastModifiedBy>
  <cp:revision>134</cp:revision>
  <dcterms:created xsi:type="dcterms:W3CDTF">2022-11-21T21:01:59Z</dcterms:created>
  <dcterms:modified xsi:type="dcterms:W3CDTF">2023-12-07T12:00:24Z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0x0101004FB5F8B47A9C854DAB9A9A436C4E411B</vt:lpwstr>
  </property>
  <property fmtid="{D5CDD505-2E9C-101B-9397-08002B2CF9AE}" pid="3" name="MediaServiceImageTags">
    <vt:lpwstr/>
  </property>
</Properties>
</file>