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02" r:id="rId3"/>
    <p:sldId id="497" r:id="rId4"/>
    <p:sldId id="496" r:id="rId5"/>
    <p:sldId id="507" r:id="rId6"/>
    <p:sldId id="498" r:id="rId7"/>
    <p:sldId id="503" r:id="rId8"/>
    <p:sldId id="495" r:id="rId9"/>
    <p:sldId id="505" r:id="rId10"/>
    <p:sldId id="50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A4DE"/>
    <a:srgbClr val="1482AC"/>
    <a:srgbClr val="FFFFFF"/>
    <a:srgbClr val="FFCCCC"/>
    <a:srgbClr val="F7F9FD"/>
    <a:srgbClr val="008080"/>
    <a:srgbClr val="CC99FF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BAD4A-BF18-4EE8-A175-8FE0A2648EA6}" v="27" dt="2023-12-06T14:57:51.551"/>
    <p1510:client id="{D631E4FE-B5E1-4774-9A3E-F1EF789A69AD}" v="2959" dt="2023-12-07T05:38:11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16E3F-08B8-4A89-A244-DD52A0456CC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CA6D-BFDA-43D4-B73B-0D26A489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</a:pPr>
            <a:endParaRPr lang="en-US" sz="1200" b="1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</a:pPr>
            <a:endParaRPr lang="en-US" sz="1200" b="1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200" b="1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11:15-11:30 Jaime Grutzendler: Targeting thromboangioplasticity in tissue injury and ischemia </a:t>
            </a:r>
            <a:endParaRPr lang="en-US" sz="1200" b="1">
              <a:solidFill>
                <a:srgbClr val="1F3763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Notes: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Vascular occlusion has a vast market covering many different indications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Thrombus is encapsulated by endothelium and cleared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separate pathways leading to this occlusion -&gt; they generated a fusion protein targeting both pathways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Feedback from Reviewers: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 B—is this an alternative to TPA?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 an alternative but synergistic; but can only be given in the first few hours; the treatment can be given much later (nothing like this exists in the market)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 P—at what point when you have a severe blood clot, what’s the cut off point for the therapy vs. thrombectomy?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Complementary to stroke including thrombectomy; there is not a need to decide one verse the other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Roland W—proof of concept, can you spend a moment on this? You dramatically improve the lumen (Susan F had the same question)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pathway 1, triggers the endothelial plasticity; pathway 2 much more efficient when you trigger the pathway; the peptide targets both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Reviewers seem very interested in this technology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Morag—what kind of protein engineering would you do?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with a CRO that can improve the protein. How isn’t very clear but a lot is known about the protein already.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Susan F—the making of the mutations. These proteins have been highly studied—are you concerned about sufficient IP if this area is protected already. One is naturally occurring; think we can generate new IP. 38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kDa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68 </a:t>
            </a:r>
            <a:r>
              <a:rPr lang="en-US" sz="11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kDa</a:t>
            </a: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Are fusion proteins stable?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Did see an effect in mouse, but haven’t done extensive studies of stability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Morag—any concerns about off-target effects?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It’s a naturally occurring protein, and haven’t seen other effects yet;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 P – massive clot, what’s the decision point for administration of this drug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CA6D-BFDA-43D4-B73B-0D26A489A1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3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an example of </a:t>
            </a:r>
            <a:r>
              <a:rPr lang="en-US" err="1"/>
              <a:t>hemorraging</a:t>
            </a:r>
            <a:r>
              <a:rPr lang="en-US"/>
              <a:t> and of lack of reopening. BIG PROBLEM  </a:t>
            </a:r>
            <a:r>
              <a:rPr lang="en-US" err="1"/>
              <a:t>Whats</a:t>
            </a:r>
            <a:r>
              <a:rPr lang="en-US"/>
              <a:t> missing form the current healing process and identify something that accelerate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Describe the problem and what the innovation is doing ,..  Motivating why we need a solution-mention examples of problems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CA6D-BFDA-43D4-B73B-0D26A489A1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CA6D-BFDA-43D4-B73B-0D26A489A1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most classical studies really have focused on this mechanisms and have not paid enough attention to what happens to the vasculature during this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CA6D-BFDA-43D4-B73B-0D26A489A1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6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This is the discovery of an entirely new biology that we need to understand first before we </a:t>
            </a:r>
            <a:r>
              <a:rPr lang="en-US" err="1">
                <a:highlight>
                  <a:srgbClr val="FFFF00"/>
                </a:highlight>
              </a:rPr>
              <a:t>wsee</a:t>
            </a:r>
            <a:r>
              <a:rPr lang="en-US">
                <a:highlight>
                  <a:srgbClr val="FFFF00"/>
                </a:highlight>
              </a:rPr>
              <a:t> the value of the therapeutics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8CA6D-BFDA-43D4-B73B-0D26A489A1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9A5C-579E-100B-1948-D2C6D63CA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59EEF-DA8F-4B00-E8B2-644F7CCCA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0BF76-9F95-3FEF-ABED-D77D7196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2358-893A-FB5D-C4DE-D6DEA22F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73FA9-D35C-3742-F914-51E50DFB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C5CF-648C-2A64-5598-3D92504C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DC027-705C-21E8-E9CC-8FF7CBC41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8B6D-9D92-CFBF-5642-10A948CD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0DA2-2AE5-BA8B-9F9A-29EE155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4EEE1-DDA4-DDF9-081D-8D1F8D52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B33B8-04DC-6206-6512-E6D06079B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618D2-7EE9-6BEE-EB5D-B7BB83EE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F62B-9701-9C16-CB09-EF51E42A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BE66-E6EA-DE8F-B02C-480EDE8A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1236-2716-C0CA-C928-06DFC87B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7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88EE-FC95-37DB-E925-6D2013A1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C42EC-0053-1C15-8308-E020CA1E4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9CE7E-9B53-8241-38EC-1F4BB564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98724-5604-3201-C1D9-66F65636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6B341-4FDC-F2EA-23A7-86E62528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A2B9-287C-F985-3CC6-B8122999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58060-2F78-A95D-7BA6-4C63E028A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4F35B-E255-162D-BF8B-934D2092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86347-2C8F-184A-AC20-D93E2016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BBB0B-FDE0-7852-476D-66260EAF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2B8F-9873-DC28-FFB7-420EE6F9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3B6B-E8D3-2812-F681-73D57A156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07727-AFE4-2B95-708E-B305911B1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910C7-FF39-F83B-0A9B-DB55E947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025C6-8777-BB17-8FA6-2CE5E38C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CE61E-9AFE-755A-865A-CDD5A7CF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ADC9-76DC-A08E-2506-6010230B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37184-38C5-EB40-2FAD-2982A211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AA132-8E6F-D8D9-03B5-129E8D205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79A34-D878-18CB-851A-DBD416846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9A047-40DE-6A7A-CB09-6740C97B7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C29D6-DD17-A7FB-C1D5-C34A31D6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D4474-E29B-09BB-D3B8-EB882C17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4A888-0C5B-1DFA-9FEF-9ECF3BE4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501E-7C7F-29E3-7029-914997C7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DBC0B-CB8F-8DA2-69C2-63BD1781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2BD18-9F44-B010-E1A6-B85CA0FB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99F51-FC8D-63F5-225F-4582E54D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6ED68-011F-07FA-E121-648C3294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3142A-B304-9B31-3249-23975310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71607-C5A2-6B68-E354-C7E1391C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1BA7-E5F4-916C-DF4D-244F0B95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8F2A-87F0-8FD9-C3D9-B7B1BDAE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16EF0-8E71-C64E-D16C-486ABD1E1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75A60-2F85-12E5-4F24-F3B3F637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C01CB-2CF8-FABB-7220-6521D389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A0C6A-3C25-4FF8-AACC-E8BEB68B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7183-6A76-1C97-3625-568543F6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0C9FE-A8E6-6AD1-7A46-75FE92E02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236AF-B87B-4B0F-789D-970F5653F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547B-CDFC-D7B3-EA66-C346CED8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E9F3F-EF0E-5A52-DF88-504B63A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51FC9-A934-0025-B40E-F4A4A651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33541-9C7A-155B-6E83-52E5287E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DD337-98A6-151F-EE15-6ED3F592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52A58-27A9-9251-1B87-01B12AE34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B85E-08AA-47D8-B991-92C5B4E3B6B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94A70-A14A-CE0B-2E64-82EE22EFD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E93C3-1AD5-7CD5-92DD-F5064683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B66F-85A9-4AED-ACD1-19301E34C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2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1933-294A-E7F0-0C82-785BE004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61" y="1402617"/>
            <a:ext cx="10983115" cy="1110892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thromboangioplasticity in tissue injury and ischemia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1C34-2CF5-B35A-4653-BE7D975F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3948"/>
            <a:ext cx="9144000" cy="1655762"/>
          </a:xfrm>
        </p:spPr>
        <p:txBody>
          <a:bodyPr>
            <a:norm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Jaime Grutzendler, MD</a:t>
            </a: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Professor of Neurology and Neuroscience</a:t>
            </a: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Vice Chair for Basic Research</a:t>
            </a:r>
          </a:p>
        </p:txBody>
      </p:sp>
    </p:spTree>
    <p:extLst>
      <p:ext uri="{BB962C8B-B14F-4D97-AF65-F5344CB8AC3E}">
        <p14:creationId xmlns:p14="http://schemas.microsoft.com/office/powerpoint/2010/main" val="163854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A3BCE2-DA8A-BE3F-FE76-0A9A8DAAE75A}"/>
              </a:ext>
            </a:extLst>
          </p:cNvPr>
          <p:cNvSpPr txBox="1">
            <a:spLocks/>
          </p:cNvSpPr>
          <p:nvPr/>
        </p:nvSpPr>
        <p:spPr>
          <a:xfrm>
            <a:off x="838200" y="348256"/>
            <a:ext cx="10515600" cy="63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and Use of Funding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4DCF86-02FB-9530-2F4F-0FC8327322DA}"/>
              </a:ext>
            </a:extLst>
          </p:cNvPr>
          <p:cNvSpPr/>
          <p:nvPr/>
        </p:nvSpPr>
        <p:spPr>
          <a:xfrm>
            <a:off x="454308" y="2757669"/>
            <a:ext cx="3333508" cy="22657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Protein Engineering</a:t>
            </a:r>
          </a:p>
          <a:p>
            <a:r>
              <a:rPr lang="en-US">
                <a:solidFill>
                  <a:schemeClr val="tx1"/>
                </a:solidFill>
              </a:rPr>
              <a:t>-New recombinant versions of P1-P2 fusion with different domains (~6) and of P2 (~3)</a:t>
            </a:r>
          </a:p>
          <a:p>
            <a:r>
              <a:rPr lang="en-US">
                <a:solidFill>
                  <a:schemeClr val="tx1"/>
                </a:solidFill>
              </a:rPr>
              <a:t>(With CRO)</a:t>
            </a:r>
          </a:p>
          <a:p>
            <a:pPr algn="ctr"/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AFBFB7-0091-D568-738B-A5164AC45E9D}"/>
              </a:ext>
            </a:extLst>
          </p:cNvPr>
          <p:cNvSpPr/>
          <p:nvPr/>
        </p:nvSpPr>
        <p:spPr>
          <a:xfrm>
            <a:off x="4506893" y="2734519"/>
            <a:ext cx="3333508" cy="22657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Pharmacological testing in vitro and in vivo</a:t>
            </a:r>
          </a:p>
          <a:p>
            <a:r>
              <a:rPr lang="en-US">
                <a:solidFill>
                  <a:schemeClr val="tx1"/>
                </a:solidFill>
              </a:rPr>
              <a:t>-In vitro testing of target engagement of the proteins</a:t>
            </a:r>
          </a:p>
          <a:p>
            <a:r>
              <a:rPr lang="en-US">
                <a:solidFill>
                  <a:schemeClr val="tx1"/>
                </a:solidFill>
              </a:rPr>
              <a:t>-</a:t>
            </a:r>
            <a:r>
              <a:rPr lang="en-US" i="1">
                <a:solidFill>
                  <a:schemeClr val="tx1"/>
                </a:solidFill>
              </a:rPr>
              <a:t>in vivo </a:t>
            </a:r>
            <a:r>
              <a:rPr lang="en-US">
                <a:solidFill>
                  <a:schemeClr val="tx1"/>
                </a:solidFill>
              </a:rPr>
              <a:t>assessment of effects on thromboangioplasticity (CRO and Grutzendler lab)</a:t>
            </a:r>
          </a:p>
          <a:p>
            <a:pPr algn="ctr"/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26DF0B-12B5-F4C1-5DFB-549B2D6A2357}"/>
              </a:ext>
            </a:extLst>
          </p:cNvPr>
          <p:cNvSpPr/>
          <p:nvPr/>
        </p:nvSpPr>
        <p:spPr>
          <a:xfrm>
            <a:off x="8568010" y="2729236"/>
            <a:ext cx="3333508" cy="22657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Testing in disease models</a:t>
            </a:r>
          </a:p>
          <a:p>
            <a:r>
              <a:rPr lang="en-US">
                <a:solidFill>
                  <a:schemeClr val="tx1"/>
                </a:solidFill>
              </a:rPr>
              <a:t>-Test effect of recombinant proteins in mouse models of: </a:t>
            </a:r>
          </a:p>
          <a:p>
            <a:r>
              <a:rPr lang="en-US">
                <a:solidFill>
                  <a:schemeClr val="tx1"/>
                </a:solidFill>
              </a:rPr>
              <a:t>Brain ischemia </a:t>
            </a:r>
          </a:p>
          <a:p>
            <a:r>
              <a:rPr lang="en-US">
                <a:solidFill>
                  <a:schemeClr val="tx1"/>
                </a:solidFill>
              </a:rPr>
              <a:t>Traumatic brain injury</a:t>
            </a:r>
          </a:p>
          <a:p>
            <a:r>
              <a:rPr lang="en-US">
                <a:solidFill>
                  <a:schemeClr val="tx1"/>
                </a:solidFill>
              </a:rPr>
              <a:t>Myocardial ischemia</a:t>
            </a:r>
          </a:p>
          <a:p>
            <a:r>
              <a:rPr lang="en-US">
                <a:solidFill>
                  <a:schemeClr val="tx1"/>
                </a:solidFill>
              </a:rPr>
              <a:t>(Grutzendler lab)</a:t>
            </a:r>
          </a:p>
          <a:p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E088D-0F45-9E05-F58B-B33D5FCAC4CF}"/>
              </a:ext>
            </a:extLst>
          </p:cNvPr>
          <p:cNvSpPr txBox="1"/>
          <p:nvPr/>
        </p:nvSpPr>
        <p:spPr>
          <a:xfrm>
            <a:off x="2121062" y="904057"/>
            <a:ext cx="9407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Protein engineering, lead optimization and </a:t>
            </a:r>
            <a:r>
              <a:rPr lang="en-US" sz="1800" i="1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testing in mouse models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(Requesting 150K/year for two years)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1CB1DA-8287-1AFB-2CBC-F545FA5DDCD6}"/>
              </a:ext>
            </a:extLst>
          </p:cNvPr>
          <p:cNvSpPr txBox="1"/>
          <p:nvPr/>
        </p:nvSpPr>
        <p:spPr>
          <a:xfrm>
            <a:off x="1106447" y="2242878"/>
            <a:ext cx="175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    (0-6 month)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5627A-3F9C-8707-4533-38F0EB9FE496}"/>
              </a:ext>
            </a:extLst>
          </p:cNvPr>
          <p:cNvSpPr txBox="1"/>
          <p:nvPr/>
        </p:nvSpPr>
        <p:spPr>
          <a:xfrm>
            <a:off x="5217650" y="2244712"/>
            <a:ext cx="17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      (7-14 month)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55556-234F-A77C-25FB-1D4D4E6FB244}"/>
              </a:ext>
            </a:extLst>
          </p:cNvPr>
          <p:cNvSpPr txBox="1"/>
          <p:nvPr/>
        </p:nvSpPr>
        <p:spPr>
          <a:xfrm>
            <a:off x="9026844" y="2242878"/>
            <a:ext cx="19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        (15-24 month)</a:t>
            </a: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90996C88-E2D1-394F-34C6-CCB76527C822}"/>
              </a:ext>
            </a:extLst>
          </p:cNvPr>
          <p:cNvSpPr/>
          <p:nvPr/>
        </p:nvSpPr>
        <p:spPr>
          <a:xfrm rot="5400000">
            <a:off x="4041950" y="3593477"/>
            <a:ext cx="249377" cy="5941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76BB23CD-373A-746B-B152-BCC23B181828}"/>
              </a:ext>
            </a:extLst>
          </p:cNvPr>
          <p:cNvSpPr/>
          <p:nvPr/>
        </p:nvSpPr>
        <p:spPr>
          <a:xfrm rot="5400000">
            <a:off x="8092063" y="3570327"/>
            <a:ext cx="249377" cy="5941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82E756E-5F4A-E4B0-CB5E-7EBB0020EDB6}"/>
              </a:ext>
            </a:extLst>
          </p:cNvPr>
          <p:cNvSpPr txBox="1"/>
          <p:nvPr/>
        </p:nvSpPr>
        <p:spPr>
          <a:xfrm>
            <a:off x="1170448" y="992221"/>
            <a:ext cx="9851103" cy="48735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F6448-C5AD-49F4-83D1-E6DD4E1C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5533F"/>
              </a:clrFrom>
              <a:clrTo>
                <a:srgbClr val="65533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48" b="98782" l="457" r="98935">
                        <a14:foregroundMark x1="457" y1="68106" x2="19330" y2="62126"/>
                        <a14:foregroundMark x1="19330" y1="62126" x2="31659" y2="53267"/>
                        <a14:foregroundMark x1="31659" y1="53267" x2="31659" y2="53156"/>
                        <a14:foregroundMark x1="2283" y1="72868" x2="30137" y2="56700"/>
                        <a14:foregroundMark x1="3957" y1="92802" x2="31811" y2="63123"/>
                        <a14:foregroundMark x1="9893" y1="98782" x2="36682" y2="83721"/>
                        <a14:foregroundMark x1="67275" y1="52381" x2="98935" y2="61905"/>
                        <a14:foregroundMark x1="69711" y1="55371" x2="94368" y2="91473"/>
                        <a14:foregroundMark x1="64079" y1="28128" x2="64079" y2="28128"/>
                        <a14:foregroundMark x1="66210" y1="27021" x2="66210" y2="27021"/>
                        <a14:foregroundMark x1="67275" y1="26246" x2="67275" y2="26246"/>
                        <a14:foregroundMark x1="66514" y1="24917" x2="66514" y2="24917"/>
                        <a14:foregroundMark x1="67732" y1="24252" x2="67732" y2="24252"/>
                        <a14:foregroundMark x1="68645" y1="26357" x2="68645" y2="26357"/>
                        <a14:foregroundMark x1="69711" y1="27243" x2="60731" y2="11849"/>
                        <a14:foregroundMark x1="69406" y1="22702" x2="61187" y2="11739"/>
                        <a14:foregroundMark x1="61187" y1="11739" x2="61187" y2="11739"/>
                        <a14:foregroundMark x1="67732" y1="17608" x2="52968" y2="7752"/>
                        <a14:foregroundMark x1="68189" y1="18162" x2="56164" y2="8527"/>
                        <a14:foregroundMark x1="56164" y1="8527" x2="55556" y2="8416"/>
                        <a14:foregroundMark x1="52207" y1="8195" x2="35008" y2="9745"/>
                        <a14:foregroundMark x1="35008" y1="9745" x2="25723" y2="20598"/>
                        <a14:foregroundMark x1="25723" y1="20598" x2="25723" y2="28904"/>
                        <a14:foregroundMark x1="56925" y1="7641" x2="36834" y2="8306"/>
                        <a14:foregroundMark x1="57839" y1="8416" x2="40639" y2="6534"/>
                        <a14:foregroundMark x1="40639" y1="6534" x2="31963" y2="11296"/>
                        <a14:foregroundMark x1="23896" y1="27685" x2="27702" y2="14839"/>
                        <a14:foregroundMark x1="27702" y1="14839" x2="40487" y2="6091"/>
                        <a14:foregroundMark x1="40487" y1="6091" x2="40487" y2="6091"/>
                        <a14:foregroundMark x1="56773" y1="7420" x2="40639" y2="5759"/>
                        <a14:foregroundMark x1="68341" y1="17386" x2="68341" y2="17386"/>
                        <a14:foregroundMark x1="67884" y1="16390" x2="67884" y2="16390"/>
                        <a14:foregroundMark x1="67428" y1="14950" x2="67428" y2="14950"/>
                        <a14:foregroundMark x1="66362" y1="14175" x2="66362" y2="14175"/>
                        <a14:foregroundMark x1="64536" y1="11739" x2="64536" y2="11739"/>
                        <a14:foregroundMark x1="63166" y1="10963" x2="63166" y2="10963"/>
                        <a14:foregroundMark x1="34094" y1="9856" x2="34094" y2="9856"/>
                        <a14:foregroundMark x1="36225" y1="7863" x2="36225" y2="7863"/>
                        <a14:foregroundMark x1="38813" y1="6755" x2="38813" y2="6755"/>
                        <a14:foregroundMark x1="49163" y1="6091" x2="49163" y2="6091"/>
                        <a14:foregroundMark x1="48706" y1="6202" x2="48706" y2="6202"/>
                        <a14:foregroundMark x1="48554" y1="5980" x2="48554" y2="5980"/>
                        <a14:foregroundMark x1="47945" y1="5648" x2="47945" y2="5648"/>
                        <a14:foregroundMark x1="47945" y1="5648" x2="47945" y2="5648"/>
                        <a14:foregroundMark x1="24049" y1="22813" x2="24049" y2="22813"/>
                        <a14:foregroundMark x1="25723" y1="18383" x2="25723" y2="18383"/>
                        <a14:foregroundMark x1="68493" y1="70986" x2="85845" y2="953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5632" y="1700935"/>
            <a:ext cx="1688742" cy="2236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FE84F-11CE-D1DB-B9EC-7CA3764CAFA6}"/>
              </a:ext>
            </a:extLst>
          </p:cNvPr>
          <p:cNvSpPr txBox="1"/>
          <p:nvPr/>
        </p:nvSpPr>
        <p:spPr>
          <a:xfrm>
            <a:off x="2131677" y="4086575"/>
            <a:ext cx="277056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600" b="1">
                <a:solidFill>
                  <a:schemeClr val="tx2"/>
                </a:solidFill>
                <a:latin typeface="Vista-sans-narrow"/>
              </a:rPr>
              <a:t>Jaime Grutzendler</a:t>
            </a:r>
            <a:r>
              <a:rPr lang="en-US" sz="1600" b="1" i="0">
                <a:solidFill>
                  <a:schemeClr val="tx2"/>
                </a:solidFill>
                <a:effectLst/>
                <a:latin typeface="Vista-sans-narrow"/>
              </a:rPr>
              <a:t>, </a:t>
            </a:r>
            <a:r>
              <a:rPr lang="en-US" sz="1600" b="1">
                <a:solidFill>
                  <a:schemeClr val="tx2"/>
                </a:solidFill>
                <a:latin typeface="Vista-sans-narrow"/>
              </a:rPr>
              <a:t>M</a:t>
            </a:r>
            <a:r>
              <a:rPr lang="en-US" sz="1600" b="1" i="0">
                <a:solidFill>
                  <a:schemeClr val="tx2"/>
                </a:solidFill>
                <a:effectLst/>
                <a:latin typeface="Vista-sans-narrow"/>
              </a:rPr>
              <a:t>D</a:t>
            </a:r>
          </a:p>
          <a:p>
            <a:pPr fontAlgn="base"/>
            <a:r>
              <a:rPr lang="en-US" sz="1200" b="0" i="0">
                <a:solidFill>
                  <a:schemeClr val="tx2"/>
                </a:solidFill>
                <a:effectLst/>
                <a:latin typeface="Yale New"/>
              </a:rPr>
              <a:t>Professor </a:t>
            </a:r>
            <a:r>
              <a:rPr lang="en-US" sz="1200">
                <a:solidFill>
                  <a:schemeClr val="tx2"/>
                </a:solidFill>
                <a:latin typeface="Yale New"/>
              </a:rPr>
              <a:t>of Neurology &amp; Neuroscience</a:t>
            </a:r>
          </a:p>
          <a:p>
            <a:pPr fontAlgn="base"/>
            <a:r>
              <a:rPr lang="en-US" sz="1200">
                <a:solidFill>
                  <a:schemeClr val="tx2"/>
                </a:solidFill>
                <a:latin typeface="Yale New"/>
              </a:rPr>
              <a:t>Vice Chair of Research, Neurology</a:t>
            </a:r>
            <a:endParaRPr lang="en-US" sz="1200" b="0" i="0">
              <a:solidFill>
                <a:schemeClr val="tx2"/>
              </a:solidFill>
              <a:effectLst/>
              <a:latin typeface="Yale New"/>
            </a:endParaRPr>
          </a:p>
          <a:p>
            <a:pPr fontAlgn="base"/>
            <a:r>
              <a:rPr lang="en-US" sz="1200" b="0" i="0">
                <a:solidFill>
                  <a:schemeClr val="tx2"/>
                </a:solidFill>
                <a:effectLst/>
                <a:latin typeface="Yale New"/>
              </a:rPr>
              <a:t>Yale University</a:t>
            </a:r>
            <a:endParaRPr lang="en-US" sz="1600" b="0" i="0">
              <a:solidFill>
                <a:schemeClr val="tx2"/>
              </a:solidFill>
              <a:effectLst/>
              <a:latin typeface="Yale New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C7F757-5592-13F0-E44D-4BCBFBC49141}"/>
              </a:ext>
            </a:extLst>
          </p:cNvPr>
          <p:cNvSpPr txBox="1">
            <a:spLocks/>
          </p:cNvSpPr>
          <p:nvPr/>
        </p:nvSpPr>
        <p:spPr>
          <a:xfrm>
            <a:off x="6590595" y="1259071"/>
            <a:ext cx="4184636" cy="118855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Gill Sans MT" panose="020B0502020104020203" pitchFamily="34" charset="0"/>
                <a:ea typeface="+mj-ea"/>
                <a:cs typeface="Arial" pitchFamily="34" charset="0"/>
                <a:sym typeface="Gill Sans MT" panose="020B05020201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sym typeface="Gill Sans MT" panose="020B0502020104020203" pitchFamily="34" charset="0"/>
              </a:rPr>
              <a:t>Let’s revolutionize the pharmacotherapy for tissue injury and microvascular occlusion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Arial" pitchFamily="34" charset="0"/>
              <a:sym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09D30-7C7C-0453-E33C-0A351AF3F26F}"/>
              </a:ext>
            </a:extLst>
          </p:cNvPr>
          <p:cNvSpPr txBox="1"/>
          <p:nvPr/>
        </p:nvSpPr>
        <p:spPr>
          <a:xfrm>
            <a:off x="7018392" y="3352944"/>
            <a:ext cx="2656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Jaime Grutzendler, MD</a:t>
            </a:r>
          </a:p>
          <a:p>
            <a:r>
              <a:rPr lang="en-US" sz="1600"/>
              <a:t>jaime.grutzendler@yale.edu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BB85-1524-75DD-F793-E31D0680CECC}"/>
              </a:ext>
            </a:extLst>
          </p:cNvPr>
          <p:cNvSpPr txBox="1"/>
          <p:nvPr/>
        </p:nvSpPr>
        <p:spPr>
          <a:xfrm>
            <a:off x="7018391" y="3937719"/>
            <a:ext cx="2455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/>
              </a:rPr>
              <a:t>David Lewin, PhD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Yale Ventures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</a:t>
            </a:r>
            <a:r>
              <a:rPr lang="en-US" sz="1600" err="1">
                <a:solidFill>
                  <a:prstClr val="black"/>
                </a:solidFill>
                <a:latin typeface="Calibri" panose="020F0502020204030204"/>
              </a:rPr>
              <a:t>id.lewin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@yale.edu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037A7-198F-F4E2-F922-719FEA6156F8}"/>
              </a:ext>
            </a:extLst>
          </p:cNvPr>
          <p:cNvSpPr txBox="1"/>
          <p:nvPr/>
        </p:nvSpPr>
        <p:spPr>
          <a:xfrm>
            <a:off x="6845683" y="5040111"/>
            <a:ext cx="3002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Composition of matter and utility </a:t>
            </a:r>
          </a:p>
          <a:p>
            <a:pPr algn="ctr"/>
            <a:r>
              <a:rPr lang="en-US" sz="1600">
                <a:solidFill>
                  <a:schemeClr val="accent2">
                    <a:lumMod val="75000"/>
                  </a:schemeClr>
                </a:solidFill>
              </a:rPr>
              <a:t>patent applications pending</a:t>
            </a:r>
          </a:p>
        </p:txBody>
      </p:sp>
    </p:spTree>
    <p:extLst>
      <p:ext uri="{BB962C8B-B14F-4D97-AF65-F5344CB8AC3E}">
        <p14:creationId xmlns:p14="http://schemas.microsoft.com/office/powerpoint/2010/main" val="376190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6CC-3721-942E-54D2-EE9A6BEE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Thrombosis, microvascular occlusion and hemorrhage are major causes of pathology in brain, retina and other organs</a:t>
            </a:r>
          </a:p>
        </p:txBody>
      </p:sp>
      <p:pic>
        <p:nvPicPr>
          <p:cNvPr id="1026" name="Picture 2" descr="Hemorrhagic transformation of ischemic stroke | MedLink Neurology">
            <a:extLst>
              <a:ext uri="{FF2B5EF4-FFF2-40B4-BE49-F238E27FC236}">
                <a16:creationId xmlns:a16="http://schemas.microsoft.com/office/drawing/2014/main" id="{C4951209-AF79-9A19-3F8D-420E0D396F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55" y="1866606"/>
            <a:ext cx="3256995" cy="38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961329-39D1-47FD-FAD3-3950C9B66A2B}"/>
              </a:ext>
            </a:extLst>
          </p:cNvPr>
          <p:cNvGrpSpPr/>
          <p:nvPr/>
        </p:nvGrpSpPr>
        <p:grpSpPr>
          <a:xfrm>
            <a:off x="1036146" y="1853434"/>
            <a:ext cx="5861358" cy="4770246"/>
            <a:chOff x="1036146" y="1853434"/>
            <a:chExt cx="5861358" cy="47702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4C3755-ABC6-014B-CC1A-92EFA8FC0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6146" y="1853434"/>
              <a:ext cx="5627301" cy="391852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34B8A6-93B8-C24A-A13E-42F863DD67B4}"/>
                </a:ext>
              </a:extLst>
            </p:cNvPr>
            <p:cNvSpPr txBox="1"/>
            <p:nvPr/>
          </p:nvSpPr>
          <p:spPr>
            <a:xfrm>
              <a:off x="5050524" y="6362070"/>
              <a:ext cx="18469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Gonzalez et. al. </a:t>
              </a:r>
              <a:r>
                <a:rPr lang="en-US" sz="1100" i="1"/>
                <a:t>Sci Rep, 2020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77B5EB9-ABB2-3D4E-4E6D-20B7F9C1248A}"/>
              </a:ext>
            </a:extLst>
          </p:cNvPr>
          <p:cNvSpPr txBox="1"/>
          <p:nvPr/>
        </p:nvSpPr>
        <p:spPr>
          <a:xfrm>
            <a:off x="8161573" y="5771957"/>
            <a:ext cx="2994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66FF"/>
                </a:solidFill>
              </a:rPr>
              <a:t>Hemorrhagic conversion of stroke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057EE-0AEC-F367-231A-7C1C5BEF28BA}"/>
              </a:ext>
            </a:extLst>
          </p:cNvPr>
          <p:cNvSpPr txBox="1"/>
          <p:nvPr/>
        </p:nvSpPr>
        <p:spPr>
          <a:xfrm>
            <a:off x="1860699" y="5782610"/>
            <a:ext cx="433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66FF"/>
                </a:solidFill>
              </a:rPr>
              <a:t>Low perfusion salvageable tissue in stroke and TBI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BEC002-A9DC-3688-8E60-802EDADF8BF4}"/>
              </a:ext>
            </a:extLst>
          </p:cNvPr>
          <p:cNvCxnSpPr>
            <a:cxnSpLocks/>
          </p:cNvCxnSpPr>
          <p:nvPr/>
        </p:nvCxnSpPr>
        <p:spPr>
          <a:xfrm>
            <a:off x="1036146" y="4064409"/>
            <a:ext cx="56273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1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920C-0E06-8DE2-5DE5-2B987192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large market size for disorders associated with </a:t>
            </a:r>
            <a:b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thrombosis and microvascular occlusions </a:t>
            </a:r>
            <a:br>
              <a:rPr lang="en-US"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F9F54-A0B7-F6D4-0973-AC1324DBCD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19140" y="1756723"/>
            <a:ext cx="9549374" cy="32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/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Retina ischemia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Myocardial infarction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Pulmonary embolism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Traumatic brain injury (secondary injury mechanism- microvascular thrombosis)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Hypercoagulable states (i.e. Lupus, antiphospholipid syndrome).</a:t>
            </a:r>
          </a:p>
        </p:txBody>
      </p:sp>
    </p:spTree>
    <p:extLst>
      <p:ext uri="{BB962C8B-B14F-4D97-AF65-F5344CB8AC3E}">
        <p14:creationId xmlns:p14="http://schemas.microsoft.com/office/powerpoint/2010/main" val="211845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EC549E-B376-4937-C7D9-F3DAA9C0C5EE}"/>
              </a:ext>
            </a:extLst>
          </p:cNvPr>
          <p:cNvGrpSpPr/>
          <p:nvPr/>
        </p:nvGrpSpPr>
        <p:grpSpPr>
          <a:xfrm>
            <a:off x="5057297" y="1232213"/>
            <a:ext cx="5446025" cy="4078679"/>
            <a:chOff x="748207" y="1439071"/>
            <a:chExt cx="8077309" cy="50381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401D0B-D2F4-3CF6-F214-CAE3CD2E89AE}"/>
                </a:ext>
              </a:extLst>
            </p:cNvPr>
            <p:cNvSpPr/>
            <p:nvPr/>
          </p:nvSpPr>
          <p:spPr>
            <a:xfrm>
              <a:off x="7357361" y="1655012"/>
              <a:ext cx="252543" cy="223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Diagram, schematic&#10;&#10;Description automatically generated">
              <a:extLst>
                <a:ext uri="{FF2B5EF4-FFF2-40B4-BE49-F238E27FC236}">
                  <a16:creationId xmlns:a16="http://schemas.microsoft.com/office/drawing/2014/main" id="{234DDB9C-813E-9BDE-ACEA-2361AF7A4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22" b="-1"/>
            <a:stretch/>
          </p:blipFill>
          <p:spPr>
            <a:xfrm>
              <a:off x="748207" y="1439071"/>
              <a:ext cx="3847388" cy="2547300"/>
            </a:xfrm>
            <a:prstGeom prst="rect">
              <a:avLst/>
            </a:prstGeom>
          </p:spPr>
        </p:pic>
        <p:pic>
          <p:nvPicPr>
            <p:cNvPr id="11" name="Picture 10" descr="Diagram, schematic&#10;&#10;Description automatically generated">
              <a:extLst>
                <a:ext uri="{FF2B5EF4-FFF2-40B4-BE49-F238E27FC236}">
                  <a16:creationId xmlns:a16="http://schemas.microsoft.com/office/drawing/2014/main" id="{EEB4935A-5EF9-9CD6-176A-8DEAB261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266" y="1524835"/>
              <a:ext cx="3847388" cy="2258957"/>
            </a:xfrm>
            <a:prstGeom prst="rect">
              <a:avLst/>
            </a:prstGeom>
          </p:spPr>
        </p:pic>
        <p:pic>
          <p:nvPicPr>
            <p:cNvPr id="14" name="Picture 13" descr="Diagram&#10;&#10;Description automatically generated">
              <a:extLst>
                <a:ext uri="{FF2B5EF4-FFF2-40B4-BE49-F238E27FC236}">
                  <a16:creationId xmlns:a16="http://schemas.microsoft.com/office/drawing/2014/main" id="{B5A6D683-0C7B-1B37-4245-7B9928571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07" y="4308945"/>
              <a:ext cx="3892882" cy="2168272"/>
            </a:xfrm>
            <a:prstGeom prst="rect">
              <a:avLst/>
            </a:prstGeom>
          </p:spPr>
        </p:pic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1008EF91-F038-BAE1-5C38-5621C1D60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700" y="4332113"/>
              <a:ext cx="3804647" cy="203058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6DB2BC-4A3A-3696-C7E7-F7888B11687F}"/>
                </a:ext>
              </a:extLst>
            </p:cNvPr>
            <p:cNvSpPr/>
            <p:nvPr/>
          </p:nvSpPr>
          <p:spPr>
            <a:xfrm>
              <a:off x="4471416" y="1492660"/>
              <a:ext cx="124179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E46979-5CB8-E2EF-A784-698BFE0F1EDF}"/>
                </a:ext>
              </a:extLst>
            </p:cNvPr>
            <p:cNvSpPr/>
            <p:nvPr/>
          </p:nvSpPr>
          <p:spPr>
            <a:xfrm>
              <a:off x="8557619" y="1466503"/>
              <a:ext cx="124179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574D83-749F-C2F4-1A94-BF7542B5D03E}"/>
                </a:ext>
              </a:extLst>
            </p:cNvPr>
            <p:cNvSpPr/>
            <p:nvPr/>
          </p:nvSpPr>
          <p:spPr>
            <a:xfrm>
              <a:off x="8701337" y="4277195"/>
              <a:ext cx="124179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95DC8A-4D74-9641-05EE-32D5EE11BB12}"/>
                </a:ext>
              </a:extLst>
            </p:cNvPr>
            <p:cNvSpPr/>
            <p:nvPr/>
          </p:nvSpPr>
          <p:spPr>
            <a:xfrm>
              <a:off x="4422244" y="4238385"/>
              <a:ext cx="124179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58B380-6E93-6B8D-EE38-C88062490263}"/>
              </a:ext>
            </a:extLst>
          </p:cNvPr>
          <p:cNvSpPr txBox="1"/>
          <p:nvPr/>
        </p:nvSpPr>
        <p:spPr>
          <a:xfrm>
            <a:off x="5182246" y="501477"/>
            <a:ext cx="4938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understanding of hemostasis</a:t>
            </a:r>
            <a:endParaRPr lang="en-US" sz="2000">
              <a:solidFill>
                <a:srgbClr val="0066FF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911668-0F13-C33D-F28C-6A1A896EFE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23" y="5218184"/>
            <a:ext cx="2759967" cy="2213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80E846-A696-35EA-31A6-AFA818D83E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567" y="892801"/>
            <a:ext cx="2545765" cy="4914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F2CECE-245D-56D9-BD4C-393DC759A8E8}"/>
              </a:ext>
            </a:extLst>
          </p:cNvPr>
          <p:cNvSpPr txBox="1"/>
          <p:nvPr/>
        </p:nvSpPr>
        <p:spPr>
          <a:xfrm>
            <a:off x="1068322" y="593928"/>
            <a:ext cx="2879933" cy="5512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AE8E7-7354-E71E-6D81-B97551BE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176640"/>
            <a:ext cx="10515600" cy="3499143"/>
          </a:xfrm>
        </p:spPr>
        <p:txBody>
          <a:bodyPr>
            <a:normAutofit/>
          </a:bodyPr>
          <a:lstStyle/>
          <a:p>
            <a:endParaRPr lang="en-US" sz="2000" b="1"/>
          </a:p>
          <a:p>
            <a:r>
              <a:rPr lang="en-US" sz="2000" b="1">
                <a:solidFill>
                  <a:srgbClr val="1482AC"/>
                </a:solidFill>
              </a:rPr>
              <a:t>Stroke, Myocardial ischemia</a:t>
            </a:r>
          </a:p>
          <a:p>
            <a:pPr marL="0" indent="0">
              <a:buNone/>
            </a:pPr>
            <a:r>
              <a:rPr lang="en-US" sz="2000" b="1">
                <a:solidFill>
                  <a:srgbClr val="1482AC"/>
                </a:solidFill>
              </a:rPr>
              <a:t>   </a:t>
            </a:r>
            <a:r>
              <a:rPr lang="en-US" sz="2000"/>
              <a:t>Acute thrombolysis with tPA (early &lt;24hrs)</a:t>
            </a:r>
          </a:p>
          <a:p>
            <a:pPr marL="0" indent="0">
              <a:buNone/>
            </a:pPr>
            <a:r>
              <a:rPr lang="en-US" sz="2000"/>
              <a:t>   Mechanical thrombectomy of large vessels</a:t>
            </a:r>
          </a:p>
          <a:p>
            <a:pPr marL="0" indent="0">
              <a:buNone/>
            </a:pPr>
            <a:r>
              <a:rPr lang="en-US" sz="2000"/>
              <a:t>   No treatments focused on reopening smaller vessels</a:t>
            </a:r>
          </a:p>
          <a:p>
            <a:r>
              <a:rPr lang="en-US" sz="2000" b="1">
                <a:solidFill>
                  <a:srgbClr val="1482AC"/>
                </a:solidFill>
              </a:rPr>
              <a:t>Traumatic brain injury</a:t>
            </a:r>
          </a:p>
          <a:p>
            <a:pPr marL="0" indent="0">
              <a:buNone/>
            </a:pPr>
            <a:r>
              <a:rPr lang="en-US" sz="2000"/>
              <a:t>   No treatments focused on thrombosis and reopening of smaller vessels</a:t>
            </a:r>
          </a:p>
          <a:p>
            <a:r>
              <a:rPr lang="en-US" sz="2000" b="1">
                <a:solidFill>
                  <a:srgbClr val="1482AC"/>
                </a:solidFill>
              </a:rPr>
              <a:t>Other organ ischemia (retina, lung, etc.)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D7769F-E3A2-5DF2-19F3-37F66F7B7047}"/>
              </a:ext>
            </a:extLst>
          </p:cNvPr>
          <p:cNvSpPr txBox="1">
            <a:spLocks/>
          </p:cNvSpPr>
          <p:nvPr/>
        </p:nvSpPr>
        <p:spPr>
          <a:xfrm>
            <a:off x="838200" y="2865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treatments for disorders with </a:t>
            </a:r>
          </a:p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thrombosis and microvascular occlusions </a:t>
            </a:r>
            <a:br>
              <a:rPr lang="en-US"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E3B53-B8A6-7D9B-AE23-B8D67D2D2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826" y="1411092"/>
            <a:ext cx="2754604" cy="2876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43F5DE-01FF-A0D7-B870-D9176D934988}"/>
              </a:ext>
            </a:extLst>
          </p:cNvPr>
          <p:cNvSpPr txBox="1"/>
          <p:nvPr/>
        </p:nvSpPr>
        <p:spPr>
          <a:xfrm>
            <a:off x="10168128" y="6604084"/>
            <a:ext cx="18245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Yeo et al Front in Neuro,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EF0F9-F3CF-B499-5118-7E91A1C3C492}"/>
              </a:ext>
            </a:extLst>
          </p:cNvPr>
          <p:cNvSpPr txBox="1"/>
          <p:nvPr/>
        </p:nvSpPr>
        <p:spPr>
          <a:xfrm>
            <a:off x="838200" y="5029200"/>
            <a:ext cx="104172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7030A0"/>
                </a:solidFill>
              </a:rPr>
              <a:t>- </a:t>
            </a:r>
            <a:r>
              <a:rPr lang="en-US" sz="2000">
                <a:solidFill>
                  <a:srgbClr val="7030A0"/>
                </a:solidFill>
              </a:rPr>
              <a:t>What if a therapy existed that could be administered over the first 7 days of injury </a:t>
            </a:r>
          </a:p>
          <a:p>
            <a:pPr marL="0" indent="0">
              <a:buNone/>
            </a:pPr>
            <a:r>
              <a:rPr lang="en-US" sz="2000">
                <a:solidFill>
                  <a:srgbClr val="7030A0"/>
                </a:solidFill>
              </a:rPr>
              <a:t>- Synergistic with current therapies</a:t>
            </a:r>
          </a:p>
          <a:p>
            <a:pPr marL="0" indent="0">
              <a:buNone/>
            </a:pPr>
            <a:r>
              <a:rPr lang="en-US" sz="2000">
                <a:solidFill>
                  <a:srgbClr val="7030A0"/>
                </a:solidFill>
              </a:rPr>
              <a:t>- Improve outcomes by promoting reperfusion of smaller blood vessels and reducing hemorrhage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5755-8E95-5B4C-6209-7E60B9B3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4" y="-1993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discovered </a:t>
            </a:r>
            <a:r>
              <a:rPr lang="en-US" sz="2400" b="1" i="1" u="sng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thromboangioplasticity</a:t>
            </a:r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mechanism at the interface </a:t>
            </a:r>
            <a:b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hemostasis and tissue repair in all organs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67DAC7-5575-D9D7-26C1-86F1E1B66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892" y="3092538"/>
            <a:ext cx="5929767" cy="2984053"/>
          </a:xfr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152B1884-6A13-963F-6F01-53BA93877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489" y="3227339"/>
            <a:ext cx="5095071" cy="23876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54F401-D4DC-E666-E780-59A46B561A0C}"/>
              </a:ext>
            </a:extLst>
          </p:cNvPr>
          <p:cNvSpPr txBox="1"/>
          <p:nvPr/>
        </p:nvSpPr>
        <p:spPr>
          <a:xfrm>
            <a:off x="445440" y="2527196"/>
            <a:ext cx="5929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Early thrombus entrapment by </a:t>
            </a: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endothelial lamellipodia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CAD6C-2788-A681-E469-5BB56138771E}"/>
              </a:ext>
            </a:extLst>
          </p:cNvPr>
          <p:cNvSpPr txBox="1"/>
          <p:nvPr/>
        </p:nvSpPr>
        <p:spPr>
          <a:xfrm>
            <a:off x="6128559" y="2559990"/>
            <a:ext cx="6140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Vascular remodeling, thrombus extrusion</a:t>
            </a: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and recanalization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CC8759-60F3-FEAE-3780-54290E801320}"/>
              </a:ext>
            </a:extLst>
          </p:cNvPr>
          <p:cNvSpPr txBox="1"/>
          <p:nvPr/>
        </p:nvSpPr>
        <p:spPr>
          <a:xfrm>
            <a:off x="9274085" y="63963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Grutzendler et al. 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Science Trans Med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alibri"/>
              </a:rPr>
              <a:t>Lam et al, </a:t>
            </a:r>
            <a:r>
              <a:rPr lang="en-US" sz="1200" i="1">
                <a:latin typeface="Calibri"/>
              </a:rPr>
              <a:t>Nature</a:t>
            </a:r>
            <a:r>
              <a:rPr lang="en-US" sz="1200">
                <a:latin typeface="Calibri"/>
              </a:rPr>
              <a:t> 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2EA233-6A38-59C5-8C96-7D570D6F88AA}"/>
              </a:ext>
            </a:extLst>
          </p:cNvPr>
          <p:cNvSpPr txBox="1"/>
          <p:nvPr/>
        </p:nvSpPr>
        <p:spPr>
          <a:xfrm>
            <a:off x="3525055" y="6061202"/>
            <a:ext cx="230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Thrombus stabilization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A796F-C2BD-BB88-6E42-E805AB120C28}"/>
              </a:ext>
            </a:extLst>
          </p:cNvPr>
          <p:cNvSpPr txBox="1"/>
          <p:nvPr/>
        </p:nvSpPr>
        <p:spPr>
          <a:xfrm>
            <a:off x="6686485" y="5592645"/>
            <a:ext cx="517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Reestablishment of vascular lumen patency and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0DC3A-AF00-0BCE-3B6D-5B7B778C3626}"/>
              </a:ext>
            </a:extLst>
          </p:cNvPr>
          <p:cNvSpPr txBox="1"/>
          <p:nvPr/>
        </p:nvSpPr>
        <p:spPr>
          <a:xfrm>
            <a:off x="445440" y="6108011"/>
            <a:ext cx="2089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</a:rPr>
              <a:t>Endothelium  </a:t>
            </a:r>
            <a:r>
              <a:rPr lang="en-US" sz="1600" b="1">
                <a:solidFill>
                  <a:srgbClr val="FF0000"/>
                </a:solidFill>
              </a:rPr>
              <a:t>Thrombi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018997-54FA-0220-5E45-0C161DAC7351}"/>
              </a:ext>
            </a:extLst>
          </p:cNvPr>
          <p:cNvGrpSpPr/>
          <p:nvPr/>
        </p:nvGrpSpPr>
        <p:grpSpPr>
          <a:xfrm>
            <a:off x="-138847" y="949181"/>
            <a:ext cx="3359912" cy="1602560"/>
            <a:chOff x="66869" y="889124"/>
            <a:chExt cx="3359912" cy="1602560"/>
          </a:xfrm>
        </p:grpSpPr>
        <p:pic>
          <p:nvPicPr>
            <p:cNvPr id="3" name="Content Placeholder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1277FAB-E6DC-90F5-E04C-E69CAB7F3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8" b="36640"/>
            <a:stretch/>
          </p:blipFill>
          <p:spPr>
            <a:xfrm>
              <a:off x="66869" y="889124"/>
              <a:ext cx="3287968" cy="15788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4595D7-1E97-507A-6DC7-0A86CA168C43}"/>
                </a:ext>
              </a:extLst>
            </p:cNvPr>
            <p:cNvSpPr/>
            <p:nvPr/>
          </p:nvSpPr>
          <p:spPr>
            <a:xfrm>
              <a:off x="1935332" y="2183907"/>
              <a:ext cx="1491449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537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4F46-418D-6818-6FAF-F9201E89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068" y="64966"/>
            <a:ext cx="8286345" cy="792466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evidence of thromboangioplasticity </a:t>
            </a:r>
            <a:b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human retina photography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294D1-E153-C915-255B-84BD78AD8CAF}"/>
              </a:ext>
            </a:extLst>
          </p:cNvPr>
          <p:cNvSpPr txBox="1"/>
          <p:nvPr/>
        </p:nvSpPr>
        <p:spPr>
          <a:xfrm>
            <a:off x="8765836" y="6368836"/>
            <a:ext cx="2954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Grutzendler et al. 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Science Trans Med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2014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B95890-6278-CE91-E9FE-E54F48382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913" y="1371816"/>
            <a:ext cx="3813869" cy="4806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28545C-42DF-BC53-105E-2CBCC3DC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635" y="1360931"/>
            <a:ext cx="3744589" cy="48396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ECE194-FF3A-99B4-9042-E4DC6CE19AF6}"/>
              </a:ext>
            </a:extLst>
          </p:cNvPr>
          <p:cNvSpPr txBox="1"/>
          <p:nvPr/>
        </p:nvSpPr>
        <p:spPr>
          <a:xfrm>
            <a:off x="3362671" y="1037654"/>
            <a:ext cx="16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Symptom onset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DC6A5F-0FE6-62DA-0CD0-0EDD891BBD9B}"/>
              </a:ext>
            </a:extLst>
          </p:cNvPr>
          <p:cNvSpPr txBox="1"/>
          <p:nvPr/>
        </p:nvSpPr>
        <p:spPr>
          <a:xfrm>
            <a:off x="7880030" y="1037654"/>
            <a:ext cx="109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33240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E834C35-31F2-0539-27E9-918F75CF0723}"/>
              </a:ext>
            </a:extLst>
          </p:cNvPr>
          <p:cNvSpPr txBox="1"/>
          <p:nvPr/>
        </p:nvSpPr>
        <p:spPr>
          <a:xfrm>
            <a:off x="101600" y="4747491"/>
            <a:ext cx="7121236" cy="1828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53E93-5A6B-2BFA-24ED-81B17B0362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2948" y="175098"/>
            <a:ext cx="10179050" cy="6617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kern="12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interrelated signaling pathways that </a:t>
            </a:r>
            <a:br>
              <a:rPr lang="en-US" sz="2400" b="1" kern="12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12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thromboangioplasticity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A5E5B-E769-0B92-69E5-F254A8AFBADF}"/>
              </a:ext>
            </a:extLst>
          </p:cNvPr>
          <p:cNvSpPr txBox="1"/>
          <p:nvPr/>
        </p:nvSpPr>
        <p:spPr>
          <a:xfrm>
            <a:off x="242753" y="1114774"/>
            <a:ext cx="7442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1 </a:t>
            </a:r>
            <a:r>
              <a:rPr lang="en-US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(P1):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receptor-ligand pair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that triggers the initiation of endothelial envelopment, thereby increasing thrombus stability and reducing hemorrhage due to premature washout 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2 </a:t>
            </a:r>
            <a:r>
              <a:rPr lang="en-US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(P2):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a circulating protein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that accelerates the complete envelopment of thrombi and their subsequent extrusion and vessel recanalization.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r>
              <a:rPr lang="en-US" i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 </a:t>
            </a:r>
            <a:r>
              <a:rPr lang="en-US" i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synergistic: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activation of P1 and P2 improves vessel recanalization (preliminary data).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Fusion protein P1/P2: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retains strong pharmacological activity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in vivo   </a:t>
            </a:r>
          </a:p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53665-5AB9-A1AF-9FB2-6C45EEB8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238" y="1509744"/>
            <a:ext cx="4400009" cy="1609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FF5ED7-3B03-9471-218E-5ADD6BC57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0" t="42698" r="11700" b="30321"/>
          <a:stretch/>
        </p:blipFill>
        <p:spPr>
          <a:xfrm>
            <a:off x="1795760" y="5352011"/>
            <a:ext cx="3876675" cy="391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2DBF4B-30C8-4067-07C2-BC207C9AD685}"/>
              </a:ext>
            </a:extLst>
          </p:cNvPr>
          <p:cNvSpPr txBox="1"/>
          <p:nvPr/>
        </p:nvSpPr>
        <p:spPr>
          <a:xfrm>
            <a:off x="6346118" y="63916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Composition of matter and uses patent pending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2F4462-E5FB-C45D-E186-940263E60DBE}"/>
              </a:ext>
            </a:extLst>
          </p:cNvPr>
          <p:cNvCxnSpPr/>
          <p:nvPr/>
        </p:nvCxnSpPr>
        <p:spPr>
          <a:xfrm flipH="1">
            <a:off x="101600" y="4490979"/>
            <a:ext cx="11936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1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8A1FC09-97AF-29CF-9356-3760DD62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427" y="1092531"/>
            <a:ext cx="6487430" cy="25149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7EF7F3-8E0A-EA1A-5A70-367991A2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122" y="3740883"/>
            <a:ext cx="2581635" cy="25816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298D09-8D86-8590-A495-81FA8CB63970}"/>
              </a:ext>
            </a:extLst>
          </p:cNvPr>
          <p:cNvSpPr txBox="1"/>
          <p:nvPr/>
        </p:nvSpPr>
        <p:spPr>
          <a:xfrm>
            <a:off x="2221354" y="92367"/>
            <a:ext cx="7411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of </a:t>
            </a:r>
            <a:r>
              <a:rPr lang="en-US" sz="2400" b="1" i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improves pathology </a:t>
            </a:r>
          </a:p>
          <a:p>
            <a:pPr algn="ctr"/>
            <a:r>
              <a:rPr lang="en-US" sz="24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clinical outcome in brain embolism model</a:t>
            </a:r>
            <a:endParaRPr lang="en-US" sz="2400" b="1">
              <a:solidFill>
                <a:srgbClr val="0066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378B5-39D3-0DEA-75F7-12AF02864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690" y="3885760"/>
            <a:ext cx="2704307" cy="2072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B273A6-9C62-B280-FB10-357E6C6D5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34" y="1102923"/>
            <a:ext cx="5058493" cy="49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2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Widescreen</PresentationFormat>
  <Paragraphs>124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Vista-sans-narrow</vt:lpstr>
      <vt:lpstr>Yale New</vt:lpstr>
      <vt:lpstr>Office Theme</vt:lpstr>
      <vt:lpstr>Targeting thromboangioplasticity in tissue injury and ischemia</vt:lpstr>
      <vt:lpstr>Thrombosis, microvascular occlusion and hemorrhage are major causes of pathology in brain, retina and other organs</vt:lpstr>
      <vt:lpstr>Very large market size for disorders associated with  thrombosis and microvascular occlusions  </vt:lpstr>
      <vt:lpstr>PowerPoint Presentation</vt:lpstr>
      <vt:lpstr>PowerPoint Presentation</vt:lpstr>
      <vt:lpstr>We discovered thromboangioplasticity-a mechanism at the interface  between hemostasis and tissue repair in all organs</vt:lpstr>
      <vt:lpstr>Indirect evidence of thromboangioplasticity  in human retina photography</vt:lpstr>
      <vt:lpstr>Two interrelated signaling pathways that  control thromboangioplasticity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Blavatnik thromboangioplasticity deck</dc:title>
  <dc:creator>Grutzendler, Jaime</dc:creator>
  <cp:lastModifiedBy>Grutzendler, Jaime</cp:lastModifiedBy>
  <cp:revision>2</cp:revision>
  <dcterms:created xsi:type="dcterms:W3CDTF">2023-10-05T19:46:27Z</dcterms:created>
  <dcterms:modified xsi:type="dcterms:W3CDTF">2023-12-07T13:17:24Z</dcterms:modified>
</cp:coreProperties>
</file>