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48"/>
  </p:normalViewPr>
  <p:slideViewPr>
    <p:cSldViewPr snapToGrid="0">
      <p:cViewPr varScale="1">
        <p:scale>
          <a:sx n="117" d="100"/>
          <a:sy n="117" d="100"/>
        </p:scale>
        <p:origin x="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  <a:lvl2pPr algn="ctr">
              <a:defRPr>
                <a:solidFill>
                  <a:srgbClr val="000000"/>
                </a:solidFill>
              </a:defRPr>
            </a:lvl2pPr>
            <a:lvl3pPr algn="ctr">
              <a:defRPr>
                <a:solidFill>
                  <a:srgbClr val="000000"/>
                </a:solidFill>
              </a:defRPr>
            </a:lvl3pPr>
            <a:lvl4pPr algn="ctr">
              <a:defRPr>
                <a:solidFill>
                  <a:srgbClr val="000000"/>
                </a:solidFill>
              </a:defRPr>
            </a:lvl4pPr>
            <a:lvl5pPr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  <a:defRPr sz="2800">
                <a:solidFill>
                  <a:srgbClr val="000000"/>
                </a:solidFill>
              </a:defRPr>
            </a:lvl1pPr>
            <a:lvl2pPr marL="723900" indent="-266700">
              <a:buSzPct val="100000"/>
              <a:buFont typeface="Arial"/>
              <a:buChar char="•"/>
              <a:defRPr sz="2800">
                <a:solidFill>
                  <a:srgbClr val="000000"/>
                </a:solidFill>
              </a:defRPr>
            </a:lvl2pPr>
            <a:lvl3pPr marL="1234438" indent="-320038">
              <a:buSzPct val="100000"/>
              <a:buFont typeface="Arial"/>
              <a:buChar char="•"/>
              <a:defRPr sz="2800">
                <a:solidFill>
                  <a:srgbClr val="000000"/>
                </a:solidFill>
              </a:defRPr>
            </a:lvl3pPr>
            <a:lvl4pPr marL="1727200" indent="-355600">
              <a:buSzPct val="100000"/>
              <a:buFont typeface="Arial"/>
              <a:buChar char="•"/>
              <a:defRPr sz="2800">
                <a:solidFill>
                  <a:srgbClr val="000000"/>
                </a:solidFill>
              </a:defRPr>
            </a:lvl4pPr>
            <a:lvl5pPr marL="2184400" indent="-355600">
              <a:buSzPct val="100000"/>
              <a:buFont typeface="Arial"/>
              <a:buChar char="•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>
              <a:defRPr b="1">
                <a:solidFill>
                  <a:srgbClr val="000000"/>
                </a:solidFill>
              </a:defRPr>
            </a:lvl1pPr>
            <a:lvl2pPr>
              <a:defRPr b="1">
                <a:solidFill>
                  <a:srgbClr val="000000"/>
                </a:solidFill>
              </a:defRPr>
            </a:lvl2pPr>
            <a:lvl3pPr>
              <a:defRPr b="1">
                <a:solidFill>
                  <a:srgbClr val="000000"/>
                </a:solidFill>
              </a:defRPr>
            </a:lvl3pPr>
            <a:lvl4pPr>
              <a:defRPr b="1">
                <a:solidFill>
                  <a:srgbClr val="000000"/>
                </a:solidFill>
              </a:defRPr>
            </a:lvl4pPr>
            <a:lvl5pPr>
              <a:defRPr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 marL="228600" indent="-228600">
              <a:buSzPct val="100000"/>
              <a:buFont typeface="Arial"/>
              <a:buChar char="•"/>
              <a:defRPr sz="3200">
                <a:solidFill>
                  <a:srgbClr val="000000"/>
                </a:solidFill>
              </a:defRPr>
            </a:lvl1pPr>
            <a:lvl2pPr marL="718457" indent="-261257">
              <a:buSzPct val="100000"/>
              <a:buFont typeface="Arial"/>
              <a:buChar char="•"/>
              <a:defRPr sz="3200"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Arial"/>
              <a:buChar char="•"/>
              <a:defRPr sz="3200"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Arial"/>
              <a:buChar char="•"/>
              <a:defRPr sz="3200"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Arial"/>
              <a:buChar char="•"/>
              <a:defRPr sz="32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6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88888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cine.yale.edu/profile/jason-cai/" TargetMode="External"/><Relationship Id="rId2" Type="http://schemas.openxmlformats.org/officeDocument/2006/relationships/hyperlink" Target="https://medicine.yale.edu/profile/douglas-rothman/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>
            <a:spLocks noGrp="1"/>
          </p:cNvSpPr>
          <p:nvPr>
            <p:ph type="ctrTitle"/>
          </p:nvPr>
        </p:nvSpPr>
        <p:spPr>
          <a:xfrm>
            <a:off x="392626" y="951015"/>
            <a:ext cx="10581021" cy="16583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>
                <a:solidFill>
                  <a:srgbClr val="FF0000"/>
                </a:solidFill>
              </a:defRPr>
            </a:pPr>
            <a:r>
              <a:rPr>
                <a:solidFill>
                  <a:srgbClr val="212121"/>
                </a:solidFill>
              </a:rPr>
              <a:t>Targeted Delivery of Drugs to Where They are Needed in the Brain </a:t>
            </a:r>
          </a:p>
        </p:txBody>
      </p:sp>
      <p:sp>
        <p:nvSpPr>
          <p:cNvPr id="86" name="TextBox 7"/>
          <p:cNvSpPr txBox="1"/>
          <p:nvPr/>
        </p:nvSpPr>
        <p:spPr>
          <a:xfrm>
            <a:off x="235382" y="4673820"/>
            <a:ext cx="11817406" cy="44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800"/>
            </a:lvl1pPr>
          </a:lstStyle>
          <a:p>
            <a:r>
              <a:t>Andre Levchenko, PhD, Jaison Cai, PhD, Doug Rothman, PhD, Bruce E. Wexler, MD</a:t>
            </a:r>
          </a:p>
        </p:txBody>
      </p:sp>
      <p:sp>
        <p:nvSpPr>
          <p:cNvPr id="87" name="Transforming Treatment of CNS Disorders"/>
          <p:cNvSpPr txBox="1"/>
          <p:nvPr/>
        </p:nvSpPr>
        <p:spPr>
          <a:xfrm>
            <a:off x="2329544" y="3338892"/>
            <a:ext cx="8059946" cy="605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90000"/>
              </a:lnSpc>
              <a:defRPr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Transforming Treatment of CNS Disorders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>
            <a:spLocks noGrp="1"/>
          </p:cNvSpPr>
          <p:nvPr>
            <p:ph type="title"/>
          </p:nvPr>
        </p:nvSpPr>
        <p:spPr>
          <a:xfrm>
            <a:off x="199292" y="1079"/>
            <a:ext cx="11154510" cy="1137138"/>
          </a:xfrm>
          <a:prstGeom prst="rect">
            <a:avLst/>
          </a:prstGeom>
        </p:spPr>
        <p:txBody>
          <a:bodyPr/>
          <a:lstStyle/>
          <a:p>
            <a:pPr algn="ctr">
              <a:defRPr sz="3200"/>
            </a:pPr>
            <a:r>
              <a:t>Blavatnik Budget and Deliverables</a:t>
            </a:r>
          </a:p>
        </p:txBody>
      </p:sp>
      <p:sp>
        <p:nvSpPr>
          <p:cNvPr id="191" name="TextBox 9"/>
          <p:cNvSpPr txBox="1"/>
          <p:nvPr/>
        </p:nvSpPr>
        <p:spPr>
          <a:xfrm>
            <a:off x="1562952" y="2884118"/>
            <a:ext cx="2335939" cy="333087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/>
            </a:lvl1pPr>
          </a:lstStyle>
          <a:p>
            <a:r>
              <a:t>Conjugate Design </a:t>
            </a:r>
          </a:p>
        </p:txBody>
      </p:sp>
      <p:sp>
        <p:nvSpPr>
          <p:cNvPr id="192" name="TextBox 11"/>
          <p:cNvSpPr txBox="1"/>
          <p:nvPr/>
        </p:nvSpPr>
        <p:spPr>
          <a:xfrm>
            <a:off x="5481258" y="2738068"/>
            <a:ext cx="2259092" cy="625187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/>
            </a:pPr>
            <a:r>
              <a:t>Conjugate Synthesis and Transport</a:t>
            </a:r>
          </a:p>
        </p:txBody>
      </p:sp>
      <p:sp>
        <p:nvSpPr>
          <p:cNvPr id="193" name="TextBox 7"/>
          <p:cNvSpPr txBox="1"/>
          <p:nvPr/>
        </p:nvSpPr>
        <p:spPr>
          <a:xfrm>
            <a:off x="9232664" y="2884118"/>
            <a:ext cx="2354081" cy="488116"/>
          </a:xfrm>
          <a:prstGeom prst="rect">
            <a:avLst/>
          </a:prstGeom>
          <a:solidFill>
            <a:srgbClr val="BDD7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/>
            </a:lvl1pPr>
          </a:lstStyle>
          <a:p>
            <a:r>
              <a:t> Targeted Release</a:t>
            </a:r>
          </a:p>
        </p:txBody>
      </p:sp>
      <p:sp>
        <p:nvSpPr>
          <p:cNvPr id="194" name="Arrow"/>
          <p:cNvSpPr/>
          <p:nvPr/>
        </p:nvSpPr>
        <p:spPr>
          <a:xfrm>
            <a:off x="4456536" y="2899555"/>
            <a:ext cx="748213" cy="4231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97" name="Right Arrow 13"/>
          <p:cNvGrpSpPr/>
          <p:nvPr/>
        </p:nvGrpSpPr>
        <p:grpSpPr>
          <a:xfrm>
            <a:off x="1825326" y="1687837"/>
            <a:ext cx="2658280" cy="484636"/>
            <a:chOff x="0" y="0"/>
            <a:chExt cx="2658278" cy="484635"/>
          </a:xfrm>
        </p:grpSpPr>
        <p:sp>
          <p:nvSpPr>
            <p:cNvPr id="195" name="Arrow"/>
            <p:cNvSpPr/>
            <p:nvPr/>
          </p:nvSpPr>
          <p:spPr>
            <a:xfrm>
              <a:off x="0" y="0"/>
              <a:ext cx="2658279" cy="4846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6" name="3 months  $75K"/>
            <p:cNvSpPr txBox="1"/>
            <p:nvPr/>
          </p:nvSpPr>
          <p:spPr>
            <a:xfrm>
              <a:off x="27984" y="75771"/>
              <a:ext cx="2528148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3 months  $75K</a:t>
              </a:r>
            </a:p>
          </p:txBody>
        </p:sp>
      </p:grpSp>
      <p:grpSp>
        <p:nvGrpSpPr>
          <p:cNvPr id="200" name="Pentagon 1"/>
          <p:cNvGrpSpPr/>
          <p:nvPr/>
        </p:nvGrpSpPr>
        <p:grpSpPr>
          <a:xfrm>
            <a:off x="1288389" y="926021"/>
            <a:ext cx="10197979" cy="477079"/>
            <a:chOff x="0" y="0"/>
            <a:chExt cx="10197977" cy="477078"/>
          </a:xfrm>
        </p:grpSpPr>
        <p:sp>
          <p:nvSpPr>
            <p:cNvPr id="198" name="Shape"/>
            <p:cNvSpPr/>
            <p:nvPr/>
          </p:nvSpPr>
          <p:spPr>
            <a:xfrm>
              <a:off x="-1" y="-1"/>
              <a:ext cx="10197979" cy="47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095" y="0"/>
                  </a:lnTo>
                  <a:lnTo>
                    <a:pt x="21600" y="10800"/>
                  </a:lnTo>
                  <a:lnTo>
                    <a:pt x="2109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1D30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" name="2024"/>
            <p:cNvSpPr txBox="1"/>
            <p:nvPr/>
          </p:nvSpPr>
          <p:spPr>
            <a:xfrm>
              <a:off x="58419" y="68448"/>
              <a:ext cx="9961869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2024</a:t>
              </a:r>
            </a:p>
          </p:txBody>
        </p:sp>
      </p:grpSp>
      <p:sp>
        <p:nvSpPr>
          <p:cNvPr id="201" name="TextBox 2"/>
          <p:cNvSpPr txBox="1"/>
          <p:nvPr/>
        </p:nvSpPr>
        <p:spPr>
          <a:xfrm>
            <a:off x="232990" y="2916610"/>
            <a:ext cx="959307" cy="300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/>
            </a:lvl1pPr>
          </a:lstStyle>
          <a:p>
            <a:r>
              <a:t>Validation</a:t>
            </a:r>
          </a:p>
        </p:txBody>
      </p:sp>
      <p:sp>
        <p:nvSpPr>
          <p:cNvPr id="202" name="TextBox 3"/>
          <p:cNvSpPr txBox="1"/>
          <p:nvPr/>
        </p:nvSpPr>
        <p:spPr>
          <a:xfrm>
            <a:off x="172881" y="4698222"/>
            <a:ext cx="1826826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 b="1"/>
            </a:lvl1pPr>
          </a:lstStyle>
          <a:p>
            <a:r>
              <a:t>Novel IP created</a:t>
            </a:r>
          </a:p>
        </p:txBody>
      </p:sp>
      <p:grpSp>
        <p:nvGrpSpPr>
          <p:cNvPr id="205" name="Right Arrow 13"/>
          <p:cNvGrpSpPr/>
          <p:nvPr/>
        </p:nvGrpSpPr>
        <p:grpSpPr>
          <a:xfrm>
            <a:off x="5440865" y="1687837"/>
            <a:ext cx="2658280" cy="484636"/>
            <a:chOff x="0" y="0"/>
            <a:chExt cx="2658278" cy="484635"/>
          </a:xfrm>
        </p:grpSpPr>
        <p:sp>
          <p:nvSpPr>
            <p:cNvPr id="203" name="Arrow"/>
            <p:cNvSpPr/>
            <p:nvPr/>
          </p:nvSpPr>
          <p:spPr>
            <a:xfrm>
              <a:off x="0" y="0"/>
              <a:ext cx="2658279" cy="4846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4" name="3 months  $75K"/>
            <p:cNvSpPr txBox="1"/>
            <p:nvPr/>
          </p:nvSpPr>
          <p:spPr>
            <a:xfrm>
              <a:off x="27984" y="75771"/>
              <a:ext cx="2528148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5 months  $100K</a:t>
              </a:r>
            </a:p>
          </p:txBody>
        </p:sp>
      </p:grpSp>
      <p:grpSp>
        <p:nvGrpSpPr>
          <p:cNvPr id="208" name="Right Arrow 13"/>
          <p:cNvGrpSpPr/>
          <p:nvPr/>
        </p:nvGrpSpPr>
        <p:grpSpPr>
          <a:xfrm>
            <a:off x="9016972" y="1687837"/>
            <a:ext cx="2658279" cy="484636"/>
            <a:chOff x="0" y="0"/>
            <a:chExt cx="2658278" cy="484635"/>
          </a:xfrm>
        </p:grpSpPr>
        <p:sp>
          <p:nvSpPr>
            <p:cNvPr id="206" name="Arrow"/>
            <p:cNvSpPr/>
            <p:nvPr/>
          </p:nvSpPr>
          <p:spPr>
            <a:xfrm>
              <a:off x="0" y="0"/>
              <a:ext cx="2658279" cy="4846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7" name="3 months  $75K"/>
            <p:cNvSpPr txBox="1"/>
            <p:nvPr/>
          </p:nvSpPr>
          <p:spPr>
            <a:xfrm>
              <a:off x="27984" y="75771"/>
              <a:ext cx="2528148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4 months  $125K</a:t>
              </a:r>
            </a:p>
          </p:txBody>
        </p:sp>
      </p:grpSp>
      <p:sp>
        <p:nvSpPr>
          <p:cNvPr id="209" name="Arrow"/>
          <p:cNvSpPr/>
          <p:nvPr/>
        </p:nvSpPr>
        <p:spPr>
          <a:xfrm>
            <a:off x="8052452" y="2951456"/>
            <a:ext cx="748213" cy="4231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0" name="Straight Connector 12"/>
          <p:cNvSpPr/>
          <p:nvPr/>
        </p:nvSpPr>
        <p:spPr>
          <a:xfrm>
            <a:off x="762575" y="4159920"/>
            <a:ext cx="10627292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1" name="TextBox 9"/>
          <p:cNvSpPr txBox="1"/>
          <p:nvPr/>
        </p:nvSpPr>
        <p:spPr>
          <a:xfrm>
            <a:off x="9178142" y="4392460"/>
            <a:ext cx="2335939" cy="1209387"/>
          </a:xfrm>
          <a:prstGeom prst="rect">
            <a:avLst/>
          </a:prstGeom>
          <a:solidFill>
            <a:srgbClr val="BDD7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  <a:r>
              <a:rPr dirty="0"/>
              <a:t>2-DG-Ketamine Conjugate for</a:t>
            </a:r>
          </a:p>
          <a:p>
            <a:pPr algn="ctr"/>
            <a:r>
              <a:rPr dirty="0"/>
              <a:t>Major Depressive</a:t>
            </a:r>
          </a:p>
          <a:p>
            <a:pPr algn="ctr"/>
            <a:r>
              <a:rPr dirty="0"/>
              <a:t>Disorder</a:t>
            </a:r>
          </a:p>
        </p:txBody>
      </p:sp>
      <p:sp>
        <p:nvSpPr>
          <p:cNvPr id="212" name="TextBox 9"/>
          <p:cNvSpPr txBox="1"/>
          <p:nvPr/>
        </p:nvSpPr>
        <p:spPr>
          <a:xfrm>
            <a:off x="3572890" y="4392460"/>
            <a:ext cx="2523110" cy="1209387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dirty="0"/>
              <a:t>2-DG-Drug Conjugate</a:t>
            </a:r>
          </a:p>
          <a:p>
            <a:pPr algn="ctr"/>
            <a:r>
              <a:rPr dirty="0"/>
              <a:t>Technology for Targeted Delivery of Drugs for Multiple CNS Disorders</a:t>
            </a:r>
          </a:p>
        </p:txBody>
      </p:sp>
      <p:sp>
        <p:nvSpPr>
          <p:cNvPr id="213" name="TextBox 17"/>
          <p:cNvSpPr txBox="1"/>
          <p:nvPr/>
        </p:nvSpPr>
        <p:spPr>
          <a:xfrm>
            <a:off x="189528" y="1805857"/>
            <a:ext cx="12070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/>
            </a:lvl1pPr>
          </a:lstStyle>
          <a:p>
            <a:r>
              <a:t>Budget/Time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Supplimental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traight Connector 46"/>
          <p:cNvSpPr/>
          <p:nvPr/>
        </p:nvSpPr>
        <p:spPr>
          <a:xfrm>
            <a:off x="902724" y="4162512"/>
            <a:ext cx="1000720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8" name="Title 1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658432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t>Therapeutic and Business Development</a:t>
            </a:r>
          </a:p>
        </p:txBody>
      </p:sp>
      <p:sp>
        <p:nvSpPr>
          <p:cNvPr id="219" name="TextBox 15"/>
          <p:cNvSpPr txBox="1"/>
          <p:nvPr/>
        </p:nvSpPr>
        <p:spPr>
          <a:xfrm>
            <a:off x="10422835" y="4978405"/>
            <a:ext cx="1738274" cy="1824592"/>
          </a:xfrm>
          <a:prstGeom prst="rect">
            <a:avLst/>
          </a:prstGeom>
          <a:solidFill>
            <a:srgbClr val="FFF2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t>Target Identification and Activation in Humans – Collaboration with C8Sciences (Yale &amp; Blavatnik Start-up)</a:t>
            </a:r>
          </a:p>
        </p:txBody>
      </p:sp>
      <p:grpSp>
        <p:nvGrpSpPr>
          <p:cNvPr id="222" name="Pentagon 10"/>
          <p:cNvGrpSpPr/>
          <p:nvPr/>
        </p:nvGrpSpPr>
        <p:grpSpPr>
          <a:xfrm>
            <a:off x="7291980" y="539538"/>
            <a:ext cx="4376135" cy="477082"/>
            <a:chOff x="0" y="0"/>
            <a:chExt cx="4376134" cy="477081"/>
          </a:xfrm>
        </p:grpSpPr>
        <p:sp>
          <p:nvSpPr>
            <p:cNvPr id="220" name="Shape"/>
            <p:cNvSpPr/>
            <p:nvPr/>
          </p:nvSpPr>
          <p:spPr>
            <a:xfrm>
              <a:off x="-1" y="-1"/>
              <a:ext cx="4376135" cy="47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423" y="0"/>
                  </a:lnTo>
                  <a:lnTo>
                    <a:pt x="21600" y="10800"/>
                  </a:lnTo>
                  <a:lnTo>
                    <a:pt x="2042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1D30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1" name="2025"/>
            <p:cNvSpPr txBox="1"/>
            <p:nvPr/>
          </p:nvSpPr>
          <p:spPr>
            <a:xfrm>
              <a:off x="58418" y="68448"/>
              <a:ext cx="4140026" cy="340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2025</a:t>
              </a:r>
            </a:p>
          </p:txBody>
        </p:sp>
      </p:grpSp>
      <p:grpSp>
        <p:nvGrpSpPr>
          <p:cNvPr id="225" name="Pentagon 12"/>
          <p:cNvGrpSpPr/>
          <p:nvPr/>
        </p:nvGrpSpPr>
        <p:grpSpPr>
          <a:xfrm>
            <a:off x="1145108" y="539538"/>
            <a:ext cx="7177932" cy="477082"/>
            <a:chOff x="0" y="0"/>
            <a:chExt cx="7177931" cy="477081"/>
          </a:xfrm>
        </p:grpSpPr>
        <p:sp>
          <p:nvSpPr>
            <p:cNvPr id="223" name="Shape"/>
            <p:cNvSpPr/>
            <p:nvPr/>
          </p:nvSpPr>
          <p:spPr>
            <a:xfrm>
              <a:off x="0" y="-1"/>
              <a:ext cx="7177932" cy="47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882" y="0"/>
                  </a:lnTo>
                  <a:lnTo>
                    <a:pt x="21600" y="10800"/>
                  </a:lnTo>
                  <a:lnTo>
                    <a:pt x="20882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1D30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4" name="2024"/>
            <p:cNvSpPr txBox="1"/>
            <p:nvPr/>
          </p:nvSpPr>
          <p:spPr>
            <a:xfrm>
              <a:off x="58419" y="68448"/>
              <a:ext cx="6941824" cy="340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2024</a:t>
              </a:r>
            </a:p>
          </p:txBody>
        </p:sp>
      </p:grpSp>
      <p:grpSp>
        <p:nvGrpSpPr>
          <p:cNvPr id="228" name="Pentagon 5"/>
          <p:cNvGrpSpPr/>
          <p:nvPr/>
        </p:nvGrpSpPr>
        <p:grpSpPr>
          <a:xfrm>
            <a:off x="306481" y="539538"/>
            <a:ext cx="1156266" cy="477082"/>
            <a:chOff x="-1" y="0"/>
            <a:chExt cx="1156264" cy="477081"/>
          </a:xfrm>
        </p:grpSpPr>
        <p:sp>
          <p:nvSpPr>
            <p:cNvPr id="226" name="Shape"/>
            <p:cNvSpPr/>
            <p:nvPr/>
          </p:nvSpPr>
          <p:spPr>
            <a:xfrm>
              <a:off x="-2" y="-1"/>
              <a:ext cx="1156266" cy="47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144" y="0"/>
                  </a:lnTo>
                  <a:lnTo>
                    <a:pt x="21600" y="10800"/>
                  </a:lnTo>
                  <a:lnTo>
                    <a:pt x="17144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1D30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27" name="2023"/>
            <p:cNvSpPr txBox="1"/>
            <p:nvPr/>
          </p:nvSpPr>
          <p:spPr>
            <a:xfrm>
              <a:off x="58419" y="68448"/>
              <a:ext cx="920156" cy="3401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2023</a:t>
              </a:r>
            </a:p>
          </p:txBody>
        </p:sp>
      </p:grpSp>
      <p:sp>
        <p:nvSpPr>
          <p:cNvPr id="229" name="TextBox 13"/>
          <p:cNvSpPr txBox="1"/>
          <p:nvPr/>
        </p:nvSpPr>
        <p:spPr>
          <a:xfrm>
            <a:off x="2295376" y="983835"/>
            <a:ext cx="779819" cy="30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/>
            </a:lvl1pPr>
          </a:lstStyle>
          <a:p>
            <a:r>
              <a:t>Funding</a:t>
            </a:r>
          </a:p>
        </p:txBody>
      </p:sp>
      <p:graphicFrame>
        <p:nvGraphicFramePr>
          <p:cNvPr id="230" name="Content Placeholder 5"/>
          <p:cNvGraphicFramePr/>
          <p:nvPr/>
        </p:nvGraphicFramePr>
        <p:xfrm>
          <a:off x="872918" y="2527019"/>
          <a:ext cx="3846529" cy="131582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11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634">
                <a:tc gridSpan="2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2-Deoxyglucose Carrier</a:t>
                      </a:r>
                    </a:p>
                  </a:txBody>
                  <a:tcPr marL="45720" marR="4572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634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Route of Admin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IV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Cargo Limitations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Small molecule (e.g. ketamine)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/>
                        <a:t>Collaborator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t>Levchenko, </a:t>
                      </a: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2"/>
                        </a:rPr>
                        <a:t>Rothman</a:t>
                      </a:r>
                      <a:r>
                        <a:t> &amp; </a:t>
                      </a:r>
                      <a:r>
                        <a:rPr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hlinkClick r:id="rId3"/>
                        </a:rPr>
                        <a:t>Cai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18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>
                          <a:solidFill>
                            <a:srgbClr val="FF0000"/>
                          </a:solidFill>
                        </a:rPr>
                        <a:t>Yale IP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 b="1">
                          <a:solidFill>
                            <a:srgbClr val="FF0000"/>
                          </a:solidFill>
                        </a:rPr>
                        <a:t>Proprietary 2-DG-drug Conjugates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1" name="Content Placeholder 5"/>
          <p:cNvGraphicFramePr/>
          <p:nvPr/>
        </p:nvGraphicFramePr>
        <p:xfrm>
          <a:off x="4659853" y="2523649"/>
          <a:ext cx="7452765" cy="136518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91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326">
                <a:tc gridSpan="4"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Synthetic Nanocarriers (Simultaneous Development)</a:t>
                      </a:r>
                    </a:p>
                  </a:txBody>
                  <a:tcPr marL="45720" marR="45720" horzOverflow="overflow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32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/>
                        <a:t>Type</a:t>
                      </a:r>
                    </a:p>
                  </a:txBody>
                  <a:tcPr marL="45720" marR="45720" horzOverflow="overflow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Liposome</a:t>
                      </a:r>
                    </a:p>
                  </a:txBody>
                  <a:tcPr marL="45720" marR="45720" horzOverflow="overflow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Protein</a:t>
                      </a:r>
                    </a:p>
                  </a:txBody>
                  <a:tcPr marL="45720" marR="45720" horzOverflow="overflow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Polymeric</a:t>
                      </a:r>
                    </a:p>
                  </a:txBody>
                  <a:tcPr marL="45720" marR="45720" horzOverflow="overflow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26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/>
                        <a:t>Route of Admin</a:t>
                      </a:r>
                    </a:p>
                  </a:txBody>
                  <a:tcPr marL="45720" marR="45720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IV, IM, SC</a:t>
                      </a:r>
                    </a:p>
                  </a:txBody>
                  <a:tcPr marL="45720" marR="45720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IV</a:t>
                      </a:r>
                    </a:p>
                  </a:txBody>
                  <a:tcPr marL="45720" marR="45720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IV</a:t>
                      </a:r>
                    </a:p>
                  </a:txBody>
                  <a:tcPr marL="45720" marR="45720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/>
                        <a:t>Cargo Limitations</a:t>
                      </a:r>
                    </a:p>
                  </a:txBody>
                  <a:tcPr marL="45720" marR="45720" horzOverflow="overflow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None</a:t>
                      </a:r>
                    </a:p>
                  </a:txBody>
                  <a:tcPr marL="45720" marR="45720" horzOverflow="overflow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None</a:t>
                      </a:r>
                    </a:p>
                  </a:txBody>
                  <a:tcPr marL="45720" marR="45720" horzOverflow="overflow"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None</a:t>
                      </a:r>
                    </a:p>
                  </a:txBody>
                  <a:tcPr marL="45720" marR="45720" horzOverflow="overflow">
                    <a:solidFill>
                      <a:srgbClr val="CD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0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200" b="1"/>
                        <a:t>Collaborator</a:t>
                      </a:r>
                    </a:p>
                  </a:txBody>
                  <a:tcPr marL="45720" marR="45720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Antimisiaris</a:t>
                      </a:r>
                    </a:p>
                  </a:txBody>
                  <a:tcPr marL="45720" marR="45720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Lahan</a:t>
                      </a:r>
                    </a:p>
                  </a:txBody>
                  <a:tcPr marL="45720" marR="45720" horzOverflow="overflow"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Fricker</a:t>
                      </a:r>
                    </a:p>
                  </a:txBody>
                  <a:tcPr marL="45720" marR="45720" horzOverflow="overflow"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2" name="TextBox 25"/>
          <p:cNvSpPr txBox="1"/>
          <p:nvPr/>
        </p:nvSpPr>
        <p:spPr>
          <a:xfrm>
            <a:off x="1769165" y="5012008"/>
            <a:ext cx="8468140" cy="1634092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/>
            </a:pPr>
            <a:r>
              <a:t>PET/fMRI at Yale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Rothman</a:t>
            </a:r>
            <a:r>
              <a:t>  &amp;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Cai</a:t>
            </a:r>
          </a:p>
          <a:p>
            <a:pPr algn="ctr">
              <a:defRPr sz="4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endParaRPr u="sng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marL="342900" indent="-342900">
              <a:buSzPct val="100000"/>
              <a:buAutoNum type="arabicPeriod"/>
              <a:defRPr sz="1600"/>
            </a:pPr>
            <a:r>
              <a:t>Carrier/compound stability in serum</a:t>
            </a:r>
          </a:p>
          <a:p>
            <a:pPr marL="342900" indent="-342900">
              <a:buSzPct val="100000"/>
              <a:buAutoNum type="arabicPeriod"/>
              <a:defRPr sz="1600"/>
            </a:pPr>
            <a:r>
              <a:t>Cross BBB</a:t>
            </a:r>
            <a:endParaRPr sz="600"/>
          </a:p>
          <a:p>
            <a:pPr marL="342900" indent="-342900">
              <a:buSzPct val="100000"/>
              <a:buAutoNum type="arabicPeriod"/>
              <a:defRPr sz="1600"/>
            </a:pPr>
            <a:r>
              <a:t>Within-brain specificity of triggered on-target cargo release</a:t>
            </a:r>
          </a:p>
          <a:p>
            <a:pPr marL="342900" indent="-342900">
              <a:buSzPct val="100000"/>
              <a:buAutoNum type="arabicPeriod"/>
              <a:defRPr sz="1600"/>
            </a:pPr>
            <a:r>
              <a:t>Quantification of relations among triggers, activity-induced changes</a:t>
            </a:r>
            <a:endParaRPr sz="600"/>
          </a:p>
          <a:p>
            <a:pPr marL="342900" indent="-342900">
              <a:buSzPct val="100000"/>
              <a:buAutoNum type="arabicPeriod"/>
              <a:defRPr sz="1600"/>
            </a:pPr>
            <a:r>
              <a:t>Pharmacokinetics</a:t>
            </a:r>
          </a:p>
        </p:txBody>
      </p:sp>
      <p:grpSp>
        <p:nvGrpSpPr>
          <p:cNvPr id="235" name="Rounded Rectangle 27"/>
          <p:cNvGrpSpPr/>
          <p:nvPr/>
        </p:nvGrpSpPr>
        <p:grpSpPr>
          <a:xfrm>
            <a:off x="2270929" y="1708954"/>
            <a:ext cx="3607911" cy="334895"/>
            <a:chOff x="0" y="0"/>
            <a:chExt cx="3607909" cy="334893"/>
          </a:xfrm>
        </p:grpSpPr>
        <p:sp>
          <p:nvSpPr>
            <p:cNvPr id="233" name="Rounded Rectangle"/>
            <p:cNvSpPr/>
            <p:nvPr/>
          </p:nvSpPr>
          <p:spPr>
            <a:xfrm>
              <a:off x="-1" y="-1"/>
              <a:ext cx="3607911" cy="334895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>
              <a:solidFill>
                <a:srgbClr val="1D30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4" name="Blavatnik Award"/>
            <p:cNvSpPr txBox="1"/>
            <p:nvPr/>
          </p:nvSpPr>
          <p:spPr>
            <a:xfrm>
              <a:off x="74768" y="900"/>
              <a:ext cx="3458372" cy="333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Blavatnik Award</a:t>
              </a:r>
            </a:p>
          </p:txBody>
        </p:sp>
      </p:grpSp>
      <p:sp>
        <p:nvSpPr>
          <p:cNvPr id="236" name="TextBox 28"/>
          <p:cNvSpPr txBox="1"/>
          <p:nvPr/>
        </p:nvSpPr>
        <p:spPr>
          <a:xfrm>
            <a:off x="3640332" y="4589198"/>
            <a:ext cx="794205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/>
            </a:lvl1pPr>
          </a:lstStyle>
          <a:p>
            <a:r>
              <a:t>Rodents</a:t>
            </a:r>
          </a:p>
        </p:txBody>
      </p:sp>
      <p:sp>
        <p:nvSpPr>
          <p:cNvPr id="237" name="TextBox 29"/>
          <p:cNvSpPr txBox="1"/>
          <p:nvPr/>
        </p:nvSpPr>
        <p:spPr>
          <a:xfrm>
            <a:off x="6070355" y="4558916"/>
            <a:ext cx="868421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/>
            </a:lvl1pPr>
          </a:lstStyle>
          <a:p>
            <a:r>
              <a:t>Monkeys</a:t>
            </a:r>
          </a:p>
        </p:txBody>
      </p:sp>
      <p:sp>
        <p:nvSpPr>
          <p:cNvPr id="238" name="TextBox 30"/>
          <p:cNvSpPr txBox="1"/>
          <p:nvPr/>
        </p:nvSpPr>
        <p:spPr>
          <a:xfrm>
            <a:off x="8547524" y="4523641"/>
            <a:ext cx="797082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/>
            </a:lvl1pPr>
          </a:lstStyle>
          <a:p>
            <a:r>
              <a:t>Humans</a:t>
            </a:r>
          </a:p>
        </p:txBody>
      </p:sp>
      <p:sp>
        <p:nvSpPr>
          <p:cNvPr id="239" name="Right Arrow 32"/>
          <p:cNvSpPr/>
          <p:nvPr/>
        </p:nvSpPr>
        <p:spPr>
          <a:xfrm>
            <a:off x="7412062" y="4612078"/>
            <a:ext cx="630197" cy="219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1D3053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42" name="Rounded Rectangle 40"/>
          <p:cNvGrpSpPr/>
          <p:nvPr/>
        </p:nvGrpSpPr>
        <p:grpSpPr>
          <a:xfrm>
            <a:off x="4339390" y="1291840"/>
            <a:ext cx="7177935" cy="333086"/>
            <a:chOff x="0" y="-1"/>
            <a:chExt cx="7177933" cy="333085"/>
          </a:xfrm>
        </p:grpSpPr>
        <p:sp>
          <p:nvSpPr>
            <p:cNvPr id="240" name="Rounded Rectangle"/>
            <p:cNvSpPr/>
            <p:nvPr/>
          </p:nvSpPr>
          <p:spPr>
            <a:xfrm>
              <a:off x="0" y="5842"/>
              <a:ext cx="7177935" cy="321406"/>
            </a:xfrm>
            <a:prstGeom prst="roundRect">
              <a:avLst>
                <a:gd name="adj" fmla="val 16667"/>
              </a:avLst>
            </a:prstGeom>
            <a:solidFill>
              <a:srgbClr val="DCDCDC"/>
            </a:solidFill>
            <a:ln w="25400" cap="flat">
              <a:solidFill>
                <a:srgbClr val="1D30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1" name="ARPA-H Grant"/>
            <p:cNvSpPr txBox="1"/>
            <p:nvPr/>
          </p:nvSpPr>
          <p:spPr>
            <a:xfrm>
              <a:off x="74108" y="-2"/>
              <a:ext cx="7029717" cy="333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ARPA-H Grant</a:t>
              </a:r>
            </a:p>
          </p:txBody>
        </p:sp>
      </p:grpSp>
      <p:grpSp>
        <p:nvGrpSpPr>
          <p:cNvPr id="245" name="Rounded Rectangle 42"/>
          <p:cNvGrpSpPr/>
          <p:nvPr/>
        </p:nvGrpSpPr>
        <p:grpSpPr>
          <a:xfrm>
            <a:off x="6091804" y="1728040"/>
            <a:ext cx="3607909" cy="333086"/>
            <a:chOff x="0" y="-1"/>
            <a:chExt cx="3607908" cy="333085"/>
          </a:xfrm>
        </p:grpSpPr>
        <p:sp>
          <p:nvSpPr>
            <p:cNvPr id="243" name="Rounded Rectangle"/>
            <p:cNvSpPr/>
            <p:nvPr/>
          </p:nvSpPr>
          <p:spPr>
            <a:xfrm>
              <a:off x="-1" y="5842"/>
              <a:ext cx="3607909" cy="32140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1D30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4" name="Pre/Seed Round"/>
            <p:cNvSpPr txBox="1"/>
            <p:nvPr/>
          </p:nvSpPr>
          <p:spPr>
            <a:xfrm>
              <a:off x="74110" y="-2"/>
              <a:ext cx="3459687" cy="333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Pre/Seed Round</a:t>
              </a:r>
            </a:p>
          </p:txBody>
        </p:sp>
      </p:grpSp>
      <p:grpSp>
        <p:nvGrpSpPr>
          <p:cNvPr id="248" name="Pentagon 43"/>
          <p:cNvGrpSpPr/>
          <p:nvPr/>
        </p:nvGrpSpPr>
        <p:grpSpPr>
          <a:xfrm>
            <a:off x="9922474" y="1714905"/>
            <a:ext cx="1915301" cy="333086"/>
            <a:chOff x="0" y="0"/>
            <a:chExt cx="1915299" cy="333085"/>
          </a:xfrm>
        </p:grpSpPr>
        <p:sp>
          <p:nvSpPr>
            <p:cNvPr id="246" name="Shape"/>
            <p:cNvSpPr/>
            <p:nvPr/>
          </p:nvSpPr>
          <p:spPr>
            <a:xfrm>
              <a:off x="0" y="19607"/>
              <a:ext cx="1915300" cy="293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943" y="0"/>
                  </a:lnTo>
                  <a:lnTo>
                    <a:pt x="21600" y="10800"/>
                  </a:lnTo>
                  <a:lnTo>
                    <a:pt x="1994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1D30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7" name="Series A"/>
            <p:cNvSpPr txBox="1"/>
            <p:nvPr/>
          </p:nvSpPr>
          <p:spPr>
            <a:xfrm>
              <a:off x="58419" y="0"/>
              <a:ext cx="1724993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Series A</a:t>
              </a:r>
            </a:p>
          </p:txBody>
        </p:sp>
      </p:grpSp>
      <p:sp>
        <p:nvSpPr>
          <p:cNvPr id="249" name="Straight Connector 45"/>
          <p:cNvSpPr/>
          <p:nvPr/>
        </p:nvSpPr>
        <p:spPr>
          <a:xfrm>
            <a:off x="838200" y="2152270"/>
            <a:ext cx="1000720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0" name="Straight Connector 47"/>
          <p:cNvSpPr/>
          <p:nvPr/>
        </p:nvSpPr>
        <p:spPr>
          <a:xfrm>
            <a:off x="872919" y="4935647"/>
            <a:ext cx="1000720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1" name="TextBox 3"/>
          <p:cNvSpPr txBox="1"/>
          <p:nvPr/>
        </p:nvSpPr>
        <p:spPr>
          <a:xfrm>
            <a:off x="4345218" y="973393"/>
            <a:ext cx="779818" cy="30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/>
            </a:lvl1pPr>
          </a:lstStyle>
          <a:p>
            <a:r>
              <a:t>Funding</a:t>
            </a:r>
          </a:p>
        </p:txBody>
      </p:sp>
      <p:sp>
        <p:nvSpPr>
          <p:cNvPr id="252" name="TextBox 4"/>
          <p:cNvSpPr txBox="1"/>
          <p:nvPr/>
        </p:nvSpPr>
        <p:spPr>
          <a:xfrm>
            <a:off x="6101133" y="990478"/>
            <a:ext cx="779818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/>
            </a:lvl1pPr>
          </a:lstStyle>
          <a:p>
            <a:r>
              <a:t>Funding</a:t>
            </a:r>
          </a:p>
        </p:txBody>
      </p:sp>
      <p:sp>
        <p:nvSpPr>
          <p:cNvPr id="253" name="TextBox 6"/>
          <p:cNvSpPr txBox="1"/>
          <p:nvPr/>
        </p:nvSpPr>
        <p:spPr>
          <a:xfrm>
            <a:off x="4605756" y="2184692"/>
            <a:ext cx="1866165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/>
            </a:lvl1pPr>
          </a:lstStyle>
          <a:p>
            <a:r>
              <a:t>Carrier Development</a:t>
            </a:r>
          </a:p>
        </p:txBody>
      </p:sp>
      <p:sp>
        <p:nvSpPr>
          <p:cNvPr id="254" name="TextBox 9"/>
          <p:cNvSpPr txBox="1"/>
          <p:nvPr/>
        </p:nvSpPr>
        <p:spPr>
          <a:xfrm>
            <a:off x="3232414" y="4242747"/>
            <a:ext cx="5539640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/>
            </a:lvl1pPr>
          </a:lstStyle>
          <a:p>
            <a:r>
              <a:t>Iterative Cycles of Testing and Refinement (“agile development”)</a:t>
            </a:r>
          </a:p>
        </p:txBody>
      </p:sp>
      <p:sp>
        <p:nvSpPr>
          <p:cNvPr id="255" name="Right Arrow 11"/>
          <p:cNvSpPr/>
          <p:nvPr/>
        </p:nvSpPr>
        <p:spPr>
          <a:xfrm>
            <a:off x="4956068" y="4649577"/>
            <a:ext cx="630197" cy="2194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1D3053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Right Arrow 14"/>
          <p:cNvSpPr/>
          <p:nvPr/>
        </p:nvSpPr>
        <p:spPr>
          <a:xfrm rot="1185939">
            <a:off x="9323637" y="4816561"/>
            <a:ext cx="1021820" cy="1966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1D3053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7" name="Oval 2"/>
          <p:cNvSpPr/>
          <p:nvPr/>
        </p:nvSpPr>
        <p:spPr>
          <a:xfrm>
            <a:off x="1462745" y="3595311"/>
            <a:ext cx="3356520" cy="452371"/>
          </a:xfrm>
          <a:prstGeom prst="ellipse">
            <a:avLst/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58" name="TextBox 7"/>
          <p:cNvSpPr txBox="1"/>
          <p:nvPr/>
        </p:nvSpPr>
        <p:spPr>
          <a:xfrm>
            <a:off x="9880265" y="990478"/>
            <a:ext cx="779818" cy="300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/>
            </a:lvl1pPr>
          </a:lstStyle>
          <a:p>
            <a:r>
              <a:t>Funding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1"/>
          <p:cNvSpPr txBox="1">
            <a:spLocks noGrp="1"/>
          </p:cNvSpPr>
          <p:nvPr>
            <p:ph type="title"/>
          </p:nvPr>
        </p:nvSpPr>
        <p:spPr>
          <a:xfrm>
            <a:off x="199292" y="1079"/>
            <a:ext cx="11154510" cy="1137138"/>
          </a:xfrm>
          <a:prstGeom prst="rect">
            <a:avLst/>
          </a:prstGeom>
        </p:spPr>
        <p:txBody>
          <a:bodyPr/>
          <a:lstStyle/>
          <a:p>
            <a:pPr algn="ctr">
              <a:defRPr sz="3200"/>
            </a:pPr>
            <a:r>
              <a:t>Blavatnik Budget and Deliverables</a:t>
            </a:r>
          </a:p>
        </p:txBody>
      </p:sp>
      <p:sp>
        <p:nvSpPr>
          <p:cNvPr id="261" name="TextBox 9"/>
          <p:cNvSpPr txBox="1"/>
          <p:nvPr/>
        </p:nvSpPr>
        <p:spPr>
          <a:xfrm>
            <a:off x="1899561" y="2566000"/>
            <a:ext cx="2335939" cy="1336387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/>
            </a:pPr>
            <a:r>
              <a:t>Conjugate Design </a:t>
            </a:r>
          </a:p>
          <a:p>
            <a:pPr algn="ctr">
              <a:defRPr sz="800"/>
            </a:pPr>
            <a:endParaRPr/>
          </a:p>
          <a:p>
            <a:pPr marL="285750" indent="-285750">
              <a:buSzPct val="100000"/>
              <a:buFont typeface="Arial"/>
              <a:buChar char="•"/>
            </a:pPr>
            <a:r>
              <a:t>Conjugate Design</a:t>
            </a:r>
          </a:p>
          <a:p>
            <a:pPr marL="285750" indent="-285750">
              <a:buSzPct val="100000"/>
              <a:buFont typeface="Arial"/>
              <a:buChar char="•"/>
            </a:pPr>
            <a:r>
              <a:t> Linker moiety selected</a:t>
            </a:r>
          </a:p>
        </p:txBody>
      </p:sp>
      <p:sp>
        <p:nvSpPr>
          <p:cNvPr id="262" name="TextBox 11"/>
          <p:cNvSpPr txBox="1"/>
          <p:nvPr/>
        </p:nvSpPr>
        <p:spPr>
          <a:xfrm>
            <a:off x="5440865" y="2284516"/>
            <a:ext cx="2259092" cy="1920587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/>
            </a:pPr>
            <a:r>
              <a:t>Conjugate Synthesis and Transport</a:t>
            </a:r>
          </a:p>
          <a:p>
            <a:pPr>
              <a:defRPr sz="800"/>
            </a:pPr>
            <a:endParaRPr/>
          </a:p>
          <a:p>
            <a:pPr marL="347472" indent="-347472">
              <a:buSzPts val="1800"/>
              <a:buAutoNum type="arabicPeriod"/>
            </a:pPr>
            <a:r>
              <a:t>Establish crossing BBB</a:t>
            </a:r>
          </a:p>
          <a:p>
            <a:pPr marL="347472" indent="-347472">
              <a:buSzPts val="1800"/>
              <a:buAutoNum type="arabicPeriod"/>
            </a:pPr>
            <a:r>
              <a:t>Quantify pharmacokinetic</a:t>
            </a:r>
            <a:r>
              <a:rPr sz="1400"/>
              <a:t>s</a:t>
            </a:r>
          </a:p>
        </p:txBody>
      </p:sp>
      <p:sp>
        <p:nvSpPr>
          <p:cNvPr id="263" name="TextBox 7"/>
          <p:cNvSpPr txBox="1"/>
          <p:nvPr/>
        </p:nvSpPr>
        <p:spPr>
          <a:xfrm>
            <a:off x="9115397" y="2284517"/>
            <a:ext cx="2354081" cy="2504786"/>
          </a:xfrm>
          <a:prstGeom prst="rect">
            <a:avLst/>
          </a:prstGeom>
          <a:solidFill>
            <a:srgbClr val="BDD7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/>
            </a:pPr>
            <a:r>
              <a:t>Establish Targeted Release</a:t>
            </a:r>
          </a:p>
          <a:p>
            <a:pPr>
              <a:defRPr sz="800"/>
            </a:pPr>
            <a:endParaRPr/>
          </a:p>
          <a:p>
            <a:pPr marL="342900" indent="-342900">
              <a:buSzPct val="100000"/>
              <a:buAutoNum type="arabicPeriod"/>
            </a:pPr>
            <a:r>
              <a:t>Quantify on-target specificity </a:t>
            </a:r>
          </a:p>
          <a:p>
            <a:pPr marL="342900" indent="-342900">
              <a:buSzPct val="100000"/>
              <a:buAutoNum type="arabicPeriod"/>
            </a:pPr>
            <a:r>
              <a:t>Quantify relation between activity-related triggers and on-target specificity</a:t>
            </a:r>
          </a:p>
        </p:txBody>
      </p:sp>
      <p:sp>
        <p:nvSpPr>
          <p:cNvPr id="264" name="Arrow"/>
          <p:cNvSpPr/>
          <p:nvPr/>
        </p:nvSpPr>
        <p:spPr>
          <a:xfrm>
            <a:off x="4456536" y="2899555"/>
            <a:ext cx="748213" cy="4231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67" name="Right Arrow 13"/>
          <p:cNvGrpSpPr/>
          <p:nvPr/>
        </p:nvGrpSpPr>
        <p:grpSpPr>
          <a:xfrm>
            <a:off x="1825326" y="1687837"/>
            <a:ext cx="2658280" cy="484636"/>
            <a:chOff x="0" y="0"/>
            <a:chExt cx="2658278" cy="484635"/>
          </a:xfrm>
        </p:grpSpPr>
        <p:sp>
          <p:nvSpPr>
            <p:cNvPr id="265" name="Arrow"/>
            <p:cNvSpPr/>
            <p:nvPr/>
          </p:nvSpPr>
          <p:spPr>
            <a:xfrm>
              <a:off x="0" y="0"/>
              <a:ext cx="2658279" cy="4846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6" name="3 months  $75K"/>
            <p:cNvSpPr txBox="1"/>
            <p:nvPr/>
          </p:nvSpPr>
          <p:spPr>
            <a:xfrm>
              <a:off x="27984" y="75771"/>
              <a:ext cx="2528148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3 months  $75K</a:t>
              </a:r>
            </a:p>
          </p:txBody>
        </p:sp>
      </p:grpSp>
      <p:grpSp>
        <p:nvGrpSpPr>
          <p:cNvPr id="270" name="Pentagon 1"/>
          <p:cNvGrpSpPr/>
          <p:nvPr/>
        </p:nvGrpSpPr>
        <p:grpSpPr>
          <a:xfrm>
            <a:off x="1288389" y="926021"/>
            <a:ext cx="10197979" cy="477079"/>
            <a:chOff x="0" y="0"/>
            <a:chExt cx="10197977" cy="477078"/>
          </a:xfrm>
        </p:grpSpPr>
        <p:sp>
          <p:nvSpPr>
            <p:cNvPr id="268" name="Shape"/>
            <p:cNvSpPr/>
            <p:nvPr/>
          </p:nvSpPr>
          <p:spPr>
            <a:xfrm>
              <a:off x="-1" y="-1"/>
              <a:ext cx="10197979" cy="477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095" y="0"/>
                  </a:lnTo>
                  <a:lnTo>
                    <a:pt x="21600" y="10800"/>
                  </a:lnTo>
                  <a:lnTo>
                    <a:pt x="2109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1D305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69" name="2024"/>
            <p:cNvSpPr txBox="1"/>
            <p:nvPr/>
          </p:nvSpPr>
          <p:spPr>
            <a:xfrm>
              <a:off x="58419" y="68448"/>
              <a:ext cx="9961869" cy="340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t>2024</a:t>
              </a:r>
            </a:p>
          </p:txBody>
        </p:sp>
      </p:grpSp>
      <p:sp>
        <p:nvSpPr>
          <p:cNvPr id="271" name="TextBox 2"/>
          <p:cNvSpPr txBox="1"/>
          <p:nvPr/>
        </p:nvSpPr>
        <p:spPr>
          <a:xfrm>
            <a:off x="245011" y="2972135"/>
            <a:ext cx="959308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/>
            </a:lvl1pPr>
          </a:lstStyle>
          <a:p>
            <a:r>
              <a:t>Validation</a:t>
            </a:r>
          </a:p>
        </p:txBody>
      </p:sp>
      <p:sp>
        <p:nvSpPr>
          <p:cNvPr id="272" name="TextBox 3"/>
          <p:cNvSpPr txBox="1"/>
          <p:nvPr/>
        </p:nvSpPr>
        <p:spPr>
          <a:xfrm>
            <a:off x="245012" y="5499960"/>
            <a:ext cx="1482289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/>
            </a:lvl1pPr>
          </a:lstStyle>
          <a:p>
            <a:r>
              <a:t>Novel IP created</a:t>
            </a:r>
          </a:p>
        </p:txBody>
      </p:sp>
      <p:grpSp>
        <p:nvGrpSpPr>
          <p:cNvPr id="275" name="Right Arrow 13"/>
          <p:cNvGrpSpPr/>
          <p:nvPr/>
        </p:nvGrpSpPr>
        <p:grpSpPr>
          <a:xfrm>
            <a:off x="5440865" y="1687837"/>
            <a:ext cx="2658280" cy="484636"/>
            <a:chOff x="0" y="0"/>
            <a:chExt cx="2658278" cy="484635"/>
          </a:xfrm>
        </p:grpSpPr>
        <p:sp>
          <p:nvSpPr>
            <p:cNvPr id="273" name="Arrow"/>
            <p:cNvSpPr/>
            <p:nvPr/>
          </p:nvSpPr>
          <p:spPr>
            <a:xfrm>
              <a:off x="0" y="0"/>
              <a:ext cx="2658279" cy="4846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4" name="3 months  $75K"/>
            <p:cNvSpPr txBox="1"/>
            <p:nvPr/>
          </p:nvSpPr>
          <p:spPr>
            <a:xfrm>
              <a:off x="27984" y="75771"/>
              <a:ext cx="2528148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5 months  $100K</a:t>
              </a:r>
            </a:p>
          </p:txBody>
        </p:sp>
      </p:grpSp>
      <p:grpSp>
        <p:nvGrpSpPr>
          <p:cNvPr id="278" name="Right Arrow 13"/>
          <p:cNvGrpSpPr/>
          <p:nvPr/>
        </p:nvGrpSpPr>
        <p:grpSpPr>
          <a:xfrm>
            <a:off x="9016972" y="1687837"/>
            <a:ext cx="2658279" cy="484636"/>
            <a:chOff x="0" y="0"/>
            <a:chExt cx="2658278" cy="484635"/>
          </a:xfrm>
        </p:grpSpPr>
        <p:sp>
          <p:nvSpPr>
            <p:cNvPr id="276" name="Arrow"/>
            <p:cNvSpPr/>
            <p:nvPr/>
          </p:nvSpPr>
          <p:spPr>
            <a:xfrm>
              <a:off x="0" y="0"/>
              <a:ext cx="2658279" cy="48463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77" name="3 months  $75K"/>
            <p:cNvSpPr txBox="1"/>
            <p:nvPr/>
          </p:nvSpPr>
          <p:spPr>
            <a:xfrm>
              <a:off x="27984" y="75771"/>
              <a:ext cx="2528148" cy="3330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4 months  $125K</a:t>
              </a:r>
            </a:p>
          </p:txBody>
        </p:sp>
      </p:grpSp>
      <p:sp>
        <p:nvSpPr>
          <p:cNvPr id="279" name="Arrow"/>
          <p:cNvSpPr/>
          <p:nvPr/>
        </p:nvSpPr>
        <p:spPr>
          <a:xfrm>
            <a:off x="8052452" y="2951456"/>
            <a:ext cx="748213" cy="4231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0" name="Straight Connector 12"/>
          <p:cNvSpPr/>
          <p:nvPr/>
        </p:nvSpPr>
        <p:spPr>
          <a:xfrm>
            <a:off x="726510" y="4969455"/>
            <a:ext cx="10627292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1" name="TextBox 9"/>
          <p:cNvSpPr txBox="1"/>
          <p:nvPr/>
        </p:nvSpPr>
        <p:spPr>
          <a:xfrm>
            <a:off x="9124468" y="5271413"/>
            <a:ext cx="2335939" cy="1209387"/>
          </a:xfrm>
          <a:prstGeom prst="rect">
            <a:avLst/>
          </a:prstGeom>
          <a:solidFill>
            <a:srgbClr val="BDD7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  <a:r>
              <a:t>2-DG-Ketamine Conjugate for</a:t>
            </a:r>
          </a:p>
          <a:p>
            <a:pPr algn="ctr"/>
            <a:r>
              <a:t>Major Depressive</a:t>
            </a:r>
          </a:p>
          <a:p>
            <a:pPr algn="ctr"/>
            <a:r>
              <a:t>Disorder</a:t>
            </a:r>
          </a:p>
        </p:txBody>
      </p:sp>
      <p:sp>
        <p:nvSpPr>
          <p:cNvPr id="282" name="TextBox 9"/>
          <p:cNvSpPr txBox="1"/>
          <p:nvPr/>
        </p:nvSpPr>
        <p:spPr>
          <a:xfrm>
            <a:off x="3729173" y="5181186"/>
            <a:ext cx="2335939" cy="1209386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  <a:r>
              <a:t>2-DG-Drug Conjugate</a:t>
            </a:r>
          </a:p>
          <a:p>
            <a:pPr algn="ctr"/>
            <a:r>
              <a:t>Technology for Targeted Delivery of Drugs for Multiple CNS Disorders</a:t>
            </a:r>
          </a:p>
        </p:txBody>
      </p:sp>
      <p:sp>
        <p:nvSpPr>
          <p:cNvPr id="283" name="TextBox 17"/>
          <p:cNvSpPr txBox="1"/>
          <p:nvPr/>
        </p:nvSpPr>
        <p:spPr>
          <a:xfrm>
            <a:off x="189528" y="1805857"/>
            <a:ext cx="1207056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 b="1"/>
            </a:lvl1pPr>
          </a:lstStyle>
          <a:p>
            <a:r>
              <a:t>Budget/Time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0" y="899067"/>
            <a:ext cx="4289831" cy="411898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extBox 17"/>
          <p:cNvSpPr txBox="1"/>
          <p:nvPr/>
        </p:nvSpPr>
        <p:spPr>
          <a:xfrm>
            <a:off x="5572411" y="1041384"/>
            <a:ext cx="5656869" cy="295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600" b="1" u="sng">
                <a:solidFill>
                  <a:srgbClr val="7030A0"/>
                </a:solidFill>
              </a:defRPr>
            </a:pPr>
            <a:r>
              <a:t>The Problem </a:t>
            </a:r>
          </a:p>
          <a:p>
            <a:pPr algn="ctr">
              <a:defRPr sz="2600">
                <a:solidFill>
                  <a:srgbClr val="FF0000"/>
                </a:solidFill>
              </a:defRPr>
            </a:pPr>
            <a:r>
              <a:t>Currently drugs go to all parts of the brain</a:t>
            </a:r>
          </a:p>
          <a:p>
            <a:pPr algn="ctr">
              <a:defRPr sz="1000">
                <a:solidFill>
                  <a:srgbClr val="FF0000"/>
                </a:solidFill>
              </a:defRPr>
            </a:pPr>
            <a:r>
              <a:t> </a:t>
            </a:r>
          </a:p>
          <a:p>
            <a:pPr marL="285750" indent="-285750">
              <a:buSzPts val="800"/>
              <a:buFont typeface="Arial"/>
              <a:buChar char="•"/>
              <a:defRPr sz="800"/>
            </a:pPr>
            <a:endParaRPr/>
          </a:p>
          <a:p>
            <a:pPr marL="285750" indent="-285750">
              <a:buSzPts val="2600"/>
              <a:buFont typeface="Arial"/>
              <a:buChar char="•"/>
              <a:defRPr sz="2600" b="1"/>
            </a:pPr>
            <a:r>
              <a:t>Cause</a:t>
            </a:r>
            <a:r>
              <a:rPr b="0"/>
              <a:t> ”off-target side effects”</a:t>
            </a:r>
          </a:p>
          <a:p>
            <a:pPr marL="285750" indent="-285750">
              <a:buSzPts val="800"/>
              <a:buFont typeface="Arial"/>
              <a:buChar char="•"/>
              <a:defRPr sz="800"/>
            </a:pPr>
            <a:endParaRPr b="0"/>
          </a:p>
          <a:p>
            <a:pPr marL="285750" indent="-285750">
              <a:buSzPts val="2600"/>
              <a:buFont typeface="Arial"/>
              <a:buChar char="•"/>
              <a:defRPr sz="2600" b="1"/>
            </a:pPr>
            <a:r>
              <a:t>Limit</a:t>
            </a:r>
            <a:r>
              <a:rPr b="0"/>
              <a:t> on-target dosing to sub-optimal levels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79" y="551732"/>
            <a:ext cx="5326940" cy="51147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129" y="595309"/>
            <a:ext cx="4563644" cy="4381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G_3197.jpeg" descr="IMG_319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84" y="642795"/>
            <a:ext cx="6733877" cy="4246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79" y="186004"/>
            <a:ext cx="7224623" cy="4819854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angle"/>
          <p:cNvSpPr/>
          <p:nvPr/>
        </p:nvSpPr>
        <p:spPr>
          <a:xfrm>
            <a:off x="851726" y="-48075"/>
            <a:ext cx="2403906" cy="65474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97" name="Rectangle"/>
          <p:cNvSpPr/>
          <p:nvPr/>
        </p:nvSpPr>
        <p:spPr>
          <a:xfrm>
            <a:off x="7457499" y="394708"/>
            <a:ext cx="7687472" cy="37823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98" name="TextBox 18"/>
          <p:cNvSpPr txBox="1"/>
          <p:nvPr/>
        </p:nvSpPr>
        <p:spPr>
          <a:xfrm>
            <a:off x="4302914" y="-355879"/>
            <a:ext cx="2841830" cy="340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/>
            </a:lvl1pPr>
          </a:lstStyle>
          <a:p>
            <a:r>
              <a:t>The Solution/Opportunity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1" animBg="1" advAuto="0"/>
      <p:bldP spid="94" grpId="2" animBg="1" advAuto="0"/>
      <p:bldP spid="95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39" y="239420"/>
            <a:ext cx="2372755" cy="2278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278" y="3136998"/>
            <a:ext cx="3510282" cy="2432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41" y="3194941"/>
            <a:ext cx="2504990" cy="240522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5"/>
          <p:cNvSpPr txBox="1"/>
          <p:nvPr/>
        </p:nvSpPr>
        <p:spPr>
          <a:xfrm>
            <a:off x="448429" y="5694603"/>
            <a:ext cx="2377150" cy="808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 b="1"/>
            </a:pPr>
            <a:r>
              <a:t>Activity-sensitive carriers</a:t>
            </a:r>
            <a:r>
              <a:rPr b="0"/>
              <a:t> </a:t>
            </a:r>
          </a:p>
          <a:p>
            <a:pPr algn="ctr">
              <a:defRPr sz="1600"/>
            </a:pPr>
            <a:r>
              <a:t>bring drugs into the brain largely in inactive form</a:t>
            </a:r>
          </a:p>
        </p:txBody>
      </p:sp>
      <p:grpSp>
        <p:nvGrpSpPr>
          <p:cNvPr id="109" name="Group 6"/>
          <p:cNvGrpSpPr/>
          <p:nvPr/>
        </p:nvGrpSpPr>
        <p:grpSpPr>
          <a:xfrm>
            <a:off x="3853068" y="3070555"/>
            <a:ext cx="3615076" cy="2610643"/>
            <a:chOff x="0" y="0"/>
            <a:chExt cx="3615075" cy="2610642"/>
          </a:xfrm>
        </p:grpSpPr>
        <p:pic>
          <p:nvPicPr>
            <p:cNvPr id="104" name="Picture 11" descr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615076" cy="2610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5" name="Picture 12" descr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785" y="696945"/>
              <a:ext cx="1410801" cy="15244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Picture 13" descr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276" y="1233272"/>
              <a:ext cx="1163849" cy="988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icture 14" descr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59444" y="154711"/>
              <a:ext cx="2173455" cy="23445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8" name="Picture 15" descr="Picture 15"/>
            <p:cNvPicPr>
              <a:picLocks noChangeAspect="1"/>
            </p:cNvPicPr>
            <p:nvPr/>
          </p:nvPicPr>
          <p:blipFill>
            <a:blip r:embed="rId9">
              <a:alphaModFix amt="72000"/>
            </a:blip>
            <a:stretch>
              <a:fillRect/>
            </a:stretch>
          </p:blipFill>
          <p:spPr>
            <a:xfrm rot="21019217">
              <a:off x="602222" y="1124388"/>
              <a:ext cx="1284043" cy="9308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0" name="TextBox 7"/>
          <p:cNvSpPr txBox="1"/>
          <p:nvPr/>
        </p:nvSpPr>
        <p:spPr>
          <a:xfrm>
            <a:off x="3171636" y="4057596"/>
            <a:ext cx="382445" cy="653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400" b="1"/>
            </a:lvl1pPr>
          </a:lstStyle>
          <a:p>
            <a:r>
              <a:t>+</a:t>
            </a:r>
          </a:p>
        </p:txBody>
      </p:sp>
      <p:sp>
        <p:nvSpPr>
          <p:cNvPr id="111" name="TextBox 8"/>
          <p:cNvSpPr txBox="1"/>
          <p:nvPr/>
        </p:nvSpPr>
        <p:spPr>
          <a:xfrm>
            <a:off x="7701281" y="4057598"/>
            <a:ext cx="382445" cy="653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400" b="1"/>
            </a:lvl1pPr>
          </a:lstStyle>
          <a:p>
            <a:r>
              <a:t>=</a:t>
            </a:r>
          </a:p>
        </p:txBody>
      </p:sp>
      <p:sp>
        <p:nvSpPr>
          <p:cNvPr id="112" name="TextBox 9"/>
          <p:cNvSpPr txBox="1"/>
          <p:nvPr/>
        </p:nvSpPr>
        <p:spPr>
          <a:xfrm>
            <a:off x="4053073" y="5711382"/>
            <a:ext cx="3215068" cy="808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 b="1"/>
            </a:pPr>
            <a:r>
              <a:t>Digital Probe/Activate Technology</a:t>
            </a:r>
          </a:p>
          <a:p>
            <a:pPr>
              <a:defRPr sz="1600"/>
            </a:pPr>
            <a:r>
              <a:t>identifies and increases neuronal firing in target area for drug delivery</a:t>
            </a:r>
          </a:p>
        </p:txBody>
      </p:sp>
      <p:sp>
        <p:nvSpPr>
          <p:cNvPr id="113" name="TextBox 10"/>
          <p:cNvSpPr txBox="1"/>
          <p:nvPr/>
        </p:nvSpPr>
        <p:spPr>
          <a:xfrm>
            <a:off x="8307278" y="5694603"/>
            <a:ext cx="3846684" cy="1100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>
                <a:solidFill>
                  <a:srgbClr val="7030A0"/>
                </a:solidFill>
              </a:defRPr>
            </a:pPr>
            <a:r>
              <a:t>On-Target Delivery</a:t>
            </a:r>
            <a:endParaRPr sz="1600"/>
          </a:p>
          <a:p>
            <a:pPr>
              <a:defRPr sz="1600"/>
            </a:pPr>
            <a:r>
              <a:t>Localized increase in neuronal firing produces localized changes in metabolism that release drug from carrier</a:t>
            </a:r>
          </a:p>
        </p:txBody>
      </p:sp>
      <p:sp>
        <p:nvSpPr>
          <p:cNvPr id="114" name="TextBox 17"/>
          <p:cNvSpPr txBox="1"/>
          <p:nvPr/>
        </p:nvSpPr>
        <p:spPr>
          <a:xfrm>
            <a:off x="4334625" y="160169"/>
            <a:ext cx="6421737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 b="1">
                <a:solidFill>
                  <a:srgbClr val="7030A0"/>
                </a:solidFill>
              </a:defRPr>
            </a:lvl1pPr>
          </a:lstStyle>
          <a:p>
            <a:r>
              <a:rPr dirty="0"/>
              <a:t>Our TRANSFORMATIONAL solution</a:t>
            </a:r>
          </a:p>
        </p:txBody>
      </p:sp>
      <p:sp>
        <p:nvSpPr>
          <p:cNvPr id="115" name="TextBox 18"/>
          <p:cNvSpPr txBox="1"/>
          <p:nvPr/>
        </p:nvSpPr>
        <p:spPr>
          <a:xfrm>
            <a:off x="4673945" y="742352"/>
            <a:ext cx="5743096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400" b="1"/>
            </a:pPr>
            <a:r>
              <a:rPr dirty="0"/>
              <a:t>Combines 2 steps:</a:t>
            </a:r>
          </a:p>
          <a:p>
            <a:pPr marL="240631" indent="-240631">
              <a:buSzPct val="100000"/>
              <a:buChar char="-"/>
              <a:defRPr sz="2400" b="1"/>
            </a:pPr>
            <a:r>
              <a:rPr dirty="0"/>
              <a:t>Stimulation of activity in the </a:t>
            </a:r>
            <a:r>
              <a:rPr u="sng" dirty="0"/>
              <a:t>specific</a:t>
            </a:r>
            <a:r>
              <a:rPr dirty="0"/>
              <a:t> areas of the brain</a:t>
            </a:r>
            <a:r>
              <a:rPr lang="en-US" dirty="0"/>
              <a:t> where the drug is needed</a:t>
            </a:r>
          </a:p>
          <a:p>
            <a:pPr marL="240631" indent="-240631">
              <a:buSzPct val="100000"/>
              <a:buChar char="-"/>
              <a:defRPr sz="2400" b="1"/>
            </a:pPr>
            <a:endParaRPr sz="600" dirty="0"/>
          </a:p>
          <a:p>
            <a:pPr marL="240631" indent="-240631">
              <a:buSzPct val="100000"/>
              <a:buChar char="-"/>
              <a:defRPr sz="2400" b="1"/>
            </a:pPr>
            <a:r>
              <a:rPr dirty="0"/>
              <a:t>Activity-dependent </a:t>
            </a:r>
            <a:r>
              <a:rPr u="sng" dirty="0"/>
              <a:t>local</a:t>
            </a:r>
            <a:r>
              <a:rPr dirty="0"/>
              <a:t> drug </a:t>
            </a:r>
            <a:r>
              <a:rPr lang="en-US" dirty="0"/>
              <a:t>uptake and </a:t>
            </a:r>
            <a:r>
              <a:rPr dirty="0"/>
              <a:t>release 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title"/>
          </p:nvPr>
        </p:nvSpPr>
        <p:spPr>
          <a:xfrm>
            <a:off x="548821" y="0"/>
            <a:ext cx="10515600" cy="958622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The Need and Market are </a:t>
            </a:r>
            <a:r>
              <a:rPr lang="en-US" sz="4400" dirty="0">
                <a:sym typeface="Carlito"/>
              </a:rPr>
              <a:t>Huge</a:t>
            </a:r>
          </a:p>
        </p:txBody>
      </p:sp>
      <p:sp>
        <p:nvSpPr>
          <p:cNvPr id="11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259217" y="1135288"/>
            <a:ext cx="10678886" cy="4587423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CNS diseases are projected to be the #1 health burden in the U.S. by 203</a:t>
            </a:r>
            <a:r>
              <a:rPr lang="en-US" sz="2000" b="1" dirty="0">
                <a:solidFill>
                  <a:schemeClr val="tx1"/>
                </a:solidFill>
              </a:rPr>
              <a:t>0</a:t>
            </a:r>
          </a:p>
          <a:p>
            <a:pPr lvl="1"/>
            <a:r>
              <a:rPr lang="en-US" sz="2000" dirty="0"/>
              <a:t>$1.5 trillion per year—8.8 percent of gross domestic product (GDP</a:t>
            </a:r>
            <a:r>
              <a:rPr lang="en-US" sz="1800" dirty="0"/>
              <a:t>)</a:t>
            </a:r>
          </a:p>
          <a:p>
            <a:pPr lvl="1"/>
            <a:endParaRPr lang="en-US" sz="800" dirty="0"/>
          </a:p>
          <a:p>
            <a:pPr lvl="1"/>
            <a:r>
              <a:rPr lang="en-US" sz="2200" b="1" dirty="0">
                <a:solidFill>
                  <a:schemeClr val="tx1"/>
                </a:solidFill>
              </a:rPr>
              <a:t>Current Pharmacotherapies Have Limited Effectiveness and High Off-Target Side Effects</a:t>
            </a:r>
          </a:p>
          <a:p>
            <a:pPr lvl="1"/>
            <a:r>
              <a:rPr lang="en-US" sz="2000" dirty="0"/>
              <a:t>Side effects include sedation, confusion, dulled thinking, falling, weight gain, abnormal movements, decreased libido and sexual dysfunction.</a:t>
            </a:r>
            <a:r>
              <a:rPr lang="en-US" sz="2400" dirty="0"/>
              <a:t> </a:t>
            </a:r>
          </a:p>
          <a:p>
            <a:pPr lvl="1"/>
            <a:endParaRPr lang="en-US" b="1" dirty="0"/>
          </a:p>
          <a:p>
            <a:pPr lvl="1"/>
            <a:r>
              <a:rPr lang="en-US" sz="2200" b="1" dirty="0" err="1">
                <a:solidFill>
                  <a:schemeClr val="tx1"/>
                </a:solidFill>
              </a:rPr>
              <a:t>Blavatnik</a:t>
            </a:r>
            <a:r>
              <a:rPr lang="en-US" sz="2200" b="1" dirty="0">
                <a:solidFill>
                  <a:schemeClr val="tx1"/>
                </a:solidFill>
              </a:rPr>
              <a:t> funding: Major Depression (MDD), novel proof-of-principle compound (Yale IP) </a:t>
            </a:r>
          </a:p>
          <a:p>
            <a:pPr lvl="1"/>
            <a:r>
              <a:rPr lang="en-US" sz="1800" dirty="0"/>
              <a:t>18.4 % of Americans diagnosed at some time with MDD with prevalence increasing by 54% from 2006 to 2019 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13% of Americans over 18 report using anti-depressant medications over the previous 30 days 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25% of women &gt; 60 years old are taking anti-depressant medications </a:t>
            </a:r>
          </a:p>
          <a:p>
            <a:pPr lvl="1"/>
            <a:r>
              <a:rPr lang="en-US" sz="1800" dirty="0"/>
              <a:t>60% take antidepressants for &gt; 2 years and 10% for &gt;10 years.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 </a:t>
            </a:r>
          </a:p>
        </p:txBody>
      </p:sp>
      <p:sp>
        <p:nvSpPr>
          <p:cNvPr id="119" name="TextBox 5"/>
          <p:cNvSpPr txBox="1"/>
          <p:nvPr/>
        </p:nvSpPr>
        <p:spPr>
          <a:xfrm>
            <a:off x="4321866" y="6221972"/>
            <a:ext cx="2553588" cy="392466"/>
          </a:xfrm>
          <a:prstGeom prst="rect">
            <a:avLst/>
          </a:prstGeom>
          <a:solidFill>
            <a:srgbClr val="FFF2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Competitors: None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>
            <a:spLocks noGrp="1"/>
          </p:cNvSpPr>
          <p:nvPr>
            <p:ph type="title"/>
          </p:nvPr>
        </p:nvSpPr>
        <p:spPr>
          <a:xfrm>
            <a:off x="838200" y="24950"/>
            <a:ext cx="10515600" cy="818199"/>
          </a:xfrm>
          <a:prstGeom prst="rect">
            <a:avLst/>
          </a:prstGeom>
        </p:spPr>
        <p:txBody>
          <a:bodyPr/>
          <a:lstStyle/>
          <a:p>
            <a:pPr algn="ctr" defTabSz="886966">
              <a:defRPr sz="2400"/>
            </a:pPr>
            <a:r>
              <a:t>Our Focus is a </a:t>
            </a:r>
            <a:r>
              <a:rPr b="1">
                <a:latin typeface="Carlito"/>
                <a:ea typeface="Carlito"/>
                <a:cs typeface="Carlito"/>
                <a:sym typeface="Carlito"/>
              </a:rPr>
              <a:t>2-DG-Ketamine Conjugate</a:t>
            </a:r>
            <a:r>
              <a:t> to Demonstrate Proof of Principle and Create a New Therapeutic for Depression (Yale IP)</a:t>
            </a:r>
          </a:p>
        </p:txBody>
      </p:sp>
      <p:sp>
        <p:nvSpPr>
          <p:cNvPr id="122" name="TextBox 3"/>
          <p:cNvSpPr txBox="1"/>
          <p:nvPr/>
        </p:nvSpPr>
        <p:spPr>
          <a:xfrm>
            <a:off x="132239" y="5931210"/>
            <a:ext cx="6697683" cy="650237"/>
          </a:xfrm>
          <a:prstGeom prst="rect">
            <a:avLst/>
          </a:prstGeom>
          <a:solidFill>
            <a:srgbClr val="FFF2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3F3F3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Off-Target Action Results in BOTH suboptimal on-target dosing and increased side effects and drug discontinuation</a:t>
            </a:r>
          </a:p>
        </p:txBody>
      </p:sp>
      <p:pic>
        <p:nvPicPr>
          <p:cNvPr id="123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03" y="843149"/>
            <a:ext cx="5832554" cy="496291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6584560" y="1573429"/>
            <a:ext cx="5274464" cy="3170095"/>
          </a:xfrm>
          <a:prstGeom prst="rect">
            <a:avLst/>
          </a:prstGeom>
          <a:solidFill>
            <a:srgbClr val="F2F7B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2800"/>
            </a:pPr>
            <a:r>
              <a:rPr dirty="0"/>
              <a:t>Why 2-DG-Ketamine?</a:t>
            </a:r>
          </a:p>
          <a:p>
            <a:pPr algn="ctr">
              <a:defRPr sz="800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rPr dirty="0"/>
              <a:t>Both (DG and ketamine) in regular human use with IV administration</a:t>
            </a:r>
            <a:endParaRPr lang="en-US" dirty="0"/>
          </a:p>
          <a:p>
            <a:pPr marL="342900" indent="-342900">
              <a:buSzPct val="100000"/>
              <a:buFont typeface="Arial"/>
              <a:buChar char="•"/>
              <a:defRPr sz="2000"/>
            </a:pPr>
            <a:endParaRPr sz="800" dirty="0">
              <a:solidFill>
                <a:srgbClr val="FF0000"/>
              </a:solidFill>
            </a:endParaRPr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rPr dirty="0"/>
              <a:t>Potentially lower regulatory hurdles (neither requires licensing - no proprietary exclusivity)</a:t>
            </a:r>
          </a:p>
          <a:p>
            <a:pPr marL="342900" indent="-342900">
              <a:buSzPct val="100000"/>
              <a:buFont typeface="Arial"/>
              <a:buChar char="•"/>
              <a:defRPr sz="800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000" u="sng"/>
            </a:pPr>
            <a:r>
              <a:rPr dirty="0"/>
              <a:t>Extensive imaging and clinical experience at Yale</a:t>
            </a:r>
          </a:p>
          <a:p>
            <a:pPr marL="342900" indent="-342900">
              <a:buSzPct val="100000"/>
              <a:buFont typeface="Arial"/>
              <a:buChar char="•"/>
              <a:defRPr sz="800"/>
            </a:pPr>
            <a:endParaRPr dirty="0"/>
          </a:p>
          <a:p>
            <a:pPr marL="342900" indent="-342900">
              <a:buSzPct val="100000"/>
              <a:buFont typeface="Arial"/>
              <a:buChar char="•"/>
              <a:defRPr sz="2000"/>
            </a:pPr>
            <a:r>
              <a:rPr dirty="0"/>
              <a:t>Proprietary new therapeutic and Yale IP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51" descr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887" y="1136128"/>
            <a:ext cx="2059738" cy="207324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Box 69"/>
          <p:cNvSpPr txBox="1"/>
          <p:nvPr/>
        </p:nvSpPr>
        <p:spPr>
          <a:xfrm>
            <a:off x="3375258" y="773457"/>
            <a:ext cx="3940049" cy="554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 b="1" u="sng"/>
            </a:pPr>
            <a:r>
              <a:t>Established</a:t>
            </a:r>
          </a:p>
          <a:p>
            <a:pPr algn="ctr">
              <a:defRPr sz="1600"/>
            </a:pPr>
            <a:r>
              <a:t>2-DG Carries &amp; Releases Adriamycin in Tumors</a:t>
            </a:r>
          </a:p>
        </p:txBody>
      </p:sp>
      <p:sp>
        <p:nvSpPr>
          <p:cNvPr id="128" name="TextBox 71"/>
          <p:cNvSpPr txBox="1"/>
          <p:nvPr/>
        </p:nvSpPr>
        <p:spPr>
          <a:xfrm>
            <a:off x="5771767" y="1989976"/>
            <a:ext cx="704323" cy="333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Tumor</a:t>
            </a:r>
          </a:p>
        </p:txBody>
      </p:sp>
      <p:sp>
        <p:nvSpPr>
          <p:cNvPr id="129" name="Rectangle 87"/>
          <p:cNvSpPr txBox="1"/>
          <p:nvPr/>
        </p:nvSpPr>
        <p:spPr>
          <a:xfrm>
            <a:off x="7355665" y="4452739"/>
            <a:ext cx="4579379" cy="216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b="1"/>
            </a:lvl1pPr>
          </a:lstStyle>
          <a:p>
            <a:r>
              <a:t>Targeted increases in neuronal firing induced by cognitive activation tasks make the neurons metabolically more active than other neurons in the brain increasing 2-DG-Drug uptake and enabling localized decoupling of the drug. (Same effect that produces PET &amp; fMRI images.)</a:t>
            </a:r>
          </a:p>
        </p:txBody>
      </p:sp>
      <p:grpSp>
        <p:nvGrpSpPr>
          <p:cNvPr id="136" name="Group 37"/>
          <p:cNvGrpSpPr/>
          <p:nvPr/>
        </p:nvGrpSpPr>
        <p:grpSpPr>
          <a:xfrm>
            <a:off x="1919253" y="1447379"/>
            <a:ext cx="1914934" cy="2073244"/>
            <a:chOff x="-1" y="-1"/>
            <a:chExt cx="1914932" cy="2073242"/>
          </a:xfrm>
        </p:grpSpPr>
        <p:grpSp>
          <p:nvGrpSpPr>
            <p:cNvPr id="132" name="Group 30"/>
            <p:cNvGrpSpPr/>
            <p:nvPr/>
          </p:nvGrpSpPr>
          <p:grpSpPr>
            <a:xfrm>
              <a:off x="455043" y="-2"/>
              <a:ext cx="1452323" cy="1847271"/>
              <a:chOff x="-1" y="-1"/>
              <a:chExt cx="1452322" cy="1847270"/>
            </a:xfrm>
          </p:grpSpPr>
          <p:pic>
            <p:nvPicPr>
              <p:cNvPr id="130" name="Picture 22" descr="Picture 22"/>
              <p:cNvPicPr>
                <a:picLocks noChangeAspect="1"/>
              </p:cNvPicPr>
              <p:nvPr/>
            </p:nvPicPr>
            <p:blipFill>
              <a:blip r:embed="rId3"/>
              <a:srcRect b="10931"/>
              <a:stretch>
                <a:fillRect/>
              </a:stretch>
            </p:blipFill>
            <p:spPr>
              <a:xfrm>
                <a:off x="-2" y="-2"/>
                <a:ext cx="1447658" cy="184727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1" name="Rectangle 23"/>
              <p:cNvSpPr/>
              <p:nvPr/>
            </p:nvSpPr>
            <p:spPr>
              <a:xfrm>
                <a:off x="1299425" y="237786"/>
                <a:ext cx="152897" cy="104139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33" name="TextBox 33"/>
            <p:cNvSpPr txBox="1"/>
            <p:nvPr/>
          </p:nvSpPr>
          <p:spPr>
            <a:xfrm>
              <a:off x="-2" y="206566"/>
              <a:ext cx="522543" cy="300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/>
              </a:lvl1pPr>
            </a:lstStyle>
            <a:p>
              <a:r>
                <a:t>2-DG</a:t>
              </a:r>
            </a:p>
          </p:txBody>
        </p:sp>
        <p:sp>
          <p:nvSpPr>
            <p:cNvPr id="134" name="TextBox 34"/>
            <p:cNvSpPr txBox="1"/>
            <p:nvPr/>
          </p:nvSpPr>
          <p:spPr>
            <a:xfrm>
              <a:off x="198177" y="694224"/>
              <a:ext cx="600726" cy="300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/>
              </a:lvl1pPr>
            </a:lstStyle>
            <a:p>
              <a:r>
                <a:t>Linker</a:t>
              </a:r>
            </a:p>
          </p:txBody>
        </p:sp>
        <p:sp>
          <p:nvSpPr>
            <p:cNvPr id="135" name="TextBox 36"/>
            <p:cNvSpPr txBox="1"/>
            <p:nvPr/>
          </p:nvSpPr>
          <p:spPr>
            <a:xfrm>
              <a:off x="884390" y="1772651"/>
              <a:ext cx="1030542" cy="300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600"/>
              </a:lvl1pPr>
            </a:lstStyle>
            <a:p>
              <a:r>
                <a:t>Adriamycin</a:t>
              </a:r>
            </a:p>
          </p:txBody>
        </p:sp>
      </p:grpSp>
      <p:sp>
        <p:nvSpPr>
          <p:cNvPr id="137" name="TextBox 38"/>
          <p:cNvSpPr txBox="1"/>
          <p:nvPr/>
        </p:nvSpPr>
        <p:spPr>
          <a:xfrm>
            <a:off x="1559194" y="3505746"/>
            <a:ext cx="8032112" cy="740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2200" b="1" u="sng"/>
            </a:pPr>
            <a:r>
              <a:t>Proposed</a:t>
            </a:r>
          </a:p>
          <a:p>
            <a:pPr algn="ctr">
              <a:defRPr sz="2200"/>
            </a:pPr>
            <a:r>
              <a:t>2-DG Carries and Releases Ketamine in the Activated Brain Target area</a:t>
            </a:r>
          </a:p>
        </p:txBody>
      </p:sp>
      <p:grpSp>
        <p:nvGrpSpPr>
          <p:cNvPr id="140" name="Group 50"/>
          <p:cNvGrpSpPr/>
          <p:nvPr/>
        </p:nvGrpSpPr>
        <p:grpSpPr>
          <a:xfrm>
            <a:off x="5138173" y="4839904"/>
            <a:ext cx="1806832" cy="1429578"/>
            <a:chOff x="0" y="0"/>
            <a:chExt cx="1806830" cy="1429576"/>
          </a:xfrm>
        </p:grpSpPr>
        <p:pic>
          <p:nvPicPr>
            <p:cNvPr id="138" name="Picture 13" descr="Picture 13"/>
            <p:cNvPicPr>
              <a:picLocks noChangeAspect="1"/>
            </p:cNvPicPr>
            <p:nvPr/>
          </p:nvPicPr>
          <p:blipFill>
            <a:blip r:embed="rId4"/>
            <a:srcRect t="3544" r="1160" b="1927"/>
            <a:stretch>
              <a:fillRect/>
            </a:stretch>
          </p:blipFill>
          <p:spPr>
            <a:xfrm>
              <a:off x="0" y="-1"/>
              <a:ext cx="1806832" cy="14295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TextBox 7"/>
            <p:cNvSpPr txBox="1"/>
            <p:nvPr/>
          </p:nvSpPr>
          <p:spPr>
            <a:xfrm>
              <a:off x="327262" y="122821"/>
              <a:ext cx="585558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r>
                <a:t>Brain</a:t>
              </a:r>
            </a:p>
          </p:txBody>
        </p:sp>
      </p:grpSp>
      <p:grpSp>
        <p:nvGrpSpPr>
          <p:cNvPr id="152" name="Group 49"/>
          <p:cNvGrpSpPr/>
          <p:nvPr/>
        </p:nvGrpSpPr>
        <p:grpSpPr>
          <a:xfrm>
            <a:off x="2852131" y="4849424"/>
            <a:ext cx="1875381" cy="1213955"/>
            <a:chOff x="-2" y="0"/>
            <a:chExt cx="1875379" cy="1213954"/>
          </a:xfrm>
        </p:grpSpPr>
        <p:grpSp>
          <p:nvGrpSpPr>
            <p:cNvPr id="148" name="Group 10"/>
            <p:cNvGrpSpPr/>
            <p:nvPr/>
          </p:nvGrpSpPr>
          <p:grpSpPr>
            <a:xfrm>
              <a:off x="-3" y="48249"/>
              <a:ext cx="1805990" cy="912685"/>
              <a:chOff x="-2" y="-1"/>
              <a:chExt cx="1805988" cy="912684"/>
            </a:xfrm>
          </p:grpSpPr>
          <p:grpSp>
            <p:nvGrpSpPr>
              <p:cNvPr id="143" name="Picture 17"/>
              <p:cNvGrpSpPr/>
              <p:nvPr/>
            </p:nvGrpSpPr>
            <p:grpSpPr>
              <a:xfrm>
                <a:off x="-3" y="3"/>
                <a:ext cx="889261" cy="912680"/>
                <a:chOff x="0" y="0"/>
                <a:chExt cx="889259" cy="912679"/>
              </a:xfrm>
            </p:grpSpPr>
            <p:sp>
              <p:nvSpPr>
                <p:cNvPr id="141" name="Rectangle"/>
                <p:cNvSpPr/>
                <p:nvPr/>
              </p:nvSpPr>
              <p:spPr>
                <a:xfrm>
                  <a:off x="-1" y="-1"/>
                  <a:ext cx="889260" cy="912680"/>
                </a:xfrm>
                <a:prstGeom prst="rect">
                  <a:avLst/>
                </a:prstGeom>
                <a:solidFill>
                  <a:srgbClr val="FFF2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  <p:pic>
              <p:nvPicPr>
                <p:cNvPr id="142" name="image16.png" descr="image16.png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" y="0"/>
                  <a:ext cx="889260" cy="91268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46" name="Picture 18"/>
              <p:cNvGrpSpPr/>
              <p:nvPr/>
            </p:nvGrpSpPr>
            <p:grpSpPr>
              <a:xfrm>
                <a:off x="854805" y="-2"/>
                <a:ext cx="951182" cy="912684"/>
                <a:chOff x="0" y="0"/>
                <a:chExt cx="951181" cy="912683"/>
              </a:xfrm>
            </p:grpSpPr>
            <p:sp>
              <p:nvSpPr>
                <p:cNvPr id="144" name="Rectangle"/>
                <p:cNvSpPr/>
                <p:nvPr/>
              </p:nvSpPr>
              <p:spPr>
                <a:xfrm>
                  <a:off x="0" y="-1"/>
                  <a:ext cx="951182" cy="912683"/>
                </a:xfrm>
                <a:prstGeom prst="rect">
                  <a:avLst/>
                </a:prstGeom>
                <a:solidFill>
                  <a:srgbClr val="000000">
                    <a:alpha val="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  <p:pic>
              <p:nvPicPr>
                <p:cNvPr id="145" name="image17.png" descr="image17.png"/>
                <p:cNvPicPr>
                  <a:picLocks noChangeAspect="1"/>
                </p:cNvPicPr>
                <p:nvPr/>
              </p:nvPicPr>
              <p:blipFill>
                <a:blip r:embed="rId6"/>
                <a:srcRect b="18104"/>
                <a:stretch>
                  <a:fillRect/>
                </a:stretch>
              </p:blipFill>
              <p:spPr>
                <a:xfrm>
                  <a:off x="0" y="-1"/>
                  <a:ext cx="951182" cy="91268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47" name="Straight Connector 19"/>
              <p:cNvSpPr/>
              <p:nvPr/>
            </p:nvSpPr>
            <p:spPr>
              <a:xfrm>
                <a:off x="677080" y="466838"/>
                <a:ext cx="433063" cy="3"/>
              </a:xfrm>
              <a:prstGeom prst="line">
                <a:avLst/>
              </a:prstGeom>
              <a:solidFill>
                <a:srgbClr val="FFF2CC"/>
              </a:solidFill>
              <a:ln w="635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9" name="TextBox 20"/>
            <p:cNvSpPr txBox="1"/>
            <p:nvPr/>
          </p:nvSpPr>
          <p:spPr>
            <a:xfrm>
              <a:off x="77510" y="913365"/>
              <a:ext cx="560576" cy="300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/>
              </a:lvl1pPr>
            </a:lstStyle>
            <a:p>
              <a:r>
                <a:t>2-DG</a:t>
              </a:r>
            </a:p>
          </p:txBody>
        </p:sp>
        <p:sp>
          <p:nvSpPr>
            <p:cNvPr id="150" name="TextBox 21"/>
            <p:cNvSpPr txBox="1"/>
            <p:nvPr/>
          </p:nvSpPr>
          <p:spPr>
            <a:xfrm>
              <a:off x="582603" y="-1"/>
              <a:ext cx="644449" cy="300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/>
              </a:lvl1pPr>
            </a:lstStyle>
            <a:p>
              <a:r>
                <a:t>Linker</a:t>
              </a:r>
            </a:p>
          </p:txBody>
        </p:sp>
        <p:sp>
          <p:nvSpPr>
            <p:cNvPr id="151" name="TextBox 39"/>
            <p:cNvSpPr txBox="1"/>
            <p:nvPr/>
          </p:nvSpPr>
          <p:spPr>
            <a:xfrm>
              <a:off x="925129" y="903150"/>
              <a:ext cx="950249" cy="300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/>
              </a:lvl1pPr>
            </a:lstStyle>
            <a:p>
              <a:r>
                <a:t>Ketamine</a:t>
              </a:r>
            </a:p>
          </p:txBody>
        </p:sp>
      </p:grpSp>
      <p:sp>
        <p:nvSpPr>
          <p:cNvPr id="153" name="Group 79"/>
          <p:cNvSpPr txBox="1"/>
          <p:nvPr/>
        </p:nvSpPr>
        <p:spPr>
          <a:xfrm>
            <a:off x="7612622" y="1490618"/>
            <a:ext cx="4579378" cy="1559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 b="1"/>
            </a:pPr>
            <a:r>
              <a:t>High tumor cell energy consumption drives increased uptake of 2-DG and selective cancer drug delivery to the tumor</a:t>
            </a:r>
          </a:p>
        </p:txBody>
      </p:sp>
      <p:sp>
        <p:nvSpPr>
          <p:cNvPr id="154" name="Title 1"/>
          <p:cNvSpPr txBox="1"/>
          <p:nvPr/>
        </p:nvSpPr>
        <p:spPr>
          <a:xfrm>
            <a:off x="745602" y="18256"/>
            <a:ext cx="10515601" cy="635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 defTabSz="795527">
              <a:lnSpc>
                <a:spcPct val="90000"/>
              </a:lnSpc>
              <a:defRPr sz="3132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Precedent in cancer drug delivery: metabolically driven targeting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1"/>
          <p:cNvSpPr txBox="1">
            <a:spLocks noGrp="1"/>
          </p:cNvSpPr>
          <p:nvPr>
            <p:ph type="title"/>
          </p:nvPr>
        </p:nvSpPr>
        <p:spPr>
          <a:xfrm>
            <a:off x="755071" y="-1"/>
            <a:ext cx="10515601" cy="1399119"/>
          </a:xfrm>
          <a:prstGeom prst="rect">
            <a:avLst/>
          </a:prstGeom>
        </p:spPr>
        <p:txBody>
          <a:bodyPr/>
          <a:lstStyle/>
          <a:p>
            <a:pPr algn="ctr">
              <a:defRPr sz="3200"/>
            </a:pPr>
            <a:r>
              <a:t>Precision Identification and Activation of Brain Targets for </a:t>
            </a:r>
            <a:br/>
            <a:r>
              <a:t>Drug Delivery in Individual Patients</a:t>
            </a:r>
          </a:p>
        </p:txBody>
      </p:sp>
      <p:pic>
        <p:nvPicPr>
          <p:cNvPr id="157" name="Picture 3" descr="Picture 3"/>
          <p:cNvPicPr>
            <a:picLocks noChangeAspect="1"/>
          </p:cNvPicPr>
          <p:nvPr/>
        </p:nvPicPr>
        <p:blipFill>
          <a:blip r:embed="rId2"/>
          <a:srcRect t="15747" r="6564"/>
          <a:stretch>
            <a:fillRect/>
          </a:stretch>
        </p:blipFill>
        <p:spPr>
          <a:xfrm>
            <a:off x="3016107" y="3783542"/>
            <a:ext cx="6159786" cy="244152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5"/>
          <p:cNvSpPr txBox="1"/>
          <p:nvPr/>
        </p:nvSpPr>
        <p:spPr>
          <a:xfrm>
            <a:off x="694054" y="6225063"/>
            <a:ext cx="10733810" cy="333085"/>
          </a:xfrm>
          <a:prstGeom prst="rect">
            <a:avLst/>
          </a:prstGeom>
          <a:solidFill>
            <a:srgbClr val="E2F0D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/>
            </a:pPr>
            <a:r>
              <a:t>Established</a:t>
            </a:r>
            <a:r>
              <a:rPr b="0"/>
              <a:t> platform technology used in &gt;35,000 people that seamlessly integrates assessment and and activation</a:t>
            </a:r>
          </a:p>
        </p:txBody>
      </p:sp>
      <p:sp>
        <p:nvSpPr>
          <p:cNvPr id="159" name="TextBox 1"/>
          <p:cNvSpPr txBox="1"/>
          <p:nvPr/>
        </p:nvSpPr>
        <p:spPr>
          <a:xfrm>
            <a:off x="3372275" y="2004366"/>
            <a:ext cx="7445304" cy="1585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365125" indent="-365125">
              <a:buSzPct val="100000"/>
              <a:buFont typeface="Arial"/>
              <a:buChar char="•"/>
              <a:defRPr sz="2300"/>
            </a:pPr>
            <a:r>
              <a:rPr dirty="0"/>
              <a:t>Target Identification: </a:t>
            </a:r>
          </a:p>
          <a:p>
            <a:pPr lvl="4">
              <a:defRPr sz="2300"/>
            </a:pPr>
            <a:r>
              <a:rPr dirty="0"/>
              <a:t>    	Proprietary </a:t>
            </a:r>
            <a:r>
              <a:rPr lang="en-US" b="1" dirty="0"/>
              <a:t>P</a:t>
            </a:r>
            <a:r>
              <a:rPr b="1" dirty="0"/>
              <a:t>ersonalized</a:t>
            </a:r>
            <a:r>
              <a:rPr dirty="0"/>
              <a:t> Micro-Cognition Biomarkers</a:t>
            </a:r>
            <a:endParaRPr lang="en-US" dirty="0"/>
          </a:p>
          <a:p>
            <a:pPr lvl="4">
              <a:defRPr sz="2300"/>
            </a:pPr>
            <a:r>
              <a:rPr sz="500" dirty="0"/>
              <a:t> </a:t>
            </a:r>
          </a:p>
          <a:p>
            <a:pPr marL="365125" lvl="4" indent="-365125">
              <a:buSzPct val="100000"/>
              <a:buFont typeface="Arial"/>
              <a:buChar char="•"/>
              <a:defRPr sz="2300"/>
            </a:pPr>
            <a:r>
              <a:rPr dirty="0"/>
              <a:t>Target Activation: </a:t>
            </a:r>
          </a:p>
          <a:p>
            <a:pPr>
              <a:defRPr sz="2300"/>
            </a:pPr>
            <a:r>
              <a:rPr dirty="0"/>
              <a:t>	</a:t>
            </a:r>
            <a:r>
              <a:rPr b="1" dirty="0"/>
              <a:t>Adaptable</a:t>
            </a:r>
            <a:r>
              <a:rPr dirty="0"/>
              <a:t> Digital Neurotherapy Modules  </a:t>
            </a:r>
          </a:p>
        </p:txBody>
      </p:sp>
      <p:sp>
        <p:nvSpPr>
          <p:cNvPr id="160" name="TextBox 3"/>
          <p:cNvSpPr txBox="1"/>
          <p:nvPr/>
        </p:nvSpPr>
        <p:spPr>
          <a:xfrm>
            <a:off x="881744" y="1385070"/>
            <a:ext cx="10733811" cy="392466"/>
          </a:xfrm>
          <a:prstGeom prst="rect">
            <a:avLst/>
          </a:prstGeom>
          <a:solidFill>
            <a:srgbClr val="FFF2C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/>
            </a:lvl1pPr>
          </a:lstStyle>
          <a:p>
            <a:r>
              <a:t>Provided Through Collaboration with C8Sciences, a Blavatnik-Supported Yale Start Up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>
            <a:spLocks noGrp="1"/>
          </p:cNvSpPr>
          <p:nvPr>
            <p:ph type="title"/>
          </p:nvPr>
        </p:nvSpPr>
        <p:spPr>
          <a:xfrm>
            <a:off x="776312" y="-46697"/>
            <a:ext cx="10515601" cy="1064589"/>
          </a:xfrm>
          <a:prstGeom prst="rect">
            <a:avLst/>
          </a:prstGeom>
        </p:spPr>
        <p:txBody>
          <a:bodyPr/>
          <a:lstStyle/>
          <a:p>
            <a:pPr algn="ctr">
              <a:defRPr sz="4000"/>
            </a:pPr>
            <a:r>
              <a:t>The Science and Business (</a:t>
            </a:r>
            <a:r>
              <a:rPr i="1"/>
              <a:t>Neutargeton</a:t>
            </a:r>
            <a:r>
              <a:t>) Team</a:t>
            </a:r>
            <a:br/>
            <a:r>
              <a:rPr sz="2800"/>
              <a:t>Extensive Science and Start-Up Experience in Emerging Technologies </a:t>
            </a:r>
          </a:p>
        </p:txBody>
      </p:sp>
      <p:pic>
        <p:nvPicPr>
          <p:cNvPr id="16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2" y="1469049"/>
            <a:ext cx="1538298" cy="150781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extBox 4"/>
          <p:cNvSpPr txBox="1"/>
          <p:nvPr/>
        </p:nvSpPr>
        <p:spPr>
          <a:xfrm>
            <a:off x="149411" y="3024539"/>
            <a:ext cx="2668979" cy="555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/>
            </a:pPr>
            <a:r>
              <a:t>Bruce E. Wexler, MD</a:t>
            </a:r>
          </a:p>
          <a:p>
            <a:pPr algn="ctr">
              <a:defRPr sz="1100"/>
            </a:pPr>
            <a:r>
              <a:t>Professor Department of Psychiatry, </a:t>
            </a:r>
          </a:p>
          <a:p>
            <a:pPr algn="ctr">
              <a:defRPr sz="1100"/>
            </a:pPr>
            <a:r>
              <a:t>Yale School of Medicine </a:t>
            </a:r>
          </a:p>
        </p:txBody>
      </p:sp>
      <p:sp>
        <p:nvSpPr>
          <p:cNvPr id="165" name="TextBox 5"/>
          <p:cNvSpPr txBox="1"/>
          <p:nvPr/>
        </p:nvSpPr>
        <p:spPr>
          <a:xfrm>
            <a:off x="2543212" y="3019411"/>
            <a:ext cx="2077421" cy="721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/>
            </a:pPr>
            <a:r>
              <a:t>Andre Levchenko, PhD </a:t>
            </a:r>
          </a:p>
          <a:p>
            <a:pPr algn="ctr">
              <a:defRPr sz="1100"/>
            </a:pPr>
            <a:r>
              <a:t>John C Malone Professor of Biomedical Engineering, Director, Yale Systems Biology</a:t>
            </a:r>
          </a:p>
        </p:txBody>
      </p:sp>
      <p:sp>
        <p:nvSpPr>
          <p:cNvPr id="166" name="TextBox 6"/>
          <p:cNvSpPr txBox="1"/>
          <p:nvPr/>
        </p:nvSpPr>
        <p:spPr>
          <a:xfrm>
            <a:off x="4595126" y="3093924"/>
            <a:ext cx="2116289" cy="721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/>
            </a:pPr>
            <a:r>
              <a:t>Robert S. Langer, PhD</a:t>
            </a:r>
          </a:p>
          <a:p>
            <a:pPr algn="ctr">
              <a:defRPr sz="1100"/>
            </a:pPr>
            <a:r>
              <a:t>David H. Koch Institute Professor, Massachusetts Institute of Technology</a:t>
            </a:r>
          </a:p>
        </p:txBody>
      </p:sp>
      <p:sp>
        <p:nvSpPr>
          <p:cNvPr id="167" name="TextBox 7"/>
          <p:cNvSpPr txBox="1"/>
          <p:nvPr/>
        </p:nvSpPr>
        <p:spPr>
          <a:xfrm>
            <a:off x="6620865" y="3093923"/>
            <a:ext cx="2656126" cy="721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/>
            </a:pPr>
            <a:r>
              <a:t>Douglas Rothman, PhD</a:t>
            </a:r>
          </a:p>
          <a:p>
            <a:pPr algn="ctr">
              <a:defRPr sz="1100"/>
            </a:pPr>
            <a:r>
              <a:t>Professor, Radiology, Biomedical Imaging &amp;Engineering, Director </a:t>
            </a:r>
          </a:p>
          <a:p>
            <a:pPr algn="ctr">
              <a:defRPr sz="1100"/>
            </a:pPr>
            <a:r>
              <a:t>Yale MR Research Center </a:t>
            </a:r>
          </a:p>
        </p:txBody>
      </p:sp>
      <p:pic>
        <p:nvPicPr>
          <p:cNvPr id="168" name="Picture 8" descr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710" y="1396232"/>
            <a:ext cx="1701382" cy="168453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extBox 9"/>
          <p:cNvSpPr txBox="1"/>
          <p:nvPr/>
        </p:nvSpPr>
        <p:spPr>
          <a:xfrm>
            <a:off x="8939208" y="3107079"/>
            <a:ext cx="2468385" cy="721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/>
            </a:pPr>
            <a:r>
              <a:t>W. Mark Saltzman, PhD</a:t>
            </a:r>
          </a:p>
          <a:p>
            <a:pPr algn="ctr">
              <a:defRPr sz="1100"/>
            </a:pPr>
            <a:r>
              <a:t>Goizueta Foundation Prof/Chair of Biomedical Engineering &amp; Physiology, </a:t>
            </a:r>
          </a:p>
          <a:p>
            <a:pPr algn="ctr">
              <a:defRPr sz="1100"/>
            </a:pPr>
            <a:r>
              <a:t>Yale University</a:t>
            </a:r>
          </a:p>
        </p:txBody>
      </p:sp>
      <p:sp>
        <p:nvSpPr>
          <p:cNvPr id="170" name="Straight Connector 10"/>
          <p:cNvSpPr/>
          <p:nvPr/>
        </p:nvSpPr>
        <p:spPr>
          <a:xfrm>
            <a:off x="702067" y="1103982"/>
            <a:ext cx="10664091" cy="1"/>
          </a:xfrm>
          <a:prstGeom prst="line">
            <a:avLst/>
          </a:prstGeom>
          <a:ln>
            <a:solidFill>
              <a:srgbClr val="3F6EC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1" name="Straight Connector 11"/>
          <p:cNvSpPr/>
          <p:nvPr/>
        </p:nvSpPr>
        <p:spPr>
          <a:xfrm flipH="1">
            <a:off x="714752" y="1116585"/>
            <a:ext cx="1" cy="1080123"/>
          </a:xfrm>
          <a:prstGeom prst="line">
            <a:avLst/>
          </a:prstGeom>
          <a:ln>
            <a:solidFill>
              <a:srgbClr val="3F6EC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2" name="Straight Connector 12"/>
          <p:cNvSpPr/>
          <p:nvPr/>
        </p:nvSpPr>
        <p:spPr>
          <a:xfrm>
            <a:off x="11353800" y="1091625"/>
            <a:ext cx="1" cy="1080123"/>
          </a:xfrm>
          <a:prstGeom prst="line">
            <a:avLst/>
          </a:prstGeom>
          <a:ln>
            <a:solidFill>
              <a:srgbClr val="3F6EC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3" name="Straight Connector 13"/>
          <p:cNvSpPr/>
          <p:nvPr/>
        </p:nvSpPr>
        <p:spPr>
          <a:xfrm flipV="1">
            <a:off x="718903" y="1387060"/>
            <a:ext cx="3622302" cy="2"/>
          </a:xfrm>
          <a:prstGeom prst="line">
            <a:avLst/>
          </a:prstGeom>
          <a:ln>
            <a:solidFill>
              <a:srgbClr val="3F6EC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Straight Connector 14"/>
          <p:cNvSpPr/>
          <p:nvPr/>
        </p:nvSpPr>
        <p:spPr>
          <a:xfrm flipH="1">
            <a:off x="4341204" y="1374326"/>
            <a:ext cx="5209" cy="589356"/>
          </a:xfrm>
          <a:prstGeom prst="line">
            <a:avLst/>
          </a:prstGeom>
          <a:ln>
            <a:solidFill>
              <a:srgbClr val="3F6EC3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5" name="TextBox 15"/>
          <p:cNvSpPr txBox="1"/>
          <p:nvPr/>
        </p:nvSpPr>
        <p:spPr>
          <a:xfrm>
            <a:off x="2254966" y="1116586"/>
            <a:ext cx="774363" cy="28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r>
              <a:t>Founders</a:t>
            </a:r>
          </a:p>
        </p:txBody>
      </p:sp>
      <p:pic>
        <p:nvPicPr>
          <p:cNvPr id="176" name="Picture 16" descr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329" y="1396232"/>
            <a:ext cx="1622693" cy="1580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17" descr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289" y="1460303"/>
            <a:ext cx="1394131" cy="1523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icture 18" descr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6152" y="1405278"/>
            <a:ext cx="1715708" cy="1654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19" descr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994" y="4358047"/>
            <a:ext cx="1532253" cy="155913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extBox 22"/>
          <p:cNvSpPr txBox="1"/>
          <p:nvPr/>
        </p:nvSpPr>
        <p:spPr>
          <a:xfrm>
            <a:off x="2309848" y="4594738"/>
            <a:ext cx="2982020" cy="165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Business and company building veteran</a:t>
            </a:r>
            <a:br/>
            <a:endParaRPr/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CEO and operations in multiple start-ups in therapeutic emerging areas: Digital Health, Biosimilars, Neurologic conditions</a:t>
            </a:r>
          </a:p>
          <a:p>
            <a:pPr marL="285750" indent="-285750">
              <a:buSzPct val="100000"/>
              <a:buFont typeface="Arial"/>
              <a:buChar char="•"/>
              <a:defRPr sz="1400"/>
            </a:pPr>
            <a:r>
              <a:t>Fund raising expertise</a:t>
            </a:r>
          </a:p>
        </p:txBody>
      </p:sp>
      <p:sp>
        <p:nvSpPr>
          <p:cNvPr id="181" name="TextBox 24"/>
          <p:cNvSpPr txBox="1"/>
          <p:nvPr/>
        </p:nvSpPr>
        <p:spPr>
          <a:xfrm>
            <a:off x="6141720" y="3951830"/>
            <a:ext cx="5246323" cy="28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b="1"/>
            </a:lvl1pPr>
          </a:lstStyle>
          <a:p>
            <a:r>
              <a:t>Company Building  Industry Experience</a:t>
            </a:r>
          </a:p>
        </p:txBody>
      </p:sp>
      <p:sp>
        <p:nvSpPr>
          <p:cNvPr id="182" name="TextBox 25"/>
          <p:cNvSpPr txBox="1"/>
          <p:nvPr/>
        </p:nvSpPr>
        <p:spPr>
          <a:xfrm>
            <a:off x="-24370" y="5949372"/>
            <a:ext cx="2668979" cy="390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100"/>
            </a:pPr>
            <a:r>
              <a:t>Alex Waldron</a:t>
            </a:r>
          </a:p>
          <a:p>
            <a:pPr algn="ctr">
              <a:defRPr sz="1100"/>
            </a:pPr>
            <a:r>
              <a:t>CEO Neutargetoon, Yale EIR</a:t>
            </a:r>
          </a:p>
        </p:txBody>
      </p:sp>
      <p:pic>
        <p:nvPicPr>
          <p:cNvPr id="183" name="Picture 26" descr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9519" y="4251809"/>
            <a:ext cx="1635964" cy="489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27" descr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3270" y="4259607"/>
            <a:ext cx="1546065" cy="553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28" descr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48392" y="5739415"/>
            <a:ext cx="1546065" cy="581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icture 29" descr="Picture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9334" y="5754018"/>
            <a:ext cx="1968501" cy="571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icture 31" descr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16301" y="5311583"/>
            <a:ext cx="1472617" cy="553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32" descr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3304" y="4811853"/>
            <a:ext cx="2983153" cy="593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940</Words>
  <Application>Microsoft Macintosh PowerPoint</Application>
  <PresentationFormat>Widescreen</PresentationFormat>
  <Paragraphs>187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Carlito</vt:lpstr>
      <vt:lpstr>Helvetica</vt:lpstr>
      <vt:lpstr>Times New Roman</vt:lpstr>
      <vt:lpstr>Office Theme</vt:lpstr>
      <vt:lpstr>Targeted Delivery of Drugs to Where They are Needed in the Brain </vt:lpstr>
      <vt:lpstr>PowerPoint Presentation</vt:lpstr>
      <vt:lpstr>PowerPoint Presentation</vt:lpstr>
      <vt:lpstr>PowerPoint Presentation</vt:lpstr>
      <vt:lpstr>The Need and Market are Huge</vt:lpstr>
      <vt:lpstr>Our Focus is a 2-DG-Ketamine Conjugate to Demonstrate Proof of Principle and Create a New Therapeutic for Depression (Yale IP)</vt:lpstr>
      <vt:lpstr>PowerPoint Presentation</vt:lpstr>
      <vt:lpstr>Precision Identification and Activation of Brain Targets for  Drug Delivery in Individual Patients</vt:lpstr>
      <vt:lpstr>The Science and Business (Neutargeton) Team Extensive Science and Start-Up Experience in Emerging Technologies </vt:lpstr>
      <vt:lpstr>Blavatnik Budget and Deliverables</vt:lpstr>
      <vt:lpstr>Supplimental</vt:lpstr>
      <vt:lpstr>Therapeutic and Business Development</vt:lpstr>
      <vt:lpstr>Blavatnik Budget and Deliverables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Targeted Delivery of Drugs to Where They are Needed in the Brain </dc:title>
  <cp:lastModifiedBy>Wexler, Bruce</cp:lastModifiedBy>
  <cp:revision>7</cp:revision>
  <dcterms:modified xsi:type="dcterms:W3CDTF">2023-12-07T02:15:40Z</dcterms:modified>
</cp:coreProperties>
</file>